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56" r:id="rId2"/>
    <p:sldId id="338" r:id="rId3"/>
    <p:sldId id="307" r:id="rId4"/>
    <p:sldId id="311" r:id="rId5"/>
    <p:sldId id="309" r:id="rId6"/>
    <p:sldId id="310" r:id="rId7"/>
    <p:sldId id="312" r:id="rId8"/>
    <p:sldId id="314" r:id="rId9"/>
    <p:sldId id="315" r:id="rId10"/>
    <p:sldId id="324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325" r:id="rId20"/>
    <p:sldId id="326" r:id="rId21"/>
    <p:sldId id="327" r:id="rId22"/>
    <p:sldId id="328" r:id="rId23"/>
    <p:sldId id="329" r:id="rId24"/>
    <p:sldId id="330" r:id="rId25"/>
    <p:sldId id="331" r:id="rId26"/>
    <p:sldId id="332" r:id="rId27"/>
    <p:sldId id="333" r:id="rId28"/>
    <p:sldId id="334" r:id="rId29"/>
    <p:sldId id="335" r:id="rId30"/>
    <p:sldId id="336" r:id="rId31"/>
    <p:sldId id="337" r:id="rId32"/>
    <p:sldId id="313" r:id="rId33"/>
    <p:sldId id="340" r:id="rId34"/>
    <p:sldId id="341" r:id="rId35"/>
    <p:sldId id="342" r:id="rId36"/>
    <p:sldId id="343" r:id="rId37"/>
    <p:sldId id="344" r:id="rId38"/>
    <p:sldId id="345" r:id="rId39"/>
    <p:sldId id="346" r:id="rId40"/>
    <p:sldId id="347" r:id="rId41"/>
    <p:sldId id="349" r:id="rId42"/>
    <p:sldId id="348" r:id="rId43"/>
    <p:sldId id="354" r:id="rId44"/>
    <p:sldId id="355" r:id="rId45"/>
    <p:sldId id="356" r:id="rId46"/>
    <p:sldId id="350" r:id="rId47"/>
    <p:sldId id="351" r:id="rId48"/>
    <p:sldId id="352" r:id="rId49"/>
    <p:sldId id="353" r:id="rId5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 snapToGrid="0">
      <p:cViewPr varScale="1">
        <p:scale>
          <a:sx n="117" d="100"/>
          <a:sy n="117" d="100"/>
        </p:scale>
        <p:origin x="148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8A0AD8A-6175-BA45-B7A6-2C3707D77F72}" type="datetimeFigureOut">
              <a:rPr lang="en-US"/>
              <a:pPr>
                <a:defRPr/>
              </a:pPr>
              <a:t>9/29/22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8ACD9B0-D231-FE49-81CB-64F8C3634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97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1T20:58:29.397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1 2890 11050 180000 90000,'41'-58'13488'0'0,"-3"5"-13488"0"0,-15 22-112 0 0,30-43 112 0 0,-18 25 0 0 0,23-31 84 0 0,-24 34-28 0 0,20-28-73 0 0,-21 31 0 0 0,0-2-20 0 0,1 0 1 0 0,0 0 36 0 0,1-1 0 0 0,-1 3 0 0 0,15-18 67 0 0,-14 21 1 0 0,0-1-68 0 0,0 3 0 0 0,0-1-26 0 0,0 2 1 0 0,-1 0-31 0 0,26-25 56 0 0,-18 20 62 0 0,1-4 0 0 0,3-2-74 0 0,12-13 12 0 0,-11 10 0 0 0,0 3-84 0 0,2-1 59 0 0,-9 15 0 0 0,0 3 98 0 0,1 0-73 0 0,19-10-140 0 0,-14 28 185 0 0,-21 5-34 0 0,34-6-448 0 0,-19 10 515 0 0,-1 12-162 0 0,-6-3 84 0 0,-10 14 45 0 0,11 6 129 0 0,1-1-208 0 0,4 1 34 0 0,-13-8-11 0 0,-16-14 162 0 0,13 6-151 0 0,-12-6-145 0 0,14 4 145 0 0,-19-5 100 0 0,4 1-55 0 0,8 0 101 0 0,-1-2-157 0 0,6 1 95 0 0,4-12-76 0 0,13-12 0 0 0,6-7-22 0 0,3-2 0 0 0,1 0 14 0 0,4-3 0 0 0,-2 2 0 0 0,28-18 17 0 0,-16 11 0 0 0,-1 1-17 0 0,4-3 23 0 0,-12 7 1 0 0,16-8 0 0 0,1-1 0 0 0,-12 7-24 0 0,-8 7 0 0 0,-1 0-64 0 0,18-10 1 0 0,10-5 0 0 0,0 1 115 0 0,-7 6 0 0 0,1 2 1 0 0,-1 0-67 0 0,-3 2 1 0 0,-1 0 0 0 0,1 1 30 0 0,0-1 0 0 0,0 1 0 0 0,-3 2 2 0 0,8-4 1 0 0,0 2-28 0 0,-5 4 1 0 0,3-1 0 0 0,-5 3 40 0 0,-7 2 1 0 0,2-1-77 0 0,23-9 0 0 0,10-4 0 0 0,-19 8 43 0 0,-18 7 0 0 0,29-14 174 0 0,-64 28-141 0 0,-14 4 247 0 0,2-1-280 0 0,-9 4 79 0 0,2-2 150 0 0,2 2-2682 0 0,-1-1-1306 0 0,0-5-4239 0 0,0-1 7998 0 0,2-8 0 0 0,-3 9 0 0 0,0 0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1T20:58:29.398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17 441 10205 180000 90000,'-8'-11'6799'0'0,"1"2"-2189"0"0,7 9-4313 0 0,-2-5-219 0 0,5-1-11 0 0,27-31-67 0 0,-9 13 0 0 0,22-21 157 0 0,-16 18-84 0 0,34-26-146 0 0,-19 20 6 0 0,38-22 112 0 0,-27 39 0 0 0,0 3-79 0 0,9-8 129 0 0,3 4 0 0 0,-6 1-95 0 0,-30 5 0 0 0,15-10 0 0 0,-35 15-212 0 0,-2-1-2040 0 0,-4 5 1624 0 0,-17-3-464 0 0,2 5-3259 0 0,-43 16 3847 0 0,31-9 504 0 0,-42 21 0 0 0,54-22 0 0 0,-13 5 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1T20:58:29.399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332 285 10177 180000 90000,'-32'-29'5136'0'0,"6"-3"-4862"0"0,24 22-240 0 0,1-4 94 0 0,0 9 24 0 0,0 0 273 0 0,-2-3-167 0 0,1 2-218 0 0,0-3 324 0 0,0 1-140 0 0,1 1-174 0 0,-1-1-11 0 0,0 1 28 0 0,0 1 73 0 0,-2-1-140 0 0,-1-1 146 0 0,-1 1-56 0 0,2 1 934 0 0,-2-1-430 0 0,5 4-151 0 0,-3-4-409 0 0,4 1-12 0 0,2-5-27 0 0,0-3-23 0 0,2 1-56 0 0,0 5 78 0 0,-1 1 96 0 0,1-2-57 0 0,-2 2-33 0 0,0 0-275 0 0,-1 4 320 0 0,-1 26-5 0 0,0-14 133 0 0,0 21-49 0 0,-2-14-124 0 0,-1-4 61 0 0,-3 5 62 0 0,0-3-123 0 0,0 1 56 0 0,-2 0 236 0 0,-13 29-248 0 0,8-18 91 0 0,-10 21-46 0 0,7-15 191 0 0,0-1-280 0 0,1 0 0 0 0,1-7 0 0 0,7-10-61 0 0,-4 6 134 0 0,6-8 22 0 0,-2 3-101 0 0,5-8 6 0 0,-1-2 0 0 0,0 2-39 0 0,0 0 45 0 0,-3 5 33 0 0,2-4 56 0 0,0 2-173 0 0,-3 3 78 0 0,4-6 0 0 0,-3 6 44 0 0,3-7-21 0 0,-1 3-18 0 0,2-5-10 0 0,-1 1 38 0 0,1 0 68 0 0,0-2-146 0 0,-1 4 152 0 0,1-2-113 0 0,0-2-1052 0 0,-2 2-2577 0 0,14-15 3635 0 0,-4 2 0 0 0,6-6 0 0 0,-6 6 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1T20:58:29.400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2 24 10720 180000 90000,'3'-13'7421'0'0,"-1"3"-4446"0"0,-2 9-2763 0 0,-4 36-105 0 0,4-13 83 0 0,-3 31 96 0 0,8 24-34 0 0,-3-33-247 0 0,5 35 141 0 0,14-3-146 0 0,-8-37 218 0 0,15 31-212 0 0,-4-40-6 0 0,-3-7 129 0 0,7 4-129 0 0,-5-10 0 0 0,1-2 5 0 0,-1-1 63 0 0,21 9-74 0 0,-17-10 45 0 0,17 7-39 0 0,-24-12 151 0 0,20 0-151 0 0,-7-4-67 0 0,7 0 152 0 0,-13-4 77 0 0,56-37-151 0 0,-6 5-11 0 0,-29 8 0 0 0,0 1 0 0 0,17-5-196 0 0,21 25 196 0 0,-40 10-6 0 0,37 1-117 0 0,-52 11 123 0 0,-12-1-112 0 0,11 23 112 0 0,-14-13 6 0 0,7 22-6 0 0,-16-29 28 0 0,2 6-40 0 0,5 33-4 0 0,-8 1-1 0 0,4 10 50 0 0,-13-19-61 0 0,-21-1 0 0 0,-6 3 73 0 0,-14 30-45 0 0,10-24 0 0 0,1-2 0 0 0,-5 10-6 0 0,9-16 1 0 0,0 2 83 0 0,-17 33-78 0 0,14-28 0 0 0,-1 3-34 0 0,2-1 1 0 0,5-6 100 0 0,1-5-167 0 0,-13 29 32 0 0,29-56 158 0 0,2-6-107 0 0,6-11 34 0 0,0 0 11 0 0,0-1-22 0 0,-1 2 44 0 0,-7 10-56 0 0,3-5 23 0 0,-4 5-17 0 0,6-9 0 0 0,3-7-17 0 0,-3 7 51 0 0,0-2-28 0 0,-1 3 61 0 0,2-5-17 0 0,1 0-44 0 0,-1 4-6 0 0,-5 9 0 0 0,2 0 0 0 0,-4 3 5 0 0,3-3 30 0 0,-1 2 9 0 0,2-9-21 0 0,3 0 229 0 0,2-10-252 0 0,1-15-34 0 0,1 7 34 0 0,1-14 11 0 0,2 11-11 0 0,2-3-72 0 0,13-18 72 0 0,-5 10 0 0 0,13-18 5 0 0,-8 17 29 0 0,28-29-34 0 0,-14 18-28 0 0,19-20 28 0 0,-25 29 0 0 0,-4 2-51 0 0,2 1 1 0 0,-8 8-12 0 0,-2 2-56 0 0,-9 8-2083 0 0,-3 3 1479 0 0,-16 8 256 0 0,5-1-10 0 0,-14 6-2739 0 0,-13 20 2907 0 0,16-14-330 0 0,-17 15 184 0 0,24-20-128 0 0,-4 2-331 0 0,1 1 913 0 0,-2 1 0 0 0,6-7 0 0 0,4-3 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1T20:58:29.401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71 408 10132 180000 90000,'-19'13'3562'0'0,"3"-2"-3444"0"0,11-8 1119 0 0,1 0-1276 0 0,-1-2 39 0 0,-2 0 235 0 0,1-1 174 0 0,0 0-258 0 0,4-12-50 0 0,2 7 50 0 0,0-9-151 0 0,0 9 180 0 0,0 1 559 0 0,0-4-341 0 0,0 4 44 0 0,2-5 404 0 0,4-1-409 0 0,-1 3-370 0 0,0-2 56 0 0,-2 5 219 0 0,0 0-342 0 0,0 0 393 0 0,2-1-102 0 0,-2-2-246 0 0,-1 4 151 0 0,1-4-56 0 0,-2 2-73 0 0,1 0 627 0 0,0-7-498 0 0,1 1-28 0 0,0-3-78 0 0,0 2 470 0 0,2-11-196 0 0,-3 4-331 0 0,2-6-33 0 0,-2 10 0 0 0,-2 6 141 0 0,2-20-107 0 0,-2 10-34 0 0,1-9 72 0 0,-1 19-38 0 0,-2-1 56 0 0,-1 0-34 0 0,0-3-56 0 0,-1 1 84 0 0,2-3-6 0 0,0 7-78 0 0,1-3-17 0 0,0 10-442 0 0,0-2 459 0 0,0 18-62 0 0,0-13 158 0 0,0 17-96 0 0,1-16-1983 0 0,0-1 1983 0 0,-20-20 0 0 0,15 13 0 0 0,-14-14 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85BA98-68FF-844C-BF25-1E2D4E0C9AB9}" type="datetimeFigureOut">
              <a:rPr lang="en-US"/>
              <a:pPr>
                <a:defRPr/>
              </a:pPr>
              <a:t>9/29/22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56549BF-B062-CB42-8684-FA34A4C9B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54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PH3010 Introduction to Statistics / lecture 1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  <a:latin typeface="+mn-lt"/>
              </a:defRPr>
            </a:lvl1pPr>
          </a:lstStyle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08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801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PH3010 Introduction to Statistics / lecture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4513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2BA2C1-ED4F-8E4D-98C5-E3F481D6C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customXml" Target="../ink/ink5.xml"/><Relationship Id="rId3" Type="http://schemas.openxmlformats.org/officeDocument/2006/relationships/image" Target="../media/image3.tiff"/><Relationship Id="rId7" Type="http://schemas.openxmlformats.org/officeDocument/2006/relationships/customXml" Target="../ink/ink2.xml"/><Relationship Id="rId12" Type="http://schemas.openxmlformats.org/officeDocument/2006/relationships/image" Target="../media/image8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0" Type="http://schemas.openxmlformats.org/officeDocument/2006/relationships/image" Target="../media/image7.png"/><Relationship Id="rId4" Type="http://schemas.openxmlformats.org/officeDocument/2006/relationships/image" Target="../media/image4.tiff"/><Relationship Id="rId9" Type="http://schemas.openxmlformats.org/officeDocument/2006/relationships/customXml" Target="../ink/ink3.xml"/><Relationship Id="rId1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if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tif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tiff"/><Relationship Id="rId4" Type="http://schemas.openxmlformats.org/officeDocument/2006/relationships/image" Target="../media/image4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tif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+mn-lt"/>
              </a:rPr>
              <a:t>PH3010 Introduction to Statistics / lecture 1</a:t>
            </a:r>
          </a:p>
        </p:txBody>
      </p:sp>
      <p:sp>
        <p:nvSpPr>
          <p:cNvPr id="512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128E0B5-F4C2-6B4D-A6EF-AA0C8A29B1F7}" type="slidenum">
              <a:rPr lang="en-US" sz="1200">
                <a:solidFill>
                  <a:srgbClr val="0070C0"/>
                </a:solidFill>
                <a:latin typeface="+mn-lt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123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+mn-lt"/>
              </a:rPr>
              <a:t>G. Cowan / RHUL Physics</a:t>
            </a:r>
            <a:endParaRPr lang="en-US" sz="12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124" name="Rectangle 2"/>
          <p:cNvSpPr txBox="1">
            <a:spLocks noChangeArrowheads="1"/>
          </p:cNvSpPr>
          <p:nvPr/>
        </p:nvSpPr>
        <p:spPr bwMode="auto">
          <a:xfrm>
            <a:off x="685800" y="589611"/>
            <a:ext cx="7772400" cy="2332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spcAft>
                <a:spcPts val="1200"/>
              </a:spcAft>
            </a:pPr>
            <a:r>
              <a:rPr lang="en-GB" sz="3200" dirty="0">
                <a:solidFill>
                  <a:srgbClr val="CC3300"/>
                </a:solidFill>
                <a:latin typeface="+mn-lt"/>
              </a:rPr>
              <a:t>PH3010 / Advanced Skills </a:t>
            </a:r>
            <a:r>
              <a:rPr lang="en-GB" sz="3200" dirty="0" err="1">
                <a:solidFill>
                  <a:srgbClr val="CC3300"/>
                </a:solidFill>
                <a:latin typeface="+mn-lt"/>
              </a:rPr>
              <a:t>Miniproject</a:t>
            </a:r>
            <a:endParaRPr lang="en-GB" sz="3200" dirty="0">
              <a:solidFill>
                <a:srgbClr val="CC3300"/>
              </a:solidFill>
              <a:latin typeface="+mn-lt"/>
            </a:endParaRPr>
          </a:p>
          <a:p>
            <a:pPr algn="ctr">
              <a:spcAft>
                <a:spcPts val="1200"/>
              </a:spcAft>
            </a:pPr>
            <a:r>
              <a:rPr lang="en-GB" sz="3600" dirty="0">
                <a:solidFill>
                  <a:srgbClr val="CC3300"/>
                </a:solidFill>
                <a:latin typeface="+mn-lt"/>
              </a:rPr>
              <a:t>Introduction to Statistical Data Analysis</a:t>
            </a:r>
          </a:p>
          <a:p>
            <a:pPr algn="ctr">
              <a:spcAft>
                <a:spcPts val="1200"/>
              </a:spcAft>
            </a:pPr>
            <a:r>
              <a:rPr lang="en-GB" sz="3200" dirty="0">
                <a:solidFill>
                  <a:srgbClr val="CC3300"/>
                </a:solidFill>
                <a:latin typeface="+mn-lt"/>
              </a:rPr>
              <a:t>Week 1</a:t>
            </a:r>
          </a:p>
          <a:p>
            <a:pPr algn="ctr">
              <a:spcAft>
                <a:spcPts val="4800"/>
              </a:spcAft>
            </a:pPr>
            <a:r>
              <a:rPr lang="en-GB" sz="3200" dirty="0">
                <a:solidFill>
                  <a:srgbClr val="CC3300"/>
                </a:solidFill>
                <a:latin typeface="+mn-lt"/>
              </a:rPr>
              <a:t>Autumn term 2022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654997" y="3367771"/>
            <a:ext cx="202331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rgbClr val="0070C0"/>
                </a:solidFill>
                <a:latin typeface="+mn-lt"/>
              </a:rPr>
              <a:t>Glen D. Cowan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rgbClr val="0070C0"/>
                </a:solidFill>
                <a:latin typeface="+mn-lt"/>
              </a:rPr>
              <a:t>RHUL Physics</a:t>
            </a: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434" y="4631449"/>
            <a:ext cx="2879996" cy="143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+mn-lt"/>
              </a:rPr>
              <a:t>PH3010 Introduction to Statistics / lecture 1</a:t>
            </a:r>
          </a:p>
        </p:txBody>
      </p:sp>
      <p:sp>
        <p:nvSpPr>
          <p:cNvPr id="512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128E0B5-F4C2-6B4D-A6EF-AA0C8A29B1F7}" type="slidenum">
              <a:rPr lang="en-US" sz="1200">
                <a:solidFill>
                  <a:srgbClr val="0070C0"/>
                </a:solidFill>
                <a:latin typeface="+mn-lt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2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123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+mn-lt"/>
              </a:rPr>
              <a:t>G. Cowan / RHUL Physics</a:t>
            </a:r>
            <a:endParaRPr lang="en-US" sz="12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9F5455F-1850-2076-AD51-92BAF37CF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727" y="24501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55DC3E-0521-1508-5045-CBBE9638305F}"/>
              </a:ext>
            </a:extLst>
          </p:cNvPr>
          <p:cNvSpPr txBox="1"/>
          <p:nvPr/>
        </p:nvSpPr>
        <p:spPr>
          <a:xfrm>
            <a:off x="475727" y="1055443"/>
            <a:ext cx="8486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US" sz="3600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1-1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9B3331-E2B2-9D97-E96F-4A5D959BB4C5}"/>
              </a:ext>
            </a:extLst>
          </p:cNvPr>
          <p:cNvSpPr txBox="1"/>
          <p:nvPr/>
        </p:nvSpPr>
        <p:spPr>
          <a:xfrm>
            <a:off x="772886" y="2329543"/>
            <a:ext cx="407560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Basic idea of curve fitting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method of least squares</a:t>
            </a:r>
          </a:p>
        </p:txBody>
      </p:sp>
    </p:spTree>
    <p:extLst>
      <p:ext uri="{BB962C8B-B14F-4D97-AF65-F5344CB8AC3E}">
        <p14:creationId xmlns:p14="http://schemas.microsoft.com/office/powerpoint/2010/main" val="169775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+mn-lt"/>
              </a:rPr>
              <a:t>PH3010 Introduction to Statistics / lecture 1</a:t>
            </a:r>
          </a:p>
        </p:txBody>
      </p:sp>
      <p:sp>
        <p:nvSpPr>
          <p:cNvPr id="512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128E0B5-F4C2-6B4D-A6EF-AA0C8A29B1F7}" type="slidenum">
              <a:rPr lang="en-US" sz="1200">
                <a:solidFill>
                  <a:srgbClr val="0070C0"/>
                </a:solidFill>
                <a:latin typeface="+mn-lt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2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123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+mn-lt"/>
              </a:rPr>
              <a:t>G. Cowan / RHUL Physics</a:t>
            </a:r>
            <a:endParaRPr lang="en-US" sz="12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71B5568D-5039-6E52-568D-41D23603C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405" y="164933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Curve fitting: the basic problem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81C131-7959-14BC-164D-9B50D0EAF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274" y="2230238"/>
            <a:ext cx="4681978" cy="324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7DB924-1A95-C64E-8A61-4ADEAB4FA7EB}"/>
              </a:ext>
            </a:extLst>
          </p:cNvPr>
          <p:cNvSpPr txBox="1"/>
          <p:nvPr/>
        </p:nvSpPr>
        <p:spPr>
          <a:xfrm>
            <a:off x="680415" y="786153"/>
            <a:ext cx="7747570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have a set of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measured values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1,..,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 an “error bar”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and is measured at a value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control variable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known with negligible uncertainty: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6DA147-BEA8-EB12-A3AE-6E0F864F403F}"/>
              </a:ext>
            </a:extLst>
          </p:cNvPr>
          <p:cNvSpPr txBox="1"/>
          <p:nvPr/>
        </p:nvSpPr>
        <p:spPr>
          <a:xfrm>
            <a:off x="604815" y="5518153"/>
            <a:ext cx="83279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Roughly speaking, the goal is to find a curve that passes “close to”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data points, called “curve fitting”.</a:t>
            </a:r>
          </a:p>
        </p:txBody>
      </p:sp>
    </p:spTree>
    <p:extLst>
      <p:ext uri="{BB962C8B-B14F-4D97-AF65-F5344CB8AC3E}">
        <p14:creationId xmlns:p14="http://schemas.microsoft.com/office/powerpoint/2010/main" val="299395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+mn-lt"/>
              </a:rPr>
              <a:t>PH3010 Introduction to Statistics / lecture 1</a:t>
            </a:r>
          </a:p>
        </p:txBody>
      </p:sp>
      <p:sp>
        <p:nvSpPr>
          <p:cNvPr id="512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128E0B5-F4C2-6B4D-A6EF-AA0C8A29B1F7}" type="slidenum">
              <a:rPr lang="en-US" sz="1200">
                <a:solidFill>
                  <a:srgbClr val="0070C0"/>
                </a:solidFill>
                <a:latin typeface="+mn-lt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2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123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+mn-lt"/>
              </a:rPr>
              <a:t>G. Cowan / RHUL Physics</a:t>
            </a:r>
            <a:endParaRPr lang="en-US" sz="120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1996C0-E484-6265-B9BB-270BD9790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1228" y="1153056"/>
            <a:ext cx="3666569" cy="234057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06193D8-9546-2223-ACCD-5FD04146D5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405" y="225405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Measured values </a:t>
            </a:r>
            <a:r>
              <a:rPr lang="en-GB" sz="36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GB" sz="3600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random variables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0AC2D4-5174-B83B-FE44-90D2B7D10B9D}"/>
              </a:ext>
            </a:extLst>
          </p:cNvPr>
          <p:cNvSpPr txBox="1"/>
          <p:nvPr/>
        </p:nvSpPr>
        <p:spPr>
          <a:xfrm>
            <a:off x="476285" y="1073393"/>
            <a:ext cx="4538230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will regard the measured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independent observations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random variables (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r.v.s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Idea of an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r.v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.:  imagine making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repeated observations of the same</a:t>
            </a:r>
          </a:p>
          <a:p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i="1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and put these in a histogram: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4151B9-BEA0-77DE-3CDC-27D9FF107388}"/>
              </a:ext>
            </a:extLst>
          </p:cNvPr>
          <p:cNvSpPr txBox="1"/>
          <p:nvPr/>
        </p:nvSpPr>
        <p:spPr>
          <a:xfrm>
            <a:off x="415805" y="3599459"/>
            <a:ext cx="8249118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distribution of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 a mean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standard deviation </a:t>
            </a:r>
            <a:r>
              <a:rPr lang="el-G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only know the data values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a single measurement, i.e.,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do not know the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(goal is to estimate this).</a:t>
            </a: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i="1" baseline="-2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measured value</a:t>
            </a: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control variable value</a:t>
            </a: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el-GR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i="1" baseline="-2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“true value” (unknown)</a:t>
            </a: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el-GR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i="1" baseline="-2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error bar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←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suppose these are known</a:t>
            </a:r>
          </a:p>
        </p:txBody>
      </p:sp>
    </p:spTree>
    <p:extLst>
      <p:ext uri="{BB962C8B-B14F-4D97-AF65-F5344CB8AC3E}">
        <p14:creationId xmlns:p14="http://schemas.microsoft.com/office/powerpoint/2010/main" val="253842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+mn-lt"/>
              </a:rPr>
              <a:t>PH3010 Introduction to Statistics / lecture 1</a:t>
            </a:r>
          </a:p>
        </p:txBody>
      </p:sp>
      <p:sp>
        <p:nvSpPr>
          <p:cNvPr id="512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128E0B5-F4C2-6B4D-A6EF-AA0C8A29B1F7}" type="slidenum">
              <a:rPr lang="en-US" sz="1200">
                <a:solidFill>
                  <a:srgbClr val="0070C0"/>
                </a:solidFill>
                <a:latin typeface="+mn-lt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2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123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+mn-lt"/>
              </a:rPr>
              <a:t>G. Cowan / RHUL Physics</a:t>
            </a:r>
            <a:endParaRPr lang="en-US" sz="12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1506FFD-F445-C328-90F6-207451428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405" y="11957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Fitting a curve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7DC5D1-B9A4-ED1C-FDD7-0AE73E842E48}"/>
              </a:ext>
            </a:extLst>
          </p:cNvPr>
          <p:cNvSpPr txBox="1"/>
          <p:nvPr/>
        </p:nvSpPr>
        <p:spPr>
          <a:xfrm>
            <a:off x="491405" y="876856"/>
            <a:ext cx="8684493" cy="335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standard deviation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reflects the reproducibility (statistical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error) of the measurement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were to be very small, we can imagine that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i="1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would we be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very close to its mean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and lie on a smooth curve given by some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function of the control variable, i.e.,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  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 is to find the function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  Here we will assume that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have some hypothesis for its functional form, but that it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contains some unknown constants (parameters), e.g., a straight line: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199A1B-C464-F578-01C3-83D4A7F71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005" y="4453854"/>
            <a:ext cx="2667000" cy="584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21EB30-424F-4851-7D25-2F5AA04DD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6109" y="5228540"/>
            <a:ext cx="2273300" cy="4064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5D95ED4-D022-636D-B9E4-87F1E82CD58A}"/>
              </a:ext>
            </a:extLst>
          </p:cNvPr>
          <p:cNvCxnSpPr/>
          <p:nvPr/>
        </p:nvCxnSpPr>
        <p:spPr>
          <a:xfrm flipH="1" flipV="1">
            <a:off x="2903105" y="4992700"/>
            <a:ext cx="226797" cy="414004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16104B1-4CC6-6F0A-0A85-A5E51F970C96}"/>
              </a:ext>
            </a:extLst>
          </p:cNvPr>
          <p:cNvSpPr txBox="1"/>
          <p:nvPr/>
        </p:nvSpPr>
        <p:spPr>
          <a:xfrm>
            <a:off x="3202205" y="5170023"/>
            <a:ext cx="2799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vector of parameters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C24B28-8248-D51B-26E6-BB111FE48CD8}"/>
              </a:ext>
            </a:extLst>
          </p:cNvPr>
          <p:cNvSpPr txBox="1"/>
          <p:nvPr/>
        </p:nvSpPr>
        <p:spPr>
          <a:xfrm>
            <a:off x="453611" y="5833383"/>
            <a:ext cx="7469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Curve fitting is thus reduced to estimating the parameters.</a:t>
            </a:r>
          </a:p>
        </p:txBody>
      </p:sp>
    </p:spTree>
    <p:extLst>
      <p:ext uri="{BB962C8B-B14F-4D97-AF65-F5344CB8AC3E}">
        <p14:creationId xmlns:p14="http://schemas.microsoft.com/office/powerpoint/2010/main" val="294398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+mn-lt"/>
              </a:rPr>
              <a:t>PH3010 Introduction to Statistics / lecture 1</a:t>
            </a:r>
          </a:p>
        </p:txBody>
      </p:sp>
      <p:sp>
        <p:nvSpPr>
          <p:cNvPr id="512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128E0B5-F4C2-6B4D-A6EF-AA0C8A29B1F7}" type="slidenum">
              <a:rPr lang="en-US" sz="1200">
                <a:solidFill>
                  <a:srgbClr val="0070C0"/>
                </a:solidFill>
                <a:latin typeface="+mn-lt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2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123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+mn-lt"/>
              </a:rPr>
              <a:t>G. Cowan / RHUL Physics</a:t>
            </a:r>
            <a:endParaRPr lang="en-US" sz="12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AE99077-C918-63C3-EAE1-076B79252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405" y="11957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Least Squares:  main idea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600D59-96F6-5556-5CA4-80B9E4240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785" y="1756180"/>
            <a:ext cx="4584066" cy="324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300228C-21E0-4A4E-F36F-B76E7ADC4829}"/>
              </a:ext>
            </a:extLst>
          </p:cNvPr>
          <p:cNvSpPr txBox="1"/>
          <p:nvPr/>
        </p:nvSpPr>
        <p:spPr>
          <a:xfrm>
            <a:off x="599238" y="865623"/>
            <a:ext cx="81174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fitting a straight line and suppose we pick an arbitrary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point in parameter space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θ</a:t>
            </a:r>
            <a:r>
              <a:rPr lang="el-GR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gives a certain curve: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0E69BB-B61F-B6A5-A47E-9D8A44D3AF92}"/>
              </a:ext>
            </a:extLst>
          </p:cNvPr>
          <p:cNvSpPr txBox="1"/>
          <p:nvPr/>
        </p:nvSpPr>
        <p:spPr>
          <a:xfrm>
            <a:off x="595744" y="5017569"/>
            <a:ext cx="79977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Here the curve does not describe the data very well, as can be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seen by the large values for the residuals: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F6A702-2863-DC29-B314-7B81583FD9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371" y="5969785"/>
            <a:ext cx="1739900" cy="3937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31989A0-D441-F528-0894-C1A63E2B5ADB}"/>
              </a:ext>
            </a:extLst>
          </p:cNvPr>
          <p:cNvSpPr txBox="1"/>
          <p:nvPr/>
        </p:nvSpPr>
        <p:spPr>
          <a:xfrm>
            <a:off x="1771585" y="5927006"/>
            <a:ext cx="2901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residual of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i="1" baseline="30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point  = </a:t>
            </a:r>
          </a:p>
        </p:txBody>
      </p:sp>
    </p:spTree>
    <p:extLst>
      <p:ext uri="{BB962C8B-B14F-4D97-AF65-F5344CB8AC3E}">
        <p14:creationId xmlns:p14="http://schemas.microsoft.com/office/powerpoint/2010/main" val="176972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+mn-lt"/>
              </a:rPr>
              <a:t>PH3010 Introduction to Statistics / lecture 1</a:t>
            </a:r>
          </a:p>
        </p:txBody>
      </p:sp>
      <p:sp>
        <p:nvSpPr>
          <p:cNvPr id="512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128E0B5-F4C2-6B4D-A6EF-AA0C8A29B1F7}" type="slidenum">
              <a:rPr lang="en-US" sz="1200">
                <a:solidFill>
                  <a:srgbClr val="0070C0"/>
                </a:solidFill>
                <a:latin typeface="+mn-lt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2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123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+mn-lt"/>
              </a:rPr>
              <a:t>G. Cowan / RHUL Physics</a:t>
            </a:r>
            <a:endParaRPr lang="en-US" sz="12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36E88711-B2D7-85F0-DBC6-446746E60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405" y="225405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Minimising the residuals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1A8949-83B2-34D7-F519-13E21B918AA7}"/>
              </a:ext>
            </a:extLst>
          </p:cNvPr>
          <p:cNvSpPr txBox="1"/>
          <p:nvPr/>
        </p:nvSpPr>
        <p:spPr>
          <a:xfrm>
            <a:off x="589694" y="1012919"/>
            <a:ext cx="75893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a measured value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 a small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we want it to be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closer to the curve, i.e., measure the distance from point to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curve in units of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EF2B0A-5B6D-7CC7-DDB5-E905F0BD0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5912" y="2206220"/>
            <a:ext cx="1841500" cy="812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846905-361A-742B-DF49-FDC16985B500}"/>
              </a:ext>
            </a:extLst>
          </p:cNvPr>
          <p:cNvSpPr txBox="1"/>
          <p:nvPr/>
        </p:nvSpPr>
        <p:spPr>
          <a:xfrm>
            <a:off x="1239860" y="2358443"/>
            <a:ext cx="45560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standardized residual of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aseline="30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point  =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7A4C48-FDE9-323F-BA9F-35A30A65C7AB}"/>
              </a:ext>
            </a:extLst>
          </p:cNvPr>
          <p:cNvSpPr txBox="1"/>
          <p:nvPr/>
        </p:nvSpPr>
        <p:spPr>
          <a:xfrm>
            <a:off x="544328" y="3280648"/>
            <a:ext cx="83928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Idea of the method of Least Squares is to choose the parameters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give the minimum of the sum of squared standardized residuals, i.e., we should minimize the “chi-squared”: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A1ACC0-7C62-AFE3-0872-94C4778844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0900" y="4843595"/>
            <a:ext cx="41402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90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+mn-lt"/>
              </a:rPr>
              <a:t>PH3010 Introduction to Statistics / lecture 1</a:t>
            </a:r>
          </a:p>
        </p:txBody>
      </p:sp>
      <p:sp>
        <p:nvSpPr>
          <p:cNvPr id="512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128E0B5-F4C2-6B4D-A6EF-AA0C8A29B1F7}" type="slidenum">
              <a:rPr lang="en-US" sz="1200">
                <a:solidFill>
                  <a:srgbClr val="0070C0"/>
                </a:solidFill>
                <a:latin typeface="+mn-lt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2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123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+mn-lt"/>
              </a:rPr>
              <a:t>G. Cowan / RHUL Physics</a:t>
            </a:r>
            <a:endParaRPr lang="en-US" sz="120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440F5F-5983-9B14-F78A-1940F5011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997" y="3175429"/>
            <a:ext cx="4614270" cy="3240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02A6E21-B1EB-8C23-658F-93BD2A23E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405" y="21365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Least squares estimators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FC556B-A80A-32C1-5432-1998B73A1F93}"/>
              </a:ext>
            </a:extLst>
          </p:cNvPr>
          <p:cNvSpPr txBox="1"/>
          <p:nvPr/>
        </p:nvSpPr>
        <p:spPr>
          <a:xfrm>
            <a:off x="548862" y="948469"/>
            <a:ext cx="75013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values that minimize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called the least-squares </a:t>
            </a:r>
          </a:p>
          <a:p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estimators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the parameters, written with hats: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0D8368-C832-D473-4E0E-00F8DB07B4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214" y="1913867"/>
            <a:ext cx="1663700" cy="584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684F8D-37B9-2EF5-0A56-94AE721F3313}"/>
              </a:ext>
            </a:extLst>
          </p:cNvPr>
          <p:cNvSpPr txBox="1"/>
          <p:nvPr/>
        </p:nvSpPr>
        <p:spPr>
          <a:xfrm>
            <a:off x="580072" y="2555824"/>
            <a:ext cx="7269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fitted curve is thus “best” in the least-squares sense: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0E376E-845D-75DF-A153-ECB44FEF89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206" y="3872227"/>
            <a:ext cx="2120900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89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+mn-lt"/>
              </a:rPr>
              <a:t>PH3010 Introduction to Statistics / lecture 1</a:t>
            </a:r>
          </a:p>
        </p:txBody>
      </p:sp>
      <p:sp>
        <p:nvSpPr>
          <p:cNvPr id="512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128E0B5-F4C2-6B4D-A6EF-AA0C8A29B1F7}" type="slidenum">
              <a:rPr lang="en-US" sz="1200">
                <a:solidFill>
                  <a:srgbClr val="0070C0"/>
                </a:solidFill>
                <a:latin typeface="+mn-lt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2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123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+mn-lt"/>
              </a:rPr>
              <a:t>G. Cowan / RHUL Physics</a:t>
            </a:r>
            <a:endParaRPr lang="en-US" sz="12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791943DE-F73F-E41A-8EF7-86582055F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405" y="210287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Comments on LS estimators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DC07F8-DBC0-B537-72D0-0FB842470FEA}"/>
              </a:ext>
            </a:extLst>
          </p:cNvPr>
          <p:cNvSpPr txBox="1"/>
          <p:nvPr/>
        </p:nvSpPr>
        <p:spPr>
          <a:xfrm>
            <a:off x="529209" y="937330"/>
            <a:ext cx="764824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can derive the method of Least Squares from a more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 principle called the method of Maximum Likelihood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applied to the special case where the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independent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Gaussian distributed: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B96C0D-CF0E-9F0A-40D2-DD67CC6A2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530" y="2683352"/>
            <a:ext cx="2692400" cy="571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20FDDB-9605-3033-76DE-2914288F4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4203" y="2734153"/>
            <a:ext cx="1917700" cy="4699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392E4F-E247-C6B3-85C5-6C40FF0BCD76}"/>
              </a:ext>
            </a:extLst>
          </p:cNvPr>
          <p:cNvSpPr txBox="1"/>
          <p:nvPr/>
        </p:nvSpPr>
        <p:spPr>
          <a:xfrm>
            <a:off x="4324408" y="2706164"/>
            <a:ext cx="26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2CC8A5-5164-DAFA-2A7D-CDE45E6A080D}"/>
              </a:ext>
            </a:extLst>
          </p:cNvPr>
          <p:cNvSpPr txBox="1"/>
          <p:nvPr/>
        </p:nvSpPr>
        <p:spPr>
          <a:xfrm>
            <a:off x="483850" y="3431833"/>
            <a:ext cx="829235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is equally valid to take the minimum of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the definition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the least-squares estimators, and in fact there is no general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rule for finding estimators for parameters that are optimal in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every relevant sense.</a:t>
            </a:r>
          </a:p>
        </p:txBody>
      </p:sp>
    </p:spTree>
    <p:extLst>
      <p:ext uri="{BB962C8B-B14F-4D97-AF65-F5344CB8AC3E}">
        <p14:creationId xmlns:p14="http://schemas.microsoft.com/office/powerpoint/2010/main" val="356679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+mn-lt"/>
              </a:rPr>
              <a:t>PH3010 Introduction to Statistics / lecture 1</a:t>
            </a:r>
          </a:p>
        </p:txBody>
      </p:sp>
      <p:sp>
        <p:nvSpPr>
          <p:cNvPr id="512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128E0B5-F4C2-6B4D-A6EF-AA0C8A29B1F7}" type="slidenum">
              <a:rPr lang="en-US" sz="1200">
                <a:solidFill>
                  <a:srgbClr val="0070C0"/>
                </a:solidFill>
                <a:latin typeface="+mn-lt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2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123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+mn-lt"/>
              </a:rPr>
              <a:t>G. Cowan / RHUL Physics</a:t>
            </a:r>
            <a:endParaRPr lang="en-US" sz="12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DA4CA18-A8DD-8506-E1F8-0CCC7E2CA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405" y="24501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Next steps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CCEDFE-8D1B-0F30-6017-C3AFC6BB8974}"/>
              </a:ext>
            </a:extLst>
          </p:cNvPr>
          <p:cNvSpPr txBox="1"/>
          <p:nvPr/>
        </p:nvSpPr>
        <p:spPr>
          <a:xfrm>
            <a:off x="407619" y="1123759"/>
            <a:ext cx="848161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How do we find the estimators, i.e., how do we minimize</a:t>
            </a: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How do we quantify the statistical uncertainty in the estimated parameters that stems</a:t>
            </a: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the random fluctuations in the</a:t>
            </a: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measurements, and how is this information used</a:t>
            </a: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an analysis problem, e.g., using error propagation?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How do we assess whether the hypothesized functional form </a:t>
            </a:r>
          </a:p>
          <a:p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l-GR" sz="1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adequately describes</a:t>
            </a: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data?</a:t>
            </a:r>
          </a:p>
        </p:txBody>
      </p:sp>
    </p:spTree>
    <p:extLst>
      <p:ext uri="{BB962C8B-B14F-4D97-AF65-F5344CB8AC3E}">
        <p14:creationId xmlns:p14="http://schemas.microsoft.com/office/powerpoint/2010/main" val="216181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+mn-lt"/>
              </a:rPr>
              <a:t>PH3010 Introduction to Statistics / lecture 1</a:t>
            </a:r>
          </a:p>
        </p:txBody>
      </p:sp>
      <p:sp>
        <p:nvSpPr>
          <p:cNvPr id="512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128E0B5-F4C2-6B4D-A6EF-AA0C8A29B1F7}" type="slidenum">
              <a:rPr lang="en-US" sz="1200">
                <a:solidFill>
                  <a:srgbClr val="0070C0"/>
                </a:solidFill>
                <a:latin typeface="+mn-lt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2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123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+mn-lt"/>
              </a:rPr>
              <a:t>G. Cowan / RHUL Physics</a:t>
            </a:r>
            <a:endParaRPr lang="en-US" sz="12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D6425BD-35CB-F2E7-8CB7-9030AFA8D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727" y="24501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3BE17D-B7D4-824D-9BEA-616F00B2924F}"/>
              </a:ext>
            </a:extLst>
          </p:cNvPr>
          <p:cNvSpPr txBox="1"/>
          <p:nvPr/>
        </p:nvSpPr>
        <p:spPr>
          <a:xfrm>
            <a:off x="328643" y="928914"/>
            <a:ext cx="8486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US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1-2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3A9F0E-AD68-F43F-5FCC-E78D16DA9BE7}"/>
              </a:ext>
            </a:extLst>
          </p:cNvPr>
          <p:cNvSpPr txBox="1"/>
          <p:nvPr/>
        </p:nvSpPr>
        <p:spPr>
          <a:xfrm>
            <a:off x="573552" y="4691898"/>
            <a:ext cx="6515181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Now discuss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Finding least squares estimators in closed form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Finding least squares estimators numerically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A8F582-9B5D-5CA5-62D5-B5AEB4A6992E}"/>
              </a:ext>
            </a:extLst>
          </p:cNvPr>
          <p:cNvSpPr txBox="1"/>
          <p:nvPr/>
        </p:nvSpPr>
        <p:spPr>
          <a:xfrm>
            <a:off x="572888" y="1831733"/>
            <a:ext cx="70567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time, we defined the LS estimators as the values of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parameters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that minimize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7F73BF-8232-4B85-BCBF-9EFB48EC6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899" y="3084044"/>
            <a:ext cx="4140200" cy="990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E7980C-BBE8-3A50-EA41-B5E473F0E3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7655" y="2655937"/>
            <a:ext cx="3353199" cy="23545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FCBB303-CABB-AF30-E681-42B0A4C833E6}"/>
              </a:ext>
            </a:extLst>
          </p:cNvPr>
          <p:cNvSpPr txBox="1"/>
          <p:nvPr/>
        </p:nvSpPr>
        <p:spPr>
          <a:xfrm>
            <a:off x="6180371" y="2834454"/>
            <a:ext cx="83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±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24FFEF0-73EF-8500-345A-9C168A0C66B2}"/>
              </a:ext>
            </a:extLst>
          </p:cNvPr>
          <p:cNvCxnSpPr/>
          <p:nvPr/>
        </p:nvCxnSpPr>
        <p:spPr>
          <a:xfrm>
            <a:off x="6494582" y="3269975"/>
            <a:ext cx="124502" cy="2672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34D4154-C1E8-D9CE-2A47-86034D7B1E65}"/>
              </a:ext>
            </a:extLst>
          </p:cNvPr>
          <p:cNvCxnSpPr>
            <a:cxnSpLocks/>
          </p:cNvCxnSpPr>
          <p:nvPr/>
        </p:nvCxnSpPr>
        <p:spPr>
          <a:xfrm flipH="1" flipV="1">
            <a:off x="7622354" y="3357020"/>
            <a:ext cx="146382" cy="32029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52BC435-41CE-5F93-19E7-0C711C42F13A}"/>
              </a:ext>
            </a:extLst>
          </p:cNvPr>
          <p:cNvGrpSpPr/>
          <p:nvPr/>
        </p:nvGrpSpPr>
        <p:grpSpPr>
          <a:xfrm>
            <a:off x="7768736" y="3439886"/>
            <a:ext cx="715260" cy="466710"/>
            <a:chOff x="7768736" y="3439886"/>
            <a:chExt cx="715260" cy="46671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3835D11-3188-8823-C11E-12C82AA4B265}"/>
                </a:ext>
              </a:extLst>
            </p:cNvPr>
            <p:cNvSpPr txBox="1"/>
            <p:nvPr/>
          </p:nvSpPr>
          <p:spPr>
            <a:xfrm>
              <a:off x="7768736" y="3537264"/>
              <a:ext cx="7152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sz="8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;</a:t>
              </a:r>
              <a:r>
                <a:rPr lang="el-GR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θ</a:t>
              </a:r>
              <a:r>
                <a:rPr lang="en-US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7942DFA-F70E-713B-B618-7C1F667D0A9F}"/>
                </a:ext>
              </a:extLst>
            </p:cNvPr>
            <p:cNvSpPr txBox="1"/>
            <p:nvPr/>
          </p:nvSpPr>
          <p:spPr>
            <a:xfrm>
              <a:off x="8121607" y="3439886"/>
              <a:ext cx="303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^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158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+mn-lt"/>
              </a:rPr>
              <a:t>PH3010 Introduction to Statistics / lecture 1</a:t>
            </a:r>
          </a:p>
        </p:txBody>
      </p:sp>
      <p:sp>
        <p:nvSpPr>
          <p:cNvPr id="512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128E0B5-F4C2-6B4D-A6EF-AA0C8A29B1F7}" type="slidenum">
              <a:rPr lang="en-US" sz="1200">
                <a:solidFill>
                  <a:srgbClr val="0070C0"/>
                </a:solidFill>
                <a:latin typeface="+mn-lt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123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+mn-lt"/>
              </a:rPr>
              <a:t>G. Cowan / RHUL Physics</a:t>
            </a:r>
            <a:endParaRPr lang="en-US" sz="12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9F5455F-1850-2076-AD51-92BAF37CF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727" y="24501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55DC3E-0521-1508-5045-CBBE9638305F}"/>
              </a:ext>
            </a:extLst>
          </p:cNvPr>
          <p:cNvSpPr txBox="1"/>
          <p:nvPr/>
        </p:nvSpPr>
        <p:spPr>
          <a:xfrm>
            <a:off x="475727" y="1055443"/>
            <a:ext cx="8486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US" sz="3600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1-0 (intro)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9B3331-E2B2-9D97-E96F-4A5D959BB4C5}"/>
              </a:ext>
            </a:extLst>
          </p:cNvPr>
          <p:cNvSpPr txBox="1"/>
          <p:nvPr/>
        </p:nvSpPr>
        <p:spPr>
          <a:xfrm>
            <a:off x="772886" y="2329543"/>
            <a:ext cx="7324506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general comments about statistical data analysis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Structure of the module</a:t>
            </a:r>
          </a:p>
        </p:txBody>
      </p:sp>
    </p:spTree>
    <p:extLst>
      <p:ext uri="{BB962C8B-B14F-4D97-AF65-F5344CB8AC3E}">
        <p14:creationId xmlns:p14="http://schemas.microsoft.com/office/powerpoint/2010/main" val="381853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+mn-lt"/>
              </a:rPr>
              <a:t>PH3010 Introduction to Statistics / lecture 1</a:t>
            </a:r>
          </a:p>
        </p:txBody>
      </p:sp>
      <p:sp>
        <p:nvSpPr>
          <p:cNvPr id="512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128E0B5-F4C2-6B4D-A6EF-AA0C8A29B1F7}" type="slidenum">
              <a:rPr lang="en-US" sz="1200">
                <a:solidFill>
                  <a:srgbClr val="0070C0"/>
                </a:solidFill>
                <a:latin typeface="+mn-lt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2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123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+mn-lt"/>
              </a:rPr>
              <a:t>G. Cowan / RHUL Physics</a:t>
            </a:r>
            <a:endParaRPr lang="en-US" sz="12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3166D31-3E85-714B-0F52-2183A7BCC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405" y="19516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Finding estimators in closed form</a:t>
            </a:r>
            <a:endParaRPr lang="en-GB" sz="3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755B77-E55E-0F67-16B0-7F7874E4C5E0}"/>
              </a:ext>
            </a:extLst>
          </p:cNvPr>
          <p:cNvSpPr txBox="1"/>
          <p:nvPr/>
        </p:nvSpPr>
        <p:spPr>
          <a:xfrm>
            <a:off x="419052" y="933349"/>
            <a:ext cx="843016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 limited class of problem, it is possible to find the estimators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closed form.  An important example is when the function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l-GR" sz="1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linear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parameters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e.g., a polynomial of order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(note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function does not have to be linear in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F1E074-A2EC-9DE1-6A4D-CEA0538B9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024" y="2638761"/>
            <a:ext cx="2679700" cy="10033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B9B191-6EC3-1480-3BD6-6414965DD26F}"/>
              </a:ext>
            </a:extLst>
          </p:cNvPr>
          <p:cNvSpPr txBox="1"/>
          <p:nvPr/>
        </p:nvSpPr>
        <p:spPr>
          <a:xfrm>
            <a:off x="407610" y="3731819"/>
            <a:ext cx="7154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an example consider a straight line (two parameters):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72C1E1-DF44-D02A-F0E5-6AC7CE17B4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0899" y="4356954"/>
            <a:ext cx="2717800" cy="5461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A6AB510-E39E-CDF0-0122-65ABE02E4A12}"/>
              </a:ext>
            </a:extLst>
          </p:cNvPr>
          <p:cNvSpPr txBox="1"/>
          <p:nvPr/>
        </p:nvSpPr>
        <p:spPr>
          <a:xfrm>
            <a:off x="486008" y="5456608"/>
            <a:ext cx="2915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need to minimize: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0CB11E-F951-E131-8DC3-81DC14A9B3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1853" y="5207286"/>
            <a:ext cx="46482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90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+mn-lt"/>
              </a:rPr>
              <a:t>PH3010 Introduction to Statistics / lecture 1</a:t>
            </a:r>
          </a:p>
        </p:txBody>
      </p:sp>
      <p:sp>
        <p:nvSpPr>
          <p:cNvPr id="512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128E0B5-F4C2-6B4D-A6EF-AA0C8A29B1F7}" type="slidenum">
              <a:rPr lang="en-US" sz="1200">
                <a:solidFill>
                  <a:srgbClr val="0070C0"/>
                </a:solidFill>
                <a:latin typeface="+mn-lt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z="12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123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+mn-lt"/>
              </a:rPr>
              <a:t>G. Cowan / RHUL Physics</a:t>
            </a:r>
            <a:endParaRPr lang="en-US" sz="12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57214328-88A4-05A8-BDBF-A33E1B627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729" y="164932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3600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Finding estimators in closed form (2)</a:t>
            </a:r>
            <a:endParaRPr lang="en-GB" sz="3600" dirty="0">
              <a:solidFill>
                <a:srgbClr val="CC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A7B492-8C7D-8945-AF71-9B782D778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800" y="2146300"/>
            <a:ext cx="5994400" cy="2565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929AB4-BA0B-FEB9-3329-A09F582F0102}"/>
              </a:ext>
            </a:extLst>
          </p:cNvPr>
          <p:cNvSpPr txBox="1"/>
          <p:nvPr/>
        </p:nvSpPr>
        <p:spPr>
          <a:xfrm>
            <a:off x="451494" y="1159261"/>
            <a:ext cx="81848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 the derivatives of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respect to the parameters equal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zero:</a:t>
            </a:r>
          </a:p>
        </p:txBody>
      </p:sp>
    </p:spTree>
    <p:extLst>
      <p:ext uri="{BB962C8B-B14F-4D97-AF65-F5344CB8AC3E}">
        <p14:creationId xmlns:p14="http://schemas.microsoft.com/office/powerpoint/2010/main" val="67945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+mn-lt"/>
              </a:rPr>
              <a:t>PH3010 Introduction to Statistics / lecture 1</a:t>
            </a:r>
          </a:p>
        </p:txBody>
      </p:sp>
      <p:sp>
        <p:nvSpPr>
          <p:cNvPr id="512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128E0B5-F4C2-6B4D-A6EF-AA0C8A29B1F7}" type="slidenum">
              <a:rPr lang="en-US" sz="1200">
                <a:solidFill>
                  <a:srgbClr val="0070C0"/>
                </a:solidFill>
                <a:latin typeface="+mn-lt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z="12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123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+mn-lt"/>
              </a:rPr>
              <a:t>G. Cowan / RHUL Physics</a:t>
            </a:r>
            <a:endParaRPr lang="en-US" sz="12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1A7EB0E-C168-F87B-FAB7-8DD6AEBC96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729" y="164932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Finding estimators in closed form (3)</a:t>
            </a:r>
            <a:endParaRPr lang="en-GB" sz="3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068545-E495-9A72-E761-2DF137EE9D98}"/>
              </a:ext>
            </a:extLst>
          </p:cNvPr>
          <p:cNvSpPr txBox="1"/>
          <p:nvPr/>
        </p:nvSpPr>
        <p:spPr>
          <a:xfrm>
            <a:off x="514091" y="1224575"/>
            <a:ext cx="6267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equations can be rewritten in matrix form as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6C7593-1DCA-C8C7-0CF3-ACB1AED0C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70" y="1912888"/>
            <a:ext cx="8495257" cy="216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19AE64-0116-ED71-93B4-A38D8E399ABE}"/>
              </a:ext>
            </a:extLst>
          </p:cNvPr>
          <p:cNvSpPr txBox="1"/>
          <p:nvPr/>
        </p:nvSpPr>
        <p:spPr>
          <a:xfrm>
            <a:off x="498973" y="4217982"/>
            <a:ext cx="3585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has the general form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3243F1-8282-E422-429D-D256DC24FF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601" y="4795033"/>
            <a:ext cx="4695715" cy="15119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9D2AAD-457F-4922-47C0-A9AED1C9D7FF}"/>
              </a:ext>
            </a:extLst>
          </p:cNvPr>
          <p:cNvSpPr txBox="1"/>
          <p:nvPr/>
        </p:nvSpPr>
        <p:spPr>
          <a:xfrm>
            <a:off x="6259802" y="4898301"/>
            <a:ext cx="24601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 off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b, c, d,</a:t>
            </a:r>
          </a:p>
          <a:p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e, f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by comparing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eq. above.</a:t>
            </a:r>
          </a:p>
        </p:txBody>
      </p:sp>
    </p:spTree>
    <p:extLst>
      <p:ext uri="{BB962C8B-B14F-4D97-AF65-F5344CB8AC3E}">
        <p14:creationId xmlns:p14="http://schemas.microsoft.com/office/powerpoint/2010/main" val="227039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+mn-lt"/>
              </a:rPr>
              <a:t>PH3010 Introduction to Statistics / lecture 1</a:t>
            </a:r>
          </a:p>
        </p:txBody>
      </p:sp>
      <p:sp>
        <p:nvSpPr>
          <p:cNvPr id="512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128E0B5-F4C2-6B4D-A6EF-AA0C8A29B1F7}" type="slidenum">
              <a:rPr lang="en-US" sz="1200">
                <a:solidFill>
                  <a:srgbClr val="0070C0"/>
                </a:solidFill>
                <a:latin typeface="+mn-lt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z="12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123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+mn-lt"/>
              </a:rPr>
              <a:t>G. Cowan / RHUL Physics</a:t>
            </a:r>
            <a:endParaRPr lang="en-US" sz="12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838C2B2F-79D0-C71F-E3F6-6A08044CD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729" y="164932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3600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Finding estimators in closed form (4)</a:t>
            </a:r>
            <a:endParaRPr lang="en-GB" sz="3600" dirty="0">
              <a:solidFill>
                <a:srgbClr val="CC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A41D3A-1B38-0D55-58E9-13712C6A0D5E}"/>
              </a:ext>
            </a:extLst>
          </p:cNvPr>
          <p:cNvSpPr txBox="1"/>
          <p:nvPr/>
        </p:nvSpPr>
        <p:spPr>
          <a:xfrm>
            <a:off x="514091" y="1012923"/>
            <a:ext cx="4512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Recall how to invert a 2×2 matrix: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416018-A3C0-E551-27AD-3823BE728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488" y="1476891"/>
            <a:ext cx="8031825" cy="1511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912F26-FDF6-6DD4-8DA9-15E1EECB23B2}"/>
              </a:ext>
            </a:extLst>
          </p:cNvPr>
          <p:cNvSpPr txBox="1"/>
          <p:nvPr/>
        </p:nvSpPr>
        <p:spPr>
          <a:xfrm>
            <a:off x="393128" y="3174825"/>
            <a:ext cx="79944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Apply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i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both sides of previous eq. to find solution (written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hats, because these are the estimators):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E10C04-1A9B-F136-2220-7D4CB7E68A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0136" y="4149160"/>
            <a:ext cx="290087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4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+mn-lt"/>
              </a:rPr>
              <a:t>PH3010 Introduction to Statistics / lecture 1</a:t>
            </a:r>
          </a:p>
        </p:txBody>
      </p:sp>
      <p:sp>
        <p:nvSpPr>
          <p:cNvPr id="512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128E0B5-F4C2-6B4D-A6EF-AA0C8A29B1F7}" type="slidenum">
              <a:rPr lang="en-US" sz="1200">
                <a:solidFill>
                  <a:srgbClr val="0070C0"/>
                </a:solidFill>
                <a:latin typeface="+mn-lt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z="12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123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+mn-lt"/>
              </a:rPr>
              <a:t>G. Cowan / RHUL Physics</a:t>
            </a:r>
            <a:endParaRPr lang="en-US" sz="12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EC02B72A-0A54-E8D1-E82A-7E2D67A0B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729" y="361466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Comments on solution when </a:t>
            </a:r>
            <a:r>
              <a:rPr lang="en-US" sz="3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l-GR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linear in the parameters</a:t>
            </a:r>
            <a:endParaRPr lang="en-GB" sz="3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BBC5AF-C745-6FFD-8A4D-607949F0157A}"/>
              </a:ext>
            </a:extLst>
          </p:cNvPr>
          <p:cNvSpPr txBox="1"/>
          <p:nvPr/>
        </p:nvSpPr>
        <p:spPr>
          <a:xfrm>
            <a:off x="498969" y="1421107"/>
            <a:ext cx="8386527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Finding solution requires solving a system of linear equations;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be done with standard matrix methods.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Estimators are linear functions of the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This is true in general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problems of this type with an arbitrary number of parameters.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 though we could find the solution in closed form, the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formulas get a bit complicated.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 fit function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l-GR" sz="1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not linear in the parameters, it is not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always possible to solve for the estimators in closed form.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for many problems we need to find the solution numerically.</a:t>
            </a:r>
          </a:p>
        </p:txBody>
      </p:sp>
    </p:spTree>
    <p:extLst>
      <p:ext uri="{BB962C8B-B14F-4D97-AF65-F5344CB8AC3E}">
        <p14:creationId xmlns:p14="http://schemas.microsoft.com/office/powerpoint/2010/main" val="323428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+mn-lt"/>
              </a:rPr>
              <a:t>PH3010 Introduction to Statistics / lecture 1</a:t>
            </a:r>
          </a:p>
        </p:txBody>
      </p:sp>
      <p:sp>
        <p:nvSpPr>
          <p:cNvPr id="512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128E0B5-F4C2-6B4D-A6EF-AA0C8A29B1F7}" type="slidenum">
              <a:rPr lang="en-US" sz="1200">
                <a:solidFill>
                  <a:srgbClr val="0070C0"/>
                </a:solidFill>
                <a:latin typeface="+mn-lt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sz="12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123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+mn-lt"/>
              </a:rPr>
              <a:t>G. Cowan / RHUL Physics</a:t>
            </a:r>
            <a:endParaRPr lang="en-US" sz="12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59305003-4B29-DC1B-3502-B65CF7D18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405" y="225405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Finding LS estimators numerically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1958CB-1BB0-F868-D632-4B3C5AB2CD3C}"/>
              </a:ext>
            </a:extLst>
          </p:cNvPr>
          <p:cNvSpPr txBox="1"/>
          <p:nvPr/>
        </p:nvSpPr>
        <p:spPr>
          <a:xfrm>
            <a:off x="529213" y="891975"/>
            <a:ext cx="80719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Start at a given point in the parameter space and move around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according to some strategy to find the point where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a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minimum.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E33E4D-1C62-1CAB-009A-C516726E8761}"/>
              </a:ext>
            </a:extLst>
          </p:cNvPr>
          <p:cNvSpPr txBox="1"/>
          <p:nvPr/>
        </p:nvSpPr>
        <p:spPr>
          <a:xfrm>
            <a:off x="408247" y="2811987"/>
            <a:ext cx="326598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example, alternate minimizing with respect to each component of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E90C83-F18F-C5E4-469C-5309C145E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990" y="2218557"/>
            <a:ext cx="4999047" cy="32399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4BDC5B-81BA-FDE5-913E-B33AF16BD703}"/>
              </a:ext>
            </a:extLst>
          </p:cNvPr>
          <p:cNvSpPr txBox="1"/>
          <p:nvPr/>
        </p:nvSpPr>
        <p:spPr>
          <a:xfrm>
            <a:off x="3558219" y="5517538"/>
            <a:ext cx="540328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Siegmund</a:t>
            </a:r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Brandt, Data Analysis: Statistical and Computational Methods for Scientists and Engineers 4th ed., Springer 2014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591F3E-0252-B72F-B908-DB38A0A61AE8}"/>
              </a:ext>
            </a:extLst>
          </p:cNvPr>
          <p:cNvSpPr txBox="1"/>
          <p:nvPr/>
        </p:nvSpPr>
        <p:spPr>
          <a:xfrm>
            <a:off x="7378344" y="3356244"/>
            <a:ext cx="1859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starting point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ADE32AC-B81D-174C-A43B-74E172CE71F6}"/>
              </a:ext>
            </a:extLst>
          </p:cNvPr>
          <p:cNvCxnSpPr/>
          <p:nvPr/>
        </p:nvCxnSpPr>
        <p:spPr>
          <a:xfrm flipH="1">
            <a:off x="7696234" y="3855143"/>
            <a:ext cx="317526" cy="498901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DC83191-9B03-C72E-ECB9-050BBFA00E36}"/>
              </a:ext>
            </a:extLst>
          </p:cNvPr>
          <p:cNvSpPr txBox="1"/>
          <p:nvPr/>
        </p:nvSpPr>
        <p:spPr>
          <a:xfrm>
            <a:off x="6819249" y="2902696"/>
            <a:ext cx="1381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minimum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90DA80B-31F8-907C-9F50-A67F298E7D87}"/>
              </a:ext>
            </a:extLst>
          </p:cNvPr>
          <p:cNvCxnSpPr/>
          <p:nvPr/>
        </p:nvCxnSpPr>
        <p:spPr>
          <a:xfrm flipH="1">
            <a:off x="5777152" y="3265533"/>
            <a:ext cx="951381" cy="303581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D9AF4A3-6E8D-40C4-DA8E-93406E41C6E7}"/>
              </a:ext>
            </a:extLst>
          </p:cNvPr>
          <p:cNvSpPr txBox="1"/>
          <p:nvPr/>
        </p:nvSpPr>
        <p:spPr>
          <a:xfrm>
            <a:off x="8638141" y="5064600"/>
            <a:ext cx="402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D33758-F2B5-8A19-7A89-9A023D631489}"/>
              </a:ext>
            </a:extLst>
          </p:cNvPr>
          <p:cNvSpPr txBox="1"/>
          <p:nvPr/>
        </p:nvSpPr>
        <p:spPr>
          <a:xfrm>
            <a:off x="3574037" y="1830521"/>
            <a:ext cx="405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A0C1CD-B918-B2F0-EED4-BA145F4EAAC3}"/>
              </a:ext>
            </a:extLst>
          </p:cNvPr>
          <p:cNvSpPr txBox="1"/>
          <p:nvPr/>
        </p:nvSpPr>
        <p:spPr>
          <a:xfrm>
            <a:off x="393133" y="4384284"/>
            <a:ext cx="33046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 strategies possible,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e.g., steepest descent,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conjugate gradients, ...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(see Brandt Ch. 10).</a:t>
            </a:r>
          </a:p>
        </p:txBody>
      </p:sp>
    </p:spTree>
    <p:extLst>
      <p:ext uri="{BB962C8B-B14F-4D97-AF65-F5344CB8AC3E}">
        <p14:creationId xmlns:p14="http://schemas.microsoft.com/office/powerpoint/2010/main" val="314434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+mn-lt"/>
              </a:rPr>
              <a:t>PH3010 Introduction to Statistics / lecture 1</a:t>
            </a:r>
          </a:p>
        </p:txBody>
      </p:sp>
      <p:sp>
        <p:nvSpPr>
          <p:cNvPr id="512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128E0B5-F4C2-6B4D-A6EF-AA0C8A29B1F7}" type="slidenum">
              <a:rPr lang="en-US" sz="1200">
                <a:solidFill>
                  <a:srgbClr val="0070C0"/>
                </a:solidFill>
                <a:latin typeface="+mn-lt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z="12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123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+mn-lt"/>
              </a:rPr>
              <a:t>G. Cowan / RHUL Physics</a:t>
            </a:r>
            <a:endParaRPr lang="en-US" sz="12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70EEA72B-70ED-2207-33C3-9EB97989C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405" y="19516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Fitting the parameters with Python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3EE601-F509-5206-2EB5-77D17606C009}"/>
              </a:ext>
            </a:extLst>
          </p:cNvPr>
          <p:cNvSpPr txBox="1"/>
          <p:nvPr/>
        </p:nvSpPr>
        <p:spPr>
          <a:xfrm>
            <a:off x="583004" y="978144"/>
            <a:ext cx="82448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routine routine </a:t>
            </a:r>
            <a:r>
              <a:rPr lang="en-US" sz="2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curve_fit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from </a:t>
            </a:r>
            <a:r>
              <a:rPr lang="en-US" sz="2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scipy.optimize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can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 LS estimators numerically.   To use it you need: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73EACA-3ED9-E1BE-7BAE-63B48A0AD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537" y="2009365"/>
            <a:ext cx="6172200" cy="8509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1DF541-EFBF-18DF-5F46-6992D140860E}"/>
              </a:ext>
            </a:extLst>
          </p:cNvPr>
          <p:cNvSpPr txBox="1"/>
          <p:nvPr/>
        </p:nvSpPr>
        <p:spPr>
          <a:xfrm>
            <a:off x="517364" y="3167342"/>
            <a:ext cx="7767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need to define the fit function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l-GR" sz="1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e.g., a straight line: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4BB359-437F-31EF-9158-3A134B18ED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525" y="3813193"/>
            <a:ext cx="49403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83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+mn-lt"/>
              </a:rPr>
              <a:t>PH3010 Introduction to Statistics / lecture 1</a:t>
            </a:r>
          </a:p>
        </p:txBody>
      </p:sp>
      <p:sp>
        <p:nvSpPr>
          <p:cNvPr id="512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128E0B5-F4C2-6B4D-A6EF-AA0C8A29B1F7}" type="slidenum">
              <a:rPr lang="en-US" sz="1200">
                <a:solidFill>
                  <a:srgbClr val="0070C0"/>
                </a:solidFill>
                <a:latin typeface="+mn-lt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sz="12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123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+mn-lt"/>
              </a:rPr>
              <a:t>G. Cowan / RHUL Physics</a:t>
            </a:r>
            <a:endParaRPr lang="en-US" sz="120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D0FA5A-F759-57DF-1BDF-7FC6349F2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273" y="1675542"/>
            <a:ext cx="7589691" cy="90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5350A53-F3E0-8138-7DEA-2AF6FD6105AB}"/>
              </a:ext>
            </a:extLst>
          </p:cNvPr>
          <p:cNvSpPr txBox="1"/>
          <p:nvPr/>
        </p:nvSpPr>
        <p:spPr>
          <a:xfrm>
            <a:off x="564394" y="768313"/>
            <a:ext cx="75328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data values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to be in the form of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NumPy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arrays,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A58780-4EB3-7A11-CA2B-0334883C26BE}"/>
              </a:ext>
            </a:extLst>
          </p:cNvPr>
          <p:cNvSpPr txBox="1"/>
          <p:nvPr/>
        </p:nvSpPr>
        <p:spPr>
          <a:xfrm>
            <a:off x="595753" y="2712620"/>
            <a:ext cx="617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Start values of the parameters can be specified: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24718B-FC89-FF82-B245-86232D2CC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8670" y="3259356"/>
            <a:ext cx="3831053" cy="4679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47C987-4466-5950-EEF3-A8594F383F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044" y="4457768"/>
            <a:ext cx="8207984" cy="4319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8D7FAD-3BF9-589C-1032-7E157E7ECE18}"/>
              </a:ext>
            </a:extLst>
          </p:cNvPr>
          <p:cNvSpPr txBox="1"/>
          <p:nvPr/>
        </p:nvSpPr>
        <p:spPr>
          <a:xfrm>
            <a:off x="470324" y="3872932"/>
            <a:ext cx="8309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find the parameter values that minimize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call </a:t>
            </a:r>
            <a:r>
              <a:rPr lang="en-US" sz="20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curve_fit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8EA679-917F-5574-9FC7-F544386377F4}"/>
              </a:ext>
            </a:extLst>
          </p:cNvPr>
          <p:cNvSpPr txBox="1"/>
          <p:nvPr/>
        </p:nvSpPr>
        <p:spPr>
          <a:xfrm>
            <a:off x="423296" y="4939167"/>
            <a:ext cx="8513293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Returns estimators and covariance matrix as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NumPy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arrays.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</a:t>
            </a:r>
            <a:r>
              <a:rPr lang="en-US" sz="20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absolute_sigma</a:t>
            </a:r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=True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the fit errors (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matrix) to have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desired interpretation.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6AE9876B-5521-5BE4-1AD6-88F89D5E4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405" y="13244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Fitting the parameters with Python (2)</a:t>
            </a:r>
          </a:p>
        </p:txBody>
      </p:sp>
    </p:spTree>
    <p:extLst>
      <p:ext uri="{BB962C8B-B14F-4D97-AF65-F5344CB8AC3E}">
        <p14:creationId xmlns:p14="http://schemas.microsoft.com/office/powerpoint/2010/main" val="8524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+mn-lt"/>
              </a:rPr>
              <a:t>PH3010 Introduction to Statistics / lecture 1</a:t>
            </a:r>
          </a:p>
        </p:txBody>
      </p:sp>
      <p:sp>
        <p:nvSpPr>
          <p:cNvPr id="512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128E0B5-F4C2-6B4D-A6EF-AA0C8A29B1F7}" type="slidenum">
              <a:rPr lang="en-US" sz="1200">
                <a:solidFill>
                  <a:srgbClr val="0070C0"/>
                </a:solidFill>
                <a:latin typeface="+mn-lt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sz="12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123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+mn-lt"/>
              </a:rPr>
              <a:t>G. Cowan / RHUL Physics</a:t>
            </a:r>
            <a:endParaRPr lang="en-US" sz="12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E6B12FE-B589-0CBE-95D7-8B596611E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727" y="24501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5FB020-F9C5-AF67-F9FA-ADEAD2FD3529}"/>
              </a:ext>
            </a:extLst>
          </p:cNvPr>
          <p:cNvSpPr txBox="1"/>
          <p:nvPr/>
        </p:nvSpPr>
        <p:spPr>
          <a:xfrm>
            <a:off x="328643" y="928914"/>
            <a:ext cx="8486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US" sz="3600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1-3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56CBE7-81B0-D23B-8180-D9291E4EF73C}"/>
              </a:ext>
            </a:extLst>
          </p:cNvPr>
          <p:cNvSpPr txBox="1"/>
          <p:nvPr/>
        </p:nvSpPr>
        <p:spPr>
          <a:xfrm>
            <a:off x="573552" y="3999290"/>
            <a:ext cx="611167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we will discuss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statistical errors of the fitted parameters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Covariance and correlation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Error propagation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FD653C-C5DC-BB94-AA1E-04442CD60A93}"/>
              </a:ext>
            </a:extLst>
          </p:cNvPr>
          <p:cNvSpPr txBox="1"/>
          <p:nvPr/>
        </p:nvSpPr>
        <p:spPr>
          <a:xfrm>
            <a:off x="573552" y="2168256"/>
            <a:ext cx="3885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last part, we minimized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99C418-79DE-D0C9-1A45-9192E4D36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5127" y="1848582"/>
            <a:ext cx="4140200" cy="9906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7ABF83B-3839-CB60-963B-74EB4BCDC455}"/>
              </a:ext>
            </a:extLst>
          </p:cNvPr>
          <p:cNvGrpSpPr/>
          <p:nvPr/>
        </p:nvGrpSpPr>
        <p:grpSpPr>
          <a:xfrm>
            <a:off x="606210" y="3180229"/>
            <a:ext cx="4551246" cy="548112"/>
            <a:chOff x="606210" y="3180229"/>
            <a:chExt cx="4551246" cy="54811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91CCA31-6AA2-751D-D0CA-E49A48532456}"/>
                </a:ext>
              </a:extLst>
            </p:cNvPr>
            <p:cNvSpPr txBox="1"/>
            <p:nvPr/>
          </p:nvSpPr>
          <p:spPr>
            <a:xfrm>
              <a:off x="606210" y="3266676"/>
              <a:ext cx="45512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which gave us the LS estimators </a:t>
              </a:r>
              <a:r>
                <a:rPr lang="el-GR" sz="24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θ</a:t>
              </a:r>
              <a:r>
                <a:rPr lang="en-US" sz="24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2AF5377-5644-BAC0-1BB7-C2F34FE2F145}"/>
                </a:ext>
              </a:extLst>
            </p:cNvPr>
            <p:cNvSpPr txBox="1"/>
            <p:nvPr/>
          </p:nvSpPr>
          <p:spPr>
            <a:xfrm>
              <a:off x="4630051" y="3180229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^</a:t>
              </a:r>
              <a:endPara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564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+mn-lt"/>
              </a:rPr>
              <a:t>PH3010 Introduction to Statistics / lecture 1</a:t>
            </a:r>
          </a:p>
        </p:txBody>
      </p:sp>
      <p:sp>
        <p:nvSpPr>
          <p:cNvPr id="512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128E0B5-F4C2-6B4D-A6EF-AA0C8A29B1F7}" type="slidenum">
              <a:rPr lang="en-US" sz="1200">
                <a:solidFill>
                  <a:srgbClr val="0070C0"/>
                </a:solidFill>
                <a:latin typeface="+mn-lt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sz="12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123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+mn-lt"/>
              </a:rPr>
              <a:t>G. Cowan / RHUL Physics</a:t>
            </a:r>
            <a:endParaRPr lang="en-US" sz="120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F8167B-6055-C800-5A8C-C437E88E8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3025" y="2836242"/>
            <a:ext cx="4126496" cy="377999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52E60E9-2EB4-1A7C-647A-ACDC53CE5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405" y="245581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errors of fitted parameters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F75DD5-20CA-AC47-8292-8DCD6E0B18BA}"/>
              </a:ext>
            </a:extLst>
          </p:cNvPr>
          <p:cNvSpPr txBox="1"/>
          <p:nvPr/>
        </p:nvSpPr>
        <p:spPr>
          <a:xfrm>
            <a:off x="378008" y="922212"/>
            <a:ext cx="8348696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estimators have statistical errors that are due to the random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nature of the measured data (the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were to obtain a new independent set of measured values, </a:t>
            </a:r>
          </a:p>
          <a:p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then these would in general give different values for the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estimated parameters.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4ABE96-DD27-39E4-653F-043A276CDA65}"/>
              </a:ext>
            </a:extLst>
          </p:cNvPr>
          <p:cNvSpPr txBox="1"/>
          <p:nvPr/>
        </p:nvSpPr>
        <p:spPr>
          <a:xfrm>
            <a:off x="378007" y="3205065"/>
            <a:ext cx="3900042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can simulate the data set</a:t>
            </a:r>
          </a:p>
          <a:p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 times with the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Monte Carlo method.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each set evaluate the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estimators for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from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straight-line fit and enter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into a scatter plot:</a:t>
            </a:r>
          </a:p>
        </p:txBody>
      </p:sp>
    </p:spTree>
    <p:extLst>
      <p:ext uri="{BB962C8B-B14F-4D97-AF65-F5344CB8AC3E}">
        <p14:creationId xmlns:p14="http://schemas.microsoft.com/office/powerpoint/2010/main" val="271539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+mn-lt"/>
              </a:rPr>
              <a:t>PH3010 Introduction to Statistics / lecture 1</a:t>
            </a:r>
          </a:p>
        </p:txBody>
      </p:sp>
      <p:sp>
        <p:nvSpPr>
          <p:cNvPr id="512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128E0B5-F4C2-6B4D-A6EF-AA0C8A29B1F7}" type="slidenum">
              <a:rPr lang="en-US" sz="1200">
                <a:solidFill>
                  <a:srgbClr val="0070C0"/>
                </a:solidFill>
                <a:latin typeface="+mn-lt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123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+mn-lt"/>
              </a:rPr>
              <a:t>G. Cowan / RHUL Physics</a:t>
            </a:r>
            <a:endParaRPr lang="en-US" sz="12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CCC08093-9979-4A44-AE8A-760BAEDB9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122" y="200711"/>
            <a:ext cx="802775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altLang="en-US" sz="36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Theory </a:t>
            </a:r>
            <a:r>
              <a:rPr lang="en-GB" alt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↔</a:t>
            </a:r>
            <a:r>
              <a:rPr lang="en-GB" altLang="en-US" sz="36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 Statistics </a:t>
            </a:r>
            <a:r>
              <a:rPr lang="en-GB" alt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↔</a:t>
            </a:r>
            <a:r>
              <a:rPr lang="en-GB" altLang="en-US" sz="36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 Experiment</a:t>
            </a:r>
            <a:endParaRPr lang="en-GB" sz="3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E9F8AE-E6F0-504B-911A-4419CDE7320F}"/>
              </a:ext>
            </a:extLst>
          </p:cNvPr>
          <p:cNvSpPr txBox="1"/>
          <p:nvPr/>
        </p:nvSpPr>
        <p:spPr>
          <a:xfrm>
            <a:off x="515684" y="1045029"/>
            <a:ext cx="3686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Theory (model, hypothesis):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A75EC4-00A3-C646-A8FD-7E58F0735E4F}"/>
              </a:ext>
            </a:extLst>
          </p:cNvPr>
          <p:cNvSpPr txBox="1"/>
          <p:nvPr/>
        </p:nvSpPr>
        <p:spPr>
          <a:xfrm>
            <a:off x="5148943" y="1066800"/>
            <a:ext cx="3442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Experiment (observation):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5D17164-F6EA-8A47-B4F6-ABE1C8F9F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58" y="1890486"/>
            <a:ext cx="3124200" cy="660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F017246-5E11-B94F-8C2F-D8F866B417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2116" y="1994092"/>
            <a:ext cx="2565400" cy="19939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2C86436-9BEA-484F-AF58-D8AF614AB2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958" y="4621422"/>
            <a:ext cx="3086100" cy="16383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63F05EF-91A0-A34A-92C6-6F456EE27F8E}"/>
              </a:ext>
            </a:extLst>
          </p:cNvPr>
          <p:cNvSpPr txBox="1"/>
          <p:nvPr/>
        </p:nvSpPr>
        <p:spPr>
          <a:xfrm>
            <a:off x="696152" y="2728081"/>
            <a:ext cx="36858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response of measurement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apparatus</a:t>
            </a:r>
          </a:p>
          <a:p>
            <a:pPr algn="l"/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model prediction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5CB52C-4B4E-D049-9C4A-DBBD63AC603B}"/>
              </a:ext>
            </a:extLst>
          </p:cNvPr>
          <p:cNvSpPr txBox="1"/>
          <p:nvPr/>
        </p:nvSpPr>
        <p:spPr>
          <a:xfrm>
            <a:off x="3710182" y="4533078"/>
            <a:ext cx="737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0AE0A0-DFD4-FE45-BB41-D581A371D2BF}"/>
              </a:ext>
            </a:extLst>
          </p:cNvPr>
          <p:cNvSpPr txBox="1"/>
          <p:nvPr/>
        </p:nvSpPr>
        <p:spPr>
          <a:xfrm>
            <a:off x="4936734" y="4478327"/>
            <a:ext cx="3801005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</a:rPr>
              <a:t>Measure / estimate / fit parameters 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baseline="-25000" dirty="0">
                <a:latin typeface="+mn-lt"/>
              </a:rPr>
              <a:t>1</a:t>
            </a:r>
            <a:r>
              <a:rPr lang="en-US" sz="2400" dirty="0">
                <a:latin typeface="+mn-lt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baseline="-25000" dirty="0">
                <a:latin typeface="+mn-lt"/>
              </a:rPr>
              <a:t>2</a:t>
            </a:r>
            <a:r>
              <a:rPr lang="en-US" sz="2400" dirty="0">
                <a:latin typeface="+mn-lt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400" dirty="0">
                <a:latin typeface="+mn-lt"/>
              </a:rPr>
              <a:t>, ...)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+mn-lt"/>
              </a:rPr>
              <a:t>and quantify uncertainties.</a:t>
            </a:r>
          </a:p>
          <a:p>
            <a:r>
              <a:rPr lang="en-US" sz="2400" dirty="0">
                <a:latin typeface="+mn-lt"/>
              </a:rPr>
              <a:t>Test model </a:t>
            </a:r>
            <a:r>
              <a:rPr lang="en-US" sz="2400">
                <a:latin typeface="+mn-lt"/>
              </a:rPr>
              <a:t>/ hypothesis.</a:t>
            </a:r>
            <a:endParaRPr lang="en-US" sz="2400" dirty="0">
              <a:latin typeface="+mn-lt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60F853D-3294-F548-941F-0088C113359A}"/>
              </a:ext>
            </a:extLst>
          </p:cNvPr>
          <p:cNvGrpSpPr/>
          <p:nvPr/>
        </p:nvGrpSpPr>
        <p:grpSpPr>
          <a:xfrm>
            <a:off x="2198143" y="4010674"/>
            <a:ext cx="2492280" cy="1171080"/>
            <a:chOff x="2198143" y="4010674"/>
            <a:chExt cx="2492280" cy="117108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891AB9E-05C4-2A41-9E10-99BCB99721BC}"/>
                    </a:ext>
                  </a:extLst>
                </p14:cNvPr>
                <p14:cNvContentPartPr/>
                <p14:nvPr/>
              </p14:nvContentPartPr>
              <p14:xfrm>
                <a:off x="3004183" y="4010674"/>
                <a:ext cx="1686240" cy="10404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891AB9E-05C4-2A41-9E10-99BCB99721B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986543" y="3993034"/>
                  <a:ext cx="1721880" cy="10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249F3CD-F29A-8347-B74E-A71173F37F4E}"/>
                    </a:ext>
                  </a:extLst>
                </p14:cNvPr>
                <p14:cNvContentPartPr/>
                <p14:nvPr/>
              </p14:nvContentPartPr>
              <p14:xfrm>
                <a:off x="2878543" y="5022634"/>
                <a:ext cx="249120" cy="1591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249F3CD-F29A-8347-B74E-A71173F37F4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860543" y="5004994"/>
                  <a:ext cx="2847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19336D7-39BF-7E40-BECB-F0DD1D35FA88}"/>
                    </a:ext>
                  </a:extLst>
                </p14:cNvPr>
                <p14:cNvContentPartPr/>
                <p14:nvPr/>
              </p14:nvContentPartPr>
              <p14:xfrm>
                <a:off x="2895823" y="4959274"/>
                <a:ext cx="119520" cy="2120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19336D7-39BF-7E40-BECB-F0DD1D35FA8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877823" y="4941634"/>
                  <a:ext cx="15516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D149E89-6B9E-D044-A536-FBCE259A7A9C}"/>
                    </a:ext>
                  </a:extLst>
                </p14:cNvPr>
                <p14:cNvContentPartPr/>
                <p14:nvPr/>
              </p14:nvContentPartPr>
              <p14:xfrm>
                <a:off x="2198143" y="4302274"/>
                <a:ext cx="430560" cy="7992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D149E89-6B9E-D044-A536-FBCE259A7A9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180143" y="4284274"/>
                  <a:ext cx="466200" cy="83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6C9F025-0C51-194D-B4AA-FB306B9AF254}"/>
                    </a:ext>
                  </a:extLst>
                </p14:cNvPr>
                <p14:cNvContentPartPr/>
                <p14:nvPr/>
              </p14:nvContentPartPr>
              <p14:xfrm>
                <a:off x="2401903" y="4904194"/>
                <a:ext cx="25920" cy="1587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6C9F025-0C51-194D-B4AA-FB306B9AF25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384263" y="4886194"/>
                  <a:ext cx="61560" cy="194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7293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+mn-lt"/>
              </a:rPr>
              <a:t>PH3010 Introduction to Statistics / lecture 1</a:t>
            </a:r>
          </a:p>
        </p:txBody>
      </p:sp>
      <p:sp>
        <p:nvSpPr>
          <p:cNvPr id="512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128E0B5-F4C2-6B4D-A6EF-AA0C8A29B1F7}" type="slidenum">
              <a:rPr lang="en-US" sz="1200">
                <a:solidFill>
                  <a:srgbClr val="0070C0"/>
                </a:solidFill>
                <a:latin typeface="+mn-lt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sz="12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123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+mn-lt"/>
              </a:rPr>
              <a:t>G. Cowan / RHUL Physics</a:t>
            </a:r>
            <a:endParaRPr lang="en-US" sz="12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8EDD189D-CE57-3FC4-5717-526563CC9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405" y="245581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errors of fitted parameters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69BDF7-867C-51DC-4869-3E2945036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" y="1282700"/>
            <a:ext cx="7213600" cy="429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96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+mn-lt"/>
              </a:rPr>
              <a:t>PH3010 Introduction to Statistics / lecture 1</a:t>
            </a:r>
          </a:p>
        </p:txBody>
      </p:sp>
      <p:sp>
        <p:nvSpPr>
          <p:cNvPr id="512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128E0B5-F4C2-6B4D-A6EF-AA0C8A29B1F7}" type="slidenum">
              <a:rPr lang="en-US" sz="1200">
                <a:solidFill>
                  <a:srgbClr val="0070C0"/>
                </a:solidFill>
                <a:latin typeface="+mn-lt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sz="12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123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+mn-lt"/>
              </a:rPr>
              <a:t>G. Cowan / RHUL Physics</a:t>
            </a:r>
            <a:endParaRPr lang="en-US" sz="12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D81BDCA-B5DA-C204-0605-1AA2BC4F5B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405" y="180051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errors of fitted parameters (2)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3E18EE-EC15-3C15-8AFA-D1DDB8936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350" y="1437500"/>
            <a:ext cx="3476614" cy="3636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B6AF94-75F6-EB9E-B750-65DC85DE0B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2690" y="1435084"/>
            <a:ext cx="3401653" cy="360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E4ABAF-9ABF-7F3A-DF8C-BC272193097F}"/>
              </a:ext>
            </a:extLst>
          </p:cNvPr>
          <p:cNvSpPr txBox="1"/>
          <p:nvPr/>
        </p:nvSpPr>
        <p:spPr>
          <a:xfrm>
            <a:off x="563088" y="5166197"/>
            <a:ext cx="74687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distribution’s standard deviation (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width) is used as a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measure of the corresponding estimator’s statistical error.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2A0B1A1-F867-67C2-5CE2-5E0350EEE7A1}"/>
              </a:ext>
            </a:extLst>
          </p:cNvPr>
          <p:cNvGrpSpPr/>
          <p:nvPr/>
        </p:nvGrpSpPr>
        <p:grpSpPr>
          <a:xfrm>
            <a:off x="502603" y="755910"/>
            <a:ext cx="4975336" cy="552375"/>
            <a:chOff x="502603" y="755910"/>
            <a:chExt cx="4975336" cy="55237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DF01CFC-D605-235D-C764-AC2EBF92023E}"/>
                </a:ext>
              </a:extLst>
            </p:cNvPr>
            <p:cNvSpPr txBox="1"/>
            <p:nvPr/>
          </p:nvSpPr>
          <p:spPr>
            <a:xfrm>
              <a:off x="502603" y="846620"/>
              <a:ext cx="49753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24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Project points onto the </a:t>
              </a:r>
              <a:r>
                <a:rPr lang="el-GR" sz="24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θ</a:t>
              </a:r>
              <a:r>
                <a:rPr lang="en-US" sz="2400" baseline="-25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en-US" sz="2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and </a:t>
              </a:r>
              <a:r>
                <a:rPr lang="el-GR" sz="24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θ</a:t>
              </a:r>
              <a:r>
                <a:rPr lang="en-US" sz="2400" baseline="-25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sz="2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axes: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7369370-FDCF-C49C-FCA7-7B265B87702F}"/>
                </a:ext>
              </a:extLst>
            </p:cNvPr>
            <p:cNvSpPr txBox="1"/>
            <p:nvPr/>
          </p:nvSpPr>
          <p:spPr>
            <a:xfrm>
              <a:off x="3462549" y="75591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^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E9CD10E-575E-4708-FF69-9FF4CE71AD66}"/>
                </a:ext>
              </a:extLst>
            </p:cNvPr>
            <p:cNvSpPr txBox="1"/>
            <p:nvPr/>
          </p:nvSpPr>
          <p:spPr>
            <a:xfrm>
              <a:off x="4310469" y="75713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^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826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+mn-lt"/>
              </a:rPr>
              <a:t>PH3010 Introduction to Statistics / lecture 1</a:t>
            </a:r>
          </a:p>
        </p:txBody>
      </p:sp>
      <p:sp>
        <p:nvSpPr>
          <p:cNvPr id="512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128E0B5-F4C2-6B4D-A6EF-AA0C8A29B1F7}" type="slidenum">
              <a:rPr lang="en-US" sz="1200">
                <a:solidFill>
                  <a:srgbClr val="0070C0"/>
                </a:solidFill>
                <a:latin typeface="+mn-lt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sz="12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123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+mn-lt"/>
              </a:rPr>
              <a:t>G. Cowan / RHUL Physics</a:t>
            </a:r>
            <a:endParaRPr lang="en-US" sz="12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36D7BA41-C53E-EE24-D85E-5177DCC4A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405" y="11957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3600" dirty="0">
                <a:solidFill>
                  <a:srgbClr val="CC3300"/>
                </a:solidFill>
                <a:latin typeface="Times New Roman" charset="0"/>
              </a:rPr>
              <a:t>(Co)variance</a:t>
            </a:r>
            <a:r>
              <a:rPr lang="el-GR" sz="3600" dirty="0">
                <a:solidFill>
                  <a:srgbClr val="CC3300"/>
                </a:solidFill>
                <a:latin typeface="Times New Roman" charset="0"/>
              </a:rPr>
              <a:t>, </a:t>
            </a:r>
            <a:r>
              <a:rPr lang="en-US" sz="3600" dirty="0">
                <a:solidFill>
                  <a:srgbClr val="CC3300"/>
                </a:solidFill>
                <a:latin typeface="Times New Roman" charset="0"/>
              </a:rPr>
              <a:t>correlation</a:t>
            </a:r>
            <a:endParaRPr lang="en-GB" sz="3600" dirty="0">
              <a:solidFill>
                <a:srgbClr val="CC3300"/>
              </a:solidFill>
              <a:latin typeface="Times New Roman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334E118-F992-752D-7D34-B46AD7D45880}"/>
              </a:ext>
            </a:extLst>
          </p:cNvPr>
          <p:cNvGrpSpPr/>
          <p:nvPr/>
        </p:nvGrpSpPr>
        <p:grpSpPr>
          <a:xfrm>
            <a:off x="644043" y="708870"/>
            <a:ext cx="7677102" cy="2183543"/>
            <a:chOff x="644043" y="708870"/>
            <a:chExt cx="7677102" cy="218354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991AAB0-E72F-32C0-D07D-53FD98ECB184}"/>
                </a:ext>
              </a:extLst>
            </p:cNvPr>
            <p:cNvSpPr txBox="1"/>
            <p:nvPr/>
          </p:nvSpPr>
          <p:spPr>
            <a:xfrm>
              <a:off x="644043" y="799532"/>
              <a:ext cx="7677102" cy="20928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 scatter plot of </a:t>
              </a:r>
              <a:r>
                <a:rPr lang="el-GR" sz="2400" i="1" dirty="0">
                  <a:solidFill>
                    <a:srgbClr val="0070C0"/>
                  </a:solidFill>
                  <a:latin typeface="Times New Roman"/>
                </a:rPr>
                <a:t>θ</a:t>
              </a:r>
              <a:r>
                <a:rPr lang="en-US" sz="2400" baseline="-25000" dirty="0">
                  <a:solidFill>
                    <a:srgbClr val="0070C0"/>
                  </a:solidFill>
                  <a:latin typeface="Times New Roman"/>
                </a:rPr>
                <a:t>0</a:t>
              </a:r>
              <a:r>
                <a:rPr lang="en-US" sz="2400" dirty="0">
                  <a:solidFill>
                    <a:srgbClr val="0070C0"/>
                  </a:solidFill>
                  <a:latin typeface="Times New Roman"/>
                </a:rPr>
                <a:t> </a:t>
              </a:r>
              <a:r>
                <a:rPr lang="en-US" sz="24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versus </a:t>
              </a:r>
              <a:r>
                <a:rPr lang="el-GR" sz="2400" i="1" dirty="0">
                  <a:solidFill>
                    <a:srgbClr val="0070C0"/>
                  </a:solidFill>
                  <a:latin typeface="Times New Roman"/>
                </a:rPr>
                <a:t>θ</a:t>
              </a:r>
              <a:r>
                <a:rPr lang="en-US" sz="2400" baseline="-25000" dirty="0">
                  <a:solidFill>
                    <a:srgbClr val="0070C0"/>
                  </a:solidFill>
                  <a:latin typeface="Times New Roman"/>
                </a:rPr>
                <a:t>1</a:t>
              </a:r>
              <a:r>
                <a:rPr lang="en-US" sz="2400" dirty="0">
                  <a:solidFill>
                    <a:srgbClr val="0070C0"/>
                  </a:solidFill>
                  <a:latin typeface="Times New Roman"/>
                </a:rPr>
                <a:t> </a:t>
              </a:r>
              <a:r>
                <a:rPr lang="en-US" sz="24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showed that if one estimate</a:t>
              </a:r>
            </a:p>
            <a:p>
              <a:r>
                <a:rPr lang="en-US" sz="24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came out high, the other tended to be low and vice versa.</a:t>
              </a:r>
            </a:p>
            <a:p>
              <a:pPr>
                <a:spcAft>
                  <a:spcPts val="1200"/>
                </a:spcAft>
              </a:pPr>
              <a:r>
                <a:rPr lang="en-US" sz="24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This indicates that the estimators are (negatively) </a:t>
              </a:r>
              <a:r>
                <a:rPr lang="en-US" sz="2400" i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correlated</a:t>
              </a:r>
              <a:r>
                <a:rPr lang="en-US" sz="24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  <a:p>
              <a:r>
                <a:rPr lang="en-US" sz="24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To quantify the degree of correlation in any two random </a:t>
              </a:r>
            </a:p>
            <a:p>
              <a:r>
                <a:rPr lang="en-US" sz="24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variables </a:t>
              </a:r>
              <a:r>
                <a:rPr lang="en-US" sz="2400" i="1" dirty="0">
                  <a:solidFill>
                    <a:srgbClr val="0070C0"/>
                  </a:solidFill>
                  <a:latin typeface="Times New Roman"/>
                </a:rPr>
                <a:t>u</a:t>
              </a:r>
              <a:r>
                <a:rPr lang="en-US" sz="2400" dirty="0">
                  <a:solidFill>
                    <a:srgbClr val="0070C0"/>
                  </a:solidFill>
                  <a:latin typeface="Times New Roman"/>
                </a:rPr>
                <a:t> </a:t>
              </a:r>
              <a:r>
                <a:rPr lang="en-US" sz="24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and</a:t>
              </a:r>
              <a:r>
                <a:rPr lang="en-US" sz="2400" dirty="0">
                  <a:solidFill>
                    <a:srgbClr val="0070C0"/>
                  </a:solidFill>
                  <a:latin typeface="Times New Roman"/>
                </a:rPr>
                <a:t> </a:t>
              </a:r>
              <a:r>
                <a:rPr lang="en-US" sz="2400" i="1" dirty="0">
                  <a:solidFill>
                    <a:srgbClr val="0070C0"/>
                  </a:solidFill>
                  <a:latin typeface="Times New Roman"/>
                </a:rPr>
                <a:t>v</a:t>
              </a:r>
              <a:r>
                <a:rPr lang="en-US" sz="2400" dirty="0">
                  <a:solidFill>
                    <a:srgbClr val="0070C0"/>
                  </a:solidFill>
                  <a:latin typeface="Times New Roman"/>
                </a:rPr>
                <a:t> </a:t>
              </a:r>
              <a:r>
                <a:rPr lang="en-US" sz="24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we define the </a:t>
              </a:r>
              <a:r>
                <a:rPr lang="en-US" sz="2400" i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covariance</a:t>
              </a:r>
              <a:r>
                <a:rPr lang="en-US" sz="24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0FE6708-556E-6E8E-BD0F-C75DFEF0C9FB}"/>
                </a:ext>
              </a:extLst>
            </p:cNvPr>
            <p:cNvSpPr txBox="1"/>
            <p:nvPr/>
          </p:nvSpPr>
          <p:spPr>
            <a:xfrm>
              <a:off x="3024867" y="708870"/>
              <a:ext cx="2929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  <a:latin typeface="Times New Roman"/>
                </a:rPr>
                <a:t>^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7353686-0950-1A9D-6192-B4D6F055A13F}"/>
                </a:ext>
              </a:extLst>
            </p:cNvPr>
            <p:cNvSpPr txBox="1"/>
            <p:nvPr/>
          </p:nvSpPr>
          <p:spPr>
            <a:xfrm>
              <a:off x="4202025" y="710090"/>
              <a:ext cx="2929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  <a:latin typeface="Times New Roman"/>
                </a:rPr>
                <a:t>^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F8D6B17-0989-829E-E3C8-03EB0CBCF510}"/>
              </a:ext>
            </a:extLst>
          </p:cNvPr>
          <p:cNvSpPr txBox="1"/>
          <p:nvPr/>
        </p:nvSpPr>
        <p:spPr>
          <a:xfrm>
            <a:off x="580069" y="3716136"/>
            <a:ext cx="8352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covariance of a variable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itself is its variance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=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l-GR" sz="2400" i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i="1" baseline="30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511BC3C-D271-9968-FAFA-93F78994D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545" y="4249390"/>
            <a:ext cx="5156200" cy="6985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CB661BB-DAC3-B979-2835-E3FEA12BC6C2}"/>
              </a:ext>
            </a:extLst>
          </p:cNvPr>
          <p:cNvSpPr txBox="1"/>
          <p:nvPr/>
        </p:nvSpPr>
        <p:spPr>
          <a:xfrm>
            <a:off x="595747" y="5001887"/>
            <a:ext cx="7142853" cy="1431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square root of the variance = standard deviation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Also define dimensionless correlation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coefficient (can show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−1 ≤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≤ 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2D0652E-85F0-BB0A-200E-540AAC689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9225" y="5600065"/>
            <a:ext cx="1943100" cy="850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5781776-889D-4CAA-A2EA-E8CEA5CE97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7300" y="3083900"/>
            <a:ext cx="66167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07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+mn-lt"/>
              </a:rPr>
              <a:t>PH3010 Introduction to Statistics / lecture 1</a:t>
            </a:r>
          </a:p>
        </p:txBody>
      </p:sp>
      <p:sp>
        <p:nvSpPr>
          <p:cNvPr id="512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128E0B5-F4C2-6B4D-A6EF-AA0C8A29B1F7}" type="slidenum">
              <a:rPr lang="en-US" sz="1200">
                <a:solidFill>
                  <a:srgbClr val="0070C0"/>
                </a:solidFill>
                <a:latin typeface="+mn-lt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sz="12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123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+mn-lt"/>
              </a:rPr>
              <a:t>G. Cowan / RHUL Physics</a:t>
            </a:r>
            <a:endParaRPr lang="en-US" sz="12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3C384DF-7544-48AA-36ED-DB721E6FE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405" y="11957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3600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(Co)variance</a:t>
            </a:r>
            <a:r>
              <a:rPr lang="el-GR" sz="3600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600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correlation</a:t>
            </a:r>
            <a:endParaRPr lang="en-GB" sz="3600" dirty="0">
              <a:solidFill>
                <a:srgbClr val="CC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7DA776-4668-5B17-376E-B90DCF224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2742">
            <a:off x="965200" y="1257300"/>
            <a:ext cx="72136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9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+mn-lt"/>
              </a:rPr>
              <a:t>PH3010 Introduction to Statistics / lecture 1</a:t>
            </a:r>
          </a:p>
        </p:txBody>
      </p:sp>
      <p:sp>
        <p:nvSpPr>
          <p:cNvPr id="512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128E0B5-F4C2-6B4D-A6EF-AA0C8A29B1F7}" type="slidenum">
              <a:rPr lang="en-US" sz="1200">
                <a:solidFill>
                  <a:srgbClr val="0070C0"/>
                </a:solidFill>
                <a:latin typeface="+mn-lt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sz="12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123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+mn-lt"/>
              </a:rPr>
              <a:t>G. Cowan / RHUL Physics</a:t>
            </a:r>
            <a:endParaRPr lang="en-US" sz="12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885C373-7465-848C-F6E3-76303136B2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439" y="24501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Covariance etc. from straight-line fit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0B396E-8CE3-DC7D-7DD9-885789B0D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935" y="2556961"/>
            <a:ext cx="3835400" cy="25781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2CB9AA-95C7-C317-D3E1-B7A42330CBB0}"/>
              </a:ext>
            </a:extLst>
          </p:cNvPr>
          <p:cNvSpPr txBox="1"/>
          <p:nvPr/>
        </p:nvSpPr>
        <p:spPr>
          <a:xfrm>
            <a:off x="564394" y="1081913"/>
            <a:ext cx="7917552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the simulated values shown in the scatter plot, use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 formulae (see RHUL Physics formula book) to obtain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standard deviations and covariance:</a:t>
            </a:r>
          </a:p>
        </p:txBody>
      </p:sp>
    </p:spTree>
    <p:extLst>
      <p:ext uri="{BB962C8B-B14F-4D97-AF65-F5344CB8AC3E}">
        <p14:creationId xmlns:p14="http://schemas.microsoft.com/office/powerpoint/2010/main" val="9265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+mn-lt"/>
              </a:rPr>
              <a:t>PH3010 Introduction to Statistics / lecture 1</a:t>
            </a:r>
          </a:p>
        </p:txBody>
      </p:sp>
      <p:sp>
        <p:nvSpPr>
          <p:cNvPr id="512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128E0B5-F4C2-6B4D-A6EF-AA0C8A29B1F7}" type="slidenum">
              <a:rPr lang="en-US" sz="1200">
                <a:solidFill>
                  <a:srgbClr val="0070C0"/>
                </a:solidFill>
                <a:latin typeface="+mn-lt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sz="12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123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+mn-lt"/>
              </a:rPr>
              <a:t>G. Cowan / RHUL Physics</a:t>
            </a:r>
            <a:endParaRPr lang="en-US" sz="12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E8E2D06-2999-C489-6C8F-CD9BA0DF8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405" y="19797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Covariance matrix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E70E2E-3F21-6C04-76CD-248F19013672}"/>
              </a:ext>
            </a:extLst>
          </p:cNvPr>
          <p:cNvSpPr txBox="1"/>
          <p:nvPr/>
        </p:nvSpPr>
        <p:spPr>
          <a:xfrm>
            <a:off x="642783" y="958672"/>
            <a:ext cx="38766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have a set of estimators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3C6CA3-C519-181F-8EA1-D7AC9C3D3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614" y="1630852"/>
            <a:ext cx="2324100" cy="5461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C646E3-CCE6-7F30-AECA-2562A103FFE5}"/>
              </a:ext>
            </a:extLst>
          </p:cNvPr>
          <p:cNvSpPr txBox="1"/>
          <p:nvPr/>
        </p:nvSpPr>
        <p:spPr>
          <a:xfrm>
            <a:off x="564394" y="2289819"/>
            <a:ext cx="7845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can find the covariance for each pair and put into a matrix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7AAA12-B5AB-77B6-93CE-65D426F19847}"/>
              </a:ext>
            </a:extLst>
          </p:cNvPr>
          <p:cNvSpPr txBox="1"/>
          <p:nvPr/>
        </p:nvSpPr>
        <p:spPr>
          <a:xfrm>
            <a:off x="564394" y="5003440"/>
            <a:ext cx="7669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vector of estimators and their covariance matrix are the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 objects returned by the routine </a:t>
            </a:r>
            <a:r>
              <a:rPr lang="en-US" sz="20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curve_fit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2F22E8-9D07-708F-B66D-045DB3B26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722" y="5980831"/>
            <a:ext cx="8207984" cy="4319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74E611B-1CD6-F4EB-0938-279983296980}"/>
              </a:ext>
            </a:extLst>
          </p:cNvPr>
          <p:cNvSpPr txBox="1"/>
          <p:nvPr/>
        </p:nvSpPr>
        <p:spPr>
          <a:xfrm>
            <a:off x="642783" y="3748200"/>
            <a:ext cx="5596404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Covariance matrix is square and symmetric.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Diagonal elements are the variances: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814C85-1FF7-7950-A33B-D4D8099332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7817" y="4329338"/>
            <a:ext cx="3073400" cy="609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3732F50-6A3F-6CE1-B6FC-684A11F234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9630" y="3013106"/>
            <a:ext cx="36068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12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+mn-lt"/>
              </a:rPr>
              <a:t>PH3010 Introduction to Statistics / lecture 1</a:t>
            </a:r>
          </a:p>
        </p:txBody>
      </p:sp>
      <p:sp>
        <p:nvSpPr>
          <p:cNvPr id="512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128E0B5-F4C2-6B4D-A6EF-AA0C8A29B1F7}" type="slidenum">
              <a:rPr lang="en-US" sz="1200">
                <a:solidFill>
                  <a:srgbClr val="0070C0"/>
                </a:solidFill>
                <a:latin typeface="+mn-lt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sz="12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123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+mn-lt"/>
              </a:rPr>
              <a:t>G. Cowan / RHUL Physics</a:t>
            </a:r>
            <a:endParaRPr lang="en-US" sz="12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1EB43F9-9C49-E481-25B6-665648EE4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405" y="22933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Covariance from derivatives of </a:t>
            </a:r>
            <a:r>
              <a:rPr lang="el-GR" sz="3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</a:t>
            </a:r>
            <a:r>
              <a:rPr lang="en-GB" sz="360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GB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5C0BAF-08F7-D471-59E4-18CAA604A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4224" y="2217606"/>
            <a:ext cx="3479800" cy="1168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ACE4C4-A440-C6BC-02CF-48A07E08DEB9}"/>
              </a:ext>
            </a:extLst>
          </p:cNvPr>
          <p:cNvSpPr txBox="1"/>
          <p:nvPr/>
        </p:nvSpPr>
        <p:spPr>
          <a:xfrm>
            <a:off x="454652" y="1019195"/>
            <a:ext cx="8630889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is also possible to obtain the covariance matrix from second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derivatives of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respect to the parameters at its minimum. 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 find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12C010-0D0D-B0A9-2B04-BF4B6AC392C2}"/>
              </a:ext>
            </a:extLst>
          </p:cNvPr>
          <p:cNvSpPr txBox="1"/>
          <p:nvPr/>
        </p:nvSpPr>
        <p:spPr>
          <a:xfrm>
            <a:off x="454654" y="3449580"/>
            <a:ext cx="8437631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then invert to find the covariance matrix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is what </a:t>
            </a:r>
            <a:r>
              <a:rPr lang="en-US" sz="20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curve_fit</a:t>
            </a:r>
            <a:r>
              <a:rPr lang="en-US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does (derivatives computed numerically).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 with straight-line fit gives: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975913-CFCF-4763-CEC6-FF7C4F56A6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5437" y="4941367"/>
            <a:ext cx="4610100" cy="138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92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+mn-lt"/>
              </a:rPr>
              <a:t>PH3010 Introduction to Statistics / lecture 1</a:t>
            </a:r>
          </a:p>
        </p:txBody>
      </p:sp>
      <p:sp>
        <p:nvSpPr>
          <p:cNvPr id="512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128E0B5-F4C2-6B4D-A6EF-AA0C8A29B1F7}" type="slidenum">
              <a:rPr lang="en-US" sz="1200">
                <a:solidFill>
                  <a:srgbClr val="0070C0"/>
                </a:solidFill>
                <a:latin typeface="+mn-lt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 sz="12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123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+mn-lt"/>
              </a:rPr>
              <a:t>G. Cowan / RHUL Physics</a:t>
            </a:r>
            <a:endParaRPr lang="en-US" sz="12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6906654-927F-BB04-260A-7CA1CD459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405" y="38613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the covariance matrix:</a:t>
            </a:r>
          </a:p>
          <a:p>
            <a:pPr algn="ctr"/>
            <a:r>
              <a:rPr lang="en-GB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error propagation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8E0111-91D2-82A7-A6FE-FABEEFCBC1EE}"/>
              </a:ext>
            </a:extLst>
          </p:cNvPr>
          <p:cNvSpPr txBox="1"/>
          <p:nvPr/>
        </p:nvSpPr>
        <p:spPr>
          <a:xfrm>
            <a:off x="548718" y="1458231"/>
            <a:ext cx="7499297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we’ve done a fit for parameters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θ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obtained estimators and their covariance matrix.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may then be interested in a given function of the fitted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parameters, e.g.,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8A6F56-DCFD-8815-2919-4A1044739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969" y="3422901"/>
            <a:ext cx="2895600" cy="4699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94E798-D9D5-FFB9-375F-EB278F8864FB}"/>
              </a:ext>
            </a:extLst>
          </p:cNvPr>
          <p:cNvSpPr txBox="1"/>
          <p:nvPr/>
        </p:nvSpPr>
        <p:spPr>
          <a:xfrm>
            <a:off x="470330" y="4045417"/>
            <a:ext cx="8469691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the standard deviation of the quantity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 That is, how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we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propagate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statistical errors in the estimated parameters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through to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suppose we have two functions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What is are their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 deviations and what is their covariance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8221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+mn-lt"/>
              </a:rPr>
              <a:t>PH3010 Introduction to Statistics / lecture 1</a:t>
            </a:r>
          </a:p>
        </p:txBody>
      </p:sp>
      <p:sp>
        <p:nvSpPr>
          <p:cNvPr id="512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128E0B5-F4C2-6B4D-A6EF-AA0C8A29B1F7}" type="slidenum">
              <a:rPr lang="en-US" sz="1200">
                <a:solidFill>
                  <a:srgbClr val="0070C0"/>
                </a:solidFill>
                <a:latin typeface="+mn-lt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 sz="12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123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+mn-lt"/>
              </a:rPr>
              <a:t>G. Cowan / RHUL Physics</a:t>
            </a:r>
            <a:endParaRPr lang="en-US" sz="12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44E13E6-5CEC-3D3A-7E98-7DD73BC94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405" y="22933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error propagation formulae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4D2AD5-7CBC-C765-F87D-3C2B7E2E3608}"/>
              </a:ext>
            </a:extLst>
          </p:cNvPr>
          <p:cNvSpPr txBox="1"/>
          <p:nvPr/>
        </p:nvSpPr>
        <p:spPr>
          <a:xfrm>
            <a:off x="689817" y="1066233"/>
            <a:ext cx="78673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expanding the functions to first order about the parameter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estimates, one can show that the covariance is approximately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558D64-D0F0-25B8-42F9-7C99E4AC4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992" y="2005604"/>
            <a:ext cx="3810000" cy="965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975B2F-A694-4EA3-C98B-BD70D137EE6F}"/>
              </a:ext>
            </a:extLst>
          </p:cNvPr>
          <p:cNvSpPr txBox="1"/>
          <p:nvPr/>
        </p:nvSpPr>
        <p:spPr>
          <a:xfrm>
            <a:off x="674137" y="3167341"/>
            <a:ext cx="5637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thus the variance for a single function is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B9828B-4588-390B-6D18-C91BFC7D9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365" y="3720674"/>
            <a:ext cx="3060700" cy="1016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1B9DC5-B1DE-2606-DE45-129216B9BABF}"/>
              </a:ext>
            </a:extLst>
          </p:cNvPr>
          <p:cNvSpPr txBox="1"/>
          <p:nvPr/>
        </p:nvSpPr>
        <p:spPr>
          <a:xfrm>
            <a:off x="627103" y="4876449"/>
            <a:ext cx="399827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special case where the </a:t>
            </a:r>
            <a:endParaRPr lang="el-GR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covariance matrix is diagonal,</a:t>
            </a:r>
          </a:p>
          <a:p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l-G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we can carry out </a:t>
            </a:r>
            <a:endParaRPr lang="el-GR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of the sums to find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98916A-8F40-7270-D196-D018AB04EA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0099" y="5106467"/>
            <a:ext cx="28956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66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+mn-lt"/>
              </a:rPr>
              <a:t>PH3010 Introduction to Statistics / lecture 1</a:t>
            </a:r>
          </a:p>
        </p:txBody>
      </p:sp>
      <p:sp>
        <p:nvSpPr>
          <p:cNvPr id="512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128E0B5-F4C2-6B4D-A6EF-AA0C8A29B1F7}" type="slidenum">
              <a:rPr lang="en-US" sz="1200">
                <a:solidFill>
                  <a:srgbClr val="0070C0"/>
                </a:solidFill>
                <a:latin typeface="+mn-lt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 sz="12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123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+mn-lt"/>
              </a:rPr>
              <a:t>G. Cowan / RHUL Physics</a:t>
            </a:r>
            <a:endParaRPr lang="en-US" sz="12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4D5D695-44BF-0E5F-1C95-FE6C3A4E2C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405" y="16661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Comments on error propagation</a:t>
            </a:r>
            <a:endParaRPr lang="en-GB" sz="3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CBEAF5-7BE9-B2FE-B87F-0566504325B4}"/>
              </a:ext>
            </a:extLst>
          </p:cNvPr>
          <p:cNvSpPr txBox="1"/>
          <p:nvPr/>
        </p:nvSpPr>
        <p:spPr>
          <a:xfrm>
            <a:off x="548721" y="1027882"/>
            <a:ext cx="78450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general the estimators from a fit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correlated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so their full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covariance matrix must be used for error propagation.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6B0FA6-83B8-92AC-CAD5-68F42C38E697}"/>
              </a:ext>
            </a:extLst>
          </p:cNvPr>
          <p:cNvSpPr txBox="1"/>
          <p:nvPr/>
        </p:nvSpPr>
        <p:spPr>
          <a:xfrm>
            <a:off x="559606" y="2055702"/>
            <a:ext cx="2261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Simple example: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CD5DFF-233B-9135-AFF3-812B36515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482" y="2656335"/>
            <a:ext cx="2146300" cy="596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88173F-DF92-A8B7-5EBB-2D4DD506C8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3331" y="2509894"/>
            <a:ext cx="1308100" cy="952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8AD9A7-E946-3700-3E16-72054AE842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149" y="2553955"/>
            <a:ext cx="1346200" cy="939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4E39F4-8F1D-E87F-4310-128E34F20C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3724" y="3548387"/>
            <a:ext cx="5765800" cy="1397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9891EF3-D9FF-9902-B41E-0AC4A264CE6B}"/>
              </a:ext>
            </a:extLst>
          </p:cNvPr>
          <p:cNvSpPr txBox="1"/>
          <p:nvPr/>
        </p:nvSpPr>
        <p:spPr>
          <a:xfrm>
            <a:off x="491139" y="5094513"/>
            <a:ext cx="81876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approximation of error propagation is that the functions are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linear in a region of plus-or-minus one standard deviation about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estimators.</a:t>
            </a:r>
          </a:p>
        </p:txBody>
      </p:sp>
    </p:spTree>
    <p:extLst>
      <p:ext uri="{BB962C8B-B14F-4D97-AF65-F5344CB8AC3E}">
        <p14:creationId xmlns:p14="http://schemas.microsoft.com/office/powerpoint/2010/main" val="187496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+mn-lt"/>
              </a:rPr>
              <a:t>PH3010 Introduction to Statistics / lecture 1</a:t>
            </a:r>
          </a:p>
        </p:txBody>
      </p:sp>
      <p:sp>
        <p:nvSpPr>
          <p:cNvPr id="512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128E0B5-F4C2-6B4D-A6EF-AA0C8A29B1F7}" type="slidenum">
              <a:rPr lang="en-US" sz="1200">
                <a:solidFill>
                  <a:srgbClr val="0070C0"/>
                </a:solidFill>
                <a:latin typeface="+mn-lt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123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+mn-lt"/>
              </a:rPr>
              <a:t>G. Cowan / RHUL Physics</a:t>
            </a:r>
            <a:endParaRPr lang="en-US" sz="12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9722C73-7C0F-D44F-83A8-CC34A0E43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653" y="407539"/>
            <a:ext cx="6114821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Uncertainty </a:t>
            </a:r>
            <a:r>
              <a:rPr lang="en-GB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GB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Probability</a:t>
            </a:r>
          </a:p>
        </p:txBody>
      </p:sp>
      <p:pic>
        <p:nvPicPr>
          <p:cNvPr id="8" name="Picture 7" descr="dice">
            <a:extLst>
              <a:ext uri="{FF2B5EF4-FFF2-40B4-BE49-F238E27FC236}">
                <a16:creationId xmlns:a16="http://schemas.microsoft.com/office/drawing/2014/main" id="{16C08318-F382-A749-96CE-3C25B8568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329" y="332360"/>
            <a:ext cx="13335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58B20C5-D343-4D40-B98E-0D363642EEE6}"/>
              </a:ext>
            </a:extLst>
          </p:cNvPr>
          <p:cNvSpPr txBox="1"/>
          <p:nvPr/>
        </p:nvSpPr>
        <p:spPr>
          <a:xfrm>
            <a:off x="600067" y="1703673"/>
            <a:ext cx="4573560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+mn-lt"/>
              </a:rPr>
              <a:t>But how to define probability?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+mn-lt"/>
              </a:rPr>
              <a:t>		</a:t>
            </a:r>
            <a:r>
              <a:rPr lang="en-US" sz="2400" dirty="0">
                <a:latin typeface="+mn-lt"/>
              </a:rPr>
              <a:t>Relative frequency?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+mn-lt"/>
              </a:rPr>
              <a:t>		Subjective degree of belief?</a:t>
            </a:r>
          </a:p>
        </p:txBody>
      </p:sp>
      <p:pic>
        <p:nvPicPr>
          <p:cNvPr id="10" name="Picture 14" descr="kolmogorov-m">
            <a:extLst>
              <a:ext uri="{FF2B5EF4-FFF2-40B4-BE49-F238E27FC236}">
                <a16:creationId xmlns:a16="http://schemas.microsoft.com/office/drawing/2014/main" id="{3AD9CBA4-8294-7545-8D80-B8ED3B1D0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154" y="1703673"/>
            <a:ext cx="1844675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7">
            <a:extLst>
              <a:ext uri="{FF2B5EF4-FFF2-40B4-BE49-F238E27FC236}">
                <a16:creationId xmlns:a16="http://schemas.microsoft.com/office/drawing/2014/main" id="{EC17381D-EB67-8942-9605-99ABE7269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1454" y="3254662"/>
            <a:ext cx="20800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A. Kolmogorov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332C5B-2F95-CC48-AF14-0228F9D02C99}"/>
              </a:ext>
            </a:extLst>
          </p:cNvPr>
          <p:cNvSpPr txBox="1"/>
          <p:nvPr/>
        </p:nvSpPr>
        <p:spPr>
          <a:xfrm>
            <a:off x="639401" y="3898312"/>
            <a:ext cx="4651851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400" dirty="0">
                <a:solidFill>
                  <a:srgbClr val="0070C0"/>
                </a:solidFill>
                <a:latin typeface="+mn-lt"/>
              </a:rPr>
              <a:t>(at least) two schools of statistics: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+mn-lt"/>
              </a:rPr>
              <a:t>		</a:t>
            </a:r>
            <a:r>
              <a:rPr lang="en-US" sz="2400" dirty="0">
                <a:latin typeface="+mn-lt"/>
              </a:rPr>
              <a:t>Frequentist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+mn-lt"/>
              </a:rPr>
              <a:t>		Bayesian</a:t>
            </a:r>
          </a:p>
        </p:txBody>
      </p:sp>
      <p:pic>
        <p:nvPicPr>
          <p:cNvPr id="13" name="Picture 23" descr="bayes">
            <a:extLst>
              <a:ext uri="{FF2B5EF4-FFF2-40B4-BE49-F238E27FC236}">
                <a16:creationId xmlns:a16="http://schemas.microsoft.com/office/drawing/2014/main" id="{3CB707E3-8212-F649-B8E6-84BEDC467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309" y="4344572"/>
            <a:ext cx="1506520" cy="1619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599EE09-0967-8E4B-AB48-2DD93DDC831D}"/>
              </a:ext>
            </a:extLst>
          </p:cNvPr>
          <p:cNvSpPr txBox="1"/>
          <p:nvPr/>
        </p:nvSpPr>
        <p:spPr>
          <a:xfrm>
            <a:off x="6764082" y="6047910"/>
            <a:ext cx="1168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+mn-lt"/>
              </a:rPr>
              <a:t>T. Bayes</a:t>
            </a:r>
          </a:p>
        </p:txBody>
      </p:sp>
    </p:spTree>
    <p:extLst>
      <p:ext uri="{BB962C8B-B14F-4D97-AF65-F5344CB8AC3E}">
        <p14:creationId xmlns:p14="http://schemas.microsoft.com/office/powerpoint/2010/main" val="312265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+mn-lt"/>
              </a:rPr>
              <a:t>PH3010 Introduction to Statistics / lecture 1</a:t>
            </a:r>
          </a:p>
        </p:txBody>
      </p:sp>
      <p:sp>
        <p:nvSpPr>
          <p:cNvPr id="512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128E0B5-F4C2-6B4D-A6EF-AA0C8A29B1F7}" type="slidenum">
              <a:rPr lang="en-US" sz="1200">
                <a:solidFill>
                  <a:srgbClr val="0070C0"/>
                </a:solidFill>
                <a:latin typeface="+mn-lt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 sz="12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123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+mn-lt"/>
              </a:rPr>
              <a:t>G. Cowan / RHUL Physics</a:t>
            </a:r>
            <a:endParaRPr lang="en-US" sz="12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92C620A-494D-A66C-BC78-AFEBFD359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405" y="16661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3600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Comments on error propagation</a:t>
            </a:r>
            <a:endParaRPr lang="en-GB" sz="3600" dirty="0">
              <a:solidFill>
                <a:srgbClr val="CC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2EAB63-C5F6-21E8-ABAF-701047AD9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" y="2051050"/>
            <a:ext cx="7124700" cy="27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94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+mn-lt"/>
              </a:rPr>
              <a:t>PH3010 Introduction to Statistics / lecture 1</a:t>
            </a:r>
          </a:p>
        </p:txBody>
      </p:sp>
      <p:sp>
        <p:nvSpPr>
          <p:cNvPr id="512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128E0B5-F4C2-6B4D-A6EF-AA0C8A29B1F7}" type="slidenum">
              <a:rPr lang="en-US" sz="1200">
                <a:solidFill>
                  <a:srgbClr val="0070C0"/>
                </a:solidFill>
                <a:latin typeface="+mn-lt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 sz="12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123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+mn-lt"/>
              </a:rPr>
              <a:t>G. Cowan / RHUL Physics</a:t>
            </a:r>
            <a:endParaRPr lang="en-US" sz="12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DFC514F-B584-83FD-5432-69B795076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727" y="24501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1EBD79-A780-BE21-3CC7-DF874349E70F}"/>
              </a:ext>
            </a:extLst>
          </p:cNvPr>
          <p:cNvSpPr txBox="1"/>
          <p:nvPr/>
        </p:nvSpPr>
        <p:spPr>
          <a:xfrm>
            <a:off x="328643" y="928914"/>
            <a:ext cx="8486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US" sz="3600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1-4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ECD293-46E4-5EE9-1261-422471B07B1A}"/>
              </a:ext>
            </a:extLst>
          </p:cNvPr>
          <p:cNvSpPr txBox="1"/>
          <p:nvPr/>
        </p:nvSpPr>
        <p:spPr>
          <a:xfrm>
            <a:off x="1168400" y="2020741"/>
            <a:ext cx="5198859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 to exercises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Polynomial fit, error propagation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Fit to ball and ramp data from Galileo</a:t>
            </a:r>
          </a:p>
        </p:txBody>
      </p:sp>
    </p:spTree>
    <p:extLst>
      <p:ext uri="{BB962C8B-B14F-4D97-AF65-F5344CB8AC3E}">
        <p14:creationId xmlns:p14="http://schemas.microsoft.com/office/powerpoint/2010/main" val="35386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+mn-lt"/>
              </a:rPr>
              <a:t>PH3010 Introduction to Statistics / lecture 1</a:t>
            </a:r>
          </a:p>
        </p:txBody>
      </p:sp>
      <p:sp>
        <p:nvSpPr>
          <p:cNvPr id="512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128E0B5-F4C2-6B4D-A6EF-AA0C8A29B1F7}" type="slidenum">
              <a:rPr lang="en-US" sz="1200">
                <a:solidFill>
                  <a:srgbClr val="0070C0"/>
                </a:solidFill>
                <a:latin typeface="+mn-lt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 sz="12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123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+mn-lt"/>
              </a:rPr>
              <a:t>G. Cowan / RHUL Physics</a:t>
            </a:r>
            <a:endParaRPr lang="en-US" sz="12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DA4754B-62AF-21D6-462F-7E3B2DA56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405" y="19797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CC3300"/>
                </a:solidFill>
                <a:latin typeface="Times New Roman" charset="0"/>
              </a:rPr>
              <a:t>Exercise 1:  polynomial fit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60B2BD-CE54-279D-3556-F462E0768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66" y="1003866"/>
            <a:ext cx="8984471" cy="2664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C28872-A736-FE0C-7DD9-E43AB7692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12" y="3960769"/>
            <a:ext cx="8886616" cy="21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75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+mn-lt"/>
              </a:rPr>
              <a:t>PH3010 Introduction to Statistics / lecture 1</a:t>
            </a:r>
          </a:p>
        </p:txBody>
      </p:sp>
      <p:sp>
        <p:nvSpPr>
          <p:cNvPr id="512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128E0B5-F4C2-6B4D-A6EF-AA0C8A29B1F7}" type="slidenum">
              <a:rPr lang="en-US" sz="1200">
                <a:solidFill>
                  <a:srgbClr val="0070C0"/>
                </a:solidFill>
                <a:latin typeface="+mn-lt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 sz="12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123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+mn-lt"/>
              </a:rPr>
              <a:t>G. Cowan / RHUL Physics</a:t>
            </a:r>
            <a:endParaRPr lang="en-US" sz="12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E22043A-4744-A816-8480-B2FD5AFCCE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405" y="11957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Polynomial fit:  error band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81483D-C9F5-18D2-AF91-17084BA948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1067579"/>
            <a:ext cx="6502400" cy="459740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CDACFF9-EC9D-9B7E-2F2D-C0ACE92F531C}"/>
              </a:ext>
            </a:extLst>
          </p:cNvPr>
          <p:cNvCxnSpPr>
            <a:cxnSpLocks/>
          </p:cNvCxnSpPr>
          <p:nvPr/>
        </p:nvCxnSpPr>
        <p:spPr>
          <a:xfrm flipH="1">
            <a:off x="6448198" y="1448492"/>
            <a:ext cx="308202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F6E78C3-3FF2-C92F-A6AB-D116224A1F5C}"/>
              </a:ext>
            </a:extLst>
          </p:cNvPr>
          <p:cNvCxnSpPr>
            <a:cxnSpLocks/>
          </p:cNvCxnSpPr>
          <p:nvPr/>
        </p:nvCxnSpPr>
        <p:spPr>
          <a:xfrm flipH="1" flipV="1">
            <a:off x="4454980" y="2652813"/>
            <a:ext cx="323849" cy="31494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3442065-DDAF-386B-4934-C68DB4FEF64C}"/>
              </a:ext>
            </a:extLst>
          </p:cNvPr>
          <p:cNvCxnSpPr>
            <a:cxnSpLocks/>
          </p:cNvCxnSpPr>
          <p:nvPr/>
        </p:nvCxnSpPr>
        <p:spPr>
          <a:xfrm>
            <a:off x="4509410" y="1894896"/>
            <a:ext cx="305253" cy="32610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BDB5CD49-A6B8-77B4-7B81-A8C344144D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1716" y="1089476"/>
            <a:ext cx="2159000" cy="762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0B550BF-B80F-33CE-45C5-E6F77533F3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3643" y="1511619"/>
            <a:ext cx="2108200" cy="609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61912C6-E752-F834-D88D-235DCC6A4B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4693" y="3004047"/>
            <a:ext cx="1968500" cy="4953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F437475-3C69-1147-88E0-112489E5C90B}"/>
              </a:ext>
            </a:extLst>
          </p:cNvPr>
          <p:cNvSpPr txBox="1"/>
          <p:nvPr/>
        </p:nvSpPr>
        <p:spPr>
          <a:xfrm>
            <a:off x="6820810" y="2299018"/>
            <a:ext cx="2158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Use error </a:t>
            </a:r>
          </a:p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propagation to find 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18568C0-C758-4D4A-AE18-D5C1DF34A192}"/>
              </a:ext>
            </a:extLst>
          </p:cNvPr>
          <p:cNvCxnSpPr>
            <a:cxnSpLocks/>
          </p:cNvCxnSpPr>
          <p:nvPr/>
        </p:nvCxnSpPr>
        <p:spPr>
          <a:xfrm flipH="1" flipV="1">
            <a:off x="7241495" y="1851476"/>
            <a:ext cx="95476" cy="3695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931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+mn-lt"/>
              </a:rPr>
              <a:t>PH3010 Introduction to Statistics / lecture 1</a:t>
            </a:r>
          </a:p>
        </p:txBody>
      </p:sp>
      <p:sp>
        <p:nvSpPr>
          <p:cNvPr id="512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128E0B5-F4C2-6B4D-A6EF-AA0C8A29B1F7}" type="slidenum">
              <a:rPr lang="en-US" sz="1200">
                <a:solidFill>
                  <a:srgbClr val="0070C0"/>
                </a:solidFill>
                <a:latin typeface="+mn-lt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 sz="12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123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+mn-lt"/>
              </a:rPr>
              <a:t>G. Cowan / RHUL Physics</a:t>
            </a:r>
            <a:endParaRPr lang="en-US" sz="12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7599D5E-D84B-C51A-C40E-AC7A91F84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405" y="11957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Polynomial fit:  error propagation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8E15CE-D7DB-0072-AE8C-92573AF6225E}"/>
              </a:ext>
            </a:extLst>
          </p:cNvPr>
          <p:cNvSpPr txBox="1"/>
          <p:nvPr/>
        </p:nvSpPr>
        <p:spPr>
          <a:xfrm>
            <a:off x="658462" y="987834"/>
            <a:ext cx="81733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the difference between the fitted curve values at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36B6B6-4E7D-0D37-B10A-81A0123B085F}"/>
              </a:ext>
            </a:extLst>
          </p:cNvPr>
          <p:cNvSpPr txBox="1"/>
          <p:nvPr/>
        </p:nvSpPr>
        <p:spPr>
          <a:xfrm>
            <a:off x="694553" y="3013501"/>
            <a:ext cx="7569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error propagation to find the standard deviation of </a:t>
            </a:r>
            <a:r>
              <a:rPr lang="el-G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(see script).</a:t>
            </a:r>
            <a:endParaRPr lang="en-US" sz="2400" i="1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2F5CE3-ECC4-60BC-507F-271DB2BD7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571" y="2077486"/>
            <a:ext cx="5334857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93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116_V.jpg">
            <a:extLst>
              <a:ext uri="{FF2B5EF4-FFF2-40B4-BE49-F238E27FC236}">
                <a16:creationId xmlns:a16="http://schemas.microsoft.com/office/drawing/2014/main" id="{F5A07464-8CDE-DDB9-731A-0912CD60D8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187" y="0"/>
            <a:ext cx="4967458" cy="6858000"/>
          </a:xfrm>
          <a:prstGeom prst="rect">
            <a:avLst/>
          </a:prstGeom>
        </p:spPr>
      </p:pic>
      <p:sp>
        <p:nvSpPr>
          <p:cNvPr id="5121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+mn-lt"/>
              </a:rPr>
              <a:t>PH3010 Introduction to Statistics / lecture 1</a:t>
            </a:r>
          </a:p>
        </p:txBody>
      </p:sp>
      <p:sp>
        <p:nvSpPr>
          <p:cNvPr id="512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128E0B5-F4C2-6B4D-A6EF-AA0C8A29B1F7}" type="slidenum">
              <a:rPr lang="en-US" sz="1200">
                <a:solidFill>
                  <a:srgbClr val="0070C0"/>
                </a:solidFill>
                <a:latin typeface="+mn-lt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 sz="12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123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+mn-lt"/>
              </a:rPr>
              <a:t>G. Cowan / RHUL Physics</a:t>
            </a:r>
            <a:endParaRPr lang="en-US" sz="12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485D47DE-5306-DBDC-DDDF-459D7D416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45" y="119579"/>
            <a:ext cx="3851309" cy="1166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Ball and ramp </a:t>
            </a:r>
          </a:p>
          <a:p>
            <a:pPr algn="ctr"/>
            <a:r>
              <a:rPr lang="en-GB" sz="3600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from Galileo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56FF7B-4ADA-A31C-A087-EC1498CA25EC}"/>
              </a:ext>
            </a:extLst>
          </p:cNvPr>
          <p:cNvSpPr txBox="1"/>
          <p:nvPr/>
        </p:nvSpPr>
        <p:spPr>
          <a:xfrm>
            <a:off x="229651" y="1353439"/>
            <a:ext cx="40110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Galileo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Galilei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Manuscript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.116, </a:t>
            </a: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Biblioteca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Nazionale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Centrale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di Firenze,</a:t>
            </a: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www.bncf.firenze.sbn.it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657649-FD01-685B-E880-BE3782039572}"/>
              </a:ext>
            </a:extLst>
          </p:cNvPr>
          <p:cNvSpPr txBox="1"/>
          <p:nvPr/>
        </p:nvSpPr>
        <p:spPr>
          <a:xfrm>
            <a:off x="297876" y="2524466"/>
            <a:ext cx="369755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1608 Galileo carried out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experiments rolling a ball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down an inclined ramp to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investigate the trajectory of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falling objects.</a:t>
            </a:r>
          </a:p>
        </p:txBody>
      </p:sp>
    </p:spTree>
    <p:extLst>
      <p:ext uri="{BB962C8B-B14F-4D97-AF65-F5344CB8AC3E}">
        <p14:creationId xmlns:p14="http://schemas.microsoft.com/office/powerpoint/2010/main" val="375123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+mn-lt"/>
              </a:rPr>
              <a:t>PH3010 Introduction to Statistics / lecture 1</a:t>
            </a:r>
          </a:p>
        </p:txBody>
      </p:sp>
      <p:sp>
        <p:nvSpPr>
          <p:cNvPr id="512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128E0B5-F4C2-6B4D-A6EF-AA0C8A29B1F7}" type="slidenum">
              <a:rPr lang="en-US" sz="1200">
                <a:solidFill>
                  <a:srgbClr val="0070C0"/>
                </a:solidFill>
                <a:latin typeface="+mn-lt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 sz="12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123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+mn-lt"/>
              </a:rPr>
              <a:t>G. Cowan / RHUL Physics</a:t>
            </a:r>
            <a:endParaRPr lang="en-US" sz="12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FA44998-4F6F-53A5-4A38-16BD8C89E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829" y="30773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Ball and ramp data from Galileo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CFCDCC-F682-F25F-5F7C-6B1D11225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170" y="1338046"/>
            <a:ext cx="4594333" cy="35279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B67B46-9BE1-55A0-C872-B32D8A9A6A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8344" y="2302318"/>
            <a:ext cx="3297669" cy="2304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85023B-B577-3ED0-F793-4981307013A3}"/>
              </a:ext>
            </a:extLst>
          </p:cNvPr>
          <p:cNvSpPr txBox="1"/>
          <p:nvPr/>
        </p:nvSpPr>
        <p:spPr>
          <a:xfrm>
            <a:off x="5879126" y="1395512"/>
            <a:ext cx="21078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Units in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punti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(approx. 1 mm)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76DA7C-D843-52E5-EDA7-4977DAB40EB6}"/>
              </a:ext>
            </a:extLst>
          </p:cNvPr>
          <p:cNvSpPr txBox="1"/>
          <p:nvPr/>
        </p:nvSpPr>
        <p:spPr>
          <a:xfrm>
            <a:off x="768206" y="5143010"/>
            <a:ext cx="61350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set with negligible uncertainty, and</a:t>
            </a:r>
          </a:p>
          <a:p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measured with an uncertainty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15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punti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697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+mn-lt"/>
              </a:rPr>
              <a:t>PH3010 Introduction to Statistics / lecture 1</a:t>
            </a:r>
          </a:p>
        </p:txBody>
      </p:sp>
      <p:sp>
        <p:nvSpPr>
          <p:cNvPr id="512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128E0B5-F4C2-6B4D-A6EF-AA0C8A29B1F7}" type="slidenum">
              <a:rPr lang="en-US" sz="1200">
                <a:solidFill>
                  <a:srgbClr val="0070C0"/>
                </a:solidFill>
                <a:latin typeface="+mn-lt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US" sz="12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123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+mn-lt"/>
              </a:rPr>
              <a:t>G. Cowan / RHUL Physics</a:t>
            </a:r>
            <a:endParaRPr lang="en-US" sz="12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059CE92-9BC4-7F08-2566-3DE64E0FCC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405" y="27637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Analysis of ball and ramp data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819960-0462-2848-BE83-4B60F42B1E00}"/>
              </a:ext>
            </a:extLst>
          </p:cNvPr>
          <p:cNvSpPr txBox="1"/>
          <p:nvPr/>
        </p:nvSpPr>
        <p:spPr>
          <a:xfrm>
            <a:off x="658462" y="1097594"/>
            <a:ext cx="5707909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the correct law that relates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Try different hypotheses: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A26653-6541-F758-8845-B6885A85F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0960" y="2274505"/>
            <a:ext cx="1181100" cy="584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9A7180-87A5-EE37-A861-DD4B54822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5157" y="2989821"/>
            <a:ext cx="2032000" cy="533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BBA595-E25E-A832-E18E-34768554F6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9093" y="3752177"/>
            <a:ext cx="1358900" cy="482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2E1589-D245-2E74-31C0-5C0F509C9321}"/>
              </a:ext>
            </a:extLst>
          </p:cNvPr>
          <p:cNvSpPr txBox="1"/>
          <p:nvPr/>
        </p:nvSpPr>
        <p:spPr>
          <a:xfrm>
            <a:off x="423299" y="4359015"/>
            <a:ext cx="8398503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now, fit the parameters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find their standard deviations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covariance.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Next week we will discuss how to test whether a given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hypothesized function is in good or bad agreement with the data.</a:t>
            </a:r>
          </a:p>
        </p:txBody>
      </p:sp>
    </p:spTree>
    <p:extLst>
      <p:ext uri="{BB962C8B-B14F-4D97-AF65-F5344CB8AC3E}">
        <p14:creationId xmlns:p14="http://schemas.microsoft.com/office/powerpoint/2010/main" val="64255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+mn-lt"/>
              </a:rPr>
              <a:t>PH3010 Introduction to Statistics / lecture 1</a:t>
            </a:r>
          </a:p>
        </p:txBody>
      </p:sp>
      <p:sp>
        <p:nvSpPr>
          <p:cNvPr id="512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128E0B5-F4C2-6B4D-A6EF-AA0C8A29B1F7}" type="slidenum">
              <a:rPr lang="en-US" sz="1200">
                <a:solidFill>
                  <a:srgbClr val="0070C0"/>
                </a:solidFill>
                <a:latin typeface="+mn-lt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n-US" sz="12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123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+mn-lt"/>
              </a:rPr>
              <a:t>G. Cowan / RHUL Physics</a:t>
            </a:r>
            <a:endParaRPr lang="en-US" sz="12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51928A94-F781-39C8-9801-A3EF5737FE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405" y="11957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Extra slides</a:t>
            </a:r>
          </a:p>
        </p:txBody>
      </p:sp>
    </p:spTree>
    <p:extLst>
      <p:ext uri="{BB962C8B-B14F-4D97-AF65-F5344CB8AC3E}">
        <p14:creationId xmlns:p14="http://schemas.microsoft.com/office/powerpoint/2010/main" val="319783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+mn-lt"/>
              </a:rPr>
              <a:t>PH3010 Introduction to Statistics / lecture 1</a:t>
            </a:r>
          </a:p>
        </p:txBody>
      </p:sp>
      <p:sp>
        <p:nvSpPr>
          <p:cNvPr id="512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128E0B5-F4C2-6B4D-A6EF-AA0C8A29B1F7}" type="slidenum">
              <a:rPr lang="en-US" sz="1200">
                <a:solidFill>
                  <a:srgbClr val="0070C0"/>
                </a:solidFill>
                <a:latin typeface="+mn-lt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en-US" sz="12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123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+mn-lt"/>
              </a:rPr>
              <a:t>G. Cowan / RHUL Physics</a:t>
            </a:r>
            <a:endParaRPr lang="en-US" sz="12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2141931-763F-DCAD-2FF8-FA239D422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405" y="11957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History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92C2B7-8514-5D6D-E10E-42B73C3C86E0}"/>
              </a:ext>
            </a:extLst>
          </p:cNvPr>
          <p:cNvSpPr txBox="1"/>
          <p:nvPr/>
        </p:nvSpPr>
        <p:spPr>
          <a:xfrm>
            <a:off x="491405" y="916293"/>
            <a:ext cx="8225329" cy="52783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Least Squares fitting also called “regression” 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F. Galton,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Regression towards mediocrity in hereditary </a:t>
            </a:r>
          </a:p>
          <a:p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stature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The Journal of the Anthropological Institute of Great 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Britain and Ireland. 15: 246–263 (1886).</a:t>
            </a:r>
          </a:p>
          <a:p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Developed earlier by Laplace and Gauss: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C.F. Gauss, </a:t>
            </a:r>
            <a:r>
              <a:rPr lang="en-US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Theoria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Motus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Corporum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Coelestium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Sectionibus</a:t>
            </a:r>
            <a:endParaRPr lang="en-US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Conicis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Solem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Ambentium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Hamburgi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Sumtibus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Frid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Perthes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</a:p>
          <a:p>
            <a:pPr>
              <a:spcAft>
                <a:spcPts val="600"/>
              </a:spcAft>
            </a:pP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H. </a:t>
            </a:r>
            <a:r>
              <a:rPr 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Besser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Liber II, </a:t>
            </a:r>
            <a:r>
              <a:rPr 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Sectio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II (1809);</a:t>
            </a:r>
          </a:p>
          <a:p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C.F. Gauss, </a:t>
            </a:r>
            <a:r>
              <a:rPr lang="it-IT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Theoria</a:t>
            </a:r>
            <a:r>
              <a:rPr lang="it-IT" sz="24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Combinationis</a:t>
            </a:r>
            <a:r>
              <a:rPr lang="it-IT" sz="24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Observationum</a:t>
            </a:r>
            <a:r>
              <a:rPr lang="it-IT" sz="24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Erroribus</a:t>
            </a:r>
            <a:endParaRPr lang="it-IT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Minimis</a:t>
            </a:r>
            <a:r>
              <a:rPr lang="it-IT" sz="24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Obnoxiae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, pars </a:t>
            </a:r>
            <a:r>
              <a:rPr 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prior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(15.2.1821) et pars </a:t>
            </a:r>
            <a:r>
              <a:rPr 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posterior</a:t>
            </a:r>
            <a:endParaRPr 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(2.2.1823), </a:t>
            </a:r>
            <a:r>
              <a:rPr 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Commentationes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Societatis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Regiae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Scientiarium</a:t>
            </a:r>
            <a:endParaRPr 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Gottingensis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Recectiores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Vol. V (MDCCCXXIII).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01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+mn-lt"/>
              </a:rPr>
              <a:t>PH3010 Introduction to Statistics / lecture 1</a:t>
            </a:r>
          </a:p>
        </p:txBody>
      </p:sp>
      <p:sp>
        <p:nvSpPr>
          <p:cNvPr id="512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128E0B5-F4C2-6B4D-A6EF-AA0C8A29B1F7}" type="slidenum">
              <a:rPr lang="en-US" sz="1200">
                <a:solidFill>
                  <a:srgbClr val="0070C0"/>
                </a:solidFill>
                <a:latin typeface="+mn-lt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123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+mn-lt"/>
              </a:rPr>
              <a:t>G. Cowan / RHUL Physics</a:t>
            </a:r>
            <a:endParaRPr lang="en-US" sz="12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C6B4D27-402B-B248-84EC-EB58D111F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0543" y="320152"/>
            <a:ext cx="6114821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tasks of Statistics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6FC8ED-99BC-8345-AF17-7CBECE1AE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89" y="1384520"/>
            <a:ext cx="3749993" cy="25950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6C2FDA-2FB4-364E-8E06-5DC79E9F4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5087" y="3358275"/>
            <a:ext cx="3144493" cy="30869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159F94D-36E3-744A-B80E-DFB6F03C1E6F}"/>
              </a:ext>
            </a:extLst>
          </p:cNvPr>
          <p:cNvSpPr txBox="1"/>
          <p:nvPr/>
        </p:nvSpPr>
        <p:spPr>
          <a:xfrm>
            <a:off x="1625072" y="4030856"/>
            <a:ext cx="1499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+mn-lt"/>
              </a:rPr>
              <a:t>Fit a curve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B55301-431E-814B-8085-DBAAA0F04893}"/>
              </a:ext>
            </a:extLst>
          </p:cNvPr>
          <p:cNvSpPr txBox="1"/>
          <p:nvPr/>
        </p:nvSpPr>
        <p:spPr>
          <a:xfrm>
            <a:off x="5905942" y="2697450"/>
            <a:ext cx="2085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+mn-lt"/>
              </a:rPr>
              <a:t>Classify objects</a:t>
            </a:r>
          </a:p>
        </p:txBody>
      </p:sp>
    </p:spTree>
    <p:extLst>
      <p:ext uri="{BB962C8B-B14F-4D97-AF65-F5344CB8AC3E}">
        <p14:creationId xmlns:p14="http://schemas.microsoft.com/office/powerpoint/2010/main" val="144694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+mn-lt"/>
              </a:rPr>
              <a:t>PH3010 Introduction to Statistics / lecture 1</a:t>
            </a:r>
          </a:p>
        </p:txBody>
      </p:sp>
      <p:sp>
        <p:nvSpPr>
          <p:cNvPr id="512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128E0B5-F4C2-6B4D-A6EF-AA0C8A29B1F7}" type="slidenum">
              <a:rPr lang="en-US" sz="1200">
                <a:solidFill>
                  <a:srgbClr val="0070C0"/>
                </a:solidFill>
                <a:latin typeface="+mn-lt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123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+mn-lt"/>
              </a:rPr>
              <a:t>G. Cowan / RHUL Physics</a:t>
            </a:r>
            <a:endParaRPr lang="en-US" sz="12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03964E8-420B-EA4B-B71D-62F10AAF2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400" y="265722"/>
            <a:ext cx="6114821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Discovering the Higgs boson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0F9C18-3375-9A4A-A843-4A9FF2C0B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628" y="1153836"/>
            <a:ext cx="7390173" cy="53047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BFDA31-5481-1E4C-824B-9109C6BD9CA6}"/>
              </a:ext>
            </a:extLst>
          </p:cNvPr>
          <p:cNvSpPr txBox="1"/>
          <p:nvPr/>
        </p:nvSpPr>
        <p:spPr>
          <a:xfrm>
            <a:off x="3892200" y="969260"/>
            <a:ext cx="40318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/>
              </a:rPr>
              <a:t>ATLAS </a:t>
            </a:r>
            <a:r>
              <a:rPr lang="en-US" sz="1600" dirty="0" err="1">
                <a:latin typeface="Times New Roman"/>
              </a:rPr>
              <a:t>Collab</a:t>
            </a:r>
            <a:r>
              <a:rPr lang="en-US" sz="1600" dirty="0">
                <a:latin typeface="Times New Roman"/>
              </a:rPr>
              <a:t>., </a:t>
            </a:r>
            <a:r>
              <a:rPr lang="hu-HU" sz="1600" dirty="0">
                <a:latin typeface="Times New Roman"/>
              </a:rPr>
              <a:t>Phys. Lett. B 716 (2012) 1-29</a:t>
            </a:r>
            <a:endParaRPr lang="en-US" sz="1600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3528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+mn-lt"/>
              </a:rPr>
              <a:t>PH3010 Introduction to Statistics / lecture 1</a:t>
            </a:r>
          </a:p>
        </p:txBody>
      </p:sp>
      <p:sp>
        <p:nvSpPr>
          <p:cNvPr id="512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128E0B5-F4C2-6B4D-A6EF-AA0C8A29B1F7}" type="slidenum">
              <a:rPr lang="en-US" sz="1200">
                <a:solidFill>
                  <a:srgbClr val="0070C0"/>
                </a:solidFill>
                <a:latin typeface="+mn-lt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2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123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+mn-lt"/>
              </a:rPr>
              <a:t>G. Cowan / RHUL Physics</a:t>
            </a:r>
            <a:endParaRPr lang="en-US" sz="12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5C869DB-ED5F-4442-BDD3-9CDAE0A710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400" y="265722"/>
            <a:ext cx="6114821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Statistics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6FE57A-1091-7E46-84A8-6F6A45520C5C}"/>
              </a:ext>
            </a:extLst>
          </p:cNvPr>
          <p:cNvSpPr txBox="1"/>
          <p:nvPr/>
        </p:nvSpPr>
        <p:spPr>
          <a:xfrm>
            <a:off x="661577" y="1088572"/>
            <a:ext cx="83665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+mn-lt"/>
              </a:rPr>
              <a:t>Computing, statistical methods, and other parts of “data science” have become invaluable tools in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+mn-lt"/>
              </a:rPr>
              <a:t>		</a:t>
            </a:r>
            <a:r>
              <a:rPr lang="en-US" sz="2400" dirty="0">
                <a:latin typeface="+mn-lt"/>
              </a:rPr>
              <a:t>physics,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+mn-lt"/>
              </a:rPr>
              <a:t>		climate science,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+mn-lt"/>
              </a:rPr>
              <a:t>		finance,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+mn-lt"/>
              </a:rPr>
              <a:t>		epidemiology,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+mn-lt"/>
              </a:rPr>
              <a:t>		engineering,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+mn-lt"/>
              </a:rPr>
              <a:t>		...</a:t>
            </a:r>
          </a:p>
        </p:txBody>
      </p:sp>
    </p:spTree>
    <p:extLst>
      <p:ext uri="{BB962C8B-B14F-4D97-AF65-F5344CB8AC3E}">
        <p14:creationId xmlns:p14="http://schemas.microsoft.com/office/powerpoint/2010/main" val="105361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+mn-lt"/>
              </a:rPr>
              <a:t>PH3010 Introduction to Statistics / lecture 1</a:t>
            </a:r>
          </a:p>
        </p:txBody>
      </p:sp>
      <p:sp>
        <p:nvSpPr>
          <p:cNvPr id="512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128E0B5-F4C2-6B4D-A6EF-AA0C8A29B1F7}" type="slidenum">
              <a:rPr lang="en-US" sz="1200">
                <a:solidFill>
                  <a:srgbClr val="0070C0"/>
                </a:solidFill>
                <a:latin typeface="+mn-lt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123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+mn-lt"/>
              </a:rPr>
              <a:t>G. Cowan / RHUL Physics</a:t>
            </a:r>
            <a:endParaRPr lang="en-US" sz="12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E35D9B68-FCC5-A725-A1F1-3E964F83F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727" y="245019"/>
            <a:ext cx="796070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Module Structure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88CA62-DB30-9511-03AE-6CBD15E35066}"/>
              </a:ext>
            </a:extLst>
          </p:cNvPr>
          <p:cNvSpPr txBox="1"/>
          <p:nvPr/>
        </p:nvSpPr>
        <p:spPr>
          <a:xfrm>
            <a:off x="475727" y="1055443"/>
            <a:ext cx="8486713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timetable for this sub-module: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Lectures Weeks 1, 2, 3: lectures + individual work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Lecture Week 4:  finish project, write report.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Sec. 7 of the script there are exercises that should be written up in the form of a mini-project report. 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Exercises 1, 2 (except bonus part), and 3 are required.  	Exercise 4 is optional.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Due date, word limit, marking scheme, etc. are on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moodle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info on how to write the report in week 3.</a:t>
            </a:r>
          </a:p>
        </p:txBody>
      </p:sp>
    </p:spTree>
    <p:extLst>
      <p:ext uri="{BB962C8B-B14F-4D97-AF65-F5344CB8AC3E}">
        <p14:creationId xmlns:p14="http://schemas.microsoft.com/office/powerpoint/2010/main" val="173907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+mn-lt"/>
              </a:rPr>
              <a:t>PH3010 Introduction to Statistics / lecture 1</a:t>
            </a:r>
          </a:p>
        </p:txBody>
      </p:sp>
      <p:sp>
        <p:nvSpPr>
          <p:cNvPr id="512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128E0B5-F4C2-6B4D-A6EF-AA0C8A29B1F7}" type="slidenum">
              <a:rPr lang="en-US" sz="1200">
                <a:solidFill>
                  <a:srgbClr val="0070C0"/>
                </a:solidFill>
                <a:latin typeface="+mn-lt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123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+mn-lt"/>
              </a:rPr>
              <a:t>G. Cowan / RHUL Physics</a:t>
            </a:r>
            <a:endParaRPr lang="en-US" sz="12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6FD1CA0-482E-BA7F-2BC8-139C72F72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727" y="24501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Outline by week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2CFE0E-C3F0-BB71-1F27-33002A884127}"/>
              </a:ext>
            </a:extLst>
          </p:cNvPr>
          <p:cNvSpPr txBox="1"/>
          <p:nvPr/>
        </p:nvSpPr>
        <p:spPr>
          <a:xfrm>
            <a:off x="768206" y="1034874"/>
            <a:ext cx="7764370" cy="4924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Week 1:</a:t>
            </a: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Basic ideas of fitting a curve to data, method of least squares</a:t>
            </a: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Finding the fitted parameters and their statistical errors</a:t>
            </a: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error propagation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Start of exercises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Week 2:</a:t>
            </a: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Goodness-of-fit</a:t>
            </a: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Fitting correlated data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exercises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Week 3: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Writing skills</a:t>
            </a:r>
          </a:p>
        </p:txBody>
      </p:sp>
    </p:spTree>
    <p:extLst>
      <p:ext uri="{BB962C8B-B14F-4D97-AF65-F5344CB8AC3E}">
        <p14:creationId xmlns:p14="http://schemas.microsoft.com/office/powerpoint/2010/main" val="402659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smtClean="0">
            <a:solidFill>
              <a:srgbClr val="0000FF"/>
            </a:solidFill>
            <a:latin typeface="Times New Roman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3937</TotalTime>
  <Words>3345</Words>
  <Application>Microsoft Macintosh PowerPoint</Application>
  <PresentationFormat>On-screen Show (4:3)</PresentationFormat>
  <Paragraphs>481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Arial</vt:lpstr>
      <vt:lpstr>Calibri</vt:lpstr>
      <vt:lpstr>Courier New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RHUL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 Cowan</dc:creator>
  <cp:lastModifiedBy>Cowan, G</cp:lastModifiedBy>
  <cp:revision>165</cp:revision>
  <dcterms:created xsi:type="dcterms:W3CDTF">2012-09-11T21:02:00Z</dcterms:created>
  <dcterms:modified xsi:type="dcterms:W3CDTF">2022-09-29T18:29:51Z</dcterms:modified>
</cp:coreProperties>
</file>