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1348" r:id="rId2"/>
    <p:sldId id="1349" r:id="rId3"/>
    <p:sldId id="1350" r:id="rId4"/>
    <p:sldId id="1351" r:id="rId5"/>
    <p:sldId id="1352" r:id="rId6"/>
    <p:sldId id="1377" r:id="rId7"/>
    <p:sldId id="1353" r:id="rId8"/>
    <p:sldId id="1354" r:id="rId9"/>
    <p:sldId id="1378" r:id="rId10"/>
    <p:sldId id="1355" r:id="rId11"/>
    <p:sldId id="1357" r:id="rId12"/>
    <p:sldId id="1358" r:id="rId13"/>
    <p:sldId id="1359" r:id="rId14"/>
    <p:sldId id="1360" r:id="rId15"/>
    <p:sldId id="1361" r:id="rId16"/>
    <p:sldId id="1362" r:id="rId17"/>
    <p:sldId id="1363" r:id="rId18"/>
    <p:sldId id="1364" r:id="rId19"/>
    <p:sldId id="1365" r:id="rId20"/>
    <p:sldId id="1356" r:id="rId21"/>
    <p:sldId id="1367" r:id="rId22"/>
    <p:sldId id="1368" r:id="rId23"/>
    <p:sldId id="1369" r:id="rId24"/>
    <p:sldId id="1370" r:id="rId25"/>
    <p:sldId id="1371" r:id="rId26"/>
    <p:sldId id="1372" r:id="rId27"/>
    <p:sldId id="1373" r:id="rId28"/>
    <p:sldId id="1374" r:id="rId29"/>
    <p:sldId id="1375" r:id="rId30"/>
    <p:sldId id="1376"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2644C0"/>
    <a:srgbClr val="656FC0"/>
    <a:srgbClr val="4488C0"/>
    <a:srgbClr val="3321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6"/>
    <p:restoredTop sz="94648"/>
  </p:normalViewPr>
  <p:slideViewPr>
    <p:cSldViewPr snapToGrid="0" snapToObjects="1">
      <p:cViewPr varScale="1">
        <p:scale>
          <a:sx n="117" d="100"/>
          <a:sy n="117" d="100"/>
        </p:scale>
        <p:origin x="1688"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8A0AD8A-6175-BA45-B7A6-2C3707D77F72}" type="datetimeFigureOut">
              <a:rPr lang="en-US"/>
              <a:pPr>
                <a:defRPr/>
              </a:pPr>
              <a:t>10/6/22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8ACD9B0-D231-FE49-81CB-64F8C3634CFE}" type="slidenum">
              <a:rPr lang="en-US"/>
              <a:pPr>
                <a:defRPr/>
              </a:pPr>
              <a:t>‹#›</a:t>
            </a:fld>
            <a:endParaRPr lang="en-US"/>
          </a:p>
        </p:txBody>
      </p:sp>
    </p:spTree>
    <p:extLst>
      <p:ext uri="{BB962C8B-B14F-4D97-AF65-F5344CB8AC3E}">
        <p14:creationId xmlns:p14="http://schemas.microsoft.com/office/powerpoint/2010/main" val="3938797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E85BA98-68FF-844C-BF25-1E2D4E0C9AB9}" type="datetimeFigureOut">
              <a:rPr lang="en-US"/>
              <a:pPr>
                <a:defRPr/>
              </a:pPr>
              <a:t>10/6/22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056549BF-B062-CB42-8684-FA34A4C9B192}" type="slidenum">
              <a:rPr lang="en-US"/>
              <a:pPr>
                <a:defRPr/>
              </a:pPr>
              <a:t>‹#›</a:t>
            </a:fld>
            <a:endParaRPr lang="en-US"/>
          </a:p>
        </p:txBody>
      </p:sp>
    </p:spTree>
    <p:extLst>
      <p:ext uri="{BB962C8B-B14F-4D97-AF65-F5344CB8AC3E}">
        <p14:creationId xmlns:p14="http://schemas.microsoft.com/office/powerpoint/2010/main" val="381165497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aseline="0">
                <a:solidFill>
                  <a:srgbClr val="0070C0"/>
                </a:solidFill>
                <a:latin typeface="Calibri" panose="020F0502020204030204" pitchFamily="34" charset="0"/>
              </a:defRPr>
            </a:lvl1pPr>
          </a:lstStyle>
          <a:p>
            <a:pPr>
              <a:defRPr/>
            </a:pPr>
            <a:r>
              <a:rPr lang="en-GB"/>
              <a:t>G. Cowan / RHUL Physics</a:t>
            </a:r>
            <a:endParaRPr lang="en-US" dirty="0"/>
          </a:p>
        </p:txBody>
      </p:sp>
      <p:sp>
        <p:nvSpPr>
          <p:cNvPr id="3" name="Footer Placeholder 4"/>
          <p:cNvSpPr>
            <a:spLocks noGrp="1"/>
          </p:cNvSpPr>
          <p:nvPr>
            <p:ph type="ftr" sz="quarter" idx="11"/>
          </p:nvPr>
        </p:nvSpPr>
        <p:spPr>
          <a:xfrm>
            <a:off x="2062480" y="6480175"/>
            <a:ext cx="5628640" cy="365125"/>
          </a:xfrm>
        </p:spPr>
        <p:txBody>
          <a:bodyPr/>
          <a:lstStyle>
            <a:lvl1pPr>
              <a:defRPr baseline="0">
                <a:solidFill>
                  <a:srgbClr val="0070C0"/>
                </a:solidFill>
                <a:latin typeface="Calibri" panose="020F0502020204030204" pitchFamily="34" charset="0"/>
              </a:defRPr>
            </a:lvl1pPr>
          </a:lstStyle>
          <a:p>
            <a:pPr>
              <a:defRPr/>
            </a:pPr>
            <a:r>
              <a:rPr lang="en-US"/>
              <a:t>PH3010 Introduction to Statistics / lecture 2</a:t>
            </a:r>
            <a:endParaRPr lang="en-US" dirty="0"/>
          </a:p>
        </p:txBody>
      </p:sp>
      <p:sp>
        <p:nvSpPr>
          <p:cNvPr id="4" name="Slide Number Placeholder 5"/>
          <p:cNvSpPr>
            <a:spLocks noGrp="1"/>
          </p:cNvSpPr>
          <p:nvPr>
            <p:ph type="sldNum" sz="quarter" idx="12"/>
          </p:nvPr>
        </p:nvSpPr>
        <p:spPr/>
        <p:txBody>
          <a:bodyPr/>
          <a:lstStyle>
            <a:lvl1pPr>
              <a:defRPr baseline="0">
                <a:solidFill>
                  <a:srgbClr val="0070C0"/>
                </a:solidFill>
                <a:latin typeface="Calibri" panose="020F0502020204030204" pitchFamily="34" charset="0"/>
              </a:defRPr>
            </a:lvl1pPr>
          </a:lstStyle>
          <a:p>
            <a:pPr>
              <a:defRPr/>
            </a:pPr>
            <a:fld id="{86D87C89-CC84-2B45-8CD2-B033AD812DC1}" type="slidenum">
              <a:rPr lang="en-US" smtClean="0"/>
              <a:pPr>
                <a:defRPr/>
              </a:pPr>
              <a:t>‹#›</a:t>
            </a:fld>
            <a:endParaRPr lang="en-US" dirty="0"/>
          </a:p>
        </p:txBody>
      </p:sp>
    </p:spTree>
    <p:extLst>
      <p:ext uri="{BB962C8B-B14F-4D97-AF65-F5344CB8AC3E}">
        <p14:creationId xmlns:p14="http://schemas.microsoft.com/office/powerpoint/2010/main" val="2139508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1600" y="64801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r>
              <a:rPr lang="en-GB"/>
              <a:t>G. Cowan / RHUL Physics</a:t>
            </a:r>
            <a:endParaRPr lang="en-US"/>
          </a:p>
        </p:txBody>
      </p:sp>
      <p:sp>
        <p:nvSpPr>
          <p:cNvPr id="5" name="Footer Placeholder 4"/>
          <p:cNvSpPr>
            <a:spLocks noGrp="1"/>
          </p:cNvSpPr>
          <p:nvPr>
            <p:ph type="ftr" sz="quarter" idx="3"/>
          </p:nvPr>
        </p:nvSpPr>
        <p:spPr>
          <a:xfrm>
            <a:off x="1899920" y="6480175"/>
            <a:ext cx="6197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PH3010 Introduction to Statistics / lecture 2</a:t>
            </a:r>
            <a:endParaRPr lang="en-US" dirty="0"/>
          </a:p>
        </p:txBody>
      </p:sp>
      <p:sp>
        <p:nvSpPr>
          <p:cNvPr id="6" name="Slide Number Placeholder 5"/>
          <p:cNvSpPr>
            <a:spLocks noGrp="1"/>
          </p:cNvSpPr>
          <p:nvPr>
            <p:ph type="sldNum" sz="quarter" idx="4"/>
          </p:nvPr>
        </p:nvSpPr>
        <p:spPr>
          <a:xfrm>
            <a:off x="6894513" y="64801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182BA2C1-ED4F-8E4D-98C5-E3F481D6CD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1.xml"/><Relationship Id="rId4" Type="http://schemas.openxmlformats.org/officeDocument/2006/relationships/image" Target="../media/image1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3" name="Rectangle 2">
            <a:extLst>
              <a:ext uri="{FF2B5EF4-FFF2-40B4-BE49-F238E27FC236}">
                <a16:creationId xmlns:a16="http://schemas.microsoft.com/office/drawing/2014/main" id="{CBA0617A-178F-470A-367B-F55DA1D4B6A2}"/>
              </a:ext>
            </a:extLst>
          </p:cNvPr>
          <p:cNvSpPr txBox="1">
            <a:spLocks noChangeArrowheads="1"/>
          </p:cNvSpPr>
          <p:nvPr/>
        </p:nvSpPr>
        <p:spPr bwMode="auto">
          <a:xfrm>
            <a:off x="685800" y="589611"/>
            <a:ext cx="7772400" cy="2332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spcAft>
                <a:spcPts val="1200"/>
              </a:spcAft>
            </a:pPr>
            <a:r>
              <a:rPr lang="en-GB" sz="3200" dirty="0">
                <a:solidFill>
                  <a:srgbClr val="CC3300"/>
                </a:solidFill>
                <a:latin typeface="Calibri" panose="020F0502020204030204" pitchFamily="34" charset="0"/>
                <a:cs typeface="Calibri" panose="020F0502020204030204" pitchFamily="34" charset="0"/>
              </a:rPr>
              <a:t>PH3010 / Advanced Skills </a:t>
            </a:r>
            <a:r>
              <a:rPr lang="en-GB" sz="3200" dirty="0" err="1">
                <a:solidFill>
                  <a:srgbClr val="CC3300"/>
                </a:solidFill>
                <a:latin typeface="Calibri" panose="020F0502020204030204" pitchFamily="34" charset="0"/>
                <a:cs typeface="Calibri" panose="020F0502020204030204" pitchFamily="34" charset="0"/>
              </a:rPr>
              <a:t>Miniproject</a:t>
            </a:r>
            <a:endParaRPr lang="en-GB" sz="3200" dirty="0">
              <a:solidFill>
                <a:srgbClr val="CC3300"/>
              </a:solidFill>
              <a:latin typeface="Calibri" panose="020F0502020204030204" pitchFamily="34" charset="0"/>
              <a:cs typeface="Calibri" panose="020F0502020204030204" pitchFamily="34" charset="0"/>
            </a:endParaRPr>
          </a:p>
          <a:p>
            <a:pPr algn="ctr">
              <a:spcAft>
                <a:spcPts val="1200"/>
              </a:spcAft>
            </a:pPr>
            <a:r>
              <a:rPr lang="en-GB" sz="3600" dirty="0">
                <a:solidFill>
                  <a:srgbClr val="CC3300"/>
                </a:solidFill>
                <a:latin typeface="Calibri" panose="020F0502020204030204" pitchFamily="34" charset="0"/>
                <a:cs typeface="Calibri" panose="020F0502020204030204" pitchFamily="34" charset="0"/>
              </a:rPr>
              <a:t>Introduction to Statistical Data Analysis</a:t>
            </a:r>
          </a:p>
          <a:p>
            <a:pPr algn="ctr">
              <a:spcAft>
                <a:spcPts val="0"/>
              </a:spcAft>
            </a:pPr>
            <a:r>
              <a:rPr lang="en-GB" sz="3200" dirty="0">
                <a:solidFill>
                  <a:srgbClr val="CC3300"/>
                </a:solidFill>
                <a:latin typeface="Calibri" panose="020F0502020204030204" pitchFamily="34" charset="0"/>
                <a:cs typeface="Calibri" panose="020F0502020204030204" pitchFamily="34" charset="0"/>
              </a:rPr>
              <a:t>Week 2:  Goodness-of-fit, </a:t>
            </a:r>
          </a:p>
          <a:p>
            <a:pPr algn="ctr">
              <a:spcAft>
                <a:spcPts val="1200"/>
              </a:spcAft>
            </a:pPr>
            <a:r>
              <a:rPr lang="en-GB" sz="3200" dirty="0">
                <a:solidFill>
                  <a:srgbClr val="CC3300"/>
                </a:solidFill>
                <a:latin typeface="Calibri" panose="020F0502020204030204" pitchFamily="34" charset="0"/>
                <a:cs typeface="Calibri" panose="020F0502020204030204" pitchFamily="34" charset="0"/>
              </a:rPr>
              <a:t>LS fitting with correlated data, </a:t>
            </a:r>
          </a:p>
          <a:p>
            <a:pPr algn="ctr">
              <a:spcAft>
                <a:spcPts val="1200"/>
              </a:spcAft>
            </a:pPr>
            <a:r>
              <a:rPr lang="en-GB" sz="3200" dirty="0">
                <a:solidFill>
                  <a:srgbClr val="CC3300"/>
                </a:solidFill>
                <a:latin typeface="Calibri" panose="020F0502020204030204" pitchFamily="34" charset="0"/>
                <a:cs typeface="Calibri" panose="020F0502020204030204" pitchFamily="34" charset="0"/>
              </a:rPr>
              <a:t>Autumn term 2022</a:t>
            </a:r>
          </a:p>
        </p:txBody>
      </p:sp>
      <p:sp>
        <p:nvSpPr>
          <p:cNvPr id="6" name="Text Box 4">
            <a:extLst>
              <a:ext uri="{FF2B5EF4-FFF2-40B4-BE49-F238E27FC236}">
                <a16:creationId xmlns:a16="http://schemas.microsoft.com/office/drawing/2014/main" id="{C757AD24-4FF2-94CC-F85C-F60D91B17A5A}"/>
              </a:ext>
            </a:extLst>
          </p:cNvPr>
          <p:cNvSpPr txBox="1">
            <a:spLocks noChangeArrowheads="1"/>
          </p:cNvSpPr>
          <p:nvPr/>
        </p:nvSpPr>
        <p:spPr bwMode="auto">
          <a:xfrm>
            <a:off x="3549157" y="3534069"/>
            <a:ext cx="202331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ＭＳ Ｐゴシック" charset="0"/>
              </a:defRPr>
            </a:lvl1pPr>
            <a:lvl2pPr marL="742950" indent="-285750">
              <a:defRPr sz="2400">
                <a:solidFill>
                  <a:schemeClr val="bg1"/>
                </a:solidFill>
                <a:latin typeface="Times New Roman" charset="0"/>
                <a:ea typeface="ＭＳ Ｐゴシック" charset="0"/>
              </a:defRPr>
            </a:lvl2pPr>
            <a:lvl3pPr marL="1143000" indent="-228600">
              <a:defRPr sz="2400">
                <a:solidFill>
                  <a:schemeClr val="bg1"/>
                </a:solidFill>
                <a:latin typeface="Times New Roman" charset="0"/>
                <a:ea typeface="ＭＳ Ｐゴシック" charset="0"/>
              </a:defRPr>
            </a:lvl3pPr>
            <a:lvl4pPr marL="1600200" indent="-228600">
              <a:defRPr sz="2400">
                <a:solidFill>
                  <a:schemeClr val="bg1"/>
                </a:solidFill>
                <a:latin typeface="Times New Roman" charset="0"/>
                <a:ea typeface="ＭＳ Ｐゴシック" charset="0"/>
              </a:defRPr>
            </a:lvl4pPr>
            <a:lvl5pPr marL="2057400" indent="-228600">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bg1"/>
                </a:solidFill>
                <a:latin typeface="Times New Roman" charset="0"/>
                <a:ea typeface="ＭＳ Ｐゴシック" charset="0"/>
              </a:defRPr>
            </a:lvl9pPr>
          </a:lstStyle>
          <a:p>
            <a:pPr algn="ctr" defTabSz="914400" fontAlgn="auto">
              <a:spcBef>
                <a:spcPts val="0"/>
              </a:spcBef>
              <a:spcAft>
                <a:spcPts val="0"/>
              </a:spcAft>
              <a:defRPr/>
            </a:pPr>
            <a:r>
              <a:rPr lang="en-US" kern="0" dirty="0">
                <a:solidFill>
                  <a:srgbClr val="0070C0"/>
                </a:solidFill>
                <a:latin typeface="Calibri" panose="020F0502020204030204" pitchFamily="34" charset="0"/>
                <a:cs typeface="Calibri" panose="020F0502020204030204" pitchFamily="34" charset="0"/>
              </a:rPr>
              <a:t>Glen D. Cowan</a:t>
            </a:r>
          </a:p>
          <a:p>
            <a:pPr algn="ctr" defTabSz="914400" fontAlgn="auto">
              <a:spcBef>
                <a:spcPts val="0"/>
              </a:spcBef>
              <a:spcAft>
                <a:spcPts val="0"/>
              </a:spcAft>
              <a:defRPr/>
            </a:pPr>
            <a:r>
              <a:rPr lang="en-US" kern="0" dirty="0">
                <a:solidFill>
                  <a:srgbClr val="0070C0"/>
                </a:solidFill>
                <a:latin typeface="Calibri" panose="020F0502020204030204" pitchFamily="34" charset="0"/>
                <a:cs typeface="Calibri" panose="020F0502020204030204" pitchFamily="34" charset="0"/>
              </a:rPr>
              <a:t>RHUL Physics</a:t>
            </a:r>
          </a:p>
        </p:txBody>
      </p:sp>
      <p:pic>
        <p:nvPicPr>
          <p:cNvPr id="7" name="Picture 1">
            <a:extLst>
              <a:ext uri="{FF2B5EF4-FFF2-40B4-BE49-F238E27FC236}">
                <a16:creationId xmlns:a16="http://schemas.microsoft.com/office/drawing/2014/main" id="{C00B3772-A6C8-79B2-B7FB-BCDBFBD645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9434" y="4631449"/>
            <a:ext cx="2879996" cy="1439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739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10</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5E5508E6-2F65-EF88-088E-CF3B13CF5975}"/>
              </a:ext>
            </a:extLst>
          </p:cNvPr>
          <p:cNvSpPr txBox="1">
            <a:spLocks noChangeArrowheads="1"/>
          </p:cNvSpPr>
          <p:nvPr/>
        </p:nvSpPr>
        <p:spPr bwMode="auto">
          <a:xfrm>
            <a:off x="475727" y="310333"/>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Distribution of </a:t>
            </a:r>
            <a:r>
              <a:rPr lang="el-GR" sz="3600" i="1" dirty="0">
                <a:solidFill>
                  <a:srgbClr val="CC3300"/>
                </a:solidFill>
                <a:latin typeface="Times New Roman" panose="02020603050405020304" pitchFamily="18" charset="0"/>
                <a:cs typeface="Times New Roman" panose="02020603050405020304" pitchFamily="18" charset="0"/>
              </a:rPr>
              <a:t>χ</a:t>
            </a:r>
            <a:r>
              <a:rPr lang="en-GB" sz="3600" baseline="30000" dirty="0">
                <a:solidFill>
                  <a:srgbClr val="CC3300"/>
                </a:solidFill>
                <a:latin typeface="Times New Roman" panose="02020603050405020304" pitchFamily="18" charset="0"/>
                <a:cs typeface="Times New Roman" panose="02020603050405020304" pitchFamily="18" charset="0"/>
              </a:rPr>
              <a:t>2</a:t>
            </a:r>
            <a:r>
              <a:rPr lang="en-GB" sz="3600" baseline="-25000" dirty="0">
                <a:solidFill>
                  <a:srgbClr val="CC3300"/>
                </a:solidFill>
                <a:latin typeface="Times New Roman" panose="02020603050405020304" pitchFamily="18" charset="0"/>
                <a:cs typeface="Times New Roman" panose="02020603050405020304" pitchFamily="18" charset="0"/>
              </a:rPr>
              <a:t>min</a:t>
            </a:r>
          </a:p>
        </p:txBody>
      </p:sp>
      <p:pic>
        <p:nvPicPr>
          <p:cNvPr id="3" name="Picture 2">
            <a:extLst>
              <a:ext uri="{FF2B5EF4-FFF2-40B4-BE49-F238E27FC236}">
                <a16:creationId xmlns:a16="http://schemas.microsoft.com/office/drawing/2014/main" id="{02A95691-5147-18E9-A256-5945E4336486}"/>
              </a:ext>
            </a:extLst>
          </p:cNvPr>
          <p:cNvPicPr>
            <a:picLocks noChangeAspect="1"/>
          </p:cNvPicPr>
          <p:nvPr/>
        </p:nvPicPr>
        <p:blipFill>
          <a:blip r:embed="rId2"/>
          <a:stretch>
            <a:fillRect/>
          </a:stretch>
        </p:blipFill>
        <p:spPr>
          <a:xfrm>
            <a:off x="283506" y="1839685"/>
            <a:ext cx="8576988" cy="2889250"/>
          </a:xfrm>
          <a:prstGeom prst="rect">
            <a:avLst/>
          </a:prstGeom>
        </p:spPr>
      </p:pic>
    </p:spTree>
    <p:extLst>
      <p:ext uri="{BB962C8B-B14F-4D97-AF65-F5344CB8AC3E}">
        <p14:creationId xmlns:p14="http://schemas.microsoft.com/office/powerpoint/2010/main" val="1511786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11</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pic>
        <p:nvPicPr>
          <p:cNvPr id="2" name="Picture 1">
            <a:extLst>
              <a:ext uri="{FF2B5EF4-FFF2-40B4-BE49-F238E27FC236}">
                <a16:creationId xmlns:a16="http://schemas.microsoft.com/office/drawing/2014/main" id="{EE5B9305-F925-F783-6BBA-9DBCDB4EFEC9}"/>
              </a:ext>
            </a:extLst>
          </p:cNvPr>
          <p:cNvPicPr>
            <a:picLocks noChangeAspect="1"/>
          </p:cNvPicPr>
          <p:nvPr/>
        </p:nvPicPr>
        <p:blipFill>
          <a:blip r:embed="rId2"/>
          <a:stretch>
            <a:fillRect/>
          </a:stretch>
        </p:blipFill>
        <p:spPr>
          <a:xfrm>
            <a:off x="1857037" y="2830290"/>
            <a:ext cx="5003800" cy="1016000"/>
          </a:xfrm>
          <a:prstGeom prst="rect">
            <a:avLst/>
          </a:prstGeom>
        </p:spPr>
      </p:pic>
      <p:sp>
        <p:nvSpPr>
          <p:cNvPr id="3" name="Rectangle 2">
            <a:extLst>
              <a:ext uri="{FF2B5EF4-FFF2-40B4-BE49-F238E27FC236}">
                <a16:creationId xmlns:a16="http://schemas.microsoft.com/office/drawing/2014/main" id="{0501C33D-FADB-6948-2E87-FAFCF1D73C04}"/>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00000"/>
                </a:solidFill>
                <a:latin typeface="Calibri" panose="020F0502020204030204" pitchFamily="34" charset="0"/>
                <a:cs typeface="Calibri" panose="020F0502020204030204" pitchFamily="34" charset="0"/>
              </a:rPr>
              <a:t>Distribution of </a:t>
            </a:r>
            <a:r>
              <a:rPr lang="el-GR" sz="3600" i="1" dirty="0">
                <a:solidFill>
                  <a:srgbClr val="C00000"/>
                </a:solidFill>
                <a:latin typeface="Times New Roman" panose="02020603050405020304" pitchFamily="18" charset="0"/>
                <a:cs typeface="Times New Roman" panose="02020603050405020304" pitchFamily="18" charset="0"/>
              </a:rPr>
              <a:t>χ</a:t>
            </a:r>
            <a:r>
              <a:rPr lang="en-GB" sz="3600" baseline="30000" dirty="0">
                <a:solidFill>
                  <a:srgbClr val="C00000"/>
                </a:solidFill>
                <a:latin typeface="Times New Roman" panose="02020603050405020304" pitchFamily="18" charset="0"/>
                <a:cs typeface="Times New Roman" panose="02020603050405020304" pitchFamily="18" charset="0"/>
              </a:rPr>
              <a:t>2</a:t>
            </a:r>
            <a:r>
              <a:rPr lang="en-GB" sz="3600" baseline="-25000" dirty="0">
                <a:solidFill>
                  <a:srgbClr val="C00000"/>
                </a:solidFill>
                <a:latin typeface="Times New Roman" panose="02020603050405020304" pitchFamily="18" charset="0"/>
                <a:cs typeface="Times New Roman" panose="02020603050405020304" pitchFamily="18" charset="0"/>
              </a:rPr>
              <a:t>min</a:t>
            </a:r>
          </a:p>
        </p:txBody>
      </p:sp>
      <p:sp>
        <p:nvSpPr>
          <p:cNvPr id="6" name="TextBox 5">
            <a:extLst>
              <a:ext uri="{FF2B5EF4-FFF2-40B4-BE49-F238E27FC236}">
                <a16:creationId xmlns:a16="http://schemas.microsoft.com/office/drawing/2014/main" id="{998C51B0-F090-372D-030E-8712A8865BFB}"/>
              </a:ext>
            </a:extLst>
          </p:cNvPr>
          <p:cNvSpPr txBox="1"/>
          <p:nvPr/>
        </p:nvSpPr>
        <p:spPr>
          <a:xfrm>
            <a:off x="665294" y="1028041"/>
            <a:ext cx="8459752" cy="1723549"/>
          </a:xfrm>
          <a:prstGeom prst="rect">
            <a:avLst/>
          </a:prstGeom>
          <a:noFill/>
        </p:spPr>
        <p:txBody>
          <a:bodyPr wrap="none" rtlCol="0">
            <a:spAutoFit/>
          </a:bodyPr>
          <a:lstStyle/>
          <a:p>
            <a:pPr>
              <a:spcAft>
                <a:spcPts val="1200"/>
              </a:spcAft>
            </a:pP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is a function of the data so is itself a random variable.  </a:t>
            </a:r>
          </a:p>
          <a:p>
            <a:r>
              <a:rPr lang="en-US" sz="2400" dirty="0">
                <a:solidFill>
                  <a:srgbClr val="0070C0"/>
                </a:solidFill>
                <a:latin typeface="Calibri" panose="020F0502020204030204" pitchFamily="34" charset="0"/>
                <a:cs typeface="Calibri" panose="020F0502020204030204" pitchFamily="34" charset="0"/>
              </a:rPr>
              <a:t>If the hypothesized fit function is correct and the data are </a:t>
            </a:r>
          </a:p>
          <a:p>
            <a:r>
              <a:rPr lang="en-US" sz="2400" dirty="0">
                <a:solidFill>
                  <a:srgbClr val="0070C0"/>
                </a:solidFill>
                <a:latin typeface="Calibri" panose="020F0502020204030204" pitchFamily="34" charset="0"/>
                <a:cs typeface="Calibri" panose="020F0502020204030204" pitchFamily="34" charset="0"/>
              </a:rPr>
              <a:t>Gaussian distributed, one can show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follows a chi-square </a:t>
            </a:r>
          </a:p>
          <a:p>
            <a:r>
              <a:rPr lang="en-US" sz="2400" dirty="0">
                <a:solidFill>
                  <a:srgbClr val="0070C0"/>
                </a:solidFill>
                <a:latin typeface="Calibri" panose="020F0502020204030204" pitchFamily="34" charset="0"/>
                <a:cs typeface="Calibri" panose="020F0502020204030204" pitchFamily="34" charset="0"/>
              </a:rPr>
              <a:t>distribution with </a:t>
            </a:r>
            <a:r>
              <a:rPr lang="en-US" sz="2400" i="1" dirty="0">
                <a:solidFill>
                  <a:srgbClr val="0070C0"/>
                </a:solidFill>
                <a:latin typeface="Times New Roman" panose="02020603050405020304" pitchFamily="18" charset="0"/>
                <a:cs typeface="Times New Roman" panose="02020603050405020304" pitchFamily="18" charset="0"/>
              </a:rPr>
              <a:t>n</a:t>
            </a:r>
            <a:r>
              <a:rPr lang="en-US" sz="2400" dirty="0">
                <a:solidFill>
                  <a:srgbClr val="0070C0"/>
                </a:solidFill>
                <a:latin typeface="Times New Roman" panose="02020603050405020304" pitchFamily="18" charset="0"/>
                <a:cs typeface="Times New Roman" panose="02020603050405020304" pitchFamily="18" charset="0"/>
              </a:rPr>
              <a:t> = </a:t>
            </a:r>
            <a:r>
              <a:rPr lang="en-US" sz="2400" i="1" dirty="0">
                <a:solidFill>
                  <a:srgbClr val="0070C0"/>
                </a:solidFill>
                <a:latin typeface="Times New Roman" panose="02020603050405020304" pitchFamily="18" charset="0"/>
                <a:cs typeface="Times New Roman" panose="02020603050405020304" pitchFamily="18" charset="0"/>
              </a:rPr>
              <a:t>N</a:t>
            </a:r>
            <a:r>
              <a:rPr lang="en-US" sz="2400" dirty="0">
                <a:solidFill>
                  <a:srgbClr val="0070C0"/>
                </a:solidFill>
                <a:latin typeface="Times New Roman" panose="02020603050405020304" pitchFamily="18" charset="0"/>
                <a:cs typeface="Times New Roman" panose="02020603050405020304" pitchFamily="18" charset="0"/>
              </a:rPr>
              <a:t> – </a:t>
            </a:r>
            <a:r>
              <a:rPr lang="en-US" sz="2400" i="1" dirty="0">
                <a:solidFill>
                  <a:srgbClr val="0070C0"/>
                </a:solidFill>
                <a:latin typeface="Times New Roman" panose="02020603050405020304" pitchFamily="18" charset="0"/>
                <a:cs typeface="Times New Roman" panose="02020603050405020304" pitchFamily="18" charset="0"/>
              </a:rPr>
              <a:t>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degrees of freedom (here let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dirty="0">
                <a:solidFill>
                  <a:srgbClr val="0070C0"/>
                </a:solidFill>
                <a:latin typeface="Times New Roman" panose="02020603050405020304" pitchFamily="18" charset="0"/>
                <a:cs typeface="Times New Roman" panose="02020603050405020304" pitchFamily="18" charset="0"/>
              </a:rPr>
              <a:t> = </a:t>
            </a:r>
            <a:r>
              <a:rPr lang="en-US" sz="2400" i="1" dirty="0">
                <a:solidFill>
                  <a:srgbClr val="0070C0"/>
                </a:solidFill>
                <a:latin typeface="Times New Roman" panose="02020603050405020304" pitchFamily="18" charset="0"/>
                <a:cs typeface="Times New Roman" panose="02020603050405020304" pitchFamily="18" charset="0"/>
              </a:rPr>
              <a:t>z</a:t>
            </a:r>
            <a:r>
              <a:rPr lang="en-US" sz="2400" dirty="0">
                <a:solidFill>
                  <a:srgbClr val="0070C0"/>
                </a:solidFill>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4CE748C7-C803-4FAB-FF39-807A95F59EF8}"/>
              </a:ext>
            </a:extLst>
          </p:cNvPr>
          <p:cNvSpPr txBox="1"/>
          <p:nvPr/>
        </p:nvSpPr>
        <p:spPr>
          <a:xfrm>
            <a:off x="483849" y="5291357"/>
            <a:ext cx="7847341" cy="830997"/>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If the hypothesized fit function is not correct, then one would</a:t>
            </a:r>
          </a:p>
          <a:p>
            <a:r>
              <a:rPr lang="en-US" sz="2400" dirty="0">
                <a:solidFill>
                  <a:srgbClr val="0070C0"/>
                </a:solidFill>
                <a:latin typeface="Calibri" panose="020F0502020204030204" pitchFamily="34" charset="0"/>
                <a:cs typeface="Calibri" panose="020F0502020204030204" pitchFamily="34" charset="0"/>
              </a:rPr>
              <a:t>obtain a distribution of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shifted to higher values.</a:t>
            </a:r>
          </a:p>
        </p:txBody>
      </p:sp>
      <p:sp>
        <p:nvSpPr>
          <p:cNvPr id="8" name="TextBox 7">
            <a:extLst>
              <a:ext uri="{FF2B5EF4-FFF2-40B4-BE49-F238E27FC236}">
                <a16:creationId xmlns:a16="http://schemas.microsoft.com/office/drawing/2014/main" id="{D4C13C96-750A-F9D9-DE87-82174AD6DB3B}"/>
              </a:ext>
            </a:extLst>
          </p:cNvPr>
          <p:cNvSpPr txBox="1"/>
          <p:nvPr/>
        </p:nvSpPr>
        <p:spPr>
          <a:xfrm>
            <a:off x="514093" y="4127272"/>
            <a:ext cx="3904146" cy="830997"/>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Mean and standard deviation</a:t>
            </a:r>
          </a:p>
          <a:p>
            <a:r>
              <a:rPr lang="en-US" sz="2400" dirty="0">
                <a:solidFill>
                  <a:srgbClr val="0070C0"/>
                </a:solidFill>
                <a:latin typeface="Calibri" panose="020F0502020204030204" pitchFamily="34" charset="0"/>
                <a:cs typeface="Calibri" panose="020F0502020204030204" pitchFamily="34" charset="0"/>
              </a:rPr>
              <a:t>of the chi-square distribution:</a:t>
            </a:r>
          </a:p>
        </p:txBody>
      </p:sp>
      <p:pic>
        <p:nvPicPr>
          <p:cNvPr id="9" name="Picture 8">
            <a:extLst>
              <a:ext uri="{FF2B5EF4-FFF2-40B4-BE49-F238E27FC236}">
                <a16:creationId xmlns:a16="http://schemas.microsoft.com/office/drawing/2014/main" id="{AF1CD4D1-7DB2-1D93-0A1E-2FD5E9831817}"/>
              </a:ext>
            </a:extLst>
          </p:cNvPr>
          <p:cNvPicPr>
            <a:picLocks noChangeAspect="1"/>
          </p:cNvPicPr>
          <p:nvPr/>
        </p:nvPicPr>
        <p:blipFill>
          <a:blip r:embed="rId3"/>
          <a:stretch>
            <a:fillRect/>
          </a:stretch>
        </p:blipFill>
        <p:spPr>
          <a:xfrm>
            <a:off x="5296630" y="4008919"/>
            <a:ext cx="1574800" cy="533400"/>
          </a:xfrm>
          <a:prstGeom prst="rect">
            <a:avLst/>
          </a:prstGeom>
        </p:spPr>
      </p:pic>
      <p:pic>
        <p:nvPicPr>
          <p:cNvPr id="10" name="Picture 9">
            <a:extLst>
              <a:ext uri="{FF2B5EF4-FFF2-40B4-BE49-F238E27FC236}">
                <a16:creationId xmlns:a16="http://schemas.microsoft.com/office/drawing/2014/main" id="{3A8D39FE-7471-B974-8DDF-41DB270752FA}"/>
              </a:ext>
            </a:extLst>
          </p:cNvPr>
          <p:cNvPicPr>
            <a:picLocks noChangeAspect="1"/>
          </p:cNvPicPr>
          <p:nvPr/>
        </p:nvPicPr>
        <p:blipFill>
          <a:blip r:embed="rId4"/>
          <a:stretch>
            <a:fillRect/>
          </a:stretch>
        </p:blipFill>
        <p:spPr>
          <a:xfrm>
            <a:off x="5363175" y="4593692"/>
            <a:ext cx="1955800" cy="482600"/>
          </a:xfrm>
          <a:prstGeom prst="rect">
            <a:avLst/>
          </a:prstGeom>
        </p:spPr>
      </p:pic>
    </p:spTree>
    <p:extLst>
      <p:ext uri="{BB962C8B-B14F-4D97-AF65-F5344CB8AC3E}">
        <p14:creationId xmlns:p14="http://schemas.microsoft.com/office/powerpoint/2010/main" val="3488181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12</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9DDC4D9E-5C4F-C0C6-19B6-4B49CABED488}"/>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Distribution of </a:t>
            </a:r>
            <a:r>
              <a:rPr lang="el-GR" sz="3600" i="1" dirty="0">
                <a:solidFill>
                  <a:srgbClr val="CC3300"/>
                </a:solidFill>
                <a:latin typeface="Times New Roman" panose="02020603050405020304" pitchFamily="18" charset="0"/>
                <a:cs typeface="Times New Roman" panose="02020603050405020304" pitchFamily="18" charset="0"/>
              </a:rPr>
              <a:t>χ</a:t>
            </a:r>
            <a:r>
              <a:rPr lang="en-GB" sz="3600" baseline="30000" dirty="0">
                <a:solidFill>
                  <a:srgbClr val="CC3300"/>
                </a:solidFill>
                <a:latin typeface="Times New Roman" panose="02020603050405020304" pitchFamily="18" charset="0"/>
                <a:cs typeface="Times New Roman" panose="02020603050405020304" pitchFamily="18" charset="0"/>
              </a:rPr>
              <a:t>2</a:t>
            </a:r>
            <a:r>
              <a:rPr lang="en-GB" sz="3600" baseline="-25000" dirty="0">
                <a:solidFill>
                  <a:srgbClr val="CC3300"/>
                </a:solidFill>
                <a:latin typeface="Times New Roman" panose="02020603050405020304" pitchFamily="18" charset="0"/>
                <a:cs typeface="Times New Roman" panose="02020603050405020304" pitchFamily="18" charset="0"/>
              </a:rPr>
              <a:t>min </a:t>
            </a:r>
            <a:r>
              <a:rPr lang="en-GB" sz="3600" dirty="0">
                <a:solidFill>
                  <a:srgbClr val="CC3300"/>
                </a:solidFill>
                <a:latin typeface="Calibri" panose="020F0502020204030204" pitchFamily="34" charset="0"/>
                <a:cs typeface="Calibri" panose="020F0502020204030204" pitchFamily="34" charset="0"/>
              </a:rPr>
              <a:t>from straight-line fit</a:t>
            </a:r>
            <a:endParaRPr lang="en-GB" sz="3600" baseline="-25000" dirty="0">
              <a:solidFill>
                <a:srgbClr val="CC33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A9AD3E5-8F40-4E08-ABF4-556058EEE9AC}"/>
              </a:ext>
            </a:extLst>
          </p:cNvPr>
          <p:cNvSpPr txBox="1"/>
          <p:nvPr/>
        </p:nvSpPr>
        <p:spPr>
          <a:xfrm>
            <a:off x="680972" y="1022984"/>
            <a:ext cx="6289158" cy="830997"/>
          </a:xfrm>
          <a:prstGeom prst="rect">
            <a:avLst/>
          </a:prstGeom>
          <a:noFill/>
        </p:spPr>
        <p:txBody>
          <a:bodyPr wrap="none" rtlCol="0">
            <a:spAutoFit/>
          </a:bodyPr>
          <a:lstStyle/>
          <a:p>
            <a:pPr>
              <a:spcAft>
                <a:spcPts val="0"/>
              </a:spcAft>
            </a:pP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Calibri" panose="020F0502020204030204" pitchFamily="34" charset="0"/>
                <a:cs typeface="Calibri" panose="020F0502020204030204" pitchFamily="34" charset="0"/>
              </a:rPr>
              <a:t>from straight-line fit with </a:t>
            </a:r>
            <a:r>
              <a:rPr lang="en-US" sz="2400" i="1" dirty="0">
                <a:solidFill>
                  <a:srgbClr val="0070C0"/>
                </a:solidFill>
                <a:latin typeface="Times New Roman" panose="02020603050405020304" pitchFamily="18" charset="0"/>
                <a:cs typeface="Times New Roman" panose="02020603050405020304" pitchFamily="18" charset="0"/>
              </a:rPr>
              <a:t>N</a:t>
            </a:r>
            <a:r>
              <a:rPr lang="en-US" sz="2400" dirty="0">
                <a:solidFill>
                  <a:srgbClr val="0070C0"/>
                </a:solidFill>
                <a:latin typeface="Times New Roman" panose="02020603050405020304" pitchFamily="18" charset="0"/>
                <a:cs typeface="Times New Roman" panose="02020603050405020304" pitchFamily="18" charset="0"/>
              </a:rPr>
              <a:t> = 9 </a:t>
            </a:r>
            <a:r>
              <a:rPr lang="en-US" sz="2400" dirty="0">
                <a:solidFill>
                  <a:srgbClr val="0070C0"/>
                </a:solidFill>
                <a:latin typeface="Calibri" panose="020F0502020204030204" pitchFamily="34" charset="0"/>
                <a:cs typeface="Calibri" panose="020F0502020204030204" pitchFamily="34" charset="0"/>
              </a:rPr>
              <a:t>data points, </a:t>
            </a:r>
          </a:p>
          <a:p>
            <a:pPr>
              <a:spcAft>
                <a:spcPts val="1200"/>
              </a:spcAft>
            </a:pPr>
            <a:r>
              <a:rPr lang="en-US" sz="2400" i="1" dirty="0">
                <a:solidFill>
                  <a:srgbClr val="0070C0"/>
                </a:solidFill>
                <a:latin typeface="Times New Roman" panose="02020603050405020304" pitchFamily="18" charset="0"/>
                <a:cs typeface="Times New Roman" panose="02020603050405020304" pitchFamily="18" charset="0"/>
              </a:rPr>
              <a:t>m</a:t>
            </a:r>
            <a:r>
              <a:rPr lang="en-US" sz="2400" dirty="0">
                <a:solidFill>
                  <a:srgbClr val="0070C0"/>
                </a:solidFill>
                <a:latin typeface="Times New Roman" panose="02020603050405020304" pitchFamily="18" charset="0"/>
                <a:cs typeface="Times New Roman" panose="02020603050405020304" pitchFamily="18" charset="0"/>
              </a:rPr>
              <a:t> = 2 </a:t>
            </a:r>
            <a:r>
              <a:rPr lang="en-US" sz="2400" dirty="0">
                <a:solidFill>
                  <a:srgbClr val="0070C0"/>
                </a:solidFill>
                <a:latin typeface="Calibri" panose="020F0502020204030204" pitchFamily="34" charset="0"/>
                <a:cs typeface="Calibri" panose="020F0502020204030204" pitchFamily="34" charset="0"/>
              </a:rPr>
              <a:t>fitted parameters.</a:t>
            </a:r>
          </a:p>
        </p:txBody>
      </p:sp>
      <p:pic>
        <p:nvPicPr>
          <p:cNvPr id="6" name="Picture 5">
            <a:extLst>
              <a:ext uri="{FF2B5EF4-FFF2-40B4-BE49-F238E27FC236}">
                <a16:creationId xmlns:a16="http://schemas.microsoft.com/office/drawing/2014/main" id="{8E08DFC9-7667-A0C9-1EA1-00FA17C67239}"/>
              </a:ext>
            </a:extLst>
          </p:cNvPr>
          <p:cNvPicPr>
            <a:picLocks noChangeAspect="1"/>
          </p:cNvPicPr>
          <p:nvPr/>
        </p:nvPicPr>
        <p:blipFill>
          <a:blip r:embed="rId2"/>
          <a:stretch>
            <a:fillRect/>
          </a:stretch>
        </p:blipFill>
        <p:spPr>
          <a:xfrm>
            <a:off x="569002" y="1946984"/>
            <a:ext cx="4949908" cy="3831519"/>
          </a:xfrm>
          <a:prstGeom prst="rect">
            <a:avLst/>
          </a:prstGeom>
        </p:spPr>
      </p:pic>
      <p:sp>
        <p:nvSpPr>
          <p:cNvPr id="7" name="TextBox 6">
            <a:extLst>
              <a:ext uri="{FF2B5EF4-FFF2-40B4-BE49-F238E27FC236}">
                <a16:creationId xmlns:a16="http://schemas.microsoft.com/office/drawing/2014/main" id="{362EC622-B6AA-445A-900B-72CC350A3FE0}"/>
              </a:ext>
            </a:extLst>
          </p:cNvPr>
          <p:cNvSpPr txBox="1"/>
          <p:nvPr/>
        </p:nvSpPr>
        <p:spPr>
          <a:xfrm>
            <a:off x="5685234" y="2101437"/>
            <a:ext cx="3233001" cy="3416320"/>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Curve:  chi-square </a:t>
            </a:r>
            <a:r>
              <a:rPr lang="en-US" sz="2400" dirty="0" err="1">
                <a:solidFill>
                  <a:srgbClr val="0070C0"/>
                </a:solidFill>
                <a:latin typeface="Calibri" panose="020F0502020204030204" pitchFamily="34" charset="0"/>
                <a:cs typeface="Calibri" panose="020F0502020204030204" pitchFamily="34" charset="0"/>
              </a:rPr>
              <a:t>pdf</a:t>
            </a:r>
            <a:endParaRPr lang="en-US" sz="2400" dirty="0">
              <a:solidFill>
                <a:srgbClr val="0070C0"/>
              </a:solidFill>
              <a:latin typeface="Calibri" panose="020F0502020204030204" pitchFamily="34" charset="0"/>
              <a:cs typeface="Calibri" panose="020F0502020204030204" pitchFamily="34" charset="0"/>
            </a:endParaRPr>
          </a:p>
          <a:p>
            <a:r>
              <a:rPr lang="en-US" sz="2400" dirty="0">
                <a:solidFill>
                  <a:srgbClr val="0070C0"/>
                </a:solidFill>
                <a:latin typeface="Calibri" panose="020F0502020204030204" pitchFamily="34" charset="0"/>
                <a:cs typeface="Calibri" panose="020F0502020204030204" pitchFamily="34" charset="0"/>
              </a:rPr>
              <a:t>for </a:t>
            </a:r>
            <a:r>
              <a:rPr lang="en-US" sz="2400" i="1" dirty="0">
                <a:solidFill>
                  <a:srgbClr val="0070C0"/>
                </a:solidFill>
                <a:latin typeface="Times New Roman" panose="02020603050405020304" pitchFamily="18" charset="0"/>
                <a:cs typeface="Times New Roman" panose="02020603050405020304" pitchFamily="18" charset="0"/>
              </a:rPr>
              <a:t>n</a:t>
            </a:r>
            <a:r>
              <a:rPr lang="en-US" sz="2400" dirty="0">
                <a:solidFill>
                  <a:srgbClr val="0070C0"/>
                </a:solidFill>
                <a:latin typeface="Times New Roman" panose="02020603050405020304" pitchFamily="18" charset="0"/>
                <a:cs typeface="Times New Roman" panose="02020603050405020304" pitchFamily="18" charset="0"/>
              </a:rPr>
              <a:t> = 7 </a:t>
            </a:r>
            <a:r>
              <a:rPr lang="en-US" sz="2400" dirty="0">
                <a:solidFill>
                  <a:srgbClr val="0070C0"/>
                </a:solidFill>
                <a:latin typeface="Calibri" panose="020F0502020204030204" pitchFamily="34" charset="0"/>
                <a:cs typeface="Calibri" panose="020F0502020204030204" pitchFamily="34" charset="0"/>
              </a:rPr>
              <a:t>degrees of</a:t>
            </a:r>
          </a:p>
          <a:p>
            <a:r>
              <a:rPr lang="en-US" sz="2400" dirty="0">
                <a:solidFill>
                  <a:srgbClr val="0070C0"/>
                </a:solidFill>
                <a:latin typeface="Calibri" panose="020F0502020204030204" pitchFamily="34" charset="0"/>
                <a:cs typeface="Calibri" panose="020F0502020204030204" pitchFamily="34" charset="0"/>
              </a:rPr>
              <a:t>freedom.</a:t>
            </a:r>
          </a:p>
          <a:p>
            <a:endParaRPr lang="en-US" sz="2400" dirty="0">
              <a:solidFill>
                <a:srgbClr val="0070C0"/>
              </a:solidFill>
              <a:latin typeface="Calibri" panose="020F0502020204030204" pitchFamily="34" charset="0"/>
              <a:cs typeface="Calibri" panose="020F0502020204030204" pitchFamily="34" charset="0"/>
            </a:endParaRPr>
          </a:p>
          <a:p>
            <a:r>
              <a:rPr lang="en-US" sz="2400" dirty="0">
                <a:solidFill>
                  <a:srgbClr val="0070C0"/>
                </a:solidFill>
                <a:latin typeface="Calibri" panose="020F0502020204030204" pitchFamily="34" charset="0"/>
                <a:cs typeface="Calibri" panose="020F0502020204030204" pitchFamily="34" charset="0"/>
              </a:rPr>
              <a:t>Histogram:  values of</a:t>
            </a:r>
          </a:p>
          <a:p>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Calibri" panose="020F0502020204030204" pitchFamily="34" charset="0"/>
                <a:cs typeface="Calibri" panose="020F0502020204030204" pitchFamily="34" charset="0"/>
              </a:rPr>
              <a:t>from straight-line</a:t>
            </a:r>
          </a:p>
          <a:p>
            <a:r>
              <a:rPr lang="en-US" sz="2400" dirty="0">
                <a:solidFill>
                  <a:srgbClr val="0070C0"/>
                </a:solidFill>
                <a:latin typeface="Calibri" panose="020F0502020204030204" pitchFamily="34" charset="0"/>
                <a:cs typeface="Calibri" panose="020F0502020204030204" pitchFamily="34" charset="0"/>
              </a:rPr>
              <a:t>fit from repeated Monte</a:t>
            </a:r>
          </a:p>
          <a:p>
            <a:r>
              <a:rPr lang="en-US" sz="2400" dirty="0">
                <a:solidFill>
                  <a:srgbClr val="0070C0"/>
                </a:solidFill>
                <a:latin typeface="Calibri" panose="020F0502020204030204" pitchFamily="34" charset="0"/>
                <a:cs typeface="Calibri" panose="020F0502020204030204" pitchFamily="34" charset="0"/>
              </a:rPr>
              <a:t>Carlo simulation of</a:t>
            </a:r>
          </a:p>
          <a:p>
            <a:r>
              <a:rPr lang="en-US" sz="2400" dirty="0">
                <a:solidFill>
                  <a:srgbClr val="0070C0"/>
                </a:solidFill>
                <a:latin typeface="Calibri" panose="020F0502020204030204" pitchFamily="34" charset="0"/>
                <a:cs typeface="Calibri" panose="020F0502020204030204" pitchFamily="34" charset="0"/>
              </a:rPr>
              <a:t>the experiment.</a:t>
            </a:r>
          </a:p>
        </p:txBody>
      </p:sp>
      <p:cxnSp>
        <p:nvCxnSpPr>
          <p:cNvPr id="8" name="Straight Arrow Connector 7">
            <a:extLst>
              <a:ext uri="{FF2B5EF4-FFF2-40B4-BE49-F238E27FC236}">
                <a16:creationId xmlns:a16="http://schemas.microsoft.com/office/drawing/2014/main" id="{49CDF4F3-E4F3-4CF7-0F53-8B631B7A7F7A}"/>
              </a:ext>
            </a:extLst>
          </p:cNvPr>
          <p:cNvCxnSpPr/>
          <p:nvPr/>
        </p:nvCxnSpPr>
        <p:spPr>
          <a:xfrm flipV="1">
            <a:off x="2343646" y="5142612"/>
            <a:ext cx="0" cy="6739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D27279A4-E301-DF99-FAE6-56CC0B60C486}"/>
              </a:ext>
            </a:extLst>
          </p:cNvPr>
          <p:cNvSpPr txBox="1"/>
          <p:nvPr/>
        </p:nvSpPr>
        <p:spPr>
          <a:xfrm>
            <a:off x="1363956" y="5879966"/>
            <a:ext cx="2429421"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mean </a:t>
            </a:r>
            <a:r>
              <a:rPr lang="en-US" sz="2400" dirty="0">
                <a:solidFill>
                  <a:srgbClr val="0070C0"/>
                </a:solidFill>
                <a:latin typeface="Times New Roman" panose="02020603050405020304" pitchFamily="18" charset="0"/>
                <a:cs typeface="Times New Roman" panose="02020603050405020304" pitchFamily="18" charset="0"/>
              </a:rPr>
              <a:t>= </a:t>
            </a:r>
            <a:r>
              <a:rPr lang="en-US" sz="2400" i="1" dirty="0">
                <a:solidFill>
                  <a:srgbClr val="0070C0"/>
                </a:solidFill>
                <a:latin typeface="Times New Roman" panose="02020603050405020304" pitchFamily="18" charset="0"/>
                <a:cs typeface="Times New Roman" panose="02020603050405020304" pitchFamily="18" charset="0"/>
              </a:rPr>
              <a:t>N</a:t>
            </a:r>
            <a:r>
              <a:rPr lang="en-US" sz="2400" dirty="0">
                <a:solidFill>
                  <a:srgbClr val="0070C0"/>
                </a:solidFill>
                <a:latin typeface="Times New Roman" panose="02020603050405020304" pitchFamily="18" charset="0"/>
                <a:cs typeface="Times New Roman" panose="02020603050405020304" pitchFamily="18" charset="0"/>
              </a:rPr>
              <a:t> – </a:t>
            </a:r>
            <a:r>
              <a:rPr lang="en-US" sz="2400" i="1" dirty="0">
                <a:solidFill>
                  <a:srgbClr val="0070C0"/>
                </a:solidFill>
                <a:latin typeface="Times New Roman" panose="02020603050405020304" pitchFamily="18" charset="0"/>
                <a:cs typeface="Times New Roman" panose="02020603050405020304" pitchFamily="18" charset="0"/>
              </a:rPr>
              <a:t>m</a:t>
            </a:r>
            <a:r>
              <a:rPr lang="en-US" sz="2400" dirty="0">
                <a:solidFill>
                  <a:srgbClr val="0070C0"/>
                </a:solidFill>
                <a:latin typeface="Times New Roman" panose="02020603050405020304" pitchFamily="18" charset="0"/>
                <a:cs typeface="Times New Roman" panose="02020603050405020304" pitchFamily="18" charset="0"/>
              </a:rPr>
              <a:t> = 7</a:t>
            </a:r>
          </a:p>
        </p:txBody>
      </p:sp>
    </p:spTree>
    <p:extLst>
      <p:ext uri="{BB962C8B-B14F-4D97-AF65-F5344CB8AC3E}">
        <p14:creationId xmlns:p14="http://schemas.microsoft.com/office/powerpoint/2010/main" val="570250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13</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74D74447-8FB0-6699-0750-3CC3D83CE1F7}"/>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 </a:t>
            </a:r>
            <a:r>
              <a:rPr lang="el-GR" sz="3600" i="1" dirty="0">
                <a:solidFill>
                  <a:srgbClr val="CC3300"/>
                </a:solidFill>
                <a:latin typeface="Times New Roman" panose="02020603050405020304" pitchFamily="18" charset="0"/>
                <a:cs typeface="Times New Roman" panose="02020603050405020304" pitchFamily="18" charset="0"/>
              </a:rPr>
              <a:t>χ</a:t>
            </a:r>
            <a:r>
              <a:rPr lang="en-GB" sz="3600" baseline="30000" dirty="0">
                <a:solidFill>
                  <a:srgbClr val="CC3300"/>
                </a:solidFill>
                <a:latin typeface="Times New Roman" panose="02020603050405020304" pitchFamily="18" charset="0"/>
                <a:cs typeface="Times New Roman" panose="02020603050405020304" pitchFamily="18" charset="0"/>
              </a:rPr>
              <a:t>2</a:t>
            </a:r>
            <a:r>
              <a:rPr lang="en-GB" sz="3600" baseline="-25000" dirty="0">
                <a:solidFill>
                  <a:srgbClr val="CC3300"/>
                </a:solidFill>
                <a:latin typeface="Times New Roman" panose="02020603050405020304" pitchFamily="18" charset="0"/>
                <a:cs typeface="Times New Roman" panose="02020603050405020304" pitchFamily="18" charset="0"/>
              </a:rPr>
              <a:t>min </a:t>
            </a:r>
            <a:r>
              <a:rPr lang="en-GB" sz="3600" dirty="0">
                <a:solidFill>
                  <a:srgbClr val="CC3300"/>
                </a:solidFill>
                <a:latin typeface="Calibri" panose="020F0502020204030204" pitchFamily="34" charset="0"/>
                <a:cs typeface="Calibri" panose="020F0502020204030204" pitchFamily="34" charset="0"/>
              </a:rPr>
              <a:t>from the “good” fit</a:t>
            </a:r>
            <a:endParaRPr lang="en-GB" sz="3600" baseline="-25000" dirty="0">
              <a:solidFill>
                <a:srgbClr val="CC330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B8F8E1F-2D45-4E96-356A-997F2B7C1F6C}"/>
              </a:ext>
            </a:extLst>
          </p:cNvPr>
          <p:cNvSpPr txBox="1"/>
          <p:nvPr/>
        </p:nvSpPr>
        <p:spPr>
          <a:xfrm>
            <a:off x="543794" y="1119466"/>
            <a:ext cx="4424481" cy="984885"/>
          </a:xfrm>
          <a:prstGeom prst="rect">
            <a:avLst/>
          </a:prstGeom>
          <a:noFill/>
        </p:spPr>
        <p:txBody>
          <a:bodyPr wrap="none" rtlCol="0">
            <a:spAutoFit/>
          </a:bodyPr>
          <a:lstStyle/>
          <a:p>
            <a:pPr>
              <a:spcAft>
                <a:spcPts val="1200"/>
              </a:spcAft>
            </a:pPr>
            <a:r>
              <a:rPr lang="en-US" sz="2400" dirty="0">
                <a:solidFill>
                  <a:srgbClr val="0070C0"/>
                </a:solidFill>
                <a:latin typeface="Calibri" panose="020F0502020204030204" pitchFamily="34" charset="0"/>
                <a:cs typeface="Calibri" panose="020F0502020204030204" pitchFamily="34" charset="0"/>
              </a:rPr>
              <a:t>9 data points, 2 fitted parameters </a:t>
            </a:r>
          </a:p>
          <a:p>
            <a:pPr>
              <a:spcAft>
                <a:spcPts val="0"/>
              </a:spcAft>
            </a:pPr>
            <a:r>
              <a:rPr lang="en-US" sz="2400" dirty="0">
                <a:solidFill>
                  <a:srgbClr val="0070C0"/>
                </a:solidFill>
                <a:latin typeface="Times New Roman" panose="02020603050405020304" pitchFamily="18" charset="0"/>
                <a:cs typeface="Times New Roman" panose="02020603050405020304" pitchFamily="18" charset="0"/>
              </a:rPr>
              <a:t>→</a:t>
            </a:r>
            <a:r>
              <a:rPr lang="en-US" sz="2400" dirty="0">
                <a:solidFill>
                  <a:srgbClr val="0070C0"/>
                </a:solidFill>
                <a:latin typeface="Calibri" panose="020F0502020204030204" pitchFamily="34" charset="0"/>
                <a:cs typeface="Calibri" panose="020F0502020204030204" pitchFamily="34" charset="0"/>
              </a:rPr>
              <a:t>  7 degrees of freedom</a:t>
            </a:r>
          </a:p>
        </p:txBody>
      </p:sp>
      <p:pic>
        <p:nvPicPr>
          <p:cNvPr id="6" name="Picture 5">
            <a:extLst>
              <a:ext uri="{FF2B5EF4-FFF2-40B4-BE49-F238E27FC236}">
                <a16:creationId xmlns:a16="http://schemas.microsoft.com/office/drawing/2014/main" id="{C402DB03-FBE4-75A2-6D22-37CBE366543B}"/>
              </a:ext>
            </a:extLst>
          </p:cNvPr>
          <p:cNvPicPr>
            <a:picLocks noChangeAspect="1"/>
          </p:cNvPicPr>
          <p:nvPr/>
        </p:nvPicPr>
        <p:blipFill>
          <a:blip r:embed="rId2"/>
          <a:stretch>
            <a:fillRect/>
          </a:stretch>
        </p:blipFill>
        <p:spPr>
          <a:xfrm>
            <a:off x="4905395" y="2459362"/>
            <a:ext cx="3789920" cy="2933620"/>
          </a:xfrm>
          <a:prstGeom prst="rect">
            <a:avLst/>
          </a:prstGeom>
        </p:spPr>
      </p:pic>
      <p:sp>
        <p:nvSpPr>
          <p:cNvPr id="7" name="TextBox 6">
            <a:extLst>
              <a:ext uri="{FF2B5EF4-FFF2-40B4-BE49-F238E27FC236}">
                <a16:creationId xmlns:a16="http://schemas.microsoft.com/office/drawing/2014/main" id="{1C14DB63-2310-0CF2-20AF-23FBEA3AFD37}"/>
              </a:ext>
            </a:extLst>
          </p:cNvPr>
          <p:cNvSpPr txBox="1"/>
          <p:nvPr/>
        </p:nvSpPr>
        <p:spPr>
          <a:xfrm>
            <a:off x="475727" y="5497931"/>
            <a:ext cx="8630504" cy="830997"/>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By eye one would say that under the assumption of the straight-line</a:t>
            </a:r>
          </a:p>
          <a:p>
            <a:r>
              <a:rPr lang="en-US" sz="2400" dirty="0">
                <a:solidFill>
                  <a:srgbClr val="0070C0"/>
                </a:solidFill>
                <a:latin typeface="Calibri" panose="020F0502020204030204" pitchFamily="34" charset="0"/>
                <a:cs typeface="Calibri" panose="020F0502020204030204" pitchFamily="34" charset="0"/>
              </a:rPr>
              <a:t>hypothesis, the goodness-of-fit was “typical”.</a:t>
            </a:r>
          </a:p>
        </p:txBody>
      </p:sp>
      <p:pic>
        <p:nvPicPr>
          <p:cNvPr id="8" name="Picture 7">
            <a:extLst>
              <a:ext uri="{FF2B5EF4-FFF2-40B4-BE49-F238E27FC236}">
                <a16:creationId xmlns:a16="http://schemas.microsoft.com/office/drawing/2014/main" id="{A7443E70-90F0-A738-E221-B20A2045B7BC}"/>
              </a:ext>
            </a:extLst>
          </p:cNvPr>
          <p:cNvPicPr>
            <a:picLocks noChangeAspect="1"/>
          </p:cNvPicPr>
          <p:nvPr/>
        </p:nvPicPr>
        <p:blipFill>
          <a:blip r:embed="rId3"/>
          <a:stretch>
            <a:fillRect/>
          </a:stretch>
        </p:blipFill>
        <p:spPr>
          <a:xfrm>
            <a:off x="533077" y="2492020"/>
            <a:ext cx="3918229" cy="2843105"/>
          </a:xfrm>
          <a:prstGeom prst="rect">
            <a:avLst/>
          </a:prstGeom>
        </p:spPr>
      </p:pic>
      <p:cxnSp>
        <p:nvCxnSpPr>
          <p:cNvPr id="9" name="Straight Connector 8">
            <a:extLst>
              <a:ext uri="{FF2B5EF4-FFF2-40B4-BE49-F238E27FC236}">
                <a16:creationId xmlns:a16="http://schemas.microsoft.com/office/drawing/2014/main" id="{54F4A141-3979-2840-B4D4-C3F84C6D0A8C}"/>
              </a:ext>
            </a:extLst>
          </p:cNvPr>
          <p:cNvCxnSpPr>
            <a:cxnSpLocks/>
          </p:cNvCxnSpPr>
          <p:nvPr/>
        </p:nvCxnSpPr>
        <p:spPr>
          <a:xfrm>
            <a:off x="6455229" y="2569027"/>
            <a:ext cx="0" cy="230777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09F02FF-1C3A-0C08-0DFF-A897BF63816A}"/>
              </a:ext>
            </a:extLst>
          </p:cNvPr>
          <p:cNvCxnSpPr/>
          <p:nvPr/>
        </p:nvCxnSpPr>
        <p:spPr>
          <a:xfrm>
            <a:off x="6455228" y="2104351"/>
            <a:ext cx="0" cy="355011"/>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5A5422D-4784-2B58-155D-F2B4E112E794}"/>
              </a:ext>
            </a:extLst>
          </p:cNvPr>
          <p:cNvSpPr txBox="1"/>
          <p:nvPr/>
        </p:nvSpPr>
        <p:spPr>
          <a:xfrm>
            <a:off x="5740930" y="1589359"/>
            <a:ext cx="1428596" cy="461665"/>
          </a:xfrm>
          <a:prstGeom prst="rect">
            <a:avLst/>
          </a:prstGeom>
          <a:noFill/>
        </p:spPr>
        <p:txBody>
          <a:bodyPr wrap="none" rtlCol="0">
            <a:spAutoFit/>
          </a:bodyPr>
          <a:lstStyle/>
          <a:p>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Times New Roman" panose="02020603050405020304" pitchFamily="18" charset="0"/>
                <a:cs typeface="Times New Roman" panose="02020603050405020304" pitchFamily="18" charset="0"/>
              </a:rPr>
              <a:t>= 8.2</a:t>
            </a:r>
          </a:p>
        </p:txBody>
      </p:sp>
    </p:spTree>
    <p:extLst>
      <p:ext uri="{BB962C8B-B14F-4D97-AF65-F5344CB8AC3E}">
        <p14:creationId xmlns:p14="http://schemas.microsoft.com/office/powerpoint/2010/main" val="505449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14</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EE1A1729-8C88-E155-11C8-5984C8B8A790}"/>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Statistical Data Analysis</a:t>
            </a:r>
          </a:p>
        </p:txBody>
      </p:sp>
      <p:sp>
        <p:nvSpPr>
          <p:cNvPr id="3" name="TextBox 2">
            <a:extLst>
              <a:ext uri="{FF2B5EF4-FFF2-40B4-BE49-F238E27FC236}">
                <a16:creationId xmlns:a16="http://schemas.microsoft.com/office/drawing/2014/main" id="{0FB87AD9-293C-E873-F814-184B7858FDF4}"/>
              </a:ext>
            </a:extLst>
          </p:cNvPr>
          <p:cNvSpPr txBox="1"/>
          <p:nvPr/>
        </p:nvSpPr>
        <p:spPr>
          <a:xfrm>
            <a:off x="475727" y="1055443"/>
            <a:ext cx="8486713" cy="646331"/>
          </a:xfrm>
          <a:prstGeom prst="rect">
            <a:avLst/>
          </a:prstGeom>
          <a:noFill/>
        </p:spPr>
        <p:txBody>
          <a:bodyPr wrap="square" rtlCol="0">
            <a:spAutoFit/>
          </a:bodyPr>
          <a:lstStyle/>
          <a:p>
            <a:pPr algn="ctr" eaLnBrk="0" hangingPunct="0"/>
            <a:r>
              <a:rPr lang="en-US" sz="3600" dirty="0">
                <a:solidFill>
                  <a:srgbClr val="CC3300"/>
                </a:solidFill>
                <a:latin typeface="Calibri" panose="020F0502020204030204" pitchFamily="34" charset="0"/>
                <a:cs typeface="Calibri" panose="020F0502020204030204" pitchFamily="34" charset="0"/>
              </a:rPr>
              <a:t>Lecture 2-2</a:t>
            </a:r>
          </a:p>
        </p:txBody>
      </p:sp>
      <p:sp>
        <p:nvSpPr>
          <p:cNvPr id="6" name="TextBox 5">
            <a:extLst>
              <a:ext uri="{FF2B5EF4-FFF2-40B4-BE49-F238E27FC236}">
                <a16:creationId xmlns:a16="http://schemas.microsoft.com/office/drawing/2014/main" id="{F333ADAE-4E35-D157-1F8E-DAD275CA9CBD}"/>
              </a:ext>
            </a:extLst>
          </p:cNvPr>
          <p:cNvSpPr txBox="1"/>
          <p:nvPr/>
        </p:nvSpPr>
        <p:spPr>
          <a:xfrm>
            <a:off x="947057" y="2444115"/>
            <a:ext cx="4817601" cy="1508105"/>
          </a:xfrm>
          <a:prstGeom prst="rect">
            <a:avLst/>
          </a:prstGeom>
          <a:noFill/>
        </p:spPr>
        <p:txBody>
          <a:bodyPr wrap="none" rtlCol="0">
            <a:spAutoFit/>
          </a:bodyPr>
          <a:lstStyle/>
          <a:p>
            <a:pPr marL="342900" indent="-342900">
              <a:spcAft>
                <a:spcPts val="1200"/>
              </a:spcAft>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How to interpret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endParaRPr lang="en-US" sz="2400" i="1" dirty="0">
              <a:solidFill>
                <a:srgbClr val="0070C0"/>
              </a:solidFill>
              <a:latin typeface="Times New Roman" panose="02020603050405020304" pitchFamily="18" charset="0"/>
              <a:cs typeface="Times New Roman" panose="02020603050405020304" pitchFamily="18" charset="0"/>
            </a:endParaRPr>
          </a:p>
          <a:p>
            <a:pPr marL="342900" indent="-342900">
              <a:spcAft>
                <a:spcPts val="1200"/>
              </a:spcAft>
              <a:buFont typeface="Arial" panose="020B0604020202020204" pitchFamily="34" charset="0"/>
              <a:buChar char="•"/>
            </a:pPr>
            <a:r>
              <a:rPr lang="en-US" sz="2400" i="1" dirty="0">
                <a:solidFill>
                  <a:srgbClr val="0070C0"/>
                </a:solidFill>
                <a:latin typeface="Times New Roman" panose="02020603050405020304" pitchFamily="18" charset="0"/>
                <a:cs typeface="Times New Roman" panose="02020603050405020304" pitchFamily="18" charset="0"/>
              </a:rPr>
              <a:t>p</a:t>
            </a:r>
            <a:r>
              <a:rPr lang="en-US" sz="2400" dirty="0">
                <a:solidFill>
                  <a:srgbClr val="0070C0"/>
                </a:solidFill>
                <a:latin typeface="Calibri" panose="020F0502020204030204" pitchFamily="34" charset="0"/>
                <a:cs typeface="Calibri" panose="020F0502020204030204" pitchFamily="34" charset="0"/>
              </a:rPr>
              <a:t>-value from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p>
          <a:p>
            <a:pPr marL="342900" indent="-342900">
              <a:spcAft>
                <a:spcPts val="1200"/>
              </a:spcAft>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Least squares with correlated data</a:t>
            </a:r>
            <a:endParaRPr lang="el-GR" sz="24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3207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15</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687012B4-E936-53E7-C3D6-D6E9E61B6A7B}"/>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How to interpret </a:t>
            </a:r>
            <a:r>
              <a:rPr lang="el-GR" sz="3600" i="1" dirty="0">
                <a:solidFill>
                  <a:srgbClr val="CC3300"/>
                </a:solidFill>
                <a:latin typeface="Times New Roman" panose="02020603050405020304" pitchFamily="18" charset="0"/>
                <a:cs typeface="Times New Roman" panose="02020603050405020304" pitchFamily="18" charset="0"/>
              </a:rPr>
              <a:t>χ</a:t>
            </a:r>
            <a:r>
              <a:rPr lang="en-GB" sz="3600" baseline="30000" dirty="0">
                <a:solidFill>
                  <a:srgbClr val="CC3300"/>
                </a:solidFill>
                <a:latin typeface="Times New Roman" panose="02020603050405020304" pitchFamily="18" charset="0"/>
                <a:cs typeface="Times New Roman" panose="02020603050405020304" pitchFamily="18" charset="0"/>
              </a:rPr>
              <a:t>2</a:t>
            </a:r>
            <a:r>
              <a:rPr lang="en-GB" sz="3600" baseline="-25000" dirty="0">
                <a:solidFill>
                  <a:srgbClr val="CC3300"/>
                </a:solidFill>
                <a:latin typeface="Times New Roman" panose="02020603050405020304" pitchFamily="18" charset="0"/>
                <a:cs typeface="Times New Roman" panose="02020603050405020304" pitchFamily="18" charset="0"/>
              </a:rPr>
              <a:t>min</a:t>
            </a:r>
            <a:endParaRPr lang="en-GB" sz="3600" dirty="0">
              <a:solidFill>
                <a:srgbClr val="CC33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73F17EB-F19D-7EF9-37C9-C97F3AD1AA85}"/>
              </a:ext>
            </a:extLst>
          </p:cNvPr>
          <p:cNvSpPr txBox="1"/>
          <p:nvPr/>
        </p:nvSpPr>
        <p:spPr>
          <a:xfrm>
            <a:off x="619932" y="1118748"/>
            <a:ext cx="8284984" cy="4924425"/>
          </a:xfrm>
          <a:prstGeom prst="rect">
            <a:avLst/>
          </a:prstGeom>
          <a:noFill/>
        </p:spPr>
        <p:txBody>
          <a:bodyPr wrap="square" rtlCol="0">
            <a:spAutoFit/>
          </a:bodyPr>
          <a:lstStyle/>
          <a:p>
            <a:r>
              <a:rPr lang="en-US" sz="2400" dirty="0">
                <a:solidFill>
                  <a:srgbClr val="0070C0"/>
                </a:solidFill>
                <a:latin typeface="Calibri" panose="020F0502020204030204" pitchFamily="34" charset="0"/>
                <a:cs typeface="Calibri" panose="020F0502020204030204" pitchFamily="34" charset="0"/>
              </a:rPr>
              <a:t>A simple way to assess the goodness-of-fit is simply to compare</a:t>
            </a:r>
          </a:p>
          <a:p>
            <a:pPr>
              <a:spcAft>
                <a:spcPts val="1200"/>
              </a:spcAft>
            </a:pP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to the number of degrees of freedom, </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dof</a:t>
            </a:r>
            <a:r>
              <a:rPr lang="en-US" sz="2400" dirty="0">
                <a:solidFill>
                  <a:srgbClr val="0070C0"/>
                </a:solidFill>
                <a:latin typeface="Times New Roman" panose="02020603050405020304" pitchFamily="18" charset="0"/>
                <a:cs typeface="Times New Roman" panose="02020603050405020304" pitchFamily="18" charset="0"/>
              </a:rPr>
              <a:t> = </a:t>
            </a:r>
            <a:r>
              <a:rPr lang="en-US" sz="2400" i="1" dirty="0">
                <a:solidFill>
                  <a:srgbClr val="0070C0"/>
                </a:solidFill>
                <a:latin typeface="Times New Roman" panose="02020603050405020304" pitchFamily="18" charset="0"/>
                <a:cs typeface="Times New Roman" panose="02020603050405020304" pitchFamily="18" charset="0"/>
              </a:rPr>
              <a:t>N</a:t>
            </a:r>
            <a:r>
              <a:rPr lang="en-US" sz="2400" dirty="0">
                <a:solidFill>
                  <a:srgbClr val="0070C0"/>
                </a:solidFill>
                <a:latin typeface="Times New Roman" panose="02020603050405020304" pitchFamily="18" charset="0"/>
                <a:cs typeface="Times New Roman" panose="02020603050405020304" pitchFamily="18" charset="0"/>
              </a:rPr>
              <a:t> – </a:t>
            </a:r>
            <a:r>
              <a:rPr lang="en-US" sz="2400" i="1" dirty="0">
                <a:solidFill>
                  <a:srgbClr val="0070C0"/>
                </a:solidFill>
                <a:latin typeface="Times New Roman" panose="02020603050405020304" pitchFamily="18" charset="0"/>
                <a:cs typeface="Times New Roman" panose="02020603050405020304" pitchFamily="18" charset="0"/>
              </a:rPr>
              <a:t>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a:t>
            </a:r>
          </a:p>
          <a:p>
            <a:pPr>
              <a:spcAft>
                <a:spcPts val="1200"/>
              </a:spcAft>
            </a:pPr>
            <a:r>
              <a:rPr lang="el-GR" sz="2400" i="1" dirty="0">
                <a:latin typeface="Times New Roman" panose="02020603050405020304" pitchFamily="18" charset="0"/>
                <a:cs typeface="Times New Roman" panose="02020603050405020304" pitchFamily="18" charset="0"/>
              </a:rPr>
              <a:t>χ</a:t>
            </a:r>
            <a:r>
              <a:rPr lang="en-US" sz="2400" baseline="30000" dirty="0">
                <a:latin typeface="Times New Roman" panose="02020603050405020304" pitchFamily="18" charset="0"/>
                <a:cs typeface="Times New Roman" panose="02020603050405020304" pitchFamily="18" charset="0"/>
              </a:rPr>
              <a:t>2</a:t>
            </a:r>
            <a:r>
              <a:rPr lang="en-US" sz="2400" baseline="-25000" dirty="0">
                <a:latin typeface="Times New Roman" panose="02020603050405020304" pitchFamily="18" charset="0"/>
                <a:cs typeface="Times New Roman" panose="02020603050405020304" pitchFamily="18" charset="0"/>
              </a:rPr>
              <a:t>min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dof</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a:latin typeface="Calibri" panose="020F0502020204030204" pitchFamily="34" charset="0"/>
                <a:cs typeface="Calibri" panose="020F0502020204030204" pitchFamily="34" charset="0"/>
              </a:rPr>
              <a:t>fit is “good”</a:t>
            </a:r>
          </a:p>
          <a:p>
            <a:pPr>
              <a:spcAft>
                <a:spcPts val="1200"/>
              </a:spcAft>
            </a:pPr>
            <a:r>
              <a:rPr lang="el-GR" sz="2400" i="1" dirty="0">
                <a:latin typeface="Times New Roman" panose="02020603050405020304" pitchFamily="18" charset="0"/>
                <a:cs typeface="Times New Roman" panose="02020603050405020304" pitchFamily="18" charset="0"/>
              </a:rPr>
              <a:t>χ</a:t>
            </a:r>
            <a:r>
              <a:rPr lang="en-US" sz="2400" baseline="30000" dirty="0">
                <a:latin typeface="Times New Roman" panose="02020603050405020304" pitchFamily="18" charset="0"/>
                <a:cs typeface="Times New Roman" panose="02020603050405020304" pitchFamily="18" charset="0"/>
              </a:rPr>
              <a:t>2</a:t>
            </a:r>
            <a:r>
              <a:rPr lang="en-US" sz="2400" baseline="-25000" dirty="0">
                <a:latin typeface="Times New Roman" panose="02020603050405020304" pitchFamily="18" charset="0"/>
                <a:cs typeface="Times New Roman" panose="02020603050405020304" pitchFamily="18" charset="0"/>
              </a:rPr>
              <a:t>min </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dof</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a:latin typeface="Calibri" panose="020F0502020204030204" pitchFamily="34" charset="0"/>
                <a:cs typeface="Calibri" panose="020F0502020204030204" pitchFamily="34" charset="0"/>
              </a:rPr>
              <a:t>fit is “bad”</a:t>
            </a:r>
          </a:p>
          <a:p>
            <a:r>
              <a:rPr lang="el-GR" sz="2400" i="1" dirty="0">
                <a:latin typeface="Times New Roman" panose="02020603050405020304" pitchFamily="18" charset="0"/>
                <a:cs typeface="Times New Roman" panose="02020603050405020304" pitchFamily="18" charset="0"/>
              </a:rPr>
              <a:t>χ</a:t>
            </a:r>
            <a:r>
              <a:rPr lang="en-US" sz="2400" baseline="30000" dirty="0">
                <a:latin typeface="Times New Roman" panose="02020603050405020304" pitchFamily="18" charset="0"/>
                <a:cs typeface="Times New Roman" panose="02020603050405020304" pitchFamily="18" charset="0"/>
              </a:rPr>
              <a:t>2</a:t>
            </a:r>
            <a:r>
              <a:rPr lang="en-US" sz="2400" baseline="-25000" dirty="0">
                <a:latin typeface="Times New Roman" panose="02020603050405020304" pitchFamily="18" charset="0"/>
                <a:cs typeface="Times New Roman" panose="02020603050405020304" pitchFamily="18" charset="0"/>
              </a:rPr>
              <a:t>min </a:t>
            </a:r>
            <a:r>
              <a:rPr lang="en-US" sz="2400" dirty="0">
                <a:latin typeface="Times New Roman" panose="02020603050405020304" pitchFamily="18" charset="0"/>
                <a:cs typeface="Times New Roman" panose="02020603050405020304" pitchFamily="18" charset="0"/>
              </a:rPr>
              <a:t>≪</a:t>
            </a:r>
            <a:r>
              <a:rPr lang="en-US" sz="2400" baseline="300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dof</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a:latin typeface="Calibri" panose="020F0502020204030204" pitchFamily="34" charset="0"/>
                <a:cs typeface="Calibri" panose="020F0502020204030204" pitchFamily="34" charset="0"/>
              </a:rPr>
              <a:t>fit is better than what one would expect given</a:t>
            </a:r>
          </a:p>
          <a:p>
            <a:pPr>
              <a:spcAft>
                <a:spcPts val="1200"/>
              </a:spcAft>
            </a:pPr>
            <a:r>
              <a:rPr lang="en-US" sz="2400" dirty="0">
                <a:latin typeface="Calibri" panose="020F0502020204030204" pitchFamily="34" charset="0"/>
                <a:cs typeface="Calibri" panose="020F0502020204030204" pitchFamily="34" charset="0"/>
              </a:rPr>
              <a:t>				      fluctuations that should be present in the data.</a:t>
            </a:r>
          </a:p>
          <a:p>
            <a:r>
              <a:rPr lang="en-US" sz="2400" dirty="0">
                <a:solidFill>
                  <a:srgbClr val="0070C0"/>
                </a:solidFill>
                <a:latin typeface="Calibri" panose="020F0502020204030204" pitchFamily="34" charset="0"/>
                <a:cs typeface="Calibri" panose="020F0502020204030204" pitchFamily="34" charset="0"/>
              </a:rPr>
              <a:t>Often this is done using the ratio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dof</a:t>
            </a:r>
            <a:r>
              <a:rPr lang="en-US" sz="2400" dirty="0">
                <a:solidFill>
                  <a:srgbClr val="0070C0"/>
                </a:solidFill>
                <a:latin typeface="Calibri" panose="020F0502020204030204" pitchFamily="34" charset="0"/>
                <a:cs typeface="Calibri" panose="020F0502020204030204" pitchFamily="34" charset="0"/>
              </a:rPr>
              <a:t>, i.e. fit is good if </a:t>
            </a:r>
          </a:p>
          <a:p>
            <a:r>
              <a:rPr lang="en-US" sz="2400" dirty="0">
                <a:solidFill>
                  <a:srgbClr val="0070C0"/>
                </a:solidFill>
                <a:latin typeface="Calibri" panose="020F0502020204030204" pitchFamily="34" charset="0"/>
                <a:cs typeface="Calibri" panose="020F0502020204030204" pitchFamily="34" charset="0"/>
              </a:rPr>
              <a:t>the “chi-square per degree of freedom” comes out not much</a:t>
            </a:r>
          </a:p>
          <a:p>
            <a:pPr>
              <a:spcAft>
                <a:spcPts val="1200"/>
              </a:spcAft>
            </a:pPr>
            <a:r>
              <a:rPr lang="en-US" sz="2400" dirty="0">
                <a:solidFill>
                  <a:srgbClr val="0070C0"/>
                </a:solidFill>
                <a:latin typeface="Calibri" panose="020F0502020204030204" pitchFamily="34" charset="0"/>
                <a:cs typeface="Calibri" panose="020F0502020204030204" pitchFamily="34" charset="0"/>
              </a:rPr>
              <a:t>greater than 1.</a:t>
            </a:r>
          </a:p>
          <a:p>
            <a:r>
              <a:rPr lang="en-US" sz="2400" dirty="0">
                <a:solidFill>
                  <a:srgbClr val="0070C0"/>
                </a:solidFill>
                <a:latin typeface="Calibri" panose="020F0502020204030204" pitchFamily="34" charset="0"/>
                <a:cs typeface="Calibri" panose="020F0502020204030204" pitchFamily="34" charset="0"/>
              </a:rPr>
              <a:t>Often report as, e.g.,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dof</a:t>
            </a:r>
            <a:r>
              <a:rPr lang="en-US" sz="2400" baseline="-250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 8.2/7</a:t>
            </a:r>
            <a:r>
              <a:rPr lang="en-US" sz="2400" dirty="0">
                <a:solidFill>
                  <a:srgbClr val="0070C0"/>
                </a:solidFill>
                <a:latin typeface="Calibri" panose="020F0502020204030204" pitchFamily="34" charset="0"/>
                <a:cs typeface="Calibri" panose="020F0502020204030204" pitchFamily="34" charset="0"/>
              </a:rPr>
              <a:t>.   It is best to communicate both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Calibri" panose="020F0502020204030204" pitchFamily="34" charset="0"/>
                <a:cs typeface="Calibri" panose="020F0502020204030204" pitchFamily="34" charset="0"/>
              </a:rPr>
              <a:t>and </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dof</a:t>
            </a:r>
            <a:r>
              <a:rPr lang="en-US" sz="2400" dirty="0">
                <a:solidFill>
                  <a:srgbClr val="0070C0"/>
                </a:solidFill>
                <a:latin typeface="Calibri" panose="020F0502020204030204" pitchFamily="34" charset="0"/>
                <a:cs typeface="Calibri" panose="020F0502020204030204" pitchFamily="34" charset="0"/>
              </a:rPr>
              <a:t>, not just their ratio.</a:t>
            </a:r>
          </a:p>
        </p:txBody>
      </p:sp>
    </p:spTree>
    <p:extLst>
      <p:ext uri="{BB962C8B-B14F-4D97-AF65-F5344CB8AC3E}">
        <p14:creationId xmlns:p14="http://schemas.microsoft.com/office/powerpoint/2010/main" val="1976511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16</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ED3B29E2-6055-F6D6-07ED-DC6B0515F37D}"/>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i="1" dirty="0">
                <a:solidFill>
                  <a:srgbClr val="CC3300"/>
                </a:solidFill>
                <a:latin typeface="Times New Roman" panose="02020603050405020304" pitchFamily="18" charset="0"/>
                <a:cs typeface="Times New Roman" panose="02020603050405020304" pitchFamily="18" charset="0"/>
              </a:rPr>
              <a:t>p</a:t>
            </a:r>
            <a:r>
              <a:rPr lang="en-GB" sz="3600" dirty="0">
                <a:solidFill>
                  <a:srgbClr val="CC3300"/>
                </a:solidFill>
                <a:latin typeface="Calibri" panose="020F0502020204030204" pitchFamily="34" charset="0"/>
                <a:cs typeface="Calibri" panose="020F0502020204030204" pitchFamily="34" charset="0"/>
              </a:rPr>
              <a:t>-value from </a:t>
            </a:r>
            <a:r>
              <a:rPr lang="el-GR" sz="3600" i="1" dirty="0">
                <a:solidFill>
                  <a:srgbClr val="CC3300"/>
                </a:solidFill>
                <a:latin typeface="Times New Roman" panose="02020603050405020304" pitchFamily="18" charset="0"/>
                <a:cs typeface="Times New Roman" panose="02020603050405020304" pitchFamily="18" charset="0"/>
              </a:rPr>
              <a:t>χ</a:t>
            </a:r>
            <a:r>
              <a:rPr lang="en-GB" sz="3600" baseline="30000" dirty="0">
                <a:solidFill>
                  <a:srgbClr val="CC3300"/>
                </a:solidFill>
                <a:latin typeface="Times New Roman" panose="02020603050405020304" pitchFamily="18" charset="0"/>
                <a:cs typeface="Times New Roman" panose="02020603050405020304" pitchFamily="18" charset="0"/>
              </a:rPr>
              <a:t>2</a:t>
            </a:r>
            <a:r>
              <a:rPr lang="en-GB" sz="3600" baseline="-25000" dirty="0">
                <a:solidFill>
                  <a:srgbClr val="CC3300"/>
                </a:solidFill>
                <a:latin typeface="Times New Roman" panose="02020603050405020304" pitchFamily="18" charset="0"/>
                <a:cs typeface="Times New Roman" panose="02020603050405020304" pitchFamily="18" charset="0"/>
              </a:rPr>
              <a:t>min</a:t>
            </a:r>
            <a:r>
              <a:rPr lang="en-GB" sz="3600" dirty="0">
                <a:solidFill>
                  <a:srgbClr val="CC33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BE965C29-5C87-21E7-2B96-0EBBAAB0F60A}"/>
              </a:ext>
            </a:extLst>
          </p:cNvPr>
          <p:cNvSpPr txBox="1"/>
          <p:nvPr/>
        </p:nvSpPr>
        <p:spPr>
          <a:xfrm>
            <a:off x="604813" y="982685"/>
            <a:ext cx="7203614" cy="1200328"/>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Another way to assess the goodness-of-fit is to give the</a:t>
            </a:r>
          </a:p>
          <a:p>
            <a:r>
              <a:rPr lang="en-US" sz="2400" dirty="0">
                <a:solidFill>
                  <a:srgbClr val="0070C0"/>
                </a:solidFill>
                <a:latin typeface="Calibri" panose="020F0502020204030204" pitchFamily="34" charset="0"/>
                <a:cs typeface="Calibri" panose="020F0502020204030204" pitchFamily="34" charset="0"/>
              </a:rPr>
              <a:t>probability, assuming the fit function is correct, to obtain</a:t>
            </a:r>
          </a:p>
          <a:p>
            <a:r>
              <a:rPr lang="en-US" sz="2400" dirty="0">
                <a:solidFill>
                  <a:srgbClr val="0070C0"/>
                </a:solidFill>
                <a:latin typeface="Calibri" panose="020F0502020204030204" pitchFamily="34" charset="0"/>
                <a:cs typeface="Calibri" panose="020F0502020204030204" pitchFamily="34" charset="0"/>
              </a:rPr>
              <a:t>a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Calibri" panose="020F0502020204030204" pitchFamily="34" charset="0"/>
                <a:cs typeface="Calibri" panose="020F0502020204030204" pitchFamily="34" charset="0"/>
              </a:rPr>
              <a:t>value as high as the one we got or higher:</a:t>
            </a:r>
          </a:p>
        </p:txBody>
      </p:sp>
      <p:pic>
        <p:nvPicPr>
          <p:cNvPr id="6" name="Picture 5">
            <a:extLst>
              <a:ext uri="{FF2B5EF4-FFF2-40B4-BE49-F238E27FC236}">
                <a16:creationId xmlns:a16="http://schemas.microsoft.com/office/drawing/2014/main" id="{E02F0E87-DA79-7DA8-25B3-B5FEF8E9462D}"/>
              </a:ext>
            </a:extLst>
          </p:cNvPr>
          <p:cNvPicPr>
            <a:picLocks noChangeAspect="1"/>
          </p:cNvPicPr>
          <p:nvPr/>
        </p:nvPicPr>
        <p:blipFill>
          <a:blip r:embed="rId2"/>
          <a:stretch>
            <a:fillRect/>
          </a:stretch>
        </p:blipFill>
        <p:spPr>
          <a:xfrm>
            <a:off x="2584112" y="2475318"/>
            <a:ext cx="3098800" cy="927100"/>
          </a:xfrm>
          <a:prstGeom prst="rect">
            <a:avLst/>
          </a:prstGeom>
        </p:spPr>
      </p:pic>
      <p:sp>
        <p:nvSpPr>
          <p:cNvPr id="7" name="TextBox 6">
            <a:extLst>
              <a:ext uri="{FF2B5EF4-FFF2-40B4-BE49-F238E27FC236}">
                <a16:creationId xmlns:a16="http://schemas.microsoft.com/office/drawing/2014/main" id="{C28DFF48-D08C-5061-4FDD-0DB2C652E9EC}"/>
              </a:ext>
            </a:extLst>
          </p:cNvPr>
          <p:cNvSpPr txBox="1"/>
          <p:nvPr/>
        </p:nvSpPr>
        <p:spPr>
          <a:xfrm>
            <a:off x="498971" y="3567898"/>
            <a:ext cx="8767272" cy="2769989"/>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This is an example of what is called a </a:t>
            </a:r>
            <a:r>
              <a:rPr lang="en-US" sz="2400" i="1" dirty="0">
                <a:solidFill>
                  <a:srgbClr val="0070C0"/>
                </a:solidFill>
                <a:latin typeface="Times New Roman" panose="02020603050405020304" pitchFamily="18" charset="0"/>
                <a:cs typeface="Times New Roman" panose="02020603050405020304" pitchFamily="18" charset="0"/>
              </a:rPr>
              <a:t>p</a:t>
            </a:r>
            <a:r>
              <a:rPr lang="en-US" sz="2400" dirty="0">
                <a:solidFill>
                  <a:srgbClr val="0070C0"/>
                </a:solidFill>
                <a:latin typeface="Calibri" panose="020F0502020204030204" pitchFamily="34" charset="0"/>
                <a:cs typeface="Calibri" panose="020F0502020204030204" pitchFamily="34" charset="0"/>
              </a:rPr>
              <a:t>-value of the</a:t>
            </a:r>
          </a:p>
          <a:p>
            <a:pPr>
              <a:spcAft>
                <a:spcPts val="1200"/>
              </a:spcAft>
            </a:pPr>
            <a:r>
              <a:rPr lang="en-US" sz="2400" dirty="0">
                <a:solidFill>
                  <a:srgbClr val="0070C0"/>
                </a:solidFill>
                <a:latin typeface="Calibri" panose="020F0502020204030204" pitchFamily="34" charset="0"/>
                <a:cs typeface="Calibri" panose="020F0502020204030204" pitchFamily="34" charset="0"/>
              </a:rPr>
              <a:t>hypothesis (here the hypothesized form of the fit function).</a:t>
            </a:r>
          </a:p>
          <a:p>
            <a:pPr>
              <a:spcAft>
                <a:spcPts val="1200"/>
              </a:spcAft>
            </a:pPr>
            <a:r>
              <a:rPr lang="en-US" sz="2400" i="1" dirty="0">
                <a:solidFill>
                  <a:srgbClr val="0070C0"/>
                </a:solidFill>
                <a:latin typeface="Times New Roman" panose="02020603050405020304" pitchFamily="18" charset="0"/>
                <a:cs typeface="Times New Roman" panose="02020603050405020304" pitchFamily="18" charset="0"/>
              </a:rPr>
              <a:t>p</a:t>
            </a:r>
            <a:r>
              <a:rPr lang="en-US" sz="2400" dirty="0">
                <a:solidFill>
                  <a:srgbClr val="0070C0"/>
                </a:solidFill>
                <a:latin typeface="Calibri" panose="020F0502020204030204" pitchFamily="34" charset="0"/>
                <a:cs typeface="Calibri" panose="020F0502020204030204" pitchFamily="34" charset="0"/>
              </a:rPr>
              <a:t>-value is not the same as the probability that the hypothesis is true!</a:t>
            </a:r>
          </a:p>
          <a:p>
            <a:r>
              <a:rPr lang="en-US" sz="2400" dirty="0">
                <a:solidFill>
                  <a:srgbClr val="0070C0"/>
                </a:solidFill>
                <a:latin typeface="Calibri" panose="020F0502020204030204" pitchFamily="34" charset="0"/>
                <a:cs typeface="Calibri" panose="020F0502020204030204" pitchFamily="34" charset="0"/>
              </a:rPr>
              <a:t>Nevertheless, a small </a:t>
            </a:r>
            <a:r>
              <a:rPr lang="en-US" sz="2400" i="1" dirty="0">
                <a:solidFill>
                  <a:srgbClr val="0070C0"/>
                </a:solidFill>
                <a:latin typeface="Times New Roman" panose="02020603050405020304" pitchFamily="18" charset="0"/>
                <a:cs typeface="Times New Roman" panose="02020603050405020304" pitchFamily="18" charset="0"/>
              </a:rPr>
              <a:t>p</a:t>
            </a:r>
            <a:r>
              <a:rPr lang="en-US" sz="2400" dirty="0">
                <a:solidFill>
                  <a:srgbClr val="0070C0"/>
                </a:solidFill>
                <a:latin typeface="Calibri" panose="020F0502020204030204" pitchFamily="34" charset="0"/>
                <a:cs typeface="Calibri" panose="020F0502020204030204" pitchFamily="34" charset="0"/>
              </a:rPr>
              <a:t>-value indicates that the hypothesis is</a:t>
            </a:r>
          </a:p>
          <a:p>
            <a:pPr>
              <a:spcAft>
                <a:spcPts val="1200"/>
              </a:spcAft>
            </a:pPr>
            <a:r>
              <a:rPr lang="en-US" sz="2400" dirty="0" err="1">
                <a:solidFill>
                  <a:srgbClr val="0070C0"/>
                </a:solidFill>
                <a:latin typeface="Calibri" panose="020F0502020204030204" pitchFamily="34" charset="0"/>
                <a:cs typeface="Calibri" panose="020F0502020204030204" pitchFamily="34" charset="0"/>
              </a:rPr>
              <a:t>disfavoured</a:t>
            </a:r>
            <a:r>
              <a:rPr lang="en-US" sz="2400" dirty="0">
                <a:solidFill>
                  <a:srgbClr val="0070C0"/>
                </a:solidFill>
                <a:latin typeface="Calibri" panose="020F0502020204030204" pitchFamily="34" charset="0"/>
                <a:cs typeface="Calibri" panose="020F0502020204030204" pitchFamily="34" charset="0"/>
              </a:rPr>
              <a:t>.</a:t>
            </a:r>
          </a:p>
          <a:p>
            <a:r>
              <a:rPr lang="en-US" sz="2400" dirty="0">
                <a:solidFill>
                  <a:srgbClr val="0070C0"/>
                </a:solidFill>
                <a:latin typeface="Calibri" panose="020F0502020204030204" pitchFamily="34" charset="0"/>
                <a:cs typeface="Calibri" panose="020F0502020204030204" pitchFamily="34" charset="0"/>
              </a:rPr>
              <a:t>Compute using:  </a:t>
            </a:r>
            <a:r>
              <a:rPr lang="en-US" sz="2000" b="1" dirty="0">
                <a:latin typeface="Courier New" panose="02070309020205020404" pitchFamily="49" charset="0"/>
                <a:cs typeface="Courier New" panose="02070309020205020404" pitchFamily="49" charset="0"/>
              </a:rPr>
              <a:t>scipy.stats.chi2.sf</a:t>
            </a:r>
          </a:p>
        </p:txBody>
      </p:sp>
    </p:spTree>
    <p:extLst>
      <p:ext uri="{BB962C8B-B14F-4D97-AF65-F5344CB8AC3E}">
        <p14:creationId xmlns:p14="http://schemas.microsoft.com/office/powerpoint/2010/main" val="1524437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17</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026E145A-0839-93F6-BF82-6A2EAF794753}"/>
              </a:ext>
            </a:extLst>
          </p:cNvPr>
          <p:cNvSpPr txBox="1">
            <a:spLocks noChangeArrowheads="1"/>
          </p:cNvSpPr>
          <p:nvPr/>
        </p:nvSpPr>
        <p:spPr bwMode="auto">
          <a:xfrm>
            <a:off x="653006" y="131692"/>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3600" i="1" dirty="0">
                <a:solidFill>
                  <a:srgbClr val="CC3300"/>
                </a:solidFill>
                <a:latin typeface="Times New Roman" panose="02020603050405020304" pitchFamily="18" charset="0"/>
                <a:cs typeface="Times New Roman" panose="02020603050405020304" pitchFamily="18" charset="0"/>
              </a:rPr>
              <a:t>p</a:t>
            </a:r>
            <a:r>
              <a:rPr lang="en-US" sz="3600" dirty="0">
                <a:solidFill>
                  <a:srgbClr val="CC3300"/>
                </a:solidFill>
                <a:latin typeface="Calibri" panose="020F0502020204030204" pitchFamily="34" charset="0"/>
                <a:cs typeface="Calibri" panose="020F0502020204030204" pitchFamily="34" charset="0"/>
              </a:rPr>
              <a:t>-value </a:t>
            </a:r>
            <a:r>
              <a:rPr lang="en-GB" sz="3600" dirty="0">
                <a:solidFill>
                  <a:srgbClr val="CC3300"/>
                </a:solidFill>
                <a:latin typeface="Calibri" panose="020F0502020204030204" pitchFamily="34" charset="0"/>
                <a:cs typeface="Calibri" panose="020F0502020204030204" pitchFamily="34" charset="0"/>
              </a:rPr>
              <a:t>for the “good” fit</a:t>
            </a:r>
          </a:p>
        </p:txBody>
      </p:sp>
      <p:sp>
        <p:nvSpPr>
          <p:cNvPr id="3" name="TextBox 2">
            <a:extLst>
              <a:ext uri="{FF2B5EF4-FFF2-40B4-BE49-F238E27FC236}">
                <a16:creationId xmlns:a16="http://schemas.microsoft.com/office/drawing/2014/main" id="{860C56A7-AB91-5222-AF5B-4B2C8733BD1D}"/>
              </a:ext>
            </a:extLst>
          </p:cNvPr>
          <p:cNvSpPr txBox="1"/>
          <p:nvPr/>
        </p:nvSpPr>
        <p:spPr>
          <a:xfrm>
            <a:off x="481943" y="5477832"/>
            <a:ext cx="8215711" cy="830997"/>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If the straight-line hypothesis is true, expect equal or worse </a:t>
            </a:r>
          </a:p>
          <a:p>
            <a:r>
              <a:rPr lang="en-US" sz="2400" dirty="0">
                <a:solidFill>
                  <a:srgbClr val="0070C0"/>
                </a:solidFill>
                <a:latin typeface="Calibri" panose="020F0502020204030204" pitchFamily="34" charset="0"/>
                <a:cs typeface="Calibri" panose="020F0502020204030204" pitchFamily="34" charset="0"/>
              </a:rPr>
              <a:t>agreement almost 1/3 of the time (i.e. our result is not unusual).</a:t>
            </a:r>
          </a:p>
        </p:txBody>
      </p:sp>
      <p:pic>
        <p:nvPicPr>
          <p:cNvPr id="6" name="Picture 5">
            <a:extLst>
              <a:ext uri="{FF2B5EF4-FFF2-40B4-BE49-F238E27FC236}">
                <a16:creationId xmlns:a16="http://schemas.microsoft.com/office/drawing/2014/main" id="{AF95CFAA-D571-709D-4FA4-E435293455E5}"/>
              </a:ext>
            </a:extLst>
          </p:cNvPr>
          <p:cNvPicPr>
            <a:picLocks noChangeAspect="1"/>
          </p:cNvPicPr>
          <p:nvPr/>
        </p:nvPicPr>
        <p:blipFill>
          <a:blip r:embed="rId2"/>
          <a:stretch>
            <a:fillRect/>
          </a:stretch>
        </p:blipFill>
        <p:spPr>
          <a:xfrm>
            <a:off x="4871583" y="2541221"/>
            <a:ext cx="3700818" cy="2864650"/>
          </a:xfrm>
          <a:prstGeom prst="rect">
            <a:avLst/>
          </a:prstGeom>
        </p:spPr>
      </p:pic>
      <p:cxnSp>
        <p:nvCxnSpPr>
          <p:cNvPr id="7" name="Straight Connector 6">
            <a:extLst>
              <a:ext uri="{FF2B5EF4-FFF2-40B4-BE49-F238E27FC236}">
                <a16:creationId xmlns:a16="http://schemas.microsoft.com/office/drawing/2014/main" id="{94A439C5-D413-F6F2-708E-10B2E01D9672}"/>
              </a:ext>
            </a:extLst>
          </p:cNvPr>
          <p:cNvCxnSpPr>
            <a:cxnSpLocks/>
          </p:cNvCxnSpPr>
          <p:nvPr/>
        </p:nvCxnSpPr>
        <p:spPr>
          <a:xfrm>
            <a:off x="6383440" y="2672032"/>
            <a:ext cx="0" cy="223200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2491EA27-0CA2-677D-89B1-CA41A54B1072}"/>
              </a:ext>
            </a:extLst>
          </p:cNvPr>
          <p:cNvCxnSpPr/>
          <p:nvPr/>
        </p:nvCxnSpPr>
        <p:spPr>
          <a:xfrm>
            <a:off x="6391912" y="2186210"/>
            <a:ext cx="0" cy="355011"/>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628AD557-FB2A-F372-1ED1-05D685BB0860}"/>
              </a:ext>
            </a:extLst>
          </p:cNvPr>
          <p:cNvSpPr txBox="1"/>
          <p:nvPr/>
        </p:nvSpPr>
        <p:spPr>
          <a:xfrm>
            <a:off x="5639142" y="1585810"/>
            <a:ext cx="1505540" cy="461665"/>
          </a:xfrm>
          <a:prstGeom prst="rect">
            <a:avLst/>
          </a:prstGeom>
          <a:noFill/>
        </p:spPr>
        <p:txBody>
          <a:bodyPr wrap="none" rtlCol="0">
            <a:spAutoFit/>
          </a:bodyPr>
          <a:lstStyle/>
          <a:p>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Times New Roman" panose="02020603050405020304" pitchFamily="18" charset="0"/>
                <a:cs typeface="Times New Roman" panose="02020603050405020304" pitchFamily="18" charset="0"/>
              </a:rPr>
              <a:t> = 8.2</a:t>
            </a:r>
          </a:p>
        </p:txBody>
      </p:sp>
      <p:sp>
        <p:nvSpPr>
          <p:cNvPr id="10" name="TextBox 9">
            <a:extLst>
              <a:ext uri="{FF2B5EF4-FFF2-40B4-BE49-F238E27FC236}">
                <a16:creationId xmlns:a16="http://schemas.microsoft.com/office/drawing/2014/main" id="{C074DE3A-C094-53E6-D0BE-0FA563B1AA25}"/>
              </a:ext>
            </a:extLst>
          </p:cNvPr>
          <p:cNvSpPr txBox="1"/>
          <p:nvPr/>
        </p:nvSpPr>
        <p:spPr>
          <a:xfrm>
            <a:off x="7242857" y="2994979"/>
            <a:ext cx="1988919" cy="830997"/>
          </a:xfrm>
          <a:prstGeom prst="rect">
            <a:avLst/>
          </a:prstGeom>
          <a:noFill/>
        </p:spPr>
        <p:txBody>
          <a:bodyPr wrap="square" rtlCol="0">
            <a:spAutoFit/>
          </a:bodyPr>
          <a:lstStyle/>
          <a:p>
            <a:r>
              <a:rPr lang="en-US" sz="2400" i="1" dirty="0">
                <a:solidFill>
                  <a:srgbClr val="0070C0"/>
                </a:solidFill>
                <a:latin typeface="Times New Roman" panose="02020603050405020304" pitchFamily="18" charset="0"/>
                <a:cs typeface="Times New Roman" panose="02020603050405020304" pitchFamily="18" charset="0"/>
              </a:rPr>
              <a:t>p</a:t>
            </a:r>
            <a:r>
              <a:rPr lang="en-US" sz="2400" dirty="0">
                <a:solidFill>
                  <a:srgbClr val="0070C0"/>
                </a:solidFill>
                <a:latin typeface="Calibri" panose="020F0502020204030204" pitchFamily="34" charset="0"/>
                <a:cs typeface="Calibri" panose="020F0502020204030204" pitchFamily="34" charset="0"/>
              </a:rPr>
              <a:t>-value </a:t>
            </a:r>
          </a:p>
          <a:p>
            <a:r>
              <a:rPr lang="en-US" sz="2400" dirty="0">
                <a:solidFill>
                  <a:srgbClr val="0070C0"/>
                </a:solidFill>
                <a:latin typeface="Calibri" panose="020F0502020204030204" pitchFamily="34" charset="0"/>
                <a:cs typeface="Calibri" panose="020F0502020204030204" pitchFamily="34" charset="0"/>
              </a:rPr>
              <a:t>= 0.32</a:t>
            </a:r>
          </a:p>
        </p:txBody>
      </p:sp>
      <p:cxnSp>
        <p:nvCxnSpPr>
          <p:cNvPr id="11" name="Straight Arrow Connector 10">
            <a:extLst>
              <a:ext uri="{FF2B5EF4-FFF2-40B4-BE49-F238E27FC236}">
                <a16:creationId xmlns:a16="http://schemas.microsoft.com/office/drawing/2014/main" id="{C6666B0B-B0A9-8271-573D-356680E05FB3}"/>
              </a:ext>
            </a:extLst>
          </p:cNvPr>
          <p:cNvCxnSpPr>
            <a:cxnSpLocks/>
          </p:cNvCxnSpPr>
          <p:nvPr/>
        </p:nvCxnSpPr>
        <p:spPr>
          <a:xfrm flipH="1">
            <a:off x="6887465" y="3937818"/>
            <a:ext cx="514433" cy="80231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59090553-05DD-C98D-E670-382F725A59EF}"/>
              </a:ext>
            </a:extLst>
          </p:cNvPr>
          <p:cNvPicPr>
            <a:picLocks noChangeAspect="1"/>
          </p:cNvPicPr>
          <p:nvPr/>
        </p:nvPicPr>
        <p:blipFill>
          <a:blip r:embed="rId3"/>
          <a:stretch>
            <a:fillRect/>
          </a:stretch>
        </p:blipFill>
        <p:spPr>
          <a:xfrm>
            <a:off x="467761" y="2546447"/>
            <a:ext cx="3869849" cy="2808000"/>
          </a:xfrm>
          <a:prstGeom prst="rect">
            <a:avLst/>
          </a:prstGeom>
        </p:spPr>
      </p:pic>
      <p:sp>
        <p:nvSpPr>
          <p:cNvPr id="13" name="Rectangle 12">
            <a:extLst>
              <a:ext uri="{FF2B5EF4-FFF2-40B4-BE49-F238E27FC236}">
                <a16:creationId xmlns:a16="http://schemas.microsoft.com/office/drawing/2014/main" id="{E6E54F35-1D7F-133A-B618-7770A3BAC40E}"/>
              </a:ext>
            </a:extLst>
          </p:cNvPr>
          <p:cNvSpPr/>
          <p:nvPr/>
        </p:nvSpPr>
        <p:spPr>
          <a:xfrm>
            <a:off x="620348" y="906429"/>
            <a:ext cx="8071405" cy="907941"/>
          </a:xfrm>
          <a:prstGeom prst="rect">
            <a:avLst/>
          </a:prstGeom>
        </p:spPr>
        <p:txBody>
          <a:bodyPr wrap="square">
            <a:spAutoFit/>
          </a:bodyPr>
          <a:lstStyle/>
          <a:p>
            <a:pPr lvl="0">
              <a:spcAft>
                <a:spcPts val="600"/>
              </a:spcAft>
            </a:pPr>
            <a:r>
              <a:rPr lang="en-US" sz="2400" i="1" dirty="0">
                <a:solidFill>
                  <a:srgbClr val="0070C0"/>
                </a:solidFill>
                <a:latin typeface="Times New Roman" panose="02020603050405020304" pitchFamily="18" charset="0"/>
                <a:cs typeface="Times New Roman" panose="02020603050405020304" pitchFamily="18" charset="0"/>
              </a:rPr>
              <a:t>N</a:t>
            </a:r>
            <a:r>
              <a:rPr lang="en-US" sz="2400" dirty="0">
                <a:solidFill>
                  <a:srgbClr val="0070C0"/>
                </a:solidFill>
                <a:latin typeface="Times New Roman" panose="02020603050405020304" pitchFamily="18" charset="0"/>
                <a:cs typeface="Times New Roman" panose="02020603050405020304" pitchFamily="18" charset="0"/>
              </a:rPr>
              <a:t> = 9 </a:t>
            </a:r>
            <a:r>
              <a:rPr lang="en-US" sz="2400" dirty="0">
                <a:solidFill>
                  <a:srgbClr val="0070C0"/>
                </a:solidFill>
                <a:latin typeface="Calibri" panose="020F0502020204030204" pitchFamily="34" charset="0"/>
                <a:cs typeface="Calibri" panose="020F0502020204030204" pitchFamily="34" charset="0"/>
              </a:rPr>
              <a:t>data points,  </a:t>
            </a:r>
            <a:r>
              <a:rPr lang="en-US" sz="2400" i="1" dirty="0">
                <a:solidFill>
                  <a:srgbClr val="0070C0"/>
                </a:solidFill>
                <a:latin typeface="Times New Roman" panose="02020603050405020304" pitchFamily="18" charset="0"/>
                <a:cs typeface="Times New Roman" panose="02020603050405020304" pitchFamily="18" charset="0"/>
              </a:rPr>
              <a:t>m</a:t>
            </a:r>
            <a:r>
              <a:rPr lang="en-US" sz="2400" dirty="0">
                <a:solidFill>
                  <a:srgbClr val="0070C0"/>
                </a:solidFill>
                <a:latin typeface="Times New Roman" panose="02020603050405020304" pitchFamily="18" charset="0"/>
                <a:cs typeface="Times New Roman" panose="02020603050405020304" pitchFamily="18" charset="0"/>
              </a:rPr>
              <a:t> = 2 </a:t>
            </a:r>
            <a:r>
              <a:rPr lang="en-US" sz="2400" dirty="0">
                <a:solidFill>
                  <a:srgbClr val="0070C0"/>
                </a:solidFill>
                <a:latin typeface="Calibri" panose="020F0502020204030204" pitchFamily="34" charset="0"/>
                <a:cs typeface="Calibri" panose="020F0502020204030204" pitchFamily="34" charset="0"/>
              </a:rPr>
              <a:t>fitted parameters, </a:t>
            </a:r>
          </a:p>
          <a:p>
            <a:pPr lvl="0">
              <a:spcAft>
                <a:spcPts val="0"/>
              </a:spcAft>
            </a:pP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dof</a:t>
            </a:r>
            <a:r>
              <a:rPr lang="en-US" sz="2400" dirty="0">
                <a:solidFill>
                  <a:srgbClr val="0070C0"/>
                </a:solidFill>
                <a:latin typeface="Times New Roman" panose="02020603050405020304" pitchFamily="18" charset="0"/>
                <a:cs typeface="Times New Roman" panose="02020603050405020304" pitchFamily="18" charset="0"/>
              </a:rPr>
              <a:t> = 8.2/7 = 1.2</a:t>
            </a:r>
          </a:p>
        </p:txBody>
      </p:sp>
    </p:spTree>
    <p:extLst>
      <p:ext uri="{BB962C8B-B14F-4D97-AF65-F5344CB8AC3E}">
        <p14:creationId xmlns:p14="http://schemas.microsoft.com/office/powerpoint/2010/main" val="1098898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18</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pic>
        <p:nvPicPr>
          <p:cNvPr id="2" name="Picture 1">
            <a:extLst>
              <a:ext uri="{FF2B5EF4-FFF2-40B4-BE49-F238E27FC236}">
                <a16:creationId xmlns:a16="http://schemas.microsoft.com/office/drawing/2014/main" id="{AACB89D0-7C53-D32E-E7C7-2B6EBE508A0A}"/>
              </a:ext>
            </a:extLst>
          </p:cNvPr>
          <p:cNvPicPr>
            <a:picLocks noChangeAspect="1"/>
          </p:cNvPicPr>
          <p:nvPr/>
        </p:nvPicPr>
        <p:blipFill>
          <a:blip r:embed="rId2"/>
          <a:stretch>
            <a:fillRect/>
          </a:stretch>
        </p:blipFill>
        <p:spPr>
          <a:xfrm>
            <a:off x="414730" y="2505306"/>
            <a:ext cx="3640940" cy="2607001"/>
          </a:xfrm>
          <a:prstGeom prst="rect">
            <a:avLst/>
          </a:prstGeom>
        </p:spPr>
      </p:pic>
      <p:sp>
        <p:nvSpPr>
          <p:cNvPr id="3" name="Rectangle 2">
            <a:extLst>
              <a:ext uri="{FF2B5EF4-FFF2-40B4-BE49-F238E27FC236}">
                <a16:creationId xmlns:a16="http://schemas.microsoft.com/office/drawing/2014/main" id="{24E5CA81-9A6F-5D32-C51A-299CFC400A7A}"/>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3600" i="1" dirty="0">
                <a:solidFill>
                  <a:srgbClr val="CC3300"/>
                </a:solidFill>
                <a:latin typeface="Times New Roman" panose="02020603050405020304" pitchFamily="18" charset="0"/>
                <a:cs typeface="Times New Roman" panose="02020603050405020304" pitchFamily="18" charset="0"/>
              </a:rPr>
              <a:t>p</a:t>
            </a:r>
            <a:r>
              <a:rPr lang="en-US" sz="3600" dirty="0">
                <a:solidFill>
                  <a:srgbClr val="CC3300"/>
                </a:solidFill>
                <a:latin typeface="Calibri" panose="020F0502020204030204" pitchFamily="34" charset="0"/>
                <a:cs typeface="Calibri" panose="020F0502020204030204" pitchFamily="34" charset="0"/>
              </a:rPr>
              <a:t>-value </a:t>
            </a:r>
            <a:r>
              <a:rPr lang="en-GB" sz="3600" dirty="0">
                <a:solidFill>
                  <a:srgbClr val="CC3300"/>
                </a:solidFill>
                <a:latin typeface="Calibri" panose="020F0502020204030204" pitchFamily="34" charset="0"/>
                <a:cs typeface="Calibri" panose="020F0502020204030204" pitchFamily="34" charset="0"/>
              </a:rPr>
              <a:t>for the “bad” fit</a:t>
            </a:r>
          </a:p>
        </p:txBody>
      </p:sp>
      <p:sp>
        <p:nvSpPr>
          <p:cNvPr id="6" name="Rectangle 5">
            <a:extLst>
              <a:ext uri="{FF2B5EF4-FFF2-40B4-BE49-F238E27FC236}">
                <a16:creationId xmlns:a16="http://schemas.microsoft.com/office/drawing/2014/main" id="{7CA06C34-2F78-41C4-15C5-00B20F5EC756}"/>
              </a:ext>
            </a:extLst>
          </p:cNvPr>
          <p:cNvSpPr/>
          <p:nvPr/>
        </p:nvSpPr>
        <p:spPr>
          <a:xfrm>
            <a:off x="653006" y="1004403"/>
            <a:ext cx="8071405" cy="907941"/>
          </a:xfrm>
          <a:prstGeom prst="rect">
            <a:avLst/>
          </a:prstGeom>
        </p:spPr>
        <p:txBody>
          <a:bodyPr wrap="square">
            <a:spAutoFit/>
          </a:bodyPr>
          <a:lstStyle/>
          <a:p>
            <a:pPr lvl="0">
              <a:spcAft>
                <a:spcPts val="600"/>
              </a:spcAft>
            </a:pPr>
            <a:r>
              <a:rPr lang="en-US" sz="2400" i="1" dirty="0">
                <a:solidFill>
                  <a:srgbClr val="0070C0"/>
                </a:solidFill>
                <a:latin typeface="Times New Roman" panose="02020603050405020304" pitchFamily="18" charset="0"/>
                <a:cs typeface="Times New Roman" panose="02020603050405020304" pitchFamily="18" charset="0"/>
              </a:rPr>
              <a:t>N</a:t>
            </a:r>
            <a:r>
              <a:rPr lang="en-US" sz="2400" dirty="0">
                <a:solidFill>
                  <a:srgbClr val="0070C0"/>
                </a:solidFill>
                <a:latin typeface="Times New Roman" panose="02020603050405020304" pitchFamily="18" charset="0"/>
                <a:cs typeface="Times New Roman" panose="02020603050405020304" pitchFamily="18" charset="0"/>
              </a:rPr>
              <a:t> = 9 </a:t>
            </a:r>
            <a:r>
              <a:rPr lang="en-US" sz="2400" dirty="0">
                <a:solidFill>
                  <a:srgbClr val="0070C0"/>
                </a:solidFill>
                <a:latin typeface="Calibri" panose="020F0502020204030204" pitchFamily="34" charset="0"/>
                <a:cs typeface="Calibri" panose="020F0502020204030204" pitchFamily="34" charset="0"/>
              </a:rPr>
              <a:t>data points,  </a:t>
            </a:r>
            <a:r>
              <a:rPr lang="en-US" sz="2400" i="1" dirty="0">
                <a:solidFill>
                  <a:srgbClr val="0070C0"/>
                </a:solidFill>
                <a:latin typeface="Times New Roman" panose="02020603050405020304" pitchFamily="18" charset="0"/>
                <a:cs typeface="Times New Roman" panose="02020603050405020304" pitchFamily="18" charset="0"/>
              </a:rPr>
              <a:t>m</a:t>
            </a:r>
            <a:r>
              <a:rPr lang="en-US" sz="2400" dirty="0">
                <a:solidFill>
                  <a:srgbClr val="0070C0"/>
                </a:solidFill>
                <a:latin typeface="Times New Roman" panose="02020603050405020304" pitchFamily="18" charset="0"/>
                <a:cs typeface="Times New Roman" panose="02020603050405020304" pitchFamily="18" charset="0"/>
              </a:rPr>
              <a:t> = 2 </a:t>
            </a:r>
            <a:r>
              <a:rPr lang="en-US" sz="2400" dirty="0">
                <a:solidFill>
                  <a:srgbClr val="0070C0"/>
                </a:solidFill>
                <a:latin typeface="Calibri" panose="020F0502020204030204" pitchFamily="34" charset="0"/>
                <a:cs typeface="Calibri" panose="020F0502020204030204" pitchFamily="34" charset="0"/>
              </a:rPr>
              <a:t>fitted parameters, </a:t>
            </a:r>
          </a:p>
          <a:p>
            <a:pPr lvl="0">
              <a:spcAft>
                <a:spcPts val="0"/>
              </a:spcAft>
            </a:pP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dof</a:t>
            </a:r>
            <a:r>
              <a:rPr lang="en-US" sz="2400" dirty="0">
                <a:solidFill>
                  <a:srgbClr val="0070C0"/>
                </a:solidFill>
                <a:latin typeface="Times New Roman" panose="02020603050405020304" pitchFamily="18" charset="0"/>
                <a:cs typeface="Times New Roman" panose="02020603050405020304" pitchFamily="18" charset="0"/>
              </a:rPr>
              <a:t> = 20.9/7 = 3.0</a:t>
            </a:r>
          </a:p>
        </p:txBody>
      </p:sp>
      <p:sp>
        <p:nvSpPr>
          <p:cNvPr id="7" name="TextBox 6">
            <a:extLst>
              <a:ext uri="{FF2B5EF4-FFF2-40B4-BE49-F238E27FC236}">
                <a16:creationId xmlns:a16="http://schemas.microsoft.com/office/drawing/2014/main" id="{733AC414-3373-6077-97AB-BE1E4E4355C6}"/>
              </a:ext>
            </a:extLst>
          </p:cNvPr>
          <p:cNvSpPr txBox="1"/>
          <p:nvPr/>
        </p:nvSpPr>
        <p:spPr>
          <a:xfrm>
            <a:off x="627106" y="5205729"/>
            <a:ext cx="7544053" cy="1200329"/>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So is the straight-line hypothesis correct?  It could be, but if</a:t>
            </a:r>
          </a:p>
          <a:p>
            <a:r>
              <a:rPr lang="en-US" sz="2400" dirty="0">
                <a:solidFill>
                  <a:srgbClr val="0070C0"/>
                </a:solidFill>
                <a:latin typeface="Calibri" panose="020F0502020204030204" pitchFamily="34" charset="0"/>
                <a:cs typeface="Calibri" panose="020F0502020204030204" pitchFamily="34" charset="0"/>
              </a:rPr>
              <a:t>so we would expect a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baseline="-25000" dirty="0">
                <a:solidFill>
                  <a:srgbClr val="0070C0"/>
                </a:solidFill>
                <a:latin typeface="Calibri" panose="020F0502020204030204" pitchFamily="34" charset="0"/>
                <a:cs typeface="Calibri" panose="020F0502020204030204" pitchFamily="34" charset="0"/>
              </a:rPr>
              <a:t> </a:t>
            </a:r>
            <a:r>
              <a:rPr lang="en-US" sz="2400" dirty="0">
                <a:solidFill>
                  <a:srgbClr val="0070C0"/>
                </a:solidFill>
                <a:latin typeface="Calibri" panose="020F0502020204030204" pitchFamily="34" charset="0"/>
                <a:cs typeface="Calibri" panose="020F0502020204030204" pitchFamily="34" charset="0"/>
              </a:rPr>
              <a:t> as high as observed or higher</a:t>
            </a:r>
          </a:p>
          <a:p>
            <a:r>
              <a:rPr lang="en-US" sz="2400" dirty="0">
                <a:solidFill>
                  <a:srgbClr val="0070C0"/>
                </a:solidFill>
                <a:latin typeface="Calibri" panose="020F0502020204030204" pitchFamily="34" charset="0"/>
                <a:cs typeface="Calibri" panose="020F0502020204030204" pitchFamily="34" charset="0"/>
              </a:rPr>
              <a:t>only 4 times out of a thousand.  </a:t>
            </a:r>
          </a:p>
        </p:txBody>
      </p:sp>
      <p:pic>
        <p:nvPicPr>
          <p:cNvPr id="8" name="Picture 7">
            <a:extLst>
              <a:ext uri="{FF2B5EF4-FFF2-40B4-BE49-F238E27FC236}">
                <a16:creationId xmlns:a16="http://schemas.microsoft.com/office/drawing/2014/main" id="{B9E52E67-428A-E637-2F05-590C73AAC87A}"/>
              </a:ext>
            </a:extLst>
          </p:cNvPr>
          <p:cNvPicPr>
            <a:picLocks noChangeAspect="1"/>
          </p:cNvPicPr>
          <p:nvPr/>
        </p:nvPicPr>
        <p:blipFill>
          <a:blip r:embed="rId3"/>
          <a:stretch>
            <a:fillRect/>
          </a:stretch>
        </p:blipFill>
        <p:spPr>
          <a:xfrm>
            <a:off x="4523239" y="2421479"/>
            <a:ext cx="3700818" cy="2864650"/>
          </a:xfrm>
          <a:prstGeom prst="rect">
            <a:avLst/>
          </a:prstGeom>
        </p:spPr>
      </p:pic>
      <p:cxnSp>
        <p:nvCxnSpPr>
          <p:cNvPr id="9" name="Straight Connector 8">
            <a:extLst>
              <a:ext uri="{FF2B5EF4-FFF2-40B4-BE49-F238E27FC236}">
                <a16:creationId xmlns:a16="http://schemas.microsoft.com/office/drawing/2014/main" id="{93A1C80F-27E0-C1CB-DD25-045612DA50D5}"/>
              </a:ext>
            </a:extLst>
          </p:cNvPr>
          <p:cNvCxnSpPr>
            <a:cxnSpLocks/>
          </p:cNvCxnSpPr>
          <p:nvPr/>
        </p:nvCxnSpPr>
        <p:spPr>
          <a:xfrm>
            <a:off x="7526439" y="2555855"/>
            <a:ext cx="0" cy="220885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F8FA117-E3B2-F7D6-1372-5A8A545CAAC3}"/>
              </a:ext>
            </a:extLst>
          </p:cNvPr>
          <p:cNvCxnSpPr/>
          <p:nvPr/>
        </p:nvCxnSpPr>
        <p:spPr>
          <a:xfrm>
            <a:off x="7530501" y="2066468"/>
            <a:ext cx="0" cy="355011"/>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96CCA01-E5BD-7549-48F3-CC71C39F3922}"/>
              </a:ext>
            </a:extLst>
          </p:cNvPr>
          <p:cNvSpPr txBox="1"/>
          <p:nvPr/>
        </p:nvSpPr>
        <p:spPr>
          <a:xfrm>
            <a:off x="6696724" y="1477043"/>
            <a:ext cx="1659429" cy="461665"/>
          </a:xfrm>
          <a:prstGeom prst="rect">
            <a:avLst/>
          </a:prstGeom>
          <a:noFill/>
        </p:spPr>
        <p:txBody>
          <a:bodyPr wrap="none" rtlCol="0">
            <a:spAutoFit/>
          </a:bodyPr>
          <a:lstStyle/>
          <a:p>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Times New Roman" panose="02020603050405020304" pitchFamily="18" charset="0"/>
                <a:cs typeface="Times New Roman" panose="02020603050405020304" pitchFamily="18" charset="0"/>
              </a:rPr>
              <a:t> = 20.9</a:t>
            </a:r>
          </a:p>
        </p:txBody>
      </p:sp>
      <p:sp>
        <p:nvSpPr>
          <p:cNvPr id="12" name="TextBox 11">
            <a:extLst>
              <a:ext uri="{FF2B5EF4-FFF2-40B4-BE49-F238E27FC236}">
                <a16:creationId xmlns:a16="http://schemas.microsoft.com/office/drawing/2014/main" id="{B3D5F918-C5B0-DA21-2B90-06F5FB59579F}"/>
              </a:ext>
            </a:extLst>
          </p:cNvPr>
          <p:cNvSpPr txBox="1"/>
          <p:nvPr/>
        </p:nvSpPr>
        <p:spPr>
          <a:xfrm>
            <a:off x="7746993" y="3060118"/>
            <a:ext cx="1281120" cy="1200329"/>
          </a:xfrm>
          <a:prstGeom prst="rect">
            <a:avLst/>
          </a:prstGeom>
          <a:noFill/>
        </p:spPr>
        <p:txBody>
          <a:bodyPr wrap="none" rtlCol="0">
            <a:spAutoFit/>
          </a:bodyPr>
          <a:lstStyle/>
          <a:p>
            <a:r>
              <a:rPr lang="en-US" sz="2400" i="1" dirty="0">
                <a:solidFill>
                  <a:srgbClr val="0070C0"/>
                </a:solidFill>
                <a:latin typeface="Times New Roman" panose="02020603050405020304" pitchFamily="18" charset="0"/>
                <a:cs typeface="Times New Roman" panose="02020603050405020304" pitchFamily="18" charset="0"/>
              </a:rPr>
              <a:t>p</a:t>
            </a:r>
            <a:r>
              <a:rPr lang="en-US" sz="2400" dirty="0">
                <a:solidFill>
                  <a:srgbClr val="0070C0"/>
                </a:solidFill>
                <a:latin typeface="Calibri" panose="020F0502020204030204" pitchFamily="34" charset="0"/>
                <a:cs typeface="Calibri" panose="020F0502020204030204" pitchFamily="34" charset="0"/>
              </a:rPr>
              <a:t>-value </a:t>
            </a:r>
          </a:p>
          <a:p>
            <a:r>
              <a:rPr lang="en-US" sz="2400" dirty="0">
                <a:solidFill>
                  <a:srgbClr val="0070C0"/>
                </a:solidFill>
                <a:latin typeface="Calibri" panose="020F0502020204030204" pitchFamily="34" charset="0"/>
                <a:cs typeface="Calibri" panose="020F0502020204030204" pitchFamily="34" charset="0"/>
              </a:rPr>
              <a:t>= 0.0039</a:t>
            </a:r>
          </a:p>
          <a:p>
            <a:endParaRPr lang="en-US" sz="2400" dirty="0">
              <a:solidFill>
                <a:srgbClr val="0070C0"/>
              </a:solidFill>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75723C8B-84DB-69F9-DA26-B17F84F33A64}"/>
              </a:ext>
            </a:extLst>
          </p:cNvPr>
          <p:cNvCxnSpPr>
            <a:cxnSpLocks/>
          </p:cNvCxnSpPr>
          <p:nvPr/>
        </p:nvCxnSpPr>
        <p:spPr>
          <a:xfrm flipH="1">
            <a:off x="7733694" y="3962400"/>
            <a:ext cx="514433" cy="802312"/>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294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19</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1B8A915E-6AE8-F632-B02A-8AE92FEFDD6F}"/>
              </a:ext>
            </a:extLst>
          </p:cNvPr>
          <p:cNvSpPr txBox="1">
            <a:spLocks noChangeArrowheads="1"/>
          </p:cNvSpPr>
          <p:nvPr/>
        </p:nvSpPr>
        <p:spPr bwMode="auto">
          <a:xfrm>
            <a:off x="491405" y="240523"/>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00000"/>
                </a:solidFill>
                <a:latin typeface="Calibri" panose="020F0502020204030204" pitchFamily="34" charset="0"/>
                <a:cs typeface="Calibri" panose="020F0502020204030204" pitchFamily="34" charset="0"/>
              </a:rPr>
              <a:t>A better fit</a:t>
            </a:r>
          </a:p>
        </p:txBody>
      </p:sp>
      <p:sp>
        <p:nvSpPr>
          <p:cNvPr id="3" name="TextBox 2">
            <a:extLst>
              <a:ext uri="{FF2B5EF4-FFF2-40B4-BE49-F238E27FC236}">
                <a16:creationId xmlns:a16="http://schemas.microsoft.com/office/drawing/2014/main" id="{B9680A5C-55E2-2C50-5107-425F4C67E475}"/>
              </a:ext>
            </a:extLst>
          </p:cNvPr>
          <p:cNvSpPr txBox="1"/>
          <p:nvPr/>
        </p:nvSpPr>
        <p:spPr>
          <a:xfrm>
            <a:off x="665293" y="846622"/>
            <a:ext cx="8279190" cy="1200329"/>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If we decide the agreement between data and hypothesis is</a:t>
            </a:r>
          </a:p>
          <a:p>
            <a:r>
              <a:rPr lang="en-US" sz="2400" dirty="0">
                <a:solidFill>
                  <a:srgbClr val="0070C0"/>
                </a:solidFill>
                <a:latin typeface="Calibri" panose="020F0502020204030204" pitchFamily="34" charset="0"/>
                <a:cs typeface="Calibri" panose="020F0502020204030204" pitchFamily="34" charset="0"/>
              </a:rPr>
              <a:t>not good enough (exact threshold is a subjective choice), we can </a:t>
            </a:r>
          </a:p>
          <a:p>
            <a:r>
              <a:rPr lang="en-US" sz="2400" dirty="0">
                <a:solidFill>
                  <a:srgbClr val="0070C0"/>
                </a:solidFill>
                <a:latin typeface="Calibri" panose="020F0502020204030204" pitchFamily="34" charset="0"/>
                <a:cs typeface="Calibri" panose="020F0502020204030204" pitchFamily="34" charset="0"/>
              </a:rPr>
              <a:t>try a different model, e.g., a 2</a:t>
            </a:r>
            <a:r>
              <a:rPr lang="en-US" sz="2400" baseline="30000" dirty="0">
                <a:solidFill>
                  <a:srgbClr val="0070C0"/>
                </a:solidFill>
                <a:latin typeface="Calibri" panose="020F0502020204030204" pitchFamily="34" charset="0"/>
                <a:cs typeface="Calibri" panose="020F0502020204030204" pitchFamily="34" charset="0"/>
              </a:rPr>
              <a:t>nd</a:t>
            </a:r>
            <a:r>
              <a:rPr lang="en-US" sz="2400" dirty="0">
                <a:solidFill>
                  <a:srgbClr val="0070C0"/>
                </a:solidFill>
                <a:latin typeface="Calibri" panose="020F0502020204030204" pitchFamily="34" charset="0"/>
                <a:cs typeface="Calibri" panose="020F0502020204030204" pitchFamily="34" charset="0"/>
              </a:rPr>
              <a:t> order polynomial:</a:t>
            </a:r>
          </a:p>
        </p:txBody>
      </p:sp>
      <p:pic>
        <p:nvPicPr>
          <p:cNvPr id="6" name="Picture 5">
            <a:extLst>
              <a:ext uri="{FF2B5EF4-FFF2-40B4-BE49-F238E27FC236}">
                <a16:creationId xmlns:a16="http://schemas.microsoft.com/office/drawing/2014/main" id="{8F85D2F0-79C4-9C09-218C-499FEDA382E3}"/>
              </a:ext>
            </a:extLst>
          </p:cNvPr>
          <p:cNvPicPr>
            <a:picLocks noChangeAspect="1"/>
          </p:cNvPicPr>
          <p:nvPr/>
        </p:nvPicPr>
        <p:blipFill>
          <a:blip r:embed="rId2"/>
          <a:stretch>
            <a:fillRect/>
          </a:stretch>
        </p:blipFill>
        <p:spPr>
          <a:xfrm>
            <a:off x="2403293" y="2070763"/>
            <a:ext cx="3568700" cy="647700"/>
          </a:xfrm>
          <a:prstGeom prst="rect">
            <a:avLst/>
          </a:prstGeom>
        </p:spPr>
      </p:pic>
      <p:pic>
        <p:nvPicPr>
          <p:cNvPr id="7" name="Picture 6">
            <a:extLst>
              <a:ext uri="{FF2B5EF4-FFF2-40B4-BE49-F238E27FC236}">
                <a16:creationId xmlns:a16="http://schemas.microsoft.com/office/drawing/2014/main" id="{95F484D7-8D8A-7206-A238-9255C6875275}"/>
              </a:ext>
            </a:extLst>
          </p:cNvPr>
          <p:cNvPicPr>
            <a:picLocks noChangeAspect="1"/>
          </p:cNvPicPr>
          <p:nvPr/>
        </p:nvPicPr>
        <p:blipFill>
          <a:blip r:embed="rId3"/>
          <a:stretch>
            <a:fillRect/>
          </a:stretch>
        </p:blipFill>
        <p:spPr>
          <a:xfrm>
            <a:off x="321042" y="2833821"/>
            <a:ext cx="5011765" cy="3600000"/>
          </a:xfrm>
          <a:prstGeom prst="rect">
            <a:avLst/>
          </a:prstGeom>
        </p:spPr>
      </p:pic>
      <p:sp>
        <p:nvSpPr>
          <p:cNvPr id="8" name="TextBox 7">
            <a:extLst>
              <a:ext uri="{FF2B5EF4-FFF2-40B4-BE49-F238E27FC236}">
                <a16:creationId xmlns:a16="http://schemas.microsoft.com/office/drawing/2014/main" id="{1099562C-2874-158D-06E1-C33A2578C4F3}"/>
              </a:ext>
            </a:extLst>
          </p:cNvPr>
          <p:cNvSpPr txBox="1"/>
          <p:nvPr/>
        </p:nvSpPr>
        <p:spPr>
          <a:xfrm>
            <a:off x="5559736" y="3588634"/>
            <a:ext cx="2893677" cy="1508105"/>
          </a:xfrm>
          <a:prstGeom prst="rect">
            <a:avLst/>
          </a:prstGeom>
          <a:noFill/>
        </p:spPr>
        <p:txBody>
          <a:bodyPr wrap="none" rtlCol="0">
            <a:spAutoFit/>
          </a:bodyPr>
          <a:lstStyle/>
          <a:p>
            <a:pPr>
              <a:spcAft>
                <a:spcPts val="1200"/>
              </a:spcAft>
            </a:pP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Times New Roman" panose="02020603050405020304" pitchFamily="18" charset="0"/>
                <a:cs typeface="Times New Roman" panose="02020603050405020304" pitchFamily="18" charset="0"/>
              </a:rPr>
              <a:t> = 3.5 </a:t>
            </a:r>
            <a:r>
              <a:rPr lang="en-US" sz="2400" dirty="0">
                <a:solidFill>
                  <a:srgbClr val="0070C0"/>
                </a:solidFill>
                <a:latin typeface="Calibri" panose="020F0502020204030204" pitchFamily="34" charset="0"/>
                <a:cs typeface="Calibri" panose="020F0502020204030204" pitchFamily="34" charset="0"/>
              </a:rPr>
              <a:t>for </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dof</a:t>
            </a:r>
            <a:r>
              <a:rPr lang="en-US" sz="2400" dirty="0">
                <a:solidFill>
                  <a:srgbClr val="0070C0"/>
                </a:solidFill>
                <a:latin typeface="Times New Roman" panose="02020603050405020304" pitchFamily="18" charset="0"/>
                <a:cs typeface="Times New Roman" panose="02020603050405020304" pitchFamily="18" charset="0"/>
              </a:rPr>
              <a:t> = 6</a:t>
            </a:r>
          </a:p>
          <a:p>
            <a:pPr>
              <a:spcAft>
                <a:spcPts val="1200"/>
              </a:spcAft>
            </a:pP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dof</a:t>
            </a:r>
            <a:r>
              <a:rPr lang="en-US" sz="2400" dirty="0">
                <a:solidFill>
                  <a:srgbClr val="0070C0"/>
                </a:solidFill>
                <a:latin typeface="Times New Roman" panose="02020603050405020304" pitchFamily="18" charset="0"/>
                <a:cs typeface="Times New Roman" panose="02020603050405020304" pitchFamily="18" charset="0"/>
              </a:rPr>
              <a:t> = 0.58</a:t>
            </a:r>
          </a:p>
          <a:p>
            <a:pPr>
              <a:spcAft>
                <a:spcPts val="1200"/>
              </a:spcAft>
            </a:pPr>
            <a:r>
              <a:rPr lang="en-US" sz="2400" i="1" dirty="0">
                <a:solidFill>
                  <a:srgbClr val="0070C0"/>
                </a:solidFill>
                <a:latin typeface="Times New Roman" panose="02020603050405020304" pitchFamily="18" charset="0"/>
                <a:cs typeface="Times New Roman" panose="02020603050405020304" pitchFamily="18" charset="0"/>
              </a:rPr>
              <a:t>p</a:t>
            </a:r>
            <a:r>
              <a:rPr lang="en-US" sz="2400" dirty="0">
                <a:solidFill>
                  <a:srgbClr val="0070C0"/>
                </a:solidFill>
                <a:latin typeface="Calibri" panose="020F0502020204030204" pitchFamily="34" charset="0"/>
                <a:cs typeface="Calibri" panose="020F0502020204030204" pitchFamily="34" charset="0"/>
              </a:rPr>
              <a:t>-value </a:t>
            </a:r>
            <a:r>
              <a:rPr lang="en-US" sz="2400" dirty="0">
                <a:solidFill>
                  <a:srgbClr val="0070C0"/>
                </a:solidFill>
                <a:latin typeface="Times New Roman" panose="02020603050405020304" pitchFamily="18" charset="0"/>
                <a:cs typeface="Times New Roman" panose="02020603050405020304" pitchFamily="18" charset="0"/>
              </a:rPr>
              <a:t>= 0.75</a:t>
            </a:r>
          </a:p>
        </p:txBody>
      </p:sp>
    </p:spTree>
    <p:extLst>
      <p:ext uri="{BB962C8B-B14F-4D97-AF65-F5344CB8AC3E}">
        <p14:creationId xmlns:p14="http://schemas.microsoft.com/office/powerpoint/2010/main" val="1316684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17A84D04-E9DB-9036-7DFC-CA18E4A16003}"/>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Statistical Data Analysis</a:t>
            </a:r>
          </a:p>
        </p:txBody>
      </p:sp>
      <p:sp>
        <p:nvSpPr>
          <p:cNvPr id="3" name="TextBox 2">
            <a:extLst>
              <a:ext uri="{FF2B5EF4-FFF2-40B4-BE49-F238E27FC236}">
                <a16:creationId xmlns:a16="http://schemas.microsoft.com/office/drawing/2014/main" id="{B1780A6F-5AE9-F223-9BCB-7D16B86D6911}"/>
              </a:ext>
            </a:extLst>
          </p:cNvPr>
          <p:cNvSpPr txBox="1"/>
          <p:nvPr/>
        </p:nvSpPr>
        <p:spPr>
          <a:xfrm>
            <a:off x="475727" y="1055443"/>
            <a:ext cx="8486713" cy="646331"/>
          </a:xfrm>
          <a:prstGeom prst="rect">
            <a:avLst/>
          </a:prstGeom>
          <a:noFill/>
        </p:spPr>
        <p:txBody>
          <a:bodyPr wrap="square" rtlCol="0">
            <a:spAutoFit/>
          </a:bodyPr>
          <a:lstStyle/>
          <a:p>
            <a:pPr algn="ctr" eaLnBrk="0" hangingPunct="0"/>
            <a:r>
              <a:rPr lang="en-US" sz="3600" dirty="0">
                <a:solidFill>
                  <a:srgbClr val="CC3300"/>
                </a:solidFill>
                <a:latin typeface="Calibri" panose="020F0502020204030204" pitchFamily="34" charset="0"/>
                <a:cs typeface="Calibri" panose="020F0502020204030204" pitchFamily="34" charset="0"/>
              </a:rPr>
              <a:t>Lecture 2-1</a:t>
            </a:r>
          </a:p>
        </p:txBody>
      </p:sp>
      <p:sp>
        <p:nvSpPr>
          <p:cNvPr id="6" name="TextBox 5">
            <a:extLst>
              <a:ext uri="{FF2B5EF4-FFF2-40B4-BE49-F238E27FC236}">
                <a16:creationId xmlns:a16="http://schemas.microsoft.com/office/drawing/2014/main" id="{FD0E0F3D-C7E4-5F93-926F-F42F802B953E}"/>
              </a:ext>
            </a:extLst>
          </p:cNvPr>
          <p:cNvSpPr txBox="1"/>
          <p:nvPr/>
        </p:nvSpPr>
        <p:spPr>
          <a:xfrm>
            <a:off x="838200" y="2242457"/>
            <a:ext cx="5466561" cy="984885"/>
          </a:xfrm>
          <a:prstGeom prst="rect">
            <a:avLst/>
          </a:prstGeom>
          <a:noFill/>
        </p:spPr>
        <p:txBody>
          <a:bodyPr wrap="none" rtlCol="0">
            <a:spAutoFit/>
          </a:bodyPr>
          <a:lstStyle/>
          <a:p>
            <a:pPr marL="342900" indent="-342900">
              <a:spcAft>
                <a:spcPts val="1200"/>
              </a:spcAft>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General idea of goodness-of-fit</a:t>
            </a:r>
          </a:p>
          <a:p>
            <a:pPr marL="342900" indent="-342900">
              <a:spcAft>
                <a:spcPts val="1200"/>
              </a:spcAft>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Distribution of minimum of chi-squared</a:t>
            </a:r>
          </a:p>
        </p:txBody>
      </p:sp>
    </p:spTree>
    <p:extLst>
      <p:ext uri="{BB962C8B-B14F-4D97-AF65-F5344CB8AC3E}">
        <p14:creationId xmlns:p14="http://schemas.microsoft.com/office/powerpoint/2010/main" val="577975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20</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C46B5731-1EAD-DAD9-5B17-276686B9CAC2}"/>
              </a:ext>
            </a:extLst>
          </p:cNvPr>
          <p:cNvSpPr txBox="1">
            <a:spLocks noChangeArrowheads="1"/>
          </p:cNvSpPr>
          <p:nvPr/>
        </p:nvSpPr>
        <p:spPr bwMode="auto">
          <a:xfrm>
            <a:off x="332640" y="240523"/>
            <a:ext cx="8663931"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Least squares with correlated measurements</a:t>
            </a:r>
          </a:p>
        </p:txBody>
      </p:sp>
      <p:sp>
        <p:nvSpPr>
          <p:cNvPr id="3" name="TextBox 2">
            <a:extLst>
              <a:ext uri="{FF2B5EF4-FFF2-40B4-BE49-F238E27FC236}">
                <a16:creationId xmlns:a16="http://schemas.microsoft.com/office/drawing/2014/main" id="{393C0EA1-9DCD-FC64-5FA3-25757BA50F9C}"/>
              </a:ext>
            </a:extLst>
          </p:cNvPr>
          <p:cNvSpPr txBox="1"/>
          <p:nvPr/>
        </p:nvSpPr>
        <p:spPr>
          <a:xfrm>
            <a:off x="442461" y="938356"/>
            <a:ext cx="8553880" cy="2616101"/>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Up to now we have assumed that the measurements </a:t>
            </a:r>
            <a:r>
              <a:rPr lang="en-US" sz="2400" i="1" dirty="0">
                <a:solidFill>
                  <a:srgbClr val="0070C0"/>
                </a:solidFill>
                <a:latin typeface="Times New Roman" panose="02020603050405020304" pitchFamily="18" charset="0"/>
                <a:cs typeface="Times New Roman" panose="02020603050405020304" pitchFamily="18" charset="0"/>
              </a:rPr>
              <a:t>y</a:t>
            </a:r>
            <a:r>
              <a:rPr lang="en-US" sz="2400" baseline="-25000" dirty="0">
                <a:solidFill>
                  <a:srgbClr val="0070C0"/>
                </a:solidFill>
                <a:latin typeface="Times New Roman" panose="02020603050405020304" pitchFamily="18" charset="0"/>
                <a:cs typeface="Times New Roman" panose="02020603050405020304" pitchFamily="18" charset="0"/>
              </a:rPr>
              <a:t>1</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err="1">
                <a:solidFill>
                  <a:srgbClr val="0070C0"/>
                </a:solidFill>
                <a:latin typeface="Times New Roman" panose="02020603050405020304" pitchFamily="18" charset="0"/>
                <a:cs typeface="Times New Roman" panose="02020603050405020304" pitchFamily="18" charset="0"/>
              </a:rPr>
              <a:t>y</a:t>
            </a:r>
            <a:r>
              <a:rPr lang="en-US" sz="2400" i="1" baseline="-25000" dirty="0" err="1">
                <a:solidFill>
                  <a:srgbClr val="0070C0"/>
                </a:solidFill>
                <a:latin typeface="Times New Roman" panose="02020603050405020304" pitchFamily="18" charset="0"/>
                <a:cs typeface="Times New Roman" panose="02020603050405020304" pitchFamily="18" charset="0"/>
              </a:rPr>
              <a:t>N</a:t>
            </a:r>
            <a:endParaRPr lang="en-US" sz="2400" i="1" baseline="-25000" dirty="0">
              <a:solidFill>
                <a:srgbClr val="0070C0"/>
              </a:solidFill>
              <a:latin typeface="Times New Roman" panose="02020603050405020304" pitchFamily="18" charset="0"/>
              <a:cs typeface="Times New Roman" panose="02020603050405020304" pitchFamily="18" charset="0"/>
            </a:endParaRPr>
          </a:p>
          <a:p>
            <a:pPr>
              <a:spcAft>
                <a:spcPts val="1200"/>
              </a:spcAft>
            </a:pPr>
            <a:r>
              <a:rPr lang="en-US" sz="2400" dirty="0">
                <a:solidFill>
                  <a:srgbClr val="0070C0"/>
                </a:solidFill>
                <a:latin typeface="Calibri" panose="020F0502020204030204" pitchFamily="34" charset="0"/>
                <a:cs typeface="Calibri" panose="020F0502020204030204" pitchFamily="34" charset="0"/>
              </a:rPr>
              <a:t>are all independent.</a:t>
            </a:r>
          </a:p>
          <a:p>
            <a:r>
              <a:rPr lang="en-US" sz="2400" dirty="0">
                <a:solidFill>
                  <a:srgbClr val="0070C0"/>
                </a:solidFill>
                <a:latin typeface="Calibri" panose="020F0502020204030204" pitchFamily="34" charset="0"/>
                <a:cs typeface="Calibri" panose="020F0502020204030204" pitchFamily="34" charset="0"/>
              </a:rPr>
              <a:t>This means that if one value fluctuates, say, high, then this has no </a:t>
            </a:r>
          </a:p>
          <a:p>
            <a:pPr>
              <a:spcAft>
                <a:spcPts val="1200"/>
              </a:spcAft>
            </a:pPr>
            <a:r>
              <a:rPr lang="en-US" sz="2400" dirty="0">
                <a:solidFill>
                  <a:srgbClr val="0070C0"/>
                </a:solidFill>
                <a:latin typeface="Calibri" panose="020F0502020204030204" pitchFamily="34" charset="0"/>
                <a:cs typeface="Calibri" panose="020F0502020204030204" pitchFamily="34" charset="0"/>
              </a:rPr>
              <a:t>influence on whether one of the others will fluctuate high or low.</a:t>
            </a:r>
          </a:p>
          <a:p>
            <a:r>
              <a:rPr lang="en-US" sz="2400" dirty="0">
                <a:solidFill>
                  <a:srgbClr val="0070C0"/>
                </a:solidFill>
                <a:latin typeface="Calibri" panose="020F0502020204030204" pitchFamily="34" charset="0"/>
                <a:cs typeface="Calibri" panose="020F0502020204030204" pitchFamily="34" charset="0"/>
              </a:rPr>
              <a:t>But there could be cases where the </a:t>
            </a:r>
            <a:r>
              <a:rPr lang="en-US" sz="2400" i="1" dirty="0" err="1">
                <a:solidFill>
                  <a:srgbClr val="0070C0"/>
                </a:solidFill>
                <a:latin typeface="Times New Roman" panose="02020603050405020304" pitchFamily="18" charset="0"/>
                <a:cs typeface="Times New Roman" panose="02020603050405020304" pitchFamily="18" charset="0"/>
              </a:rPr>
              <a:t>y</a:t>
            </a:r>
            <a:r>
              <a:rPr lang="en-US" sz="2400" i="1" baseline="-25000" dirty="0" err="1">
                <a:solidFill>
                  <a:srgbClr val="0070C0"/>
                </a:solidFill>
                <a:latin typeface="Times New Roman" panose="02020603050405020304" pitchFamily="18" charset="0"/>
                <a:cs typeface="Times New Roman" panose="02020603050405020304" pitchFamily="18" charset="0"/>
              </a:rPr>
              <a:t>i</a:t>
            </a:r>
            <a:r>
              <a:rPr lang="en-US" sz="2400" dirty="0">
                <a:solidFill>
                  <a:srgbClr val="0070C0"/>
                </a:solidFill>
                <a:latin typeface="Calibri" panose="020F0502020204030204" pitchFamily="34" charset="0"/>
                <a:cs typeface="Calibri" panose="020F0502020204030204" pitchFamily="34" charset="0"/>
              </a:rPr>
              <a:t> are correlated, i.e., they have</a:t>
            </a:r>
          </a:p>
          <a:p>
            <a:r>
              <a:rPr lang="en-US" sz="2400" dirty="0">
                <a:solidFill>
                  <a:srgbClr val="0070C0"/>
                </a:solidFill>
                <a:latin typeface="Calibri" panose="020F0502020204030204" pitchFamily="34" charset="0"/>
                <a:cs typeface="Calibri" panose="020F0502020204030204" pitchFamily="34" charset="0"/>
              </a:rPr>
              <a:t>nonzero </a:t>
            </a:r>
            <a:r>
              <a:rPr lang="en-US" sz="2400" dirty="0" err="1">
                <a:solidFill>
                  <a:srgbClr val="0070C0"/>
                </a:solidFill>
                <a:latin typeface="Calibri" panose="020F0502020204030204" pitchFamily="34" charset="0"/>
                <a:cs typeface="Calibri" panose="020F0502020204030204" pitchFamily="34" charset="0"/>
              </a:rPr>
              <a:t>covariances</a:t>
            </a:r>
            <a:endParaRPr lang="en-US" sz="2400" dirty="0">
              <a:solidFill>
                <a:srgbClr val="0070C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89A3DF6-AB77-057F-98DC-B7895980DD4A}"/>
              </a:ext>
            </a:extLst>
          </p:cNvPr>
          <p:cNvPicPr>
            <a:picLocks noChangeAspect="1"/>
          </p:cNvPicPr>
          <p:nvPr/>
        </p:nvPicPr>
        <p:blipFill>
          <a:blip r:embed="rId2"/>
          <a:stretch>
            <a:fillRect/>
          </a:stretch>
        </p:blipFill>
        <p:spPr>
          <a:xfrm>
            <a:off x="2520735" y="3642416"/>
            <a:ext cx="3632200" cy="469900"/>
          </a:xfrm>
          <a:prstGeom prst="rect">
            <a:avLst/>
          </a:prstGeom>
        </p:spPr>
      </p:pic>
      <p:sp>
        <p:nvSpPr>
          <p:cNvPr id="7" name="TextBox 6">
            <a:extLst>
              <a:ext uri="{FF2B5EF4-FFF2-40B4-BE49-F238E27FC236}">
                <a16:creationId xmlns:a16="http://schemas.microsoft.com/office/drawing/2014/main" id="{996793FF-75AA-B4A4-E55C-CB9CB22BD1E3}"/>
              </a:ext>
            </a:extLst>
          </p:cNvPr>
          <p:cNvSpPr txBox="1"/>
          <p:nvPr/>
        </p:nvSpPr>
        <p:spPr>
          <a:xfrm>
            <a:off x="454652" y="4217893"/>
            <a:ext cx="5505033"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In this case, the formula for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dirty="0">
                <a:solidFill>
                  <a:srgbClr val="0070C0"/>
                </a:solidFill>
                <a:latin typeface="Times New Roman" panose="02020603050405020304" pitchFamily="18" charset="0"/>
                <a:cs typeface="Times New Roman" panose="02020603050405020304" pitchFamily="18" charset="0"/>
              </a:rPr>
              <a:t>(</a:t>
            </a:r>
            <a:r>
              <a:rPr lang="el-GR" sz="2400" b="1" i="1" dirty="0">
                <a:solidFill>
                  <a:srgbClr val="0070C0"/>
                </a:solidFill>
                <a:latin typeface="Times New Roman" panose="02020603050405020304" pitchFamily="18" charset="0"/>
                <a:cs typeface="Times New Roman" panose="02020603050405020304" pitchFamily="18" charset="0"/>
              </a:rPr>
              <a:t>θ</a:t>
            </a:r>
            <a:r>
              <a:rPr lang="en-US" sz="2400" dirty="0">
                <a:solidFill>
                  <a:srgbClr val="0070C0"/>
                </a:solidFill>
                <a:latin typeface="Times New Roman" panose="02020603050405020304" pitchFamily="18" charset="0"/>
                <a:cs typeface="Times New Roman" panose="02020603050405020304" pitchFamily="18" charset="0"/>
              </a:rPr>
              <a:t>)</a:t>
            </a:r>
            <a:r>
              <a:rPr lang="en-US" sz="2400" dirty="0">
                <a:solidFill>
                  <a:srgbClr val="0070C0"/>
                </a:solidFill>
                <a:latin typeface="Calibri" panose="020F0502020204030204" pitchFamily="34" charset="0"/>
                <a:cs typeface="Calibri" panose="020F0502020204030204" pitchFamily="34" charset="0"/>
              </a:rPr>
              <a:t> becomes</a:t>
            </a:r>
          </a:p>
        </p:txBody>
      </p:sp>
      <p:pic>
        <p:nvPicPr>
          <p:cNvPr id="8" name="Picture 7">
            <a:extLst>
              <a:ext uri="{FF2B5EF4-FFF2-40B4-BE49-F238E27FC236}">
                <a16:creationId xmlns:a16="http://schemas.microsoft.com/office/drawing/2014/main" id="{0C4E8941-6DC2-2A63-E691-FA74C0502872}"/>
              </a:ext>
            </a:extLst>
          </p:cNvPr>
          <p:cNvPicPr>
            <a:picLocks noChangeAspect="1"/>
          </p:cNvPicPr>
          <p:nvPr/>
        </p:nvPicPr>
        <p:blipFill>
          <a:blip r:embed="rId3"/>
          <a:stretch>
            <a:fillRect/>
          </a:stretch>
        </p:blipFill>
        <p:spPr>
          <a:xfrm>
            <a:off x="1402956" y="4802588"/>
            <a:ext cx="6123600" cy="972000"/>
          </a:xfrm>
          <a:prstGeom prst="rect">
            <a:avLst/>
          </a:prstGeom>
        </p:spPr>
      </p:pic>
      <p:sp>
        <p:nvSpPr>
          <p:cNvPr id="9" name="TextBox 8">
            <a:extLst>
              <a:ext uri="{FF2B5EF4-FFF2-40B4-BE49-F238E27FC236}">
                <a16:creationId xmlns:a16="http://schemas.microsoft.com/office/drawing/2014/main" id="{CE069F84-4063-733B-EDBB-A19289A2A2DD}"/>
              </a:ext>
            </a:extLst>
          </p:cNvPr>
          <p:cNvSpPr txBox="1"/>
          <p:nvPr/>
        </p:nvSpPr>
        <p:spPr>
          <a:xfrm>
            <a:off x="454651" y="5832926"/>
            <a:ext cx="8106578"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where </a:t>
            </a:r>
            <a:r>
              <a:rPr lang="en-US" sz="2400" i="1" dirty="0">
                <a:solidFill>
                  <a:srgbClr val="0070C0"/>
                </a:solidFill>
                <a:latin typeface="Times New Roman" panose="02020603050405020304" pitchFamily="18" charset="0"/>
                <a:cs typeface="Times New Roman" panose="02020603050405020304" pitchFamily="18" charset="0"/>
              </a:rPr>
              <a:t>V</a:t>
            </a:r>
            <a:r>
              <a:rPr lang="en-US" sz="800" i="1" dirty="0">
                <a:solidFill>
                  <a:srgbClr val="0070C0"/>
                </a:solidFill>
                <a:latin typeface="Times New Roman" panose="02020603050405020304" pitchFamily="18" charset="0"/>
                <a:cs typeface="Times New Roman" panose="02020603050405020304" pitchFamily="18" charset="0"/>
              </a:rPr>
              <a:t> </a:t>
            </a:r>
            <a:r>
              <a:rPr lang="en-US" sz="2400" baseline="30000" dirty="0">
                <a:solidFill>
                  <a:srgbClr val="0070C0"/>
                </a:solidFill>
                <a:latin typeface="Times New Roman" panose="02020603050405020304" pitchFamily="18" charset="0"/>
                <a:cs typeface="Times New Roman" panose="02020603050405020304" pitchFamily="18" charset="0"/>
              </a:rPr>
              <a:t>−1</a:t>
            </a:r>
            <a:r>
              <a:rPr lang="en-US" sz="2400" dirty="0">
                <a:solidFill>
                  <a:srgbClr val="0070C0"/>
                </a:solidFill>
                <a:latin typeface="Calibri" panose="020F0502020204030204" pitchFamily="34" charset="0"/>
                <a:cs typeface="Calibri" panose="020F0502020204030204" pitchFamily="34" charset="0"/>
              </a:rPr>
              <a:t> is the inverse of the covariance matrix of the data </a:t>
            </a:r>
            <a:r>
              <a:rPr lang="en-US" sz="2400" i="1" dirty="0">
                <a:solidFill>
                  <a:srgbClr val="0070C0"/>
                </a:solidFill>
                <a:latin typeface="Times New Roman" panose="02020603050405020304" pitchFamily="18" charset="0"/>
                <a:cs typeface="Times New Roman" panose="02020603050405020304" pitchFamily="18" charset="0"/>
              </a:rPr>
              <a:t>V</a:t>
            </a:r>
            <a:r>
              <a:rPr lang="en-US" sz="2400"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81784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21</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ED98CB21-D535-A58D-156B-EF3F30111669}"/>
              </a:ext>
            </a:extLst>
          </p:cNvPr>
          <p:cNvSpPr txBox="1">
            <a:spLocks noChangeArrowheads="1"/>
          </p:cNvSpPr>
          <p:nvPr/>
        </p:nvSpPr>
        <p:spPr bwMode="auto">
          <a:xfrm>
            <a:off x="332640" y="240523"/>
            <a:ext cx="8663931"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LS with correlated measurements (2)</a:t>
            </a:r>
          </a:p>
        </p:txBody>
      </p:sp>
      <p:sp>
        <p:nvSpPr>
          <p:cNvPr id="3" name="TextBox 2">
            <a:extLst>
              <a:ext uri="{FF2B5EF4-FFF2-40B4-BE49-F238E27FC236}">
                <a16:creationId xmlns:a16="http://schemas.microsoft.com/office/drawing/2014/main" id="{D7608CB6-EAF8-228E-A489-AA5DEA880318}"/>
              </a:ext>
            </a:extLst>
          </p:cNvPr>
          <p:cNvSpPr txBox="1"/>
          <p:nvPr/>
        </p:nvSpPr>
        <p:spPr>
          <a:xfrm>
            <a:off x="511627" y="1099457"/>
            <a:ext cx="7443063" cy="830997"/>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As a check, suppose we have the special case of a diagonal</a:t>
            </a:r>
          </a:p>
          <a:p>
            <a:r>
              <a:rPr lang="en-US" sz="2400" dirty="0">
                <a:solidFill>
                  <a:srgbClr val="0070C0"/>
                </a:solidFill>
                <a:latin typeface="Calibri" panose="020F0502020204030204" pitchFamily="34" charset="0"/>
                <a:cs typeface="Calibri" panose="020F0502020204030204" pitchFamily="34" charset="0"/>
              </a:rPr>
              <a:t>covariance matrix, i.e., uncorrelated measurements.  Then</a:t>
            </a:r>
          </a:p>
        </p:txBody>
      </p:sp>
      <p:pic>
        <p:nvPicPr>
          <p:cNvPr id="6" name="Picture 5">
            <a:extLst>
              <a:ext uri="{FF2B5EF4-FFF2-40B4-BE49-F238E27FC236}">
                <a16:creationId xmlns:a16="http://schemas.microsoft.com/office/drawing/2014/main" id="{293A07F0-15E1-8D3B-3C82-3C28B418E0A8}"/>
              </a:ext>
            </a:extLst>
          </p:cNvPr>
          <p:cNvPicPr>
            <a:picLocks noChangeAspect="1"/>
          </p:cNvPicPr>
          <p:nvPr/>
        </p:nvPicPr>
        <p:blipFill>
          <a:blip r:embed="rId2"/>
          <a:stretch>
            <a:fillRect/>
          </a:stretch>
        </p:blipFill>
        <p:spPr>
          <a:xfrm>
            <a:off x="797202" y="2260143"/>
            <a:ext cx="2730677" cy="2054679"/>
          </a:xfrm>
          <a:prstGeom prst="rect">
            <a:avLst/>
          </a:prstGeom>
        </p:spPr>
      </p:pic>
      <p:pic>
        <p:nvPicPr>
          <p:cNvPr id="7" name="Picture 6">
            <a:extLst>
              <a:ext uri="{FF2B5EF4-FFF2-40B4-BE49-F238E27FC236}">
                <a16:creationId xmlns:a16="http://schemas.microsoft.com/office/drawing/2014/main" id="{F23F25A6-243B-FDA4-11BB-170A1DFC42C0}"/>
              </a:ext>
            </a:extLst>
          </p:cNvPr>
          <p:cNvPicPr>
            <a:picLocks noChangeAspect="1"/>
          </p:cNvPicPr>
          <p:nvPr/>
        </p:nvPicPr>
        <p:blipFill>
          <a:blip r:embed="rId3"/>
          <a:stretch>
            <a:fillRect/>
          </a:stretch>
        </p:blipFill>
        <p:spPr>
          <a:xfrm>
            <a:off x="4809812" y="2389864"/>
            <a:ext cx="3441700" cy="1892300"/>
          </a:xfrm>
          <a:prstGeom prst="rect">
            <a:avLst/>
          </a:prstGeom>
        </p:spPr>
      </p:pic>
      <p:sp>
        <p:nvSpPr>
          <p:cNvPr id="8" name="TextBox 7">
            <a:extLst>
              <a:ext uri="{FF2B5EF4-FFF2-40B4-BE49-F238E27FC236}">
                <a16:creationId xmlns:a16="http://schemas.microsoft.com/office/drawing/2014/main" id="{E3A7905F-7C09-BEC9-0309-B72358AF3BFD}"/>
              </a:ext>
            </a:extLst>
          </p:cNvPr>
          <p:cNvSpPr txBox="1"/>
          <p:nvPr/>
        </p:nvSpPr>
        <p:spPr>
          <a:xfrm>
            <a:off x="3949839" y="3056649"/>
            <a:ext cx="492443" cy="461665"/>
          </a:xfrm>
          <a:prstGeom prst="rect">
            <a:avLst/>
          </a:prstGeom>
          <a:noFill/>
        </p:spPr>
        <p:txBody>
          <a:bodyPr wrap="non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E8507ED0-8310-38E6-9858-F3510B5EDE24}"/>
              </a:ext>
            </a:extLst>
          </p:cNvPr>
          <p:cNvSpPr txBox="1"/>
          <p:nvPr/>
        </p:nvSpPr>
        <p:spPr>
          <a:xfrm>
            <a:off x="500745" y="4659084"/>
            <a:ext cx="7895238" cy="461665"/>
          </a:xfrm>
          <a:prstGeom prst="rect">
            <a:avLst/>
          </a:prstGeom>
          <a:noFill/>
        </p:spPr>
        <p:txBody>
          <a:bodyPr wrap="none" rtlCol="0">
            <a:spAutoFit/>
          </a:bodyPr>
          <a:lstStyle/>
          <a:p>
            <a:r>
              <a:rPr lang="en-US" sz="2400" i="1" dirty="0">
                <a:solidFill>
                  <a:srgbClr val="0070C0"/>
                </a:solidFill>
                <a:latin typeface="Times New Roman" panose="02020603050405020304" pitchFamily="18" charset="0"/>
                <a:cs typeface="Times New Roman" panose="02020603050405020304" pitchFamily="18" charset="0"/>
              </a:rPr>
              <a:t>V</a:t>
            </a:r>
            <a:r>
              <a:rPr lang="en-US" sz="800" i="1" dirty="0">
                <a:solidFill>
                  <a:srgbClr val="0070C0"/>
                </a:solidFill>
                <a:latin typeface="Times New Roman" panose="02020603050405020304" pitchFamily="18" charset="0"/>
                <a:cs typeface="Times New Roman" panose="02020603050405020304" pitchFamily="18" charset="0"/>
              </a:rPr>
              <a:t> </a:t>
            </a:r>
            <a:r>
              <a:rPr lang="en-US" sz="2400" baseline="30000" dirty="0">
                <a:solidFill>
                  <a:srgbClr val="0070C0"/>
                </a:solidFill>
                <a:latin typeface="Times New Roman" panose="02020603050405020304" pitchFamily="18" charset="0"/>
                <a:cs typeface="Times New Roman" panose="02020603050405020304" pitchFamily="18" charset="0"/>
              </a:rPr>
              <a:t>−1</a:t>
            </a:r>
            <a:r>
              <a:rPr lang="en-US" sz="2400" i="1" baseline="-25000" dirty="0">
                <a:solidFill>
                  <a:srgbClr val="0070C0"/>
                </a:solidFill>
                <a:latin typeface="Times New Roman" panose="02020603050405020304" pitchFamily="18" charset="0"/>
                <a:cs typeface="Times New Roman" panose="02020603050405020304" pitchFamily="18" charset="0"/>
              </a:rPr>
              <a:t>ij</a:t>
            </a:r>
            <a:r>
              <a:rPr lang="en-US" sz="2400" dirty="0">
                <a:solidFill>
                  <a:srgbClr val="0070C0"/>
                </a:solidFill>
                <a:latin typeface="Times New Roman" panose="02020603050405020304" pitchFamily="18" charset="0"/>
                <a:cs typeface="Times New Roman" panose="02020603050405020304" pitchFamily="18" charset="0"/>
              </a:rPr>
              <a:t> = </a:t>
            </a:r>
            <a:r>
              <a:rPr lang="el-GR" sz="2400" i="1" dirty="0">
                <a:solidFill>
                  <a:srgbClr val="0070C0"/>
                </a:solidFill>
                <a:latin typeface="Times New Roman" panose="02020603050405020304" pitchFamily="18" charset="0"/>
                <a:cs typeface="Times New Roman" panose="02020603050405020304" pitchFamily="18" charset="0"/>
              </a:rPr>
              <a:t>δ</a:t>
            </a:r>
            <a:r>
              <a:rPr lang="en-US" sz="2400" i="1" baseline="-25000" dirty="0" err="1">
                <a:solidFill>
                  <a:srgbClr val="0070C0"/>
                </a:solidFill>
                <a:latin typeface="Times New Roman" panose="02020603050405020304" pitchFamily="18" charset="0"/>
                <a:cs typeface="Times New Roman" panose="02020603050405020304" pitchFamily="18" charset="0"/>
              </a:rPr>
              <a:t>ij</a:t>
            </a:r>
            <a:r>
              <a:rPr lang="en-US" sz="800" i="1" baseline="-250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a:t>
            </a:r>
            <a:r>
              <a:rPr lang="el-GR" sz="2400" i="1" dirty="0">
                <a:solidFill>
                  <a:srgbClr val="0070C0"/>
                </a:solidFill>
                <a:latin typeface="Times New Roman" panose="02020603050405020304" pitchFamily="18" charset="0"/>
                <a:cs typeface="Times New Roman" panose="02020603050405020304" pitchFamily="18" charset="0"/>
              </a:rPr>
              <a:t>σ</a:t>
            </a:r>
            <a:r>
              <a:rPr lang="en-US" sz="2400" i="1" baseline="-25000" dirty="0">
                <a:solidFill>
                  <a:srgbClr val="0070C0"/>
                </a:solidFill>
                <a:latin typeface="Times New Roman" panose="02020603050405020304" pitchFamily="18" charset="0"/>
                <a:cs typeface="Times New Roman" panose="02020603050405020304" pitchFamily="18" charset="0"/>
              </a:rPr>
              <a:t>i</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dirty="0">
                <a:solidFill>
                  <a:srgbClr val="0070C0"/>
                </a:solidFill>
                <a:latin typeface="Calibri" panose="020F0502020204030204" pitchFamily="34" charset="0"/>
                <a:cs typeface="Calibri" panose="020F0502020204030204" pitchFamily="34" charset="0"/>
              </a:rPr>
              <a:t>, carry out one of the sums, </a:t>
            </a:r>
            <a:r>
              <a:rPr lang="el-GR" sz="2400" i="1" dirty="0">
                <a:solidFill>
                  <a:srgbClr val="0070C0"/>
                </a:solidFill>
                <a:latin typeface="Times New Roman" panose="02020603050405020304" pitchFamily="18" charset="0"/>
                <a:cs typeface="Times New Roman" panose="02020603050405020304" pitchFamily="18" charset="0"/>
              </a:rPr>
              <a:t>χ</a:t>
            </a:r>
            <a:r>
              <a:rPr lang="el-GR" sz="800" i="1" baseline="30000" dirty="0">
                <a:solidFill>
                  <a:srgbClr val="0070C0"/>
                </a:solidFill>
                <a:latin typeface="Times New Roman" panose="02020603050405020304" pitchFamily="18" charset="0"/>
                <a:cs typeface="Times New Roman" panose="02020603050405020304" pitchFamily="18" charset="0"/>
              </a:rPr>
              <a:t> </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dirty="0">
                <a:solidFill>
                  <a:srgbClr val="0070C0"/>
                </a:solidFill>
                <a:latin typeface="Times New Roman" panose="02020603050405020304" pitchFamily="18" charset="0"/>
                <a:cs typeface="Times New Roman" panose="02020603050405020304" pitchFamily="18" charset="0"/>
              </a:rPr>
              <a:t>(</a:t>
            </a:r>
            <a:r>
              <a:rPr lang="el-GR" sz="2400" b="1" i="1" dirty="0">
                <a:solidFill>
                  <a:srgbClr val="0070C0"/>
                </a:solidFill>
                <a:latin typeface="Times New Roman" panose="02020603050405020304" pitchFamily="18" charset="0"/>
                <a:cs typeface="Times New Roman" panose="02020603050405020304" pitchFamily="18" charset="0"/>
              </a:rPr>
              <a:t>θ</a:t>
            </a:r>
            <a:r>
              <a:rPr lang="en-US" sz="2400" dirty="0">
                <a:solidFill>
                  <a:srgbClr val="0070C0"/>
                </a:solidFill>
                <a:latin typeface="Times New Roman" panose="02020603050405020304" pitchFamily="18" charset="0"/>
                <a:cs typeface="Times New Roman" panose="02020603050405020304" pitchFamily="18" charset="0"/>
              </a:rPr>
              <a:t>)</a:t>
            </a:r>
            <a:r>
              <a:rPr lang="en-US" sz="2400" dirty="0">
                <a:solidFill>
                  <a:srgbClr val="0070C0"/>
                </a:solidFill>
                <a:latin typeface="Calibri" panose="020F0502020204030204" pitchFamily="34" charset="0"/>
                <a:cs typeface="Calibri" panose="020F0502020204030204" pitchFamily="34" charset="0"/>
              </a:rPr>
              <a:t> same as before:</a:t>
            </a:r>
          </a:p>
        </p:txBody>
      </p:sp>
      <p:pic>
        <p:nvPicPr>
          <p:cNvPr id="10" name="Picture 9">
            <a:extLst>
              <a:ext uri="{FF2B5EF4-FFF2-40B4-BE49-F238E27FC236}">
                <a16:creationId xmlns:a16="http://schemas.microsoft.com/office/drawing/2014/main" id="{898B524B-8DE2-637C-6054-6C16C379F2AA}"/>
              </a:ext>
            </a:extLst>
          </p:cNvPr>
          <p:cNvPicPr>
            <a:picLocks noChangeAspect="1"/>
          </p:cNvPicPr>
          <p:nvPr/>
        </p:nvPicPr>
        <p:blipFill>
          <a:blip r:embed="rId4"/>
          <a:stretch>
            <a:fillRect/>
          </a:stretch>
        </p:blipFill>
        <p:spPr>
          <a:xfrm>
            <a:off x="993147" y="5421467"/>
            <a:ext cx="6940998" cy="796508"/>
          </a:xfrm>
          <a:prstGeom prst="rect">
            <a:avLst/>
          </a:prstGeom>
        </p:spPr>
      </p:pic>
    </p:spTree>
    <p:extLst>
      <p:ext uri="{BB962C8B-B14F-4D97-AF65-F5344CB8AC3E}">
        <p14:creationId xmlns:p14="http://schemas.microsoft.com/office/powerpoint/2010/main" val="3928553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22</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905D6813-FBBD-1A2B-E5E6-F3ED54591E8D}"/>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Statistical Data Analysis</a:t>
            </a:r>
          </a:p>
        </p:txBody>
      </p:sp>
      <p:sp>
        <p:nvSpPr>
          <p:cNvPr id="3" name="TextBox 2">
            <a:extLst>
              <a:ext uri="{FF2B5EF4-FFF2-40B4-BE49-F238E27FC236}">
                <a16:creationId xmlns:a16="http://schemas.microsoft.com/office/drawing/2014/main" id="{D5850832-F02B-65A3-3B4E-B9542B34E48D}"/>
              </a:ext>
            </a:extLst>
          </p:cNvPr>
          <p:cNvSpPr txBox="1"/>
          <p:nvPr/>
        </p:nvSpPr>
        <p:spPr>
          <a:xfrm>
            <a:off x="475727" y="1055443"/>
            <a:ext cx="8486713" cy="646331"/>
          </a:xfrm>
          <a:prstGeom prst="rect">
            <a:avLst/>
          </a:prstGeom>
          <a:noFill/>
        </p:spPr>
        <p:txBody>
          <a:bodyPr wrap="square" rtlCol="0">
            <a:spAutoFit/>
          </a:bodyPr>
          <a:lstStyle/>
          <a:p>
            <a:pPr algn="ctr" eaLnBrk="0" hangingPunct="0"/>
            <a:r>
              <a:rPr lang="en-US" sz="3600" dirty="0">
                <a:solidFill>
                  <a:srgbClr val="CC3300"/>
                </a:solidFill>
                <a:latin typeface="Calibri" panose="020F0502020204030204" pitchFamily="34" charset="0"/>
                <a:cs typeface="Calibri" panose="020F0502020204030204" pitchFamily="34" charset="0"/>
              </a:rPr>
              <a:t>Lecture 2-3</a:t>
            </a:r>
          </a:p>
        </p:txBody>
      </p:sp>
      <p:sp>
        <p:nvSpPr>
          <p:cNvPr id="6" name="TextBox 5">
            <a:extLst>
              <a:ext uri="{FF2B5EF4-FFF2-40B4-BE49-F238E27FC236}">
                <a16:creationId xmlns:a16="http://schemas.microsoft.com/office/drawing/2014/main" id="{0750FA19-E164-5787-0786-F58AD9CB492E}"/>
              </a:ext>
            </a:extLst>
          </p:cNvPr>
          <p:cNvSpPr txBox="1"/>
          <p:nvPr/>
        </p:nvSpPr>
        <p:spPr>
          <a:xfrm>
            <a:off x="947057" y="2444115"/>
            <a:ext cx="4785284" cy="984885"/>
          </a:xfrm>
          <a:prstGeom prst="rect">
            <a:avLst/>
          </a:prstGeom>
          <a:noFill/>
        </p:spPr>
        <p:txBody>
          <a:bodyPr wrap="none" rtlCol="0">
            <a:spAutoFit/>
          </a:bodyPr>
          <a:lstStyle/>
          <a:p>
            <a:pPr marL="342900" indent="-342900">
              <a:spcAft>
                <a:spcPts val="1200"/>
              </a:spcAft>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Further discussion of the exercises</a:t>
            </a:r>
          </a:p>
          <a:p>
            <a:pPr marL="342900" indent="-342900">
              <a:spcAft>
                <a:spcPts val="1200"/>
              </a:spcAft>
              <a:buFont typeface="Arial" panose="020B0604020202020204" pitchFamily="34" charset="0"/>
              <a:buChar char="•"/>
            </a:pPr>
            <a:r>
              <a:rPr lang="en-US" sz="2400" dirty="0">
                <a:solidFill>
                  <a:srgbClr val="0070C0"/>
                </a:solidFill>
                <a:latin typeface="Calibri" panose="020F0502020204030204" pitchFamily="34" charset="0"/>
                <a:cs typeface="Calibri" panose="020F0502020204030204" pitchFamily="34" charset="0"/>
              </a:rPr>
              <a:t>Structure of the report</a:t>
            </a:r>
            <a:endParaRPr lang="el-GR" sz="24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5348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23</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FF0ECCF4-B371-64DD-6904-B3B94AF11EB5}"/>
              </a:ext>
            </a:extLst>
          </p:cNvPr>
          <p:cNvSpPr txBox="1">
            <a:spLocks noChangeArrowheads="1"/>
          </p:cNvSpPr>
          <p:nvPr/>
        </p:nvSpPr>
        <p:spPr bwMode="auto">
          <a:xfrm>
            <a:off x="491405" y="240523"/>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00000"/>
                </a:solidFill>
                <a:latin typeface="Calibri" panose="020F0502020204030204" pitchFamily="34" charset="0"/>
                <a:cs typeface="Calibri" panose="020F0502020204030204" pitchFamily="34" charset="0"/>
              </a:rPr>
              <a:t>Goodness-of-fit with Galileo’s data</a:t>
            </a:r>
          </a:p>
        </p:txBody>
      </p:sp>
      <p:pic>
        <p:nvPicPr>
          <p:cNvPr id="3" name="Picture 2">
            <a:extLst>
              <a:ext uri="{FF2B5EF4-FFF2-40B4-BE49-F238E27FC236}">
                <a16:creationId xmlns:a16="http://schemas.microsoft.com/office/drawing/2014/main" id="{100ADDA4-E087-0051-031C-A13B4020D5D6}"/>
              </a:ext>
            </a:extLst>
          </p:cNvPr>
          <p:cNvPicPr>
            <a:picLocks noChangeAspect="1"/>
          </p:cNvPicPr>
          <p:nvPr/>
        </p:nvPicPr>
        <p:blipFill>
          <a:blip r:embed="rId2"/>
          <a:stretch>
            <a:fillRect/>
          </a:stretch>
        </p:blipFill>
        <p:spPr>
          <a:xfrm>
            <a:off x="473170" y="1882294"/>
            <a:ext cx="4594333" cy="3527992"/>
          </a:xfrm>
          <a:prstGeom prst="rect">
            <a:avLst/>
          </a:prstGeom>
        </p:spPr>
      </p:pic>
      <p:pic>
        <p:nvPicPr>
          <p:cNvPr id="6" name="Picture 5">
            <a:extLst>
              <a:ext uri="{FF2B5EF4-FFF2-40B4-BE49-F238E27FC236}">
                <a16:creationId xmlns:a16="http://schemas.microsoft.com/office/drawing/2014/main" id="{C82A4586-2F67-7C90-1F36-4E9FE0E7D60B}"/>
              </a:ext>
            </a:extLst>
          </p:cNvPr>
          <p:cNvPicPr>
            <a:picLocks noChangeAspect="1"/>
          </p:cNvPicPr>
          <p:nvPr/>
        </p:nvPicPr>
        <p:blipFill>
          <a:blip r:embed="rId3"/>
          <a:stretch>
            <a:fillRect/>
          </a:stretch>
        </p:blipFill>
        <p:spPr>
          <a:xfrm>
            <a:off x="5371310" y="2846566"/>
            <a:ext cx="3297669" cy="2304000"/>
          </a:xfrm>
          <a:prstGeom prst="rect">
            <a:avLst/>
          </a:prstGeom>
        </p:spPr>
      </p:pic>
      <p:sp>
        <p:nvSpPr>
          <p:cNvPr id="7" name="TextBox 6">
            <a:extLst>
              <a:ext uri="{FF2B5EF4-FFF2-40B4-BE49-F238E27FC236}">
                <a16:creationId xmlns:a16="http://schemas.microsoft.com/office/drawing/2014/main" id="{44611CCE-F5C8-99A8-A1C0-3343BCE63EDC}"/>
              </a:ext>
            </a:extLst>
          </p:cNvPr>
          <p:cNvSpPr txBox="1"/>
          <p:nvPr/>
        </p:nvSpPr>
        <p:spPr>
          <a:xfrm>
            <a:off x="574571" y="1179221"/>
            <a:ext cx="4996229"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Last week we used data from Galileo...</a:t>
            </a:r>
          </a:p>
        </p:txBody>
      </p:sp>
    </p:spTree>
    <p:extLst>
      <p:ext uri="{BB962C8B-B14F-4D97-AF65-F5344CB8AC3E}">
        <p14:creationId xmlns:p14="http://schemas.microsoft.com/office/powerpoint/2010/main" val="3715521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24</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pic>
        <p:nvPicPr>
          <p:cNvPr id="2" name="Picture 1">
            <a:extLst>
              <a:ext uri="{FF2B5EF4-FFF2-40B4-BE49-F238E27FC236}">
                <a16:creationId xmlns:a16="http://schemas.microsoft.com/office/drawing/2014/main" id="{67B9D733-8ACF-C5C4-44EF-FE221A623E70}"/>
              </a:ext>
            </a:extLst>
          </p:cNvPr>
          <p:cNvPicPr>
            <a:picLocks noChangeAspect="1"/>
          </p:cNvPicPr>
          <p:nvPr/>
        </p:nvPicPr>
        <p:blipFill>
          <a:blip r:embed="rId2"/>
          <a:stretch>
            <a:fillRect/>
          </a:stretch>
        </p:blipFill>
        <p:spPr>
          <a:xfrm>
            <a:off x="3300960" y="1911673"/>
            <a:ext cx="1181100" cy="584200"/>
          </a:xfrm>
          <a:prstGeom prst="rect">
            <a:avLst/>
          </a:prstGeom>
        </p:spPr>
      </p:pic>
      <p:pic>
        <p:nvPicPr>
          <p:cNvPr id="3" name="Picture 2">
            <a:extLst>
              <a:ext uri="{FF2B5EF4-FFF2-40B4-BE49-F238E27FC236}">
                <a16:creationId xmlns:a16="http://schemas.microsoft.com/office/drawing/2014/main" id="{4F0C457C-0417-626D-911F-8E20376357B4}"/>
              </a:ext>
            </a:extLst>
          </p:cNvPr>
          <p:cNvPicPr>
            <a:picLocks noChangeAspect="1"/>
          </p:cNvPicPr>
          <p:nvPr/>
        </p:nvPicPr>
        <p:blipFill>
          <a:blip r:embed="rId3"/>
          <a:stretch>
            <a:fillRect/>
          </a:stretch>
        </p:blipFill>
        <p:spPr>
          <a:xfrm>
            <a:off x="3305157" y="2626989"/>
            <a:ext cx="2032000" cy="533400"/>
          </a:xfrm>
          <a:prstGeom prst="rect">
            <a:avLst/>
          </a:prstGeom>
        </p:spPr>
      </p:pic>
      <p:pic>
        <p:nvPicPr>
          <p:cNvPr id="6" name="Picture 5">
            <a:extLst>
              <a:ext uri="{FF2B5EF4-FFF2-40B4-BE49-F238E27FC236}">
                <a16:creationId xmlns:a16="http://schemas.microsoft.com/office/drawing/2014/main" id="{607B52F1-33C0-07DE-3904-F95C9CB82879}"/>
              </a:ext>
            </a:extLst>
          </p:cNvPr>
          <p:cNvPicPr>
            <a:picLocks noChangeAspect="1"/>
          </p:cNvPicPr>
          <p:nvPr/>
        </p:nvPicPr>
        <p:blipFill>
          <a:blip r:embed="rId4"/>
          <a:stretch>
            <a:fillRect/>
          </a:stretch>
        </p:blipFill>
        <p:spPr>
          <a:xfrm>
            <a:off x="3259093" y="3389345"/>
            <a:ext cx="1358900" cy="482600"/>
          </a:xfrm>
          <a:prstGeom prst="rect">
            <a:avLst/>
          </a:prstGeom>
        </p:spPr>
      </p:pic>
      <p:sp>
        <p:nvSpPr>
          <p:cNvPr id="7" name="TextBox 6">
            <a:extLst>
              <a:ext uri="{FF2B5EF4-FFF2-40B4-BE49-F238E27FC236}">
                <a16:creationId xmlns:a16="http://schemas.microsoft.com/office/drawing/2014/main" id="{816D90B6-F13A-DEF2-824C-C54B2270BD22}"/>
              </a:ext>
            </a:extLst>
          </p:cNvPr>
          <p:cNvSpPr txBox="1"/>
          <p:nvPr/>
        </p:nvSpPr>
        <p:spPr>
          <a:xfrm>
            <a:off x="529210" y="952446"/>
            <a:ext cx="7915372" cy="830997"/>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...to fit several hypotheses for the functional relation between</a:t>
            </a:r>
          </a:p>
          <a:p>
            <a:r>
              <a:rPr lang="en-US" sz="2400" dirty="0">
                <a:solidFill>
                  <a:srgbClr val="0070C0"/>
                </a:solidFill>
                <a:latin typeface="Calibri" panose="020F0502020204030204" pitchFamily="34" charset="0"/>
                <a:cs typeface="Calibri" panose="020F0502020204030204" pitchFamily="34" charset="0"/>
              </a:rPr>
              <a:t>the initial height </a:t>
            </a:r>
            <a:r>
              <a:rPr lang="en-US" sz="2400" i="1" dirty="0">
                <a:solidFill>
                  <a:srgbClr val="0070C0"/>
                </a:solidFill>
                <a:latin typeface="Times New Roman" panose="02020603050405020304" pitchFamily="18" charset="0"/>
                <a:cs typeface="Times New Roman" panose="02020603050405020304" pitchFamily="18" charset="0"/>
              </a:rPr>
              <a:t>h</a:t>
            </a:r>
            <a:r>
              <a:rPr lang="en-US" sz="2400" dirty="0">
                <a:solidFill>
                  <a:srgbClr val="0070C0"/>
                </a:solidFill>
                <a:latin typeface="Calibri" panose="020F0502020204030204" pitchFamily="34" charset="0"/>
                <a:cs typeface="Calibri" panose="020F0502020204030204" pitchFamily="34" charset="0"/>
              </a:rPr>
              <a:t> and flight distance </a:t>
            </a:r>
            <a:r>
              <a:rPr lang="en-US" sz="2400" i="1" dirty="0">
                <a:solidFill>
                  <a:srgbClr val="0070C0"/>
                </a:solidFill>
                <a:latin typeface="Times New Roman" panose="02020603050405020304" pitchFamily="18" charset="0"/>
                <a:cs typeface="Times New Roman" panose="02020603050405020304" pitchFamily="18" charset="0"/>
              </a:rPr>
              <a:t>d</a:t>
            </a:r>
            <a:r>
              <a:rPr lang="en-US" sz="2400" dirty="0">
                <a:solidFill>
                  <a:srgbClr val="0070C0"/>
                </a:solidFill>
                <a:latin typeface="Calibri" panose="020F0502020204030204" pitchFamily="34" charset="0"/>
                <a:cs typeface="Calibri" panose="020F0502020204030204" pitchFamily="34" charset="0"/>
              </a:rPr>
              <a:t>:</a:t>
            </a:r>
          </a:p>
        </p:txBody>
      </p:sp>
      <p:sp>
        <p:nvSpPr>
          <p:cNvPr id="8" name="Rectangle 2">
            <a:extLst>
              <a:ext uri="{FF2B5EF4-FFF2-40B4-BE49-F238E27FC236}">
                <a16:creationId xmlns:a16="http://schemas.microsoft.com/office/drawing/2014/main" id="{CA0D7023-E987-FC6F-0C7B-059F7B785759}"/>
              </a:ext>
            </a:extLst>
          </p:cNvPr>
          <p:cNvSpPr txBox="1">
            <a:spLocks noChangeArrowheads="1"/>
          </p:cNvSpPr>
          <p:nvPr/>
        </p:nvSpPr>
        <p:spPr bwMode="auto">
          <a:xfrm>
            <a:off x="491405" y="240523"/>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00000"/>
                </a:solidFill>
                <a:latin typeface="Calibri" panose="020F0502020204030204" pitchFamily="34" charset="0"/>
                <a:cs typeface="Calibri" panose="020F0502020204030204" pitchFamily="34" charset="0"/>
              </a:rPr>
              <a:t>Goodness-of-fit with Galileo’s data</a:t>
            </a:r>
          </a:p>
        </p:txBody>
      </p:sp>
      <p:sp>
        <p:nvSpPr>
          <p:cNvPr id="9" name="TextBox 8">
            <a:extLst>
              <a:ext uri="{FF2B5EF4-FFF2-40B4-BE49-F238E27FC236}">
                <a16:creationId xmlns:a16="http://schemas.microsoft.com/office/drawing/2014/main" id="{4C6B0920-3B6E-3501-DBFE-B457F9F31E54}"/>
              </a:ext>
            </a:extLst>
          </p:cNvPr>
          <p:cNvSpPr txBox="1"/>
          <p:nvPr/>
        </p:nvSpPr>
        <p:spPr>
          <a:xfrm>
            <a:off x="462475" y="3945857"/>
            <a:ext cx="8586606" cy="1200328"/>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So now we can put ourselves in Galileo’s position and, without</a:t>
            </a:r>
          </a:p>
          <a:p>
            <a:r>
              <a:rPr lang="en-US" sz="2400" dirty="0">
                <a:solidFill>
                  <a:srgbClr val="0070C0"/>
                </a:solidFill>
                <a:latin typeface="Calibri" panose="020F0502020204030204" pitchFamily="34" charset="0"/>
                <a:cs typeface="Calibri" panose="020F0502020204030204" pitchFamily="34" charset="0"/>
              </a:rPr>
              <a:t>knowledge of Newton’s laws, find which hypotheses are compatible</a:t>
            </a:r>
          </a:p>
          <a:p>
            <a:pPr>
              <a:spcAft>
                <a:spcPts val="1200"/>
              </a:spcAft>
            </a:pPr>
            <a:r>
              <a:rPr lang="en-US" sz="2400" dirty="0">
                <a:solidFill>
                  <a:srgbClr val="0070C0"/>
                </a:solidFill>
                <a:latin typeface="Calibri" panose="020F0502020204030204" pitchFamily="34" charset="0"/>
                <a:cs typeface="Calibri" panose="020F0502020204030204" pitchFamily="34" charset="0"/>
              </a:rPr>
              <a:t>with or </a:t>
            </a:r>
            <a:r>
              <a:rPr lang="en-US" sz="2400" dirty="0" err="1">
                <a:solidFill>
                  <a:srgbClr val="0070C0"/>
                </a:solidFill>
                <a:latin typeface="Calibri" panose="020F0502020204030204" pitchFamily="34" charset="0"/>
                <a:cs typeface="Calibri" panose="020F0502020204030204" pitchFamily="34" charset="0"/>
              </a:rPr>
              <a:t>disfavoured</a:t>
            </a:r>
            <a:r>
              <a:rPr lang="en-US" sz="2400" dirty="0">
                <a:solidFill>
                  <a:srgbClr val="0070C0"/>
                </a:solidFill>
                <a:latin typeface="Calibri" panose="020F0502020204030204" pitchFamily="34" charset="0"/>
                <a:cs typeface="Calibri" panose="020F0502020204030204" pitchFamily="34" charset="0"/>
              </a:rPr>
              <a:t> by the data (find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 </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dof</a:t>
            </a:r>
            <a:r>
              <a:rPr lang="en-US" sz="2400" baseline="-250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and </a:t>
            </a:r>
            <a:r>
              <a:rPr lang="en-US" sz="2400" i="1" dirty="0">
                <a:solidFill>
                  <a:srgbClr val="0070C0"/>
                </a:solidFill>
                <a:latin typeface="Times New Roman" panose="02020603050405020304" pitchFamily="18" charset="0"/>
                <a:cs typeface="Times New Roman" panose="02020603050405020304" pitchFamily="18" charset="0"/>
              </a:rPr>
              <a:t>p</a:t>
            </a:r>
            <a:r>
              <a:rPr lang="en-US" sz="2400" dirty="0">
                <a:solidFill>
                  <a:srgbClr val="0070C0"/>
                </a:solidFill>
                <a:latin typeface="Calibri" panose="020F0502020204030204" pitchFamily="34" charset="0"/>
                <a:cs typeface="Calibri" panose="020F0502020204030204" pitchFamily="34" charset="0"/>
              </a:rPr>
              <a:t>-value).</a:t>
            </a:r>
          </a:p>
        </p:txBody>
      </p:sp>
    </p:spTree>
    <p:extLst>
      <p:ext uri="{BB962C8B-B14F-4D97-AF65-F5344CB8AC3E}">
        <p14:creationId xmlns:p14="http://schemas.microsoft.com/office/powerpoint/2010/main" val="1031467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25</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473EC40B-902A-3F78-3527-38A3D34E4014}"/>
              </a:ext>
            </a:extLst>
          </p:cNvPr>
          <p:cNvSpPr txBox="1">
            <a:spLocks noChangeArrowheads="1"/>
          </p:cNvSpPr>
          <p:nvPr/>
        </p:nvSpPr>
        <p:spPr bwMode="auto">
          <a:xfrm>
            <a:off x="491405" y="240523"/>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Extended analysis of Galileo’s data</a:t>
            </a:r>
          </a:p>
        </p:txBody>
      </p:sp>
      <p:sp>
        <p:nvSpPr>
          <p:cNvPr id="3" name="TextBox 2">
            <a:extLst>
              <a:ext uri="{FF2B5EF4-FFF2-40B4-BE49-F238E27FC236}">
                <a16:creationId xmlns:a16="http://schemas.microsoft.com/office/drawing/2014/main" id="{54DC1602-5716-3528-9B90-1CC3725C45A7}"/>
              </a:ext>
            </a:extLst>
          </p:cNvPr>
          <p:cNvSpPr txBox="1"/>
          <p:nvPr/>
        </p:nvSpPr>
        <p:spPr>
          <a:xfrm>
            <a:off x="416010" y="1111269"/>
            <a:ext cx="8102643" cy="4462760"/>
          </a:xfrm>
          <a:prstGeom prst="rect">
            <a:avLst/>
          </a:prstGeom>
          <a:noFill/>
        </p:spPr>
        <p:txBody>
          <a:bodyPr wrap="square" rtlCol="0">
            <a:spAutoFit/>
          </a:bodyPr>
          <a:lstStyle/>
          <a:p>
            <a:r>
              <a:rPr lang="en-US" sz="2400" dirty="0">
                <a:solidFill>
                  <a:srgbClr val="0070C0"/>
                </a:solidFill>
                <a:latin typeface="Calibri" panose="020F0502020204030204" pitchFamily="34" charset="0"/>
                <a:cs typeface="Calibri" panose="020F0502020204030204" pitchFamily="34" charset="0"/>
              </a:rPr>
              <a:t>You can also use your knowledge of Newtonian mechanics</a:t>
            </a:r>
          </a:p>
          <a:p>
            <a:pPr>
              <a:spcAft>
                <a:spcPts val="1200"/>
              </a:spcAft>
            </a:pPr>
            <a:r>
              <a:rPr lang="en-US" sz="2400" dirty="0">
                <a:solidFill>
                  <a:srgbClr val="0070C0"/>
                </a:solidFill>
                <a:latin typeface="Calibri" panose="020F0502020204030204" pitchFamily="34" charset="0"/>
                <a:cs typeface="Calibri" panose="020F0502020204030204" pitchFamily="34" charset="0"/>
              </a:rPr>
              <a:t>to work out the predicted law and compare to what you find empirically.</a:t>
            </a:r>
            <a:r>
              <a:rPr lang="is-IS" sz="2400" dirty="0">
                <a:solidFill>
                  <a:srgbClr val="0070C0"/>
                </a:solidFill>
                <a:latin typeface="Calibri" panose="020F0502020204030204" pitchFamily="34" charset="0"/>
                <a:cs typeface="Calibri" panose="020F0502020204030204" pitchFamily="34" charset="0"/>
              </a:rPr>
              <a:t> </a:t>
            </a:r>
          </a:p>
          <a:p>
            <a:pPr>
              <a:spcAft>
                <a:spcPts val="1200"/>
              </a:spcAft>
            </a:pPr>
            <a:r>
              <a:rPr lang="is-IS" sz="2400" dirty="0">
                <a:solidFill>
                  <a:srgbClr val="0070C0"/>
                </a:solidFill>
                <a:latin typeface="Calibri" panose="020F0502020204030204" pitchFamily="34" charset="0"/>
                <a:cs typeface="Calibri" panose="020F0502020204030204" pitchFamily="34" charset="0"/>
              </a:rPr>
              <a:t>Hints:  apply conservation of energy to the rolling ball; do not forget that some of the gravitational potential energy goes into rotational energy.</a:t>
            </a:r>
          </a:p>
          <a:p>
            <a:pPr>
              <a:spcAft>
                <a:spcPts val="1200"/>
              </a:spcAft>
            </a:pPr>
            <a:r>
              <a:rPr lang="en-US" sz="2400" dirty="0">
                <a:solidFill>
                  <a:srgbClr val="0070C0"/>
                </a:solidFill>
                <a:latin typeface="Calibri" panose="020F0502020204030204" pitchFamily="34" charset="0"/>
                <a:cs typeface="Calibri" panose="020F0502020204030204" pitchFamily="34" charset="0"/>
              </a:rPr>
              <a:t>Bonus question:  work out the height of the table in terms of the measured data and compare to the value recorded in Galileo’s notebook.   Are the values consistent?  You will need to use error propagation to work out the uncertainty on the predicted height of the table.</a:t>
            </a:r>
          </a:p>
        </p:txBody>
      </p:sp>
    </p:spTree>
    <p:extLst>
      <p:ext uri="{BB962C8B-B14F-4D97-AF65-F5344CB8AC3E}">
        <p14:creationId xmlns:p14="http://schemas.microsoft.com/office/powerpoint/2010/main" val="2929815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26</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pic>
        <p:nvPicPr>
          <p:cNvPr id="2" name="Picture 1">
            <a:extLst>
              <a:ext uri="{FF2B5EF4-FFF2-40B4-BE49-F238E27FC236}">
                <a16:creationId xmlns:a16="http://schemas.microsoft.com/office/drawing/2014/main" id="{15CB5B94-716D-3385-D0EE-D09BDCC323D1}"/>
              </a:ext>
            </a:extLst>
          </p:cNvPr>
          <p:cNvPicPr>
            <a:picLocks noChangeAspect="1"/>
          </p:cNvPicPr>
          <p:nvPr/>
        </p:nvPicPr>
        <p:blipFill>
          <a:blip r:embed="rId2"/>
          <a:stretch>
            <a:fillRect/>
          </a:stretch>
        </p:blipFill>
        <p:spPr>
          <a:xfrm>
            <a:off x="564764" y="2086311"/>
            <a:ext cx="4244689" cy="3151360"/>
          </a:xfrm>
          <a:prstGeom prst="rect">
            <a:avLst/>
          </a:prstGeom>
        </p:spPr>
      </p:pic>
      <p:sp>
        <p:nvSpPr>
          <p:cNvPr id="3" name="Rectangle 2">
            <a:extLst>
              <a:ext uri="{FF2B5EF4-FFF2-40B4-BE49-F238E27FC236}">
                <a16:creationId xmlns:a16="http://schemas.microsoft.com/office/drawing/2014/main" id="{AD9C6E94-DB82-047A-A231-A14CA86E80D0}"/>
              </a:ext>
            </a:extLst>
          </p:cNvPr>
          <p:cNvSpPr txBox="1">
            <a:spLocks noChangeArrowheads="1"/>
          </p:cNvSpPr>
          <p:nvPr/>
        </p:nvSpPr>
        <p:spPr bwMode="auto">
          <a:xfrm>
            <a:off x="491405" y="240523"/>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Exercise 3:  refraction data from Ptolemy</a:t>
            </a:r>
          </a:p>
        </p:txBody>
      </p:sp>
      <p:sp>
        <p:nvSpPr>
          <p:cNvPr id="6" name="TextBox 5">
            <a:extLst>
              <a:ext uri="{FF2B5EF4-FFF2-40B4-BE49-F238E27FC236}">
                <a16:creationId xmlns:a16="http://schemas.microsoft.com/office/drawing/2014/main" id="{56AF3763-A433-EB14-F1A9-91C99E56F874}"/>
              </a:ext>
            </a:extLst>
          </p:cNvPr>
          <p:cNvSpPr txBox="1"/>
          <p:nvPr/>
        </p:nvSpPr>
        <p:spPr>
          <a:xfrm>
            <a:off x="468728" y="997802"/>
            <a:ext cx="8376645" cy="830997"/>
          </a:xfrm>
          <a:prstGeom prst="rect">
            <a:avLst/>
          </a:prstGeom>
          <a:noFill/>
        </p:spPr>
        <p:txBody>
          <a:bodyPr wrap="square" rtlCol="0">
            <a:spAutoFit/>
          </a:bodyPr>
          <a:lstStyle/>
          <a:p>
            <a:r>
              <a:rPr lang="en-US" sz="2400" dirty="0">
                <a:solidFill>
                  <a:srgbClr val="0070C0"/>
                </a:solidFill>
                <a:latin typeface="Calibri" panose="020F0502020204030204" pitchFamily="34" charset="0"/>
                <a:cs typeface="Calibri" panose="020F0502020204030204" pitchFamily="34" charset="0"/>
              </a:rPr>
              <a:t>Astronomer Claudius Ptolemy obtained data on refraction of</a:t>
            </a:r>
          </a:p>
          <a:p>
            <a:r>
              <a:rPr lang="en-US" sz="2400" dirty="0">
                <a:solidFill>
                  <a:srgbClr val="0070C0"/>
                </a:solidFill>
                <a:latin typeface="Calibri" panose="020F0502020204030204" pitchFamily="34" charset="0"/>
                <a:cs typeface="Calibri" panose="020F0502020204030204" pitchFamily="34" charset="0"/>
              </a:rPr>
              <a:t>light by water in around 140 A.D.:</a:t>
            </a:r>
          </a:p>
        </p:txBody>
      </p:sp>
      <p:pic>
        <p:nvPicPr>
          <p:cNvPr id="7" name="Picture 6">
            <a:extLst>
              <a:ext uri="{FF2B5EF4-FFF2-40B4-BE49-F238E27FC236}">
                <a16:creationId xmlns:a16="http://schemas.microsoft.com/office/drawing/2014/main" id="{994BD772-C678-824A-F362-D6EBDE975C1E}"/>
              </a:ext>
            </a:extLst>
          </p:cNvPr>
          <p:cNvPicPr>
            <a:picLocks noChangeAspect="1"/>
          </p:cNvPicPr>
          <p:nvPr/>
        </p:nvPicPr>
        <p:blipFill>
          <a:blip r:embed="rId3"/>
          <a:stretch>
            <a:fillRect/>
          </a:stretch>
        </p:blipFill>
        <p:spPr>
          <a:xfrm>
            <a:off x="5420094" y="2434036"/>
            <a:ext cx="2714628" cy="3119354"/>
          </a:xfrm>
          <a:prstGeom prst="rect">
            <a:avLst/>
          </a:prstGeom>
        </p:spPr>
      </p:pic>
      <p:sp>
        <p:nvSpPr>
          <p:cNvPr id="8" name="TextBox 7">
            <a:extLst>
              <a:ext uri="{FF2B5EF4-FFF2-40B4-BE49-F238E27FC236}">
                <a16:creationId xmlns:a16="http://schemas.microsoft.com/office/drawing/2014/main" id="{6F52F691-074D-84C9-DFBE-F688C092DF27}"/>
              </a:ext>
            </a:extLst>
          </p:cNvPr>
          <p:cNvSpPr txBox="1"/>
          <p:nvPr/>
        </p:nvSpPr>
        <p:spPr>
          <a:xfrm>
            <a:off x="5352585" y="1678125"/>
            <a:ext cx="3185487" cy="830997"/>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Angles of incidence and</a:t>
            </a:r>
          </a:p>
          <a:p>
            <a:r>
              <a:rPr lang="en-US" sz="2400" dirty="0">
                <a:latin typeface="Calibri" panose="020F0502020204030204" pitchFamily="34" charset="0"/>
                <a:cs typeface="Calibri" panose="020F0502020204030204" pitchFamily="34" charset="0"/>
              </a:rPr>
              <a:t>refraction (degrees)</a:t>
            </a:r>
          </a:p>
        </p:txBody>
      </p:sp>
      <p:sp>
        <p:nvSpPr>
          <p:cNvPr id="9" name="TextBox 8">
            <a:extLst>
              <a:ext uri="{FF2B5EF4-FFF2-40B4-BE49-F238E27FC236}">
                <a16:creationId xmlns:a16="http://schemas.microsoft.com/office/drawing/2014/main" id="{97FD87DF-8AB7-07A4-26F0-D0539FC732E3}"/>
              </a:ext>
            </a:extLst>
          </p:cNvPr>
          <p:cNvSpPr txBox="1"/>
          <p:nvPr/>
        </p:nvSpPr>
        <p:spPr>
          <a:xfrm>
            <a:off x="556662" y="5531581"/>
            <a:ext cx="8389604" cy="830997"/>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Suppose the angle of incidence is set with negligible error, and </a:t>
            </a:r>
          </a:p>
          <a:p>
            <a:r>
              <a:rPr lang="en-US" sz="2400" dirty="0">
                <a:solidFill>
                  <a:srgbClr val="0070C0"/>
                </a:solidFill>
                <a:latin typeface="Calibri" panose="020F0502020204030204" pitchFamily="34" charset="0"/>
                <a:cs typeface="Calibri" panose="020F0502020204030204" pitchFamily="34" charset="0"/>
              </a:rPr>
              <a:t>the measured angle of refraction has a standard deviation of ½°.</a:t>
            </a:r>
          </a:p>
        </p:txBody>
      </p:sp>
    </p:spTree>
    <p:extLst>
      <p:ext uri="{BB962C8B-B14F-4D97-AF65-F5344CB8AC3E}">
        <p14:creationId xmlns:p14="http://schemas.microsoft.com/office/powerpoint/2010/main" val="1835876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27</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93F7DC6D-CF21-5E88-9E87-ADE84BAD6A56}"/>
              </a:ext>
            </a:extLst>
          </p:cNvPr>
          <p:cNvSpPr txBox="1">
            <a:spLocks noChangeArrowheads="1"/>
          </p:cNvSpPr>
          <p:nvPr/>
        </p:nvSpPr>
        <p:spPr bwMode="auto">
          <a:xfrm>
            <a:off x="491405" y="240523"/>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Laws of refraction</a:t>
            </a:r>
          </a:p>
        </p:txBody>
      </p:sp>
      <p:sp>
        <p:nvSpPr>
          <p:cNvPr id="3" name="TextBox 2">
            <a:extLst>
              <a:ext uri="{FF2B5EF4-FFF2-40B4-BE49-F238E27FC236}">
                <a16:creationId xmlns:a16="http://schemas.microsoft.com/office/drawing/2014/main" id="{66A65D92-FBE9-9AB2-67CF-D9B5214C1BE9}"/>
              </a:ext>
            </a:extLst>
          </p:cNvPr>
          <p:cNvSpPr txBox="1"/>
          <p:nvPr/>
        </p:nvSpPr>
        <p:spPr>
          <a:xfrm>
            <a:off x="635056" y="982688"/>
            <a:ext cx="5120562"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A commonly used law of refraction was</a:t>
            </a:r>
          </a:p>
        </p:txBody>
      </p:sp>
      <p:pic>
        <p:nvPicPr>
          <p:cNvPr id="6" name="Picture 5">
            <a:extLst>
              <a:ext uri="{FF2B5EF4-FFF2-40B4-BE49-F238E27FC236}">
                <a16:creationId xmlns:a16="http://schemas.microsoft.com/office/drawing/2014/main" id="{D2781F9A-40B0-92F3-EAC1-E1115F5072F3}"/>
              </a:ext>
            </a:extLst>
          </p:cNvPr>
          <p:cNvPicPr>
            <a:picLocks noChangeAspect="1"/>
          </p:cNvPicPr>
          <p:nvPr/>
        </p:nvPicPr>
        <p:blipFill>
          <a:blip r:embed="rId2"/>
          <a:stretch>
            <a:fillRect/>
          </a:stretch>
        </p:blipFill>
        <p:spPr>
          <a:xfrm>
            <a:off x="3558994" y="1628111"/>
            <a:ext cx="1257300" cy="457200"/>
          </a:xfrm>
          <a:prstGeom prst="rect">
            <a:avLst/>
          </a:prstGeom>
        </p:spPr>
      </p:pic>
      <p:sp>
        <p:nvSpPr>
          <p:cNvPr id="7" name="TextBox 6">
            <a:extLst>
              <a:ext uri="{FF2B5EF4-FFF2-40B4-BE49-F238E27FC236}">
                <a16:creationId xmlns:a16="http://schemas.microsoft.com/office/drawing/2014/main" id="{75030F4F-24B1-C101-0A27-24FC4EE61D1F}"/>
              </a:ext>
            </a:extLst>
          </p:cNvPr>
          <p:cNvSpPr txBox="1"/>
          <p:nvPr/>
        </p:nvSpPr>
        <p:spPr>
          <a:xfrm>
            <a:off x="635054" y="2297973"/>
            <a:ext cx="5898987"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although it is reported that Ptolemy preferred</a:t>
            </a:r>
          </a:p>
        </p:txBody>
      </p:sp>
      <p:pic>
        <p:nvPicPr>
          <p:cNvPr id="8" name="Picture 7">
            <a:extLst>
              <a:ext uri="{FF2B5EF4-FFF2-40B4-BE49-F238E27FC236}">
                <a16:creationId xmlns:a16="http://schemas.microsoft.com/office/drawing/2014/main" id="{E15FC93E-52CA-BCDE-9375-956AE37E7AAF}"/>
              </a:ext>
            </a:extLst>
          </p:cNvPr>
          <p:cNvPicPr>
            <a:picLocks noChangeAspect="1"/>
          </p:cNvPicPr>
          <p:nvPr/>
        </p:nvPicPr>
        <p:blipFill>
          <a:blip r:embed="rId3"/>
          <a:stretch>
            <a:fillRect/>
          </a:stretch>
        </p:blipFill>
        <p:spPr>
          <a:xfrm>
            <a:off x="3268112" y="2998424"/>
            <a:ext cx="2171700" cy="546100"/>
          </a:xfrm>
          <a:prstGeom prst="rect">
            <a:avLst/>
          </a:prstGeom>
        </p:spPr>
      </p:pic>
      <p:sp>
        <p:nvSpPr>
          <p:cNvPr id="9" name="TextBox 8">
            <a:extLst>
              <a:ext uri="{FF2B5EF4-FFF2-40B4-BE49-F238E27FC236}">
                <a16:creationId xmlns:a16="http://schemas.microsoft.com/office/drawing/2014/main" id="{CD3E1755-6FB5-7699-35FF-FAA3FBA14FAE}"/>
              </a:ext>
            </a:extLst>
          </p:cNvPr>
          <p:cNvSpPr txBox="1"/>
          <p:nvPr/>
        </p:nvSpPr>
        <p:spPr>
          <a:xfrm>
            <a:off x="635050" y="3734203"/>
            <a:ext cx="8079094" cy="830997"/>
          </a:xfrm>
          <a:prstGeom prst="rect">
            <a:avLst/>
          </a:prstGeom>
          <a:noFill/>
        </p:spPr>
        <p:txBody>
          <a:bodyPr wrap="square" rtlCol="0">
            <a:spAutoFit/>
          </a:bodyPr>
          <a:lstStyle/>
          <a:p>
            <a:r>
              <a:rPr lang="en-US" sz="2400" dirty="0">
                <a:solidFill>
                  <a:srgbClr val="0070C0"/>
                </a:solidFill>
                <a:latin typeface="Calibri" panose="020F0502020204030204" pitchFamily="34" charset="0"/>
                <a:cs typeface="Calibri" panose="020F0502020204030204" pitchFamily="34" charset="0"/>
              </a:rPr>
              <a:t>The law of refraction discovered by </a:t>
            </a:r>
            <a:r>
              <a:rPr lang="en-US" sz="2400" dirty="0" err="1">
                <a:solidFill>
                  <a:srgbClr val="0070C0"/>
                </a:solidFill>
                <a:latin typeface="Calibri" panose="020F0502020204030204" pitchFamily="34" charset="0"/>
                <a:cs typeface="Calibri" panose="020F0502020204030204" pitchFamily="34" charset="0"/>
              </a:rPr>
              <a:t>Ibn</a:t>
            </a:r>
            <a:r>
              <a:rPr lang="en-US" sz="2400" dirty="0">
                <a:solidFill>
                  <a:srgbClr val="0070C0"/>
                </a:solidFill>
                <a:latin typeface="Calibri" panose="020F0502020204030204" pitchFamily="34" charset="0"/>
                <a:cs typeface="Calibri" panose="020F0502020204030204" pitchFamily="34" charset="0"/>
              </a:rPr>
              <a:t> </a:t>
            </a:r>
            <a:r>
              <a:rPr lang="en-US" sz="2400" dirty="0" err="1">
                <a:solidFill>
                  <a:srgbClr val="0070C0"/>
                </a:solidFill>
                <a:latin typeface="Calibri" panose="020F0502020204030204" pitchFamily="34" charset="0"/>
                <a:cs typeface="Calibri" panose="020F0502020204030204" pitchFamily="34" charset="0"/>
              </a:rPr>
              <a:t>Sahl</a:t>
            </a:r>
            <a:r>
              <a:rPr lang="en-US" sz="2400" dirty="0">
                <a:solidFill>
                  <a:srgbClr val="0070C0"/>
                </a:solidFill>
                <a:latin typeface="Calibri" panose="020F0502020204030204" pitchFamily="34" charset="0"/>
                <a:cs typeface="Calibri" panose="020F0502020204030204" pitchFamily="34" charset="0"/>
              </a:rPr>
              <a:t> in 984 (and rediscovered by Snell in 1621) is</a:t>
            </a:r>
          </a:p>
        </p:txBody>
      </p:sp>
      <p:pic>
        <p:nvPicPr>
          <p:cNvPr id="10" name="Picture 9">
            <a:extLst>
              <a:ext uri="{FF2B5EF4-FFF2-40B4-BE49-F238E27FC236}">
                <a16:creationId xmlns:a16="http://schemas.microsoft.com/office/drawing/2014/main" id="{BB9DB601-0774-E5CF-806E-454BAD5C38AE}"/>
              </a:ext>
            </a:extLst>
          </p:cNvPr>
          <p:cNvPicPr>
            <a:picLocks noChangeAspect="1"/>
          </p:cNvPicPr>
          <p:nvPr/>
        </p:nvPicPr>
        <p:blipFill>
          <a:blip r:embed="rId4"/>
          <a:stretch>
            <a:fillRect/>
          </a:stretch>
        </p:blipFill>
        <p:spPr>
          <a:xfrm>
            <a:off x="2999681" y="4840502"/>
            <a:ext cx="2705100" cy="850900"/>
          </a:xfrm>
          <a:prstGeom prst="rect">
            <a:avLst/>
          </a:prstGeom>
        </p:spPr>
      </p:pic>
      <p:sp>
        <p:nvSpPr>
          <p:cNvPr id="11" name="TextBox 10">
            <a:extLst>
              <a:ext uri="{FF2B5EF4-FFF2-40B4-BE49-F238E27FC236}">
                <a16:creationId xmlns:a16="http://schemas.microsoft.com/office/drawing/2014/main" id="{A8DDCF6B-313D-6190-23A8-81BF71E1042C}"/>
              </a:ext>
            </a:extLst>
          </p:cNvPr>
          <p:cNvSpPr txBox="1"/>
          <p:nvPr/>
        </p:nvSpPr>
        <p:spPr>
          <a:xfrm>
            <a:off x="574573" y="5835634"/>
            <a:ext cx="8537313"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where </a:t>
            </a:r>
            <a:r>
              <a:rPr lang="en-US" sz="2400" i="1" dirty="0">
                <a:solidFill>
                  <a:srgbClr val="0070C0"/>
                </a:solidFill>
                <a:latin typeface="Times New Roman" panose="02020603050405020304" pitchFamily="18" charset="0"/>
                <a:cs typeface="Times New Roman" panose="02020603050405020304" pitchFamily="18" charset="0"/>
              </a:rPr>
              <a:t>r</a:t>
            </a:r>
            <a:r>
              <a:rPr lang="en-US" sz="2400" dirty="0">
                <a:solidFill>
                  <a:srgbClr val="0070C0"/>
                </a:solidFill>
                <a:latin typeface="Times New Roman" panose="02020603050405020304" pitchFamily="18" charset="0"/>
                <a:cs typeface="Times New Roman" panose="02020603050405020304" pitchFamily="18" charset="0"/>
              </a:rPr>
              <a:t> = </a:t>
            </a:r>
            <a:r>
              <a:rPr lang="en-US" sz="2400" i="1" dirty="0">
                <a:solidFill>
                  <a:srgbClr val="0070C0"/>
                </a:solidFill>
                <a:latin typeface="Times New Roman" panose="02020603050405020304" pitchFamily="18" charset="0"/>
                <a:cs typeface="Times New Roman" panose="02020603050405020304" pitchFamily="18" charset="0"/>
              </a:rPr>
              <a:t>n</a:t>
            </a:r>
            <a:r>
              <a:rPr lang="en-US" sz="2400" baseline="-25000" dirty="0">
                <a:solidFill>
                  <a:srgbClr val="0070C0"/>
                </a:solidFill>
                <a:latin typeface="Times New Roman" panose="02020603050405020304" pitchFamily="18" charset="0"/>
                <a:cs typeface="Times New Roman" panose="02020603050405020304" pitchFamily="18" charset="0"/>
              </a:rPr>
              <a:t>r</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is the ratio of indices of refraction of the two media.</a:t>
            </a:r>
          </a:p>
        </p:txBody>
      </p:sp>
      <p:sp>
        <p:nvSpPr>
          <p:cNvPr id="12" name="TextBox 11">
            <a:extLst>
              <a:ext uri="{FF2B5EF4-FFF2-40B4-BE49-F238E27FC236}">
                <a16:creationId xmlns:a16="http://schemas.microsoft.com/office/drawing/2014/main" id="{A9DF3808-6C4A-E7C5-C1BD-E7DFCFA2EB2C}"/>
              </a:ext>
            </a:extLst>
          </p:cNvPr>
          <p:cNvSpPr txBox="1"/>
          <p:nvPr/>
        </p:nvSpPr>
        <p:spPr>
          <a:xfrm>
            <a:off x="4828717" y="1630711"/>
            <a:ext cx="261610"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F85B1BAB-EBED-DADB-CA8A-AEB5CF1301AC}"/>
              </a:ext>
            </a:extLst>
          </p:cNvPr>
          <p:cNvSpPr txBox="1"/>
          <p:nvPr/>
        </p:nvSpPr>
        <p:spPr>
          <a:xfrm>
            <a:off x="5455829" y="3026223"/>
            <a:ext cx="261610"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D6F18069-5D9E-A3E0-1248-DF44F7A1FDE4}"/>
              </a:ext>
            </a:extLst>
          </p:cNvPr>
          <p:cNvSpPr txBox="1"/>
          <p:nvPr/>
        </p:nvSpPr>
        <p:spPr>
          <a:xfrm>
            <a:off x="5686617" y="5107251"/>
            <a:ext cx="261610"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0157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28</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25561E3C-5C0E-C1C8-F8FD-8EAFD05664B9}"/>
              </a:ext>
            </a:extLst>
          </p:cNvPr>
          <p:cNvSpPr txBox="1">
            <a:spLocks noChangeArrowheads="1"/>
          </p:cNvSpPr>
          <p:nvPr/>
        </p:nvSpPr>
        <p:spPr bwMode="auto">
          <a:xfrm>
            <a:off x="491405" y="240523"/>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Analysis of refraction data</a:t>
            </a:r>
          </a:p>
        </p:txBody>
      </p:sp>
      <p:sp>
        <p:nvSpPr>
          <p:cNvPr id="3" name="TextBox 2">
            <a:extLst>
              <a:ext uri="{FF2B5EF4-FFF2-40B4-BE49-F238E27FC236}">
                <a16:creationId xmlns:a16="http://schemas.microsoft.com/office/drawing/2014/main" id="{865C688D-D853-4698-AB34-75E9411C693C}"/>
              </a:ext>
            </a:extLst>
          </p:cNvPr>
          <p:cNvSpPr txBox="1"/>
          <p:nvPr/>
        </p:nvSpPr>
        <p:spPr>
          <a:xfrm>
            <a:off x="498971" y="1118748"/>
            <a:ext cx="8336186" cy="2769989"/>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Fit the parameters and find their statistical errors and (where </a:t>
            </a:r>
          </a:p>
          <a:p>
            <a:pPr>
              <a:spcAft>
                <a:spcPts val="1200"/>
              </a:spcAft>
            </a:pPr>
            <a:r>
              <a:rPr lang="en-US" sz="2400" dirty="0">
                <a:solidFill>
                  <a:srgbClr val="0070C0"/>
                </a:solidFill>
                <a:latin typeface="Calibri" panose="020F0502020204030204" pitchFamily="34" charset="0"/>
                <a:cs typeface="Calibri" panose="020F0502020204030204" pitchFamily="34" charset="0"/>
              </a:rPr>
              <a:t>relevant) covariance matrix.</a:t>
            </a:r>
          </a:p>
          <a:p>
            <a:pPr>
              <a:spcAft>
                <a:spcPts val="1200"/>
              </a:spcAft>
            </a:pPr>
            <a:r>
              <a:rPr lang="en-US" sz="2400" dirty="0">
                <a:solidFill>
                  <a:srgbClr val="0070C0"/>
                </a:solidFill>
                <a:latin typeface="Calibri" panose="020F0502020204030204" pitchFamily="34" charset="0"/>
                <a:cs typeface="Calibri" panose="020F0502020204030204" pitchFamily="34" charset="0"/>
              </a:rPr>
              <a:t>Assess goodness-of-fit of each hypothesis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err="1">
                <a:solidFill>
                  <a:srgbClr val="0070C0"/>
                </a:solidFill>
                <a:latin typeface="Times New Roman" panose="02020603050405020304" pitchFamily="18" charset="0"/>
                <a:cs typeface="Times New Roman" panose="02020603050405020304" pitchFamily="18" charset="0"/>
              </a:rPr>
              <a:t>n</a:t>
            </a:r>
            <a:r>
              <a:rPr lang="en-US" sz="2400" baseline="-25000" dirty="0" err="1">
                <a:solidFill>
                  <a:srgbClr val="0070C0"/>
                </a:solidFill>
                <a:latin typeface="Times New Roman" panose="02020603050405020304" pitchFamily="18" charset="0"/>
                <a:cs typeface="Times New Roman" panose="02020603050405020304" pitchFamily="18" charset="0"/>
              </a:rPr>
              <a:t>dof</a:t>
            </a:r>
            <a:r>
              <a:rPr lang="en-US" sz="2400" baseline="-250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and </a:t>
            </a:r>
            <a:r>
              <a:rPr lang="en-US" sz="2400" i="1" dirty="0">
                <a:solidFill>
                  <a:srgbClr val="0070C0"/>
                </a:solidFill>
                <a:latin typeface="Times New Roman" panose="02020603050405020304" pitchFamily="18" charset="0"/>
                <a:cs typeface="Times New Roman" panose="02020603050405020304" pitchFamily="18" charset="0"/>
              </a:rPr>
              <a:t>p</a:t>
            </a:r>
            <a:r>
              <a:rPr lang="en-US" sz="2400" dirty="0">
                <a:solidFill>
                  <a:srgbClr val="0070C0"/>
                </a:solidFill>
                <a:latin typeface="Calibri" panose="020F0502020204030204" pitchFamily="34" charset="0"/>
                <a:cs typeface="Calibri" panose="020F0502020204030204" pitchFamily="34" charset="0"/>
              </a:rPr>
              <a:t>-value).</a:t>
            </a:r>
          </a:p>
          <a:p>
            <a:pPr>
              <a:spcAft>
                <a:spcPts val="1200"/>
              </a:spcAft>
            </a:pPr>
            <a:r>
              <a:rPr lang="en-US" sz="2400" dirty="0">
                <a:solidFill>
                  <a:srgbClr val="0070C0"/>
                </a:solidFill>
                <a:latin typeface="Calibri" panose="020F0502020204030204" pitchFamily="34" charset="0"/>
                <a:cs typeface="Calibri" panose="020F0502020204030204" pitchFamily="34" charset="0"/>
              </a:rPr>
              <a:t>What can you conclude? </a:t>
            </a:r>
          </a:p>
          <a:p>
            <a:r>
              <a:rPr lang="en-US" sz="2400" dirty="0">
                <a:solidFill>
                  <a:srgbClr val="0070C0"/>
                </a:solidFill>
                <a:latin typeface="Calibri" panose="020F0502020204030204" pitchFamily="34" charset="0"/>
                <a:cs typeface="Calibri" panose="020F0502020204030204" pitchFamily="34" charset="0"/>
              </a:rPr>
              <a:t>(See The Feynman Lectures on Physics, </a:t>
            </a:r>
            <a:r>
              <a:rPr lang="en-US" sz="2400" dirty="0" err="1">
                <a:solidFill>
                  <a:srgbClr val="0070C0"/>
                </a:solidFill>
                <a:latin typeface="Calibri" panose="020F0502020204030204" pitchFamily="34" charset="0"/>
                <a:cs typeface="Calibri" panose="020F0502020204030204" pitchFamily="34" charset="0"/>
              </a:rPr>
              <a:t>Vol</a:t>
            </a:r>
            <a:r>
              <a:rPr lang="en-US" sz="2400" dirty="0">
                <a:solidFill>
                  <a:srgbClr val="0070C0"/>
                </a:solidFill>
                <a:latin typeface="Calibri" panose="020F0502020204030204" pitchFamily="34" charset="0"/>
                <a:cs typeface="Calibri" panose="020F0502020204030204" pitchFamily="34" charset="0"/>
              </a:rPr>
              <a:t> I., Addison-Wesley, </a:t>
            </a:r>
          </a:p>
          <a:p>
            <a:r>
              <a:rPr lang="en-US" sz="2400" dirty="0">
                <a:solidFill>
                  <a:srgbClr val="0070C0"/>
                </a:solidFill>
                <a:latin typeface="Calibri" panose="020F0502020204030204" pitchFamily="34" charset="0"/>
                <a:cs typeface="Calibri" panose="020F0502020204030204" pitchFamily="34" charset="0"/>
              </a:rPr>
              <a:t>1963, Section 26-2, </a:t>
            </a:r>
            <a:r>
              <a:rPr lang="en-US" sz="2000" b="1" dirty="0" err="1">
                <a:latin typeface="Courier New" panose="02070309020205020404" pitchFamily="49" charset="0"/>
                <a:cs typeface="Courier New" panose="02070309020205020404" pitchFamily="49" charset="0"/>
              </a:rPr>
              <a:t>www.feynmanlectures.caltech.edu</a:t>
            </a:r>
            <a:r>
              <a:rPr lang="en-US" sz="2000" dirty="0">
                <a:latin typeface="Courier New" panose="02070309020205020404" pitchFamily="49" charset="0"/>
                <a:cs typeface="Courier New" panose="02070309020205020404" pitchFamily="49" charset="0"/>
              </a:rPr>
              <a:t> </a:t>
            </a:r>
            <a:r>
              <a:rPr lang="en-US" sz="2000" dirty="0">
                <a:solidFill>
                  <a:srgbClr val="0070C0"/>
                </a:solidFill>
                <a:latin typeface="Calibri" panose="020F0502020204030204" pitchFamily="34" charset="0"/>
                <a:cs typeface="Calibri" panose="020F0502020204030204" pitchFamily="34" charset="0"/>
              </a:rPr>
              <a:t>.)</a:t>
            </a:r>
            <a:endParaRPr lang="en-US" sz="2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5056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29</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33CD1C3C-3BDB-A311-1C3B-2A4311303B70}"/>
              </a:ext>
            </a:extLst>
          </p:cNvPr>
          <p:cNvSpPr txBox="1">
            <a:spLocks noChangeArrowheads="1"/>
          </p:cNvSpPr>
          <p:nvPr/>
        </p:nvSpPr>
        <p:spPr bwMode="auto">
          <a:xfrm>
            <a:off x="491405" y="240523"/>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Discussion of project report</a:t>
            </a:r>
          </a:p>
        </p:txBody>
      </p:sp>
      <p:sp>
        <p:nvSpPr>
          <p:cNvPr id="3" name="TextBox 2">
            <a:extLst>
              <a:ext uri="{FF2B5EF4-FFF2-40B4-BE49-F238E27FC236}">
                <a16:creationId xmlns:a16="http://schemas.microsoft.com/office/drawing/2014/main" id="{87D77691-B5E0-441E-8DD1-C311705DD23C}"/>
              </a:ext>
            </a:extLst>
          </p:cNvPr>
          <p:cNvSpPr txBox="1"/>
          <p:nvPr/>
        </p:nvSpPr>
        <p:spPr>
          <a:xfrm>
            <a:off x="483293" y="930588"/>
            <a:ext cx="7835415" cy="5093702"/>
          </a:xfrm>
          <a:prstGeom prst="rect">
            <a:avLst/>
          </a:prstGeom>
          <a:noFill/>
        </p:spPr>
        <p:txBody>
          <a:bodyPr wrap="none" rtlCol="0">
            <a:spAutoFit/>
          </a:bodyPr>
          <a:lstStyle/>
          <a:p>
            <a:pPr>
              <a:spcAft>
                <a:spcPts val="1200"/>
              </a:spcAft>
            </a:pPr>
            <a:r>
              <a:rPr lang="en-US" sz="2400" dirty="0">
                <a:solidFill>
                  <a:srgbClr val="0070C0"/>
                </a:solidFill>
                <a:latin typeface="Calibri" panose="020F0502020204030204" pitchFamily="34" charset="0"/>
                <a:cs typeface="Calibri" panose="020F0502020204030204" pitchFamily="34" charset="0"/>
              </a:rPr>
              <a:t>Your report should have</a:t>
            </a:r>
          </a:p>
          <a:p>
            <a:pPr>
              <a:spcAft>
                <a:spcPts val="1200"/>
              </a:spcAft>
            </a:pPr>
            <a:r>
              <a:rPr lang="en-US" sz="2400" dirty="0">
                <a:solidFill>
                  <a:srgbClr val="0070C0"/>
                </a:solidFill>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Title, abstract on separate page</a:t>
            </a:r>
          </a:p>
          <a:p>
            <a:pPr>
              <a:spcAft>
                <a:spcPts val="1200"/>
              </a:spcAft>
            </a:pPr>
            <a:r>
              <a:rPr lang="en-US" sz="2400" dirty="0">
                <a:latin typeface="Calibri" panose="020F0502020204030204" pitchFamily="34" charset="0"/>
                <a:cs typeface="Calibri" panose="020F0502020204030204" pitchFamily="34" charset="0"/>
              </a:rPr>
              <a:t>		An introduction</a:t>
            </a:r>
          </a:p>
          <a:p>
            <a:pPr>
              <a:spcAft>
                <a:spcPts val="0"/>
              </a:spcAft>
            </a:pPr>
            <a:r>
              <a:rPr lang="en-US" sz="2400" dirty="0">
                <a:latin typeface="Calibri" panose="020F0502020204030204" pitchFamily="34" charset="0"/>
                <a:cs typeface="Calibri" panose="020F0502020204030204" pitchFamily="34" charset="0"/>
              </a:rPr>
              <a:t>		A brief description of the statistical methods (can be a</a:t>
            </a:r>
          </a:p>
          <a:p>
            <a:pPr>
              <a:spcAft>
                <a:spcPts val="1200"/>
              </a:spcAft>
            </a:pPr>
            <a:r>
              <a:rPr lang="en-US" sz="2400" dirty="0">
                <a:latin typeface="Calibri" panose="020F0502020204030204" pitchFamily="34" charset="0"/>
                <a:cs typeface="Calibri" panose="020F0502020204030204" pitchFamily="34" charset="0"/>
              </a:rPr>
              <a:t>		separate section or combined with others)</a:t>
            </a:r>
          </a:p>
          <a:p>
            <a:pPr>
              <a:spcAft>
                <a:spcPts val="1200"/>
              </a:spcAft>
            </a:pPr>
            <a:r>
              <a:rPr lang="en-US" sz="2400" dirty="0">
                <a:latin typeface="Calibri" panose="020F0502020204030204" pitchFamily="34" charset="0"/>
                <a:cs typeface="Calibri" panose="020F0502020204030204" pitchFamily="34" charset="0"/>
              </a:rPr>
              <a:t>		A section for each exercise</a:t>
            </a:r>
          </a:p>
          <a:p>
            <a:pPr>
              <a:spcAft>
                <a:spcPts val="1200"/>
              </a:spcAft>
            </a:pPr>
            <a:r>
              <a:rPr lang="en-US" sz="2400" dirty="0">
                <a:latin typeface="Calibri" panose="020F0502020204030204" pitchFamily="34" charset="0"/>
                <a:cs typeface="Calibri" panose="020F0502020204030204" pitchFamily="34" charset="0"/>
              </a:rPr>
              <a:t>		Brief conclusions</a:t>
            </a:r>
          </a:p>
          <a:p>
            <a:pPr>
              <a:spcAft>
                <a:spcPts val="1200"/>
              </a:spcAft>
            </a:pPr>
            <a:r>
              <a:rPr lang="en-US" sz="2400" dirty="0">
                <a:latin typeface="Calibri" panose="020F0502020204030204" pitchFamily="34" charset="0"/>
                <a:cs typeface="Calibri" panose="020F0502020204030204" pitchFamily="34" charset="0"/>
              </a:rPr>
              <a:t>		Bibliography</a:t>
            </a:r>
          </a:p>
          <a:p>
            <a:pPr>
              <a:spcAft>
                <a:spcPts val="1800"/>
              </a:spcAft>
            </a:pPr>
            <a:r>
              <a:rPr lang="en-US" sz="2400" dirty="0">
                <a:latin typeface="Calibri" panose="020F0502020204030204" pitchFamily="34" charset="0"/>
                <a:cs typeface="Calibri" panose="020F0502020204030204" pitchFamily="34" charset="0"/>
              </a:rPr>
              <a:t>		Appendices (including all code you’ve written)</a:t>
            </a:r>
          </a:p>
          <a:p>
            <a:pPr>
              <a:spcAft>
                <a:spcPts val="1200"/>
              </a:spcAft>
            </a:pPr>
            <a:r>
              <a:rPr lang="en-US" sz="2400" dirty="0">
                <a:solidFill>
                  <a:srgbClr val="0070C0"/>
                </a:solidFill>
                <a:latin typeface="Calibri" panose="020F0502020204030204" pitchFamily="34" charset="0"/>
                <a:cs typeface="Calibri" panose="020F0502020204030204" pitchFamily="34" charset="0"/>
              </a:rPr>
              <a:t>Further details on this next week.</a:t>
            </a:r>
          </a:p>
        </p:txBody>
      </p:sp>
    </p:spTree>
    <p:extLst>
      <p:ext uri="{BB962C8B-B14F-4D97-AF65-F5344CB8AC3E}">
        <p14:creationId xmlns:p14="http://schemas.microsoft.com/office/powerpoint/2010/main" val="4034427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3</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9B076D5C-08F7-8F39-018C-806EDE1F3A91}"/>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A “good” fit</a:t>
            </a:r>
          </a:p>
        </p:txBody>
      </p:sp>
      <p:sp>
        <p:nvSpPr>
          <p:cNvPr id="3" name="TextBox 2">
            <a:extLst>
              <a:ext uri="{FF2B5EF4-FFF2-40B4-BE49-F238E27FC236}">
                <a16:creationId xmlns:a16="http://schemas.microsoft.com/office/drawing/2014/main" id="{07467AAB-1F25-F787-4E44-4BEDAB74FCCE}"/>
              </a:ext>
            </a:extLst>
          </p:cNvPr>
          <p:cNvSpPr txBox="1"/>
          <p:nvPr/>
        </p:nvSpPr>
        <p:spPr>
          <a:xfrm>
            <a:off x="771133" y="1073391"/>
            <a:ext cx="7809061" cy="830997"/>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Last week we fitted data that were reasonably well described</a:t>
            </a:r>
          </a:p>
          <a:p>
            <a:r>
              <a:rPr lang="en-US" sz="2400" dirty="0">
                <a:solidFill>
                  <a:srgbClr val="0070C0"/>
                </a:solidFill>
                <a:latin typeface="Calibri" panose="020F0502020204030204" pitchFamily="34" charset="0"/>
                <a:cs typeface="Calibri" panose="020F0502020204030204" pitchFamily="34" charset="0"/>
              </a:rPr>
              <a:t>by a straight line:</a:t>
            </a:r>
          </a:p>
        </p:txBody>
      </p:sp>
      <p:pic>
        <p:nvPicPr>
          <p:cNvPr id="6" name="Picture 5">
            <a:extLst>
              <a:ext uri="{FF2B5EF4-FFF2-40B4-BE49-F238E27FC236}">
                <a16:creationId xmlns:a16="http://schemas.microsoft.com/office/drawing/2014/main" id="{03F8EE8B-DD75-2659-C326-E892A8BD20B9}"/>
              </a:ext>
            </a:extLst>
          </p:cNvPr>
          <p:cNvPicPr>
            <a:picLocks noChangeAspect="1"/>
          </p:cNvPicPr>
          <p:nvPr/>
        </p:nvPicPr>
        <p:blipFill>
          <a:blip r:embed="rId2"/>
          <a:stretch>
            <a:fillRect/>
          </a:stretch>
        </p:blipFill>
        <p:spPr>
          <a:xfrm>
            <a:off x="1916521" y="2077911"/>
            <a:ext cx="4961345" cy="3600000"/>
          </a:xfrm>
          <a:prstGeom prst="rect">
            <a:avLst/>
          </a:prstGeom>
        </p:spPr>
      </p:pic>
    </p:spTree>
    <p:extLst>
      <p:ext uri="{BB962C8B-B14F-4D97-AF65-F5344CB8AC3E}">
        <p14:creationId xmlns:p14="http://schemas.microsoft.com/office/powerpoint/2010/main" val="3113205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30</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3499BD01-720B-341F-0AD3-B1DAFE8BDD4E}"/>
              </a:ext>
            </a:extLst>
          </p:cNvPr>
          <p:cNvSpPr txBox="1">
            <a:spLocks noChangeArrowheads="1"/>
          </p:cNvSpPr>
          <p:nvPr/>
        </p:nvSpPr>
        <p:spPr bwMode="auto">
          <a:xfrm>
            <a:off x="491405" y="240523"/>
            <a:ext cx="7772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Discussion of project report (2)</a:t>
            </a:r>
          </a:p>
        </p:txBody>
      </p:sp>
      <p:sp>
        <p:nvSpPr>
          <p:cNvPr id="3" name="TextBox 2">
            <a:extLst>
              <a:ext uri="{FF2B5EF4-FFF2-40B4-BE49-F238E27FC236}">
                <a16:creationId xmlns:a16="http://schemas.microsoft.com/office/drawing/2014/main" id="{3D643E10-95AB-580F-DF0C-F79A9FE91AE9}"/>
              </a:ext>
            </a:extLst>
          </p:cNvPr>
          <p:cNvSpPr txBox="1"/>
          <p:nvPr/>
        </p:nvSpPr>
        <p:spPr>
          <a:xfrm>
            <a:off x="487197" y="1021069"/>
            <a:ext cx="8276620" cy="3662541"/>
          </a:xfrm>
          <a:prstGeom prst="rect">
            <a:avLst/>
          </a:prstGeom>
          <a:noFill/>
        </p:spPr>
        <p:txBody>
          <a:bodyPr wrap="square" rtlCol="0">
            <a:spAutoFit/>
          </a:bodyPr>
          <a:lstStyle/>
          <a:p>
            <a:pPr>
              <a:spcAft>
                <a:spcPts val="1200"/>
              </a:spcAft>
            </a:pPr>
            <a:r>
              <a:rPr lang="en-US" sz="2400" dirty="0">
                <a:solidFill>
                  <a:srgbClr val="0070C0"/>
                </a:solidFill>
                <a:latin typeface="Calibri" panose="020F0502020204030204" pitchFamily="34" charset="0"/>
                <a:cs typeface="Calibri" panose="020F0502020204030204" pitchFamily="34" charset="0"/>
              </a:rPr>
              <a:t>Guidelines for report writing are on the </a:t>
            </a:r>
            <a:r>
              <a:rPr lang="en-US" sz="2400" dirty="0" err="1">
                <a:solidFill>
                  <a:srgbClr val="0070C0"/>
                </a:solidFill>
                <a:latin typeface="Calibri" panose="020F0502020204030204" pitchFamily="34" charset="0"/>
                <a:cs typeface="Calibri" panose="020F0502020204030204" pitchFamily="34" charset="0"/>
              </a:rPr>
              <a:t>moodle</a:t>
            </a:r>
            <a:r>
              <a:rPr lang="en-US" sz="2400" dirty="0">
                <a:solidFill>
                  <a:srgbClr val="0070C0"/>
                </a:solidFill>
                <a:latin typeface="Calibri" panose="020F0502020204030204" pitchFamily="34" charset="0"/>
                <a:cs typeface="Calibri" panose="020F0502020204030204" pitchFamily="34" charset="0"/>
              </a:rPr>
              <a:t> page, with LaTeX template, etc.</a:t>
            </a:r>
          </a:p>
          <a:p>
            <a:r>
              <a:rPr lang="en-US" sz="2400" dirty="0">
                <a:solidFill>
                  <a:srgbClr val="0070C0"/>
                </a:solidFill>
                <a:latin typeface="Calibri" panose="020F0502020204030204" pitchFamily="34" charset="0"/>
                <a:cs typeface="Calibri" panose="020F0502020204030204" pitchFamily="34" charset="0"/>
              </a:rPr>
              <a:t>Use the relevant tools in </a:t>
            </a:r>
            <a:r>
              <a:rPr lang="en-US" sz="2400" dirty="0" err="1">
                <a:solidFill>
                  <a:srgbClr val="0070C0"/>
                </a:solidFill>
                <a:latin typeface="Calibri" panose="020F0502020204030204" pitchFamily="34" charset="0"/>
                <a:cs typeface="Calibri" panose="020F0502020204030204" pitchFamily="34" charset="0"/>
              </a:rPr>
              <a:t>LaTeX</a:t>
            </a:r>
            <a:r>
              <a:rPr lang="en-US" sz="2400" dirty="0">
                <a:solidFill>
                  <a:srgbClr val="0070C0"/>
                </a:solidFill>
                <a:latin typeface="Calibri" panose="020F0502020204030204" pitchFamily="34" charset="0"/>
                <a:cs typeface="Calibri" panose="020F0502020204030204" pitchFamily="34" charset="0"/>
              </a:rPr>
              <a:t> for the components of the report </a:t>
            </a:r>
          </a:p>
          <a:p>
            <a:pPr>
              <a:spcAft>
                <a:spcPts val="1200"/>
              </a:spcAft>
            </a:pPr>
            <a:r>
              <a:rPr lang="en-US" sz="2400" dirty="0">
                <a:solidFill>
                  <a:srgbClr val="0070C0"/>
                </a:solidFill>
                <a:latin typeface="Calibri" panose="020F0502020204030204" pitchFamily="34" charset="0"/>
                <a:cs typeface="Calibri" panose="020F0502020204030204" pitchFamily="34" charset="0"/>
              </a:rPr>
              <a:t>(sections, figures, bibliography, etc.).</a:t>
            </a:r>
          </a:p>
          <a:p>
            <a:pPr>
              <a:spcAft>
                <a:spcPts val="1200"/>
              </a:spcAft>
            </a:pPr>
            <a:r>
              <a:rPr lang="en-US" sz="2400" dirty="0">
                <a:solidFill>
                  <a:srgbClr val="0070C0"/>
                </a:solidFill>
                <a:latin typeface="Calibri" panose="020F0502020204030204" pitchFamily="34" charset="0"/>
                <a:cs typeface="Calibri" panose="020F0502020204030204" pitchFamily="34" charset="0"/>
              </a:rPr>
              <a:t>For the code listings you can use e.g. </a:t>
            </a:r>
            <a:r>
              <a:rPr lang="en-US" sz="2400" dirty="0" err="1">
                <a:solidFill>
                  <a:srgbClr val="0070C0"/>
                </a:solidFill>
                <a:latin typeface="Calibri" panose="020F0502020204030204" pitchFamily="34" charset="0"/>
                <a:cs typeface="Calibri" panose="020F0502020204030204" pitchFamily="34" charset="0"/>
              </a:rPr>
              <a:t>LaTeX’s</a:t>
            </a:r>
            <a:r>
              <a:rPr lang="en-US" sz="2400" dirty="0">
                <a:solidFill>
                  <a:srgbClr val="0070C0"/>
                </a:solidFill>
                <a:latin typeface="Calibri" panose="020F0502020204030204" pitchFamily="34" charset="0"/>
                <a:cs typeface="Calibri" panose="020F0502020204030204" pitchFamily="34" charset="0"/>
              </a:rPr>
              <a:t> </a:t>
            </a:r>
            <a:r>
              <a:rPr lang="en-US" sz="2000" b="1" dirty="0">
                <a:solidFill>
                  <a:srgbClr val="0070C0"/>
                </a:solidFill>
                <a:latin typeface="Calibri" panose="020F0502020204030204" pitchFamily="34" charset="0"/>
                <a:cs typeface="Calibri" panose="020F0502020204030204" pitchFamily="34" charset="0"/>
              </a:rPr>
              <a:t>minted</a:t>
            </a:r>
            <a:r>
              <a:rPr lang="en-US" sz="2400" dirty="0">
                <a:solidFill>
                  <a:srgbClr val="0070C0"/>
                </a:solidFill>
                <a:latin typeface="Calibri" panose="020F0502020204030204" pitchFamily="34" charset="0"/>
                <a:cs typeface="Calibri" panose="020F0502020204030204" pitchFamily="34" charset="0"/>
              </a:rPr>
              <a:t> package.</a:t>
            </a:r>
          </a:p>
          <a:p>
            <a:pPr>
              <a:spcAft>
                <a:spcPts val="1200"/>
              </a:spcAft>
            </a:pPr>
            <a:r>
              <a:rPr lang="en-US" sz="2400" dirty="0">
                <a:solidFill>
                  <a:srgbClr val="0070C0"/>
                </a:solidFill>
                <a:latin typeface="Calibri" panose="020F0502020204030204" pitchFamily="34" charset="0"/>
                <a:cs typeface="Calibri" panose="020F0502020204030204" pitchFamily="34" charset="0"/>
              </a:rPr>
              <a:t>Deadlines and instructions for submission are on </a:t>
            </a:r>
            <a:r>
              <a:rPr lang="en-US" sz="2400" dirty="0" err="1">
                <a:solidFill>
                  <a:srgbClr val="0070C0"/>
                </a:solidFill>
                <a:latin typeface="Calibri" panose="020F0502020204030204" pitchFamily="34" charset="0"/>
                <a:cs typeface="Calibri" panose="020F0502020204030204" pitchFamily="34" charset="0"/>
              </a:rPr>
              <a:t>moodle</a:t>
            </a:r>
            <a:r>
              <a:rPr lang="en-US" sz="2400" dirty="0">
                <a:solidFill>
                  <a:srgbClr val="0070C0"/>
                </a:solidFill>
                <a:latin typeface="Calibri" panose="020F0502020204030204" pitchFamily="34" charset="0"/>
                <a:cs typeface="Calibri" panose="020F0502020204030204" pitchFamily="34" charset="0"/>
              </a:rPr>
              <a:t>.</a:t>
            </a:r>
          </a:p>
          <a:p>
            <a:r>
              <a:rPr lang="en-US" sz="2400" dirty="0">
                <a:solidFill>
                  <a:srgbClr val="0070C0"/>
                </a:solidFill>
                <a:latin typeface="Calibri" panose="020F0502020204030204" pitchFamily="34" charset="0"/>
                <a:cs typeface="Calibri" panose="020F0502020204030204" pitchFamily="34" charset="0"/>
              </a:rPr>
              <a:t>Do not put off writing to the last minute (start </a:t>
            </a:r>
            <a:r>
              <a:rPr lang="en-US" sz="2400" dirty="0">
                <a:solidFill>
                  <a:srgbClr val="0070C0"/>
                </a:solidFill>
                <a:latin typeface="Times New Roman" panose="02020603050405020304" pitchFamily="18" charset="0"/>
                <a:cs typeface="Times New Roman" panose="02020603050405020304" pitchFamily="18" charset="0"/>
              </a:rPr>
              <a:t>~</a:t>
            </a:r>
            <a:r>
              <a:rPr lang="en-US" sz="2400" dirty="0">
                <a:solidFill>
                  <a:srgbClr val="0070C0"/>
                </a:solidFill>
                <a:latin typeface="Calibri" panose="020F0502020204030204" pitchFamily="34" charset="0"/>
                <a:cs typeface="Calibri" panose="020F0502020204030204" pitchFamily="34" charset="0"/>
              </a:rPr>
              <a:t>now); more info</a:t>
            </a:r>
          </a:p>
          <a:p>
            <a:r>
              <a:rPr lang="en-US" sz="2400" dirty="0">
                <a:solidFill>
                  <a:srgbClr val="0070C0"/>
                </a:solidFill>
                <a:latin typeface="Calibri" panose="020F0502020204030204" pitchFamily="34" charset="0"/>
                <a:cs typeface="Calibri" panose="020F0502020204030204" pitchFamily="34" charset="0"/>
              </a:rPr>
              <a:t>on writing will be given in week 3.</a:t>
            </a:r>
          </a:p>
        </p:txBody>
      </p:sp>
    </p:spTree>
    <p:extLst>
      <p:ext uri="{BB962C8B-B14F-4D97-AF65-F5344CB8AC3E}">
        <p14:creationId xmlns:p14="http://schemas.microsoft.com/office/powerpoint/2010/main" val="2385456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4</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AAC3F0CF-F210-1D01-D231-038B4415087F}"/>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A “bad” fit</a:t>
            </a:r>
          </a:p>
        </p:txBody>
      </p:sp>
      <p:sp>
        <p:nvSpPr>
          <p:cNvPr id="3" name="TextBox 2">
            <a:extLst>
              <a:ext uri="{FF2B5EF4-FFF2-40B4-BE49-F238E27FC236}">
                <a16:creationId xmlns:a16="http://schemas.microsoft.com/office/drawing/2014/main" id="{6DC73D52-E40E-2996-F93D-E1168E8F7A48}"/>
              </a:ext>
            </a:extLst>
          </p:cNvPr>
          <p:cNvSpPr txBox="1"/>
          <p:nvPr/>
        </p:nvSpPr>
        <p:spPr>
          <a:xfrm>
            <a:off x="771133" y="1043159"/>
            <a:ext cx="5587137"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But what if a straight-line fit looks like this:</a:t>
            </a:r>
          </a:p>
        </p:txBody>
      </p:sp>
      <p:pic>
        <p:nvPicPr>
          <p:cNvPr id="6" name="Picture 5">
            <a:extLst>
              <a:ext uri="{FF2B5EF4-FFF2-40B4-BE49-F238E27FC236}">
                <a16:creationId xmlns:a16="http://schemas.microsoft.com/office/drawing/2014/main" id="{F7BB03C0-B634-923F-DC82-6FDC0E372143}"/>
              </a:ext>
            </a:extLst>
          </p:cNvPr>
          <p:cNvPicPr>
            <a:picLocks noChangeAspect="1"/>
          </p:cNvPicPr>
          <p:nvPr/>
        </p:nvPicPr>
        <p:blipFill>
          <a:blip r:embed="rId2"/>
          <a:stretch>
            <a:fillRect/>
          </a:stretch>
        </p:blipFill>
        <p:spPr>
          <a:xfrm>
            <a:off x="1903824" y="2088192"/>
            <a:ext cx="4977481" cy="3563997"/>
          </a:xfrm>
          <a:prstGeom prst="rect">
            <a:avLst/>
          </a:prstGeom>
        </p:spPr>
      </p:pic>
      <p:sp>
        <p:nvSpPr>
          <p:cNvPr id="7" name="TextBox 6">
            <a:extLst>
              <a:ext uri="{FF2B5EF4-FFF2-40B4-BE49-F238E27FC236}">
                <a16:creationId xmlns:a16="http://schemas.microsoft.com/office/drawing/2014/main" id="{9D742F24-2E7D-6552-4D56-3974A21813FC}"/>
              </a:ext>
            </a:extLst>
          </p:cNvPr>
          <p:cNvSpPr txBox="1"/>
          <p:nvPr/>
        </p:nvSpPr>
        <p:spPr>
          <a:xfrm>
            <a:off x="695538" y="5790276"/>
            <a:ext cx="6767899" cy="4616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Maybe here we should fit a higher-order polynomial?</a:t>
            </a:r>
          </a:p>
        </p:txBody>
      </p:sp>
    </p:spTree>
    <p:extLst>
      <p:ext uri="{BB962C8B-B14F-4D97-AF65-F5344CB8AC3E}">
        <p14:creationId xmlns:p14="http://schemas.microsoft.com/office/powerpoint/2010/main" val="2191532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5</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8DA044EA-C433-9CD8-DF2F-B6C37FC6F64A}"/>
              </a:ext>
            </a:extLst>
          </p:cNvPr>
          <p:cNvSpPr txBox="1">
            <a:spLocks noChangeArrowheads="1"/>
          </p:cNvSpPr>
          <p:nvPr/>
        </p:nvSpPr>
        <p:spPr bwMode="auto">
          <a:xfrm>
            <a:off x="475727" y="199665"/>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Goodness-of-fit: the questions</a:t>
            </a:r>
          </a:p>
        </p:txBody>
      </p:sp>
      <p:sp>
        <p:nvSpPr>
          <p:cNvPr id="3" name="TextBox 2">
            <a:extLst>
              <a:ext uri="{FF2B5EF4-FFF2-40B4-BE49-F238E27FC236}">
                <a16:creationId xmlns:a16="http://schemas.microsoft.com/office/drawing/2014/main" id="{B8F59C06-DB1F-8D48-BA90-909F208D716F}"/>
              </a:ext>
            </a:extLst>
          </p:cNvPr>
          <p:cNvSpPr txBox="1"/>
          <p:nvPr/>
        </p:nvSpPr>
        <p:spPr>
          <a:xfrm>
            <a:off x="365164" y="809265"/>
            <a:ext cx="8662949" cy="5663089"/>
          </a:xfrm>
          <a:prstGeom prst="rect">
            <a:avLst/>
          </a:prstGeom>
          <a:noFill/>
        </p:spPr>
        <p:txBody>
          <a:bodyPr wrap="square" rtlCol="0">
            <a:spAutoFit/>
          </a:bodyPr>
          <a:lstStyle/>
          <a:p>
            <a:r>
              <a:rPr lang="en-US" sz="2400" dirty="0">
                <a:solidFill>
                  <a:srgbClr val="0070C0"/>
                </a:solidFill>
                <a:latin typeface="Calibri" panose="020F0502020204030204" pitchFamily="34" charset="0"/>
                <a:cs typeface="Calibri" panose="020F0502020204030204" pitchFamily="34" charset="0"/>
              </a:rPr>
              <a:t>How do we quantify the level of agreement between the </a:t>
            </a:r>
          </a:p>
          <a:p>
            <a:pPr>
              <a:spcAft>
                <a:spcPts val="1200"/>
              </a:spcAft>
            </a:pPr>
            <a:r>
              <a:rPr lang="en-US" sz="2400" dirty="0">
                <a:solidFill>
                  <a:srgbClr val="0070C0"/>
                </a:solidFill>
                <a:latin typeface="Calibri" panose="020F0502020204030204" pitchFamily="34" charset="0"/>
                <a:cs typeface="Calibri" panose="020F0502020204030204" pitchFamily="34" charset="0"/>
              </a:rPr>
              <a:t>data and the hypothesized form of the fit function?</a:t>
            </a:r>
          </a:p>
          <a:p>
            <a:pPr>
              <a:spcAft>
                <a:spcPts val="1200"/>
              </a:spcAft>
            </a:pPr>
            <a:r>
              <a:rPr lang="en-US" sz="2400" dirty="0">
                <a:solidFill>
                  <a:srgbClr val="0070C0"/>
                </a:solidFill>
                <a:latin typeface="Calibri" panose="020F0502020204030204" pitchFamily="34" charset="0"/>
                <a:cs typeface="Calibri" panose="020F0502020204030204" pitchFamily="34" charset="0"/>
              </a:rPr>
              <a:t>How do we decide whether to try a different fit function?</a:t>
            </a:r>
          </a:p>
          <a:p>
            <a:pPr>
              <a:spcAft>
                <a:spcPts val="1200"/>
              </a:spcAft>
            </a:pPr>
            <a:r>
              <a:rPr lang="en-US" sz="2400" dirty="0">
                <a:solidFill>
                  <a:srgbClr val="0070C0"/>
                </a:solidFill>
                <a:latin typeface="Calibri" panose="020F0502020204030204" pitchFamily="34" charset="0"/>
                <a:cs typeface="Calibri" panose="020F0502020204030204" pitchFamily="34" charset="0"/>
              </a:rPr>
              <a:t>		Note first the following common misunderstanding:</a:t>
            </a:r>
          </a:p>
          <a:p>
            <a:r>
              <a:rPr lang="en-US" sz="2400" dirty="0">
                <a:latin typeface="Calibri" panose="020F0502020204030204" pitchFamily="34" charset="0"/>
                <a:cs typeface="Calibri" panose="020F0502020204030204" pitchFamily="34" charset="0"/>
              </a:rPr>
              <a:t>If the fit is “bad”, you may expect large statistical errors for</a:t>
            </a:r>
          </a:p>
          <a:p>
            <a:pPr>
              <a:spcAft>
                <a:spcPts val="1200"/>
              </a:spcAft>
            </a:pPr>
            <a:r>
              <a:rPr lang="en-US" sz="2400" dirty="0">
                <a:latin typeface="Calibri" panose="020F0502020204030204" pitchFamily="34" charset="0"/>
                <a:cs typeface="Calibri" panose="020F0502020204030204" pitchFamily="34" charset="0"/>
              </a:rPr>
              <a:t>the fitted parameters.  </a:t>
            </a:r>
            <a:r>
              <a:rPr lang="en-US" sz="2400" dirty="0">
                <a:solidFill>
                  <a:srgbClr val="CC3300"/>
                </a:solidFill>
                <a:latin typeface="Calibri" panose="020F0502020204030204" pitchFamily="34" charset="0"/>
                <a:cs typeface="Calibri" panose="020F0502020204030204" pitchFamily="34" charset="0"/>
              </a:rPr>
              <a:t>This is not the case.</a:t>
            </a:r>
          </a:p>
          <a:p>
            <a:r>
              <a:rPr lang="en-US" sz="2400" dirty="0">
                <a:latin typeface="Calibri" panose="020F0502020204030204" pitchFamily="34" charset="0"/>
                <a:cs typeface="Calibri" panose="020F0502020204030204" pitchFamily="34" charset="0"/>
              </a:rPr>
              <a:t>The statistical errors say how much the parameter estimates</a:t>
            </a:r>
          </a:p>
          <a:p>
            <a:pPr>
              <a:spcAft>
                <a:spcPts val="1200"/>
              </a:spcAft>
            </a:pPr>
            <a:r>
              <a:rPr lang="en-US" sz="2400" dirty="0">
                <a:latin typeface="Calibri" panose="020F0502020204030204" pitchFamily="34" charset="0"/>
                <a:cs typeface="Calibri" panose="020F0502020204030204" pitchFamily="34" charset="0"/>
              </a:rPr>
              <a:t>will fluctuate under repetition of the experiment.  This is not the same as the degree to which the function is able to describe the data.</a:t>
            </a:r>
          </a:p>
          <a:p>
            <a:r>
              <a:rPr lang="en-US" sz="2400" dirty="0">
                <a:latin typeface="Calibri" panose="020F0502020204030204" pitchFamily="34" charset="0"/>
                <a:cs typeface="Calibri" panose="020F0502020204030204" pitchFamily="34" charset="0"/>
              </a:rPr>
              <a:t>If the hypothesized </a:t>
            </a:r>
            <a:r>
              <a:rPr lang="en-US" sz="2400" i="1" dirty="0">
                <a:latin typeface="Times New Roman" panose="02020603050405020304" pitchFamily="18" charset="0"/>
                <a:cs typeface="Times New Roman" panose="02020603050405020304" pitchFamily="18" charset="0"/>
              </a:rPr>
              <a:t>f</a:t>
            </a:r>
            <a:r>
              <a:rPr lang="en-US" sz="12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el-GR" sz="2400" b="1" i="1"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 </a:t>
            </a:r>
            <a:r>
              <a:rPr lang="en-US" sz="2400" dirty="0">
                <a:latin typeface="Calibri" panose="020F0502020204030204" pitchFamily="34" charset="0"/>
                <a:cs typeface="Calibri" panose="020F0502020204030204" pitchFamily="34" charset="0"/>
              </a:rPr>
              <a:t>is not correct, the fitted parameters </a:t>
            </a:r>
          </a:p>
          <a:p>
            <a:r>
              <a:rPr lang="en-US" sz="2400" dirty="0">
                <a:latin typeface="Calibri" panose="020F0502020204030204" pitchFamily="34" charset="0"/>
                <a:cs typeface="Calibri" panose="020F0502020204030204" pitchFamily="34" charset="0"/>
              </a:rPr>
              <a:t>will have some systematic uncertainty – a more complex question </a:t>
            </a:r>
          </a:p>
          <a:p>
            <a:r>
              <a:rPr lang="en-US" sz="2400" dirty="0">
                <a:latin typeface="Calibri" panose="020F0502020204030204" pitchFamily="34" charset="0"/>
                <a:cs typeface="Calibri" panose="020F0502020204030204" pitchFamily="34" charset="0"/>
              </a:rPr>
              <a:t>that we will not take up here.</a:t>
            </a:r>
          </a:p>
        </p:txBody>
      </p:sp>
      <p:pic>
        <p:nvPicPr>
          <p:cNvPr id="6" name="Picture 5">
            <a:extLst>
              <a:ext uri="{FF2B5EF4-FFF2-40B4-BE49-F238E27FC236}">
                <a16:creationId xmlns:a16="http://schemas.microsoft.com/office/drawing/2014/main" id="{06483358-03BE-D04F-A49E-1278EF04BD19}"/>
              </a:ext>
            </a:extLst>
          </p:cNvPr>
          <p:cNvPicPr>
            <a:picLocks noChangeAspect="1"/>
          </p:cNvPicPr>
          <p:nvPr/>
        </p:nvPicPr>
        <p:blipFill>
          <a:blip r:embed="rId2"/>
          <a:stretch>
            <a:fillRect/>
          </a:stretch>
        </p:blipFill>
        <p:spPr>
          <a:xfrm>
            <a:off x="786256" y="2188626"/>
            <a:ext cx="549270" cy="484920"/>
          </a:xfrm>
          <a:prstGeom prst="rect">
            <a:avLst/>
          </a:prstGeom>
        </p:spPr>
      </p:pic>
    </p:spTree>
    <p:extLst>
      <p:ext uri="{BB962C8B-B14F-4D97-AF65-F5344CB8AC3E}">
        <p14:creationId xmlns:p14="http://schemas.microsoft.com/office/powerpoint/2010/main" val="1559769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6</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5C465F9E-E21B-E591-6A65-388FA3407012}"/>
              </a:ext>
            </a:extLst>
          </p:cNvPr>
          <p:cNvSpPr txBox="1">
            <a:spLocks noChangeArrowheads="1"/>
          </p:cNvSpPr>
          <p:nvPr/>
        </p:nvSpPr>
        <p:spPr bwMode="auto">
          <a:xfrm>
            <a:off x="475727" y="310333"/>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3600" dirty="0">
                <a:solidFill>
                  <a:srgbClr val="CC3300"/>
                </a:solidFill>
                <a:latin typeface="Calibri" panose="020F0502020204030204" pitchFamily="34" charset="0"/>
                <a:cs typeface="Calibri" panose="020F0502020204030204" pitchFamily="34" charset="0"/>
              </a:rPr>
              <a:t>Statistical errors versus goodness-of-fit</a:t>
            </a:r>
            <a:endParaRPr lang="en-GB" sz="3600" dirty="0">
              <a:solidFill>
                <a:srgbClr val="CC33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4054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7</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5C465F9E-E21B-E591-6A65-388FA3407012}"/>
              </a:ext>
            </a:extLst>
          </p:cNvPr>
          <p:cNvSpPr txBox="1">
            <a:spLocks noChangeArrowheads="1"/>
          </p:cNvSpPr>
          <p:nvPr/>
        </p:nvSpPr>
        <p:spPr bwMode="auto">
          <a:xfrm>
            <a:off x="475727" y="310333"/>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3600" dirty="0">
                <a:solidFill>
                  <a:srgbClr val="CC3300"/>
                </a:solidFill>
                <a:latin typeface="Calibri" panose="020F0502020204030204" pitchFamily="34" charset="0"/>
                <a:cs typeface="Calibri" panose="020F0502020204030204" pitchFamily="34" charset="0"/>
              </a:rPr>
              <a:t>Statistical errors versus goodness-of-fit</a:t>
            </a:r>
            <a:endParaRPr lang="en-GB" sz="3600" dirty="0">
              <a:solidFill>
                <a:srgbClr val="CC33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35AC41D-DC4D-C87E-4A69-5D0969A0AF7E}"/>
              </a:ext>
            </a:extLst>
          </p:cNvPr>
          <p:cNvPicPr>
            <a:picLocks noChangeAspect="1"/>
          </p:cNvPicPr>
          <p:nvPr/>
        </p:nvPicPr>
        <p:blipFill>
          <a:blip r:embed="rId2"/>
          <a:stretch>
            <a:fillRect/>
          </a:stretch>
        </p:blipFill>
        <p:spPr>
          <a:xfrm>
            <a:off x="475727" y="1437389"/>
            <a:ext cx="8123987" cy="3817987"/>
          </a:xfrm>
          <a:prstGeom prst="rect">
            <a:avLst/>
          </a:prstGeom>
        </p:spPr>
      </p:pic>
    </p:spTree>
    <p:extLst>
      <p:ext uri="{BB962C8B-B14F-4D97-AF65-F5344CB8AC3E}">
        <p14:creationId xmlns:p14="http://schemas.microsoft.com/office/powerpoint/2010/main" val="25589355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8</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982828EA-A22C-6D1B-D7FB-832DF50444A1}"/>
              </a:ext>
            </a:extLst>
          </p:cNvPr>
          <p:cNvSpPr txBox="1">
            <a:spLocks noChangeArrowheads="1"/>
          </p:cNvSpPr>
          <p:nvPr/>
        </p:nvSpPr>
        <p:spPr bwMode="auto">
          <a:xfrm>
            <a:off x="475727" y="245019"/>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Quantifying goodness-of-fit</a:t>
            </a:r>
          </a:p>
        </p:txBody>
      </p:sp>
      <p:grpSp>
        <p:nvGrpSpPr>
          <p:cNvPr id="11" name="Group 10">
            <a:extLst>
              <a:ext uri="{FF2B5EF4-FFF2-40B4-BE49-F238E27FC236}">
                <a16:creationId xmlns:a16="http://schemas.microsoft.com/office/drawing/2014/main" id="{36FF3234-D26F-1F0F-546D-A28285AA49D6}"/>
              </a:ext>
            </a:extLst>
          </p:cNvPr>
          <p:cNvGrpSpPr/>
          <p:nvPr/>
        </p:nvGrpSpPr>
        <p:grpSpPr>
          <a:xfrm>
            <a:off x="475727" y="963502"/>
            <a:ext cx="8383257" cy="5516673"/>
            <a:chOff x="604815" y="967566"/>
            <a:chExt cx="8383257" cy="5516673"/>
          </a:xfrm>
        </p:grpSpPr>
        <p:sp>
          <p:nvSpPr>
            <p:cNvPr id="3" name="TextBox 2">
              <a:extLst>
                <a:ext uri="{FF2B5EF4-FFF2-40B4-BE49-F238E27FC236}">
                  <a16:creationId xmlns:a16="http://schemas.microsoft.com/office/drawing/2014/main" id="{1BD7B4B6-B15E-5744-36B7-A9A563115057}"/>
                </a:ext>
              </a:extLst>
            </p:cNvPr>
            <p:cNvSpPr txBox="1"/>
            <p:nvPr/>
          </p:nvSpPr>
          <p:spPr>
            <a:xfrm>
              <a:off x="710654" y="967566"/>
              <a:ext cx="6930152" cy="830997"/>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We can quantify the goodness-of-fit directly from the</a:t>
              </a:r>
            </a:p>
            <a:p>
              <a:r>
                <a:rPr lang="en-US" sz="2400" dirty="0">
                  <a:solidFill>
                    <a:srgbClr val="0070C0"/>
                  </a:solidFill>
                  <a:latin typeface="Calibri" panose="020F0502020204030204" pitchFamily="34" charset="0"/>
                  <a:cs typeface="Calibri" panose="020F0502020204030204" pitchFamily="34" charset="0"/>
                </a:rPr>
                <a:t>value of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dirty="0">
                  <a:solidFill>
                    <a:srgbClr val="0070C0"/>
                  </a:solidFill>
                  <a:latin typeface="Times New Roman" panose="02020603050405020304" pitchFamily="18" charset="0"/>
                  <a:cs typeface="Times New Roman" panose="02020603050405020304" pitchFamily="18" charset="0"/>
                </a:rPr>
                <a:t>(</a:t>
              </a:r>
              <a:r>
                <a:rPr lang="el-GR" sz="2400" b="1" i="1" dirty="0">
                  <a:solidFill>
                    <a:srgbClr val="0070C0"/>
                  </a:solidFill>
                  <a:latin typeface="Times New Roman" panose="02020603050405020304" pitchFamily="18" charset="0"/>
                  <a:cs typeface="Times New Roman" panose="02020603050405020304" pitchFamily="18" charset="0"/>
                </a:rPr>
                <a:t>θ</a:t>
              </a:r>
              <a:r>
                <a:rPr lang="en-US" sz="2400" dirty="0">
                  <a:solidFill>
                    <a:srgbClr val="0070C0"/>
                  </a:solidFill>
                  <a:latin typeface="Times New Roman" panose="02020603050405020304" pitchFamily="18" charset="0"/>
                  <a:cs typeface="Times New Roman" panose="02020603050405020304" pitchFamily="18" charset="0"/>
                </a:rPr>
                <a:t>)</a:t>
              </a:r>
              <a:r>
                <a:rPr lang="en-US" sz="2400" dirty="0">
                  <a:solidFill>
                    <a:srgbClr val="0070C0"/>
                  </a:solidFill>
                  <a:latin typeface="Calibri" panose="020F0502020204030204" pitchFamily="34" charset="0"/>
                  <a:cs typeface="Calibri" panose="020F0502020204030204" pitchFamily="34" charset="0"/>
                </a:rPr>
                <a:t> evaluated at its minimum, i.e., at  </a:t>
              </a:r>
              <a:r>
                <a:rPr lang="el-GR" sz="2400" b="1" i="1" dirty="0">
                  <a:solidFill>
                    <a:srgbClr val="0070C0"/>
                  </a:solidFill>
                  <a:latin typeface="Times New Roman" panose="02020603050405020304" pitchFamily="18" charset="0"/>
                  <a:cs typeface="Times New Roman" panose="02020603050405020304" pitchFamily="18" charset="0"/>
                </a:rPr>
                <a:t>θ</a:t>
              </a:r>
              <a:r>
                <a:rPr lang="en-US" sz="2400" dirty="0">
                  <a:solidFill>
                    <a:srgbClr val="0070C0"/>
                  </a:solidFill>
                  <a:latin typeface="Times New Roman" panose="02020603050405020304" pitchFamily="18" charset="0"/>
                  <a:cs typeface="Times New Roman" panose="02020603050405020304" pitchFamily="18" charset="0"/>
                </a:rPr>
                <a:t> = </a:t>
              </a:r>
              <a:r>
                <a:rPr lang="el-GR" sz="2400" b="1" i="1" dirty="0">
                  <a:solidFill>
                    <a:srgbClr val="0070C0"/>
                  </a:solidFill>
                  <a:latin typeface="Times New Roman" panose="02020603050405020304" pitchFamily="18" charset="0"/>
                  <a:cs typeface="Times New Roman" panose="02020603050405020304" pitchFamily="18" charset="0"/>
                </a:rPr>
                <a:t>θ</a:t>
              </a:r>
              <a:r>
                <a:rPr lang="el-GR"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54C82576-7037-3FCF-CCF4-C0EA0CBE4E49}"/>
                </a:ext>
              </a:extLst>
            </p:cNvPr>
            <p:cNvSpPr txBox="1"/>
            <p:nvPr/>
          </p:nvSpPr>
          <p:spPr>
            <a:xfrm>
              <a:off x="7154318" y="1254815"/>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2C02147-5295-9EB6-AE96-56A0FEC8AFD2}"/>
                </a:ext>
              </a:extLst>
            </p:cNvPr>
            <p:cNvSpPr txBox="1"/>
            <p:nvPr/>
          </p:nvSpPr>
          <p:spPr>
            <a:xfrm>
              <a:off x="604815" y="3129474"/>
              <a:ext cx="8383257" cy="3354765"/>
            </a:xfrm>
            <a:prstGeom prst="rect">
              <a:avLst/>
            </a:prstGeom>
            <a:noFill/>
          </p:spPr>
          <p:txBody>
            <a:bodyPr wrap="none" rtlCol="0">
              <a:spAutoFit/>
            </a:bodyPr>
            <a:lstStyle/>
            <a:p>
              <a:r>
                <a:rPr lang="en-US" sz="2400" dirty="0">
                  <a:solidFill>
                    <a:srgbClr val="0070C0"/>
                  </a:solidFill>
                  <a:latin typeface="Calibri" panose="020F0502020204030204" pitchFamily="34" charset="0"/>
                  <a:cs typeface="Calibri" panose="020F0502020204030204" pitchFamily="34" charset="0"/>
                </a:rPr>
                <a:t>If the fitted function is in good agreement with the data, then</a:t>
              </a:r>
            </a:p>
            <a:p>
              <a:pPr>
                <a:spcAft>
                  <a:spcPts val="1200"/>
                </a:spcAft>
              </a:pPr>
              <a:r>
                <a:rPr lang="en-US" sz="2400" dirty="0">
                  <a:solidFill>
                    <a:srgbClr val="0070C0"/>
                  </a:solidFill>
                  <a:latin typeface="Calibri" panose="020F0502020204030204" pitchFamily="34" charset="0"/>
                  <a:cs typeface="Calibri" panose="020F0502020204030204" pitchFamily="34" charset="0"/>
                </a:rPr>
                <a:t>the numerator of each term in the sum should be small.</a:t>
              </a:r>
            </a:p>
            <a:p>
              <a:r>
                <a:rPr lang="en-US" sz="2400" dirty="0">
                  <a:solidFill>
                    <a:srgbClr val="0070C0"/>
                  </a:solidFill>
                  <a:latin typeface="Calibri" panose="020F0502020204030204" pitchFamily="34" charset="0"/>
                  <a:cs typeface="Calibri" panose="020F0502020204030204" pitchFamily="34" charset="0"/>
                </a:rPr>
                <a:t>If </a:t>
              </a:r>
              <a:r>
                <a:rPr lang="en-US" sz="2400" i="1" dirty="0">
                  <a:solidFill>
                    <a:srgbClr val="0070C0"/>
                  </a:solidFill>
                  <a:latin typeface="Times New Roman" panose="02020603050405020304" pitchFamily="18" charset="0"/>
                  <a:cs typeface="Times New Roman" panose="02020603050405020304" pitchFamily="18" charset="0"/>
                </a:rPr>
                <a:t>f</a:t>
              </a:r>
              <a:r>
                <a:rPr lang="en-US" sz="12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a:solidFill>
                    <a:srgbClr val="0070C0"/>
                  </a:solidFill>
                  <a:latin typeface="Times New Roman" panose="02020603050405020304" pitchFamily="18" charset="0"/>
                  <a:cs typeface="Times New Roman" panose="02020603050405020304" pitchFamily="18" charset="0"/>
                </a:rPr>
                <a:t>x</a:t>
              </a:r>
              <a:r>
                <a:rPr lang="en-US" sz="2400" i="1" baseline="-25000" dirty="0">
                  <a:solidFill>
                    <a:srgbClr val="0070C0"/>
                  </a:solidFill>
                  <a:latin typeface="Times New Roman" panose="02020603050405020304" pitchFamily="18" charset="0"/>
                  <a:cs typeface="Times New Roman" panose="02020603050405020304" pitchFamily="18" charset="0"/>
                </a:rPr>
                <a:t>i</a:t>
              </a:r>
              <a:r>
                <a:rPr lang="en-US" sz="2400" dirty="0">
                  <a:solidFill>
                    <a:srgbClr val="0070C0"/>
                  </a:solidFill>
                  <a:latin typeface="Times New Roman" panose="02020603050405020304" pitchFamily="18" charset="0"/>
                  <a:cs typeface="Times New Roman" panose="02020603050405020304" pitchFamily="18" charset="0"/>
                </a:rPr>
                <a:t>; </a:t>
              </a:r>
              <a:r>
                <a:rPr lang="el-GR" sz="2400" b="1" i="1" dirty="0">
                  <a:solidFill>
                    <a:srgbClr val="0070C0"/>
                  </a:solidFill>
                  <a:latin typeface="Times New Roman" panose="02020603050405020304" pitchFamily="18" charset="0"/>
                  <a:cs typeface="Times New Roman" panose="02020603050405020304" pitchFamily="18" charset="0"/>
                </a:rPr>
                <a:t>θ</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were equal to the true mean of </a:t>
              </a:r>
              <a:r>
                <a:rPr lang="en-US" sz="2400" i="1" dirty="0" err="1">
                  <a:solidFill>
                    <a:srgbClr val="0070C0"/>
                  </a:solidFill>
                  <a:latin typeface="Times New Roman" panose="02020603050405020304" pitchFamily="18" charset="0"/>
                  <a:cs typeface="Times New Roman" panose="02020603050405020304" pitchFamily="18" charset="0"/>
                </a:rPr>
                <a:t>y</a:t>
              </a:r>
              <a:r>
                <a:rPr lang="en-US" sz="2400" i="1" baseline="-25000" dirty="0" err="1">
                  <a:solidFill>
                    <a:srgbClr val="0070C0"/>
                  </a:solidFill>
                  <a:latin typeface="Times New Roman" panose="02020603050405020304" pitchFamily="18" charset="0"/>
                  <a:cs typeface="Times New Roman" panose="02020603050405020304" pitchFamily="18" charset="0"/>
                </a:rPr>
                <a:t>i</a:t>
              </a:r>
              <a:r>
                <a:rPr lang="en-US" sz="2400" dirty="0">
                  <a:solidFill>
                    <a:srgbClr val="0070C0"/>
                  </a:solidFill>
                  <a:latin typeface="Calibri" panose="020F0502020204030204" pitchFamily="34" charset="0"/>
                  <a:cs typeface="Calibri" panose="020F0502020204030204" pitchFamily="34" charset="0"/>
                </a:rPr>
                <a:t>, then we would expect</a:t>
              </a:r>
            </a:p>
            <a:p>
              <a:r>
                <a:rPr lang="en-US" sz="2400" dirty="0">
                  <a:solidFill>
                    <a:srgbClr val="0070C0"/>
                  </a:solidFill>
                  <a:latin typeface="Calibri" panose="020F0502020204030204" pitchFamily="34" charset="0"/>
                  <a:cs typeface="Calibri" panose="020F0502020204030204" pitchFamily="34" charset="0"/>
                </a:rPr>
                <a:t>the residual </a:t>
              </a:r>
              <a:r>
                <a:rPr lang="en-US" sz="2400" i="1" dirty="0" err="1">
                  <a:solidFill>
                    <a:srgbClr val="0070C0"/>
                  </a:solidFill>
                  <a:latin typeface="Times New Roman" panose="02020603050405020304" pitchFamily="18" charset="0"/>
                  <a:cs typeface="Times New Roman" panose="02020603050405020304" pitchFamily="18" charset="0"/>
                </a:rPr>
                <a:t>y</a:t>
              </a:r>
              <a:r>
                <a:rPr lang="en-US" sz="2400" i="1" baseline="-25000" dirty="0" err="1">
                  <a:solidFill>
                    <a:srgbClr val="0070C0"/>
                  </a:solidFill>
                  <a:latin typeface="Times New Roman" panose="02020603050405020304" pitchFamily="18" charset="0"/>
                  <a:cs typeface="Times New Roman" panose="02020603050405020304" pitchFamily="18" charset="0"/>
                </a:rPr>
                <a:t>i</a:t>
              </a:r>
              <a:r>
                <a:rPr lang="en-US" sz="2400" i="1" baseline="-250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 </a:t>
              </a:r>
              <a:r>
                <a:rPr lang="en-US" sz="2400" i="1" dirty="0">
                  <a:solidFill>
                    <a:srgbClr val="0070C0"/>
                  </a:solidFill>
                  <a:latin typeface="Times New Roman" panose="02020603050405020304" pitchFamily="18" charset="0"/>
                  <a:cs typeface="Times New Roman" panose="02020603050405020304" pitchFamily="18" charset="0"/>
                </a:rPr>
                <a:t>f</a:t>
              </a:r>
              <a:r>
                <a:rPr lang="en-US" sz="12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Times New Roman" panose="02020603050405020304" pitchFamily="18" charset="0"/>
                  <a:cs typeface="Times New Roman" panose="02020603050405020304" pitchFamily="18" charset="0"/>
                </a:rPr>
                <a:t>(</a:t>
              </a:r>
              <a:r>
                <a:rPr lang="en-US" sz="2400" i="1" dirty="0">
                  <a:solidFill>
                    <a:srgbClr val="0070C0"/>
                  </a:solidFill>
                  <a:latin typeface="Times New Roman" panose="02020603050405020304" pitchFamily="18" charset="0"/>
                  <a:cs typeface="Times New Roman" panose="02020603050405020304" pitchFamily="18" charset="0"/>
                </a:rPr>
                <a:t>x</a:t>
              </a:r>
              <a:r>
                <a:rPr lang="en-US" sz="2400" i="1" baseline="-25000" dirty="0">
                  <a:solidFill>
                    <a:srgbClr val="0070C0"/>
                  </a:solidFill>
                  <a:latin typeface="Times New Roman" panose="02020603050405020304" pitchFamily="18" charset="0"/>
                  <a:cs typeface="Times New Roman" panose="02020603050405020304" pitchFamily="18" charset="0"/>
                </a:rPr>
                <a:t>i</a:t>
              </a:r>
              <a:r>
                <a:rPr lang="en-US" sz="2400" dirty="0">
                  <a:solidFill>
                    <a:srgbClr val="0070C0"/>
                  </a:solidFill>
                  <a:latin typeface="Times New Roman" panose="02020603050405020304" pitchFamily="18" charset="0"/>
                  <a:cs typeface="Times New Roman" panose="02020603050405020304" pitchFamily="18" charset="0"/>
                </a:rPr>
                <a:t>; </a:t>
              </a:r>
              <a:r>
                <a:rPr lang="el-GR" sz="2400" b="1" i="1" dirty="0">
                  <a:solidFill>
                    <a:srgbClr val="0070C0"/>
                  </a:solidFill>
                  <a:latin typeface="Times New Roman" panose="02020603050405020304" pitchFamily="18" charset="0"/>
                  <a:cs typeface="Times New Roman" panose="02020603050405020304" pitchFamily="18" charset="0"/>
                </a:rPr>
                <a:t>θ</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to have an </a:t>
              </a:r>
              <a:r>
                <a:rPr lang="en-US" sz="2400" dirty="0" err="1">
                  <a:solidFill>
                    <a:srgbClr val="0070C0"/>
                  </a:solidFill>
                  <a:latin typeface="Calibri" panose="020F0502020204030204" pitchFamily="34" charset="0"/>
                  <a:cs typeface="Calibri" panose="020F0502020204030204" pitchFamily="34" charset="0"/>
                </a:rPr>
                <a:t>rms</a:t>
              </a:r>
              <a:r>
                <a:rPr lang="en-US" sz="2400" dirty="0">
                  <a:solidFill>
                    <a:srgbClr val="0070C0"/>
                  </a:solidFill>
                  <a:latin typeface="Calibri" panose="020F0502020204030204" pitchFamily="34" charset="0"/>
                  <a:cs typeface="Calibri" panose="020F0502020204030204" pitchFamily="34" charset="0"/>
                </a:rPr>
                <a:t> value of </a:t>
              </a:r>
              <a:r>
                <a:rPr lang="el-GR" sz="2400" i="1" dirty="0">
                  <a:solidFill>
                    <a:srgbClr val="0070C0"/>
                  </a:solidFill>
                  <a:latin typeface="Times New Roman" panose="02020603050405020304" pitchFamily="18" charset="0"/>
                  <a:cs typeface="Times New Roman" panose="02020603050405020304" pitchFamily="18" charset="0"/>
                </a:rPr>
                <a:t>σ</a:t>
              </a:r>
              <a:r>
                <a:rPr lang="en-US" sz="2400" i="1" baseline="-25000" dirty="0" err="1">
                  <a:solidFill>
                    <a:srgbClr val="0070C0"/>
                  </a:solidFill>
                  <a:latin typeface="Times New Roman" panose="02020603050405020304" pitchFamily="18" charset="0"/>
                  <a:cs typeface="Times New Roman" panose="02020603050405020304" pitchFamily="18" charset="0"/>
                </a:rPr>
                <a:t>i</a:t>
              </a:r>
              <a:r>
                <a:rPr lang="en-US" sz="2400" dirty="0">
                  <a:solidFill>
                    <a:srgbClr val="0070C0"/>
                  </a:solidFill>
                  <a:latin typeface="Calibri" panose="020F0502020204030204" pitchFamily="34" charset="0"/>
                  <a:cs typeface="Calibri" panose="020F0502020204030204" pitchFamily="34" charset="0"/>
                </a:rPr>
                <a:t>.  Each term</a:t>
              </a:r>
            </a:p>
            <a:p>
              <a:pPr>
                <a:spcAft>
                  <a:spcPts val="1200"/>
                </a:spcAft>
              </a:pPr>
              <a:r>
                <a:rPr lang="en-US" sz="2400" dirty="0">
                  <a:solidFill>
                    <a:srgbClr val="0070C0"/>
                  </a:solidFill>
                  <a:latin typeface="Calibri" panose="020F0502020204030204" pitchFamily="34" charset="0"/>
                  <a:cs typeface="Calibri" panose="020F0502020204030204" pitchFamily="34" charset="0"/>
                </a:rPr>
                <a:t>in the sum would contribute </a:t>
              </a:r>
              <a:r>
                <a:rPr lang="en-US" sz="2400" dirty="0">
                  <a:solidFill>
                    <a:srgbClr val="0070C0"/>
                  </a:solidFill>
                  <a:latin typeface="Times New Roman" panose="02020603050405020304" pitchFamily="18" charset="0"/>
                  <a:cs typeface="Times New Roman" panose="02020603050405020304" pitchFamily="18" charset="0"/>
                </a:rPr>
                <a:t>1</a:t>
              </a:r>
              <a:r>
                <a:rPr lang="en-US" sz="2400" dirty="0">
                  <a:solidFill>
                    <a:srgbClr val="0070C0"/>
                  </a:solidFill>
                  <a:latin typeface="Calibri" panose="020F0502020204030204" pitchFamily="34" charset="0"/>
                  <a:cs typeface="Calibri" panose="020F0502020204030204" pitchFamily="34" charset="0"/>
                </a:rPr>
                <a:t>, and we’d have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dirty="0">
                  <a:solidFill>
                    <a:srgbClr val="0070C0"/>
                  </a:solidFill>
                  <a:latin typeface="Times New Roman" panose="02020603050405020304" pitchFamily="18" charset="0"/>
                  <a:cs typeface="Times New Roman" panose="02020603050405020304" pitchFamily="18" charset="0"/>
                </a:rPr>
                <a:t> = </a:t>
              </a:r>
              <a:r>
                <a:rPr lang="en-US" sz="2400" i="1" dirty="0">
                  <a:solidFill>
                    <a:srgbClr val="0070C0"/>
                  </a:solidFill>
                  <a:latin typeface="Times New Roman" panose="02020603050405020304" pitchFamily="18" charset="0"/>
                  <a:cs typeface="Times New Roman" panose="02020603050405020304" pitchFamily="18" charset="0"/>
                </a:rPr>
                <a:t>N</a:t>
              </a:r>
              <a:r>
                <a:rPr lang="en-US" sz="2400" dirty="0">
                  <a:solidFill>
                    <a:srgbClr val="0070C0"/>
                  </a:solidFill>
                  <a:latin typeface="Calibri" panose="020F0502020204030204" pitchFamily="34" charset="0"/>
                  <a:cs typeface="Calibri" panose="020F0502020204030204" pitchFamily="34" charset="0"/>
                </a:rPr>
                <a:t>.</a:t>
              </a:r>
            </a:p>
            <a:p>
              <a:r>
                <a:rPr lang="en-US" sz="2400" dirty="0">
                  <a:solidFill>
                    <a:srgbClr val="0070C0"/>
                  </a:solidFill>
                  <a:latin typeface="Calibri" panose="020F0502020204030204" pitchFamily="34" charset="0"/>
                  <a:cs typeface="Calibri" panose="020F0502020204030204" pitchFamily="34" charset="0"/>
                </a:rPr>
                <a:t>This is not quite true:  if we have fitted </a:t>
              </a:r>
              <a:r>
                <a:rPr lang="en-US" sz="2400" i="1" dirty="0">
                  <a:solidFill>
                    <a:srgbClr val="0070C0"/>
                  </a:solidFill>
                  <a:latin typeface="Calibri" panose="020F0502020204030204" pitchFamily="34" charset="0"/>
                  <a:cs typeface="Calibri" panose="020F0502020204030204" pitchFamily="34" charset="0"/>
                </a:rPr>
                <a:t>m</a:t>
              </a:r>
              <a:r>
                <a:rPr lang="en-US" sz="2400" dirty="0">
                  <a:solidFill>
                    <a:srgbClr val="0070C0"/>
                  </a:solidFill>
                  <a:latin typeface="Calibri" panose="020F0502020204030204" pitchFamily="34" charset="0"/>
                  <a:cs typeface="Calibri" panose="020F0502020204030204" pitchFamily="34" charset="0"/>
                </a:rPr>
                <a:t> parameters and the </a:t>
              </a:r>
            </a:p>
            <a:p>
              <a:r>
                <a:rPr lang="en-US" sz="2400" dirty="0">
                  <a:solidFill>
                    <a:srgbClr val="0070C0"/>
                  </a:solidFill>
                  <a:latin typeface="Calibri" panose="020F0502020204030204" pitchFamily="34" charset="0"/>
                  <a:cs typeface="Calibri" panose="020F0502020204030204" pitchFamily="34" charset="0"/>
                </a:rPr>
                <a:t>hypothesized function is correct, the </a:t>
              </a:r>
              <a:r>
                <a:rPr lang="en-US" sz="2400" i="1" dirty="0">
                  <a:solidFill>
                    <a:srgbClr val="0070C0"/>
                  </a:solidFill>
                  <a:latin typeface="Calibri" panose="020F0502020204030204" pitchFamily="34" charset="0"/>
                  <a:cs typeface="Calibri" panose="020F0502020204030204" pitchFamily="34" charset="0"/>
                </a:rPr>
                <a:t>expected</a:t>
              </a:r>
              <a:r>
                <a:rPr lang="en-US" sz="2400" dirty="0">
                  <a:solidFill>
                    <a:srgbClr val="0070C0"/>
                  </a:solidFill>
                  <a:latin typeface="Calibri" panose="020F0502020204030204" pitchFamily="34" charset="0"/>
                  <a:cs typeface="Calibri" panose="020F0502020204030204" pitchFamily="34" charset="0"/>
                </a:rPr>
                <a:t> value of </a:t>
              </a:r>
              <a:r>
                <a:rPr lang="el-GR" sz="2400" i="1" dirty="0">
                  <a:solidFill>
                    <a:srgbClr val="0070C0"/>
                  </a:solidFill>
                  <a:latin typeface="Times New Roman" panose="02020603050405020304" pitchFamily="18" charset="0"/>
                  <a:cs typeface="Times New Roman" panose="02020603050405020304" pitchFamily="18" charset="0"/>
                </a:rPr>
                <a:t>χ</a:t>
              </a:r>
              <a:r>
                <a:rPr lang="en-US" sz="2400" baseline="30000" dirty="0">
                  <a:solidFill>
                    <a:srgbClr val="0070C0"/>
                  </a:solidFill>
                  <a:latin typeface="Times New Roman" panose="02020603050405020304" pitchFamily="18" charset="0"/>
                  <a:cs typeface="Times New Roman" panose="02020603050405020304" pitchFamily="18" charset="0"/>
                </a:rPr>
                <a:t>2</a:t>
              </a:r>
              <a:r>
                <a:rPr lang="en-US" sz="2400" baseline="-25000" dirty="0">
                  <a:solidFill>
                    <a:srgbClr val="0070C0"/>
                  </a:solidFill>
                  <a:latin typeface="Times New Roman" panose="02020603050405020304" pitchFamily="18" charset="0"/>
                  <a:cs typeface="Times New Roman" panose="02020603050405020304" pitchFamily="18" charset="0"/>
                </a:rPr>
                <a:t>min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is </a:t>
              </a:r>
            </a:p>
            <a:p>
              <a:r>
                <a:rPr lang="en-US" sz="2400" i="1" dirty="0">
                  <a:solidFill>
                    <a:srgbClr val="0070C0"/>
                  </a:solidFill>
                  <a:latin typeface="Times New Roman" panose="02020603050405020304" pitchFamily="18" charset="0"/>
                  <a:cs typeface="Times New Roman" panose="02020603050405020304" pitchFamily="18" charset="0"/>
                </a:rPr>
                <a:t>N</a:t>
              </a:r>
              <a:r>
                <a:rPr lang="en-US" sz="2400" dirty="0">
                  <a:solidFill>
                    <a:srgbClr val="0070C0"/>
                  </a:solidFill>
                  <a:latin typeface="Times New Roman" panose="02020603050405020304" pitchFamily="18" charset="0"/>
                  <a:cs typeface="Times New Roman" panose="02020603050405020304" pitchFamily="18" charset="0"/>
                </a:rPr>
                <a:t> – </a:t>
              </a:r>
              <a:r>
                <a:rPr lang="en-US" sz="2400" i="1" dirty="0">
                  <a:solidFill>
                    <a:srgbClr val="0070C0"/>
                  </a:solidFill>
                  <a:latin typeface="Times New Roman" panose="02020603050405020304" pitchFamily="18" charset="0"/>
                  <a:cs typeface="Times New Roman" panose="02020603050405020304" pitchFamily="18" charset="0"/>
                </a:rPr>
                <a:t>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a:solidFill>
                    <a:srgbClr val="0070C0"/>
                  </a:solidFill>
                  <a:latin typeface="Calibri" panose="020F0502020204030204" pitchFamily="34" charset="0"/>
                  <a:cs typeface="Calibri" panose="020F0502020204030204" pitchFamily="34" charset="0"/>
                </a:rPr>
                <a:t>(called the </a:t>
              </a:r>
              <a:r>
                <a:rPr lang="en-US" sz="2400" i="1" dirty="0">
                  <a:solidFill>
                    <a:srgbClr val="0070C0"/>
                  </a:solidFill>
                  <a:latin typeface="Calibri" panose="020F0502020204030204" pitchFamily="34" charset="0"/>
                  <a:cs typeface="Calibri" panose="020F0502020204030204" pitchFamily="34" charset="0"/>
                </a:rPr>
                <a:t>number of degrees of freedom </a:t>
              </a:r>
              <a:r>
                <a:rPr lang="en-US" sz="2400" dirty="0">
                  <a:solidFill>
                    <a:srgbClr val="0070C0"/>
                  </a:solidFill>
                  <a:latin typeface="Calibri" panose="020F0502020204030204" pitchFamily="34" charset="0"/>
                  <a:cs typeface="Calibri" panose="020F0502020204030204" pitchFamily="34" charset="0"/>
                </a:rPr>
                <a:t>of the fit.)</a:t>
              </a:r>
            </a:p>
          </p:txBody>
        </p:sp>
        <p:sp>
          <p:nvSpPr>
            <p:cNvPr id="8" name="TextBox 7">
              <a:extLst>
                <a:ext uri="{FF2B5EF4-FFF2-40B4-BE49-F238E27FC236}">
                  <a16:creationId xmlns:a16="http://schemas.microsoft.com/office/drawing/2014/main" id="{0323AFF5-9C21-54B9-91BB-B89B2D5A7D14}"/>
                </a:ext>
              </a:extLst>
            </p:cNvPr>
            <p:cNvSpPr txBox="1"/>
            <p:nvPr/>
          </p:nvSpPr>
          <p:spPr>
            <a:xfrm>
              <a:off x="1480567" y="3927730"/>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33749D2E-608F-6263-9638-9BE48F3D736F}"/>
                </a:ext>
              </a:extLst>
            </p:cNvPr>
            <p:cNvSpPr txBox="1"/>
            <p:nvPr/>
          </p:nvSpPr>
          <p:spPr>
            <a:xfrm>
              <a:off x="3192775" y="4296017"/>
              <a:ext cx="300082" cy="369332"/>
            </a:xfrm>
            <a:prstGeom prst="rect">
              <a:avLst/>
            </a:prstGeom>
            <a:noFill/>
          </p:spPr>
          <p:txBody>
            <a:bodyPr wrap="none" rtlCol="0">
              <a:spAutoFit/>
            </a:bodyPr>
            <a:lstStyle/>
            <a:p>
              <a:r>
                <a:rPr lang="en-US" dirty="0">
                  <a:solidFill>
                    <a:srgbClr val="0070C0"/>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6FF65D97-D819-8CFF-4CC8-04111042E8DF}"/>
                </a:ext>
              </a:extLst>
            </p:cNvPr>
            <p:cNvPicPr>
              <a:picLocks noChangeAspect="1"/>
            </p:cNvPicPr>
            <p:nvPr/>
          </p:nvPicPr>
          <p:blipFill>
            <a:blip r:embed="rId2"/>
            <a:stretch>
              <a:fillRect/>
            </a:stretch>
          </p:blipFill>
          <p:spPr>
            <a:xfrm>
              <a:off x="2388568" y="1995886"/>
              <a:ext cx="3708400" cy="1003300"/>
            </a:xfrm>
            <a:prstGeom prst="rect">
              <a:avLst/>
            </a:prstGeom>
          </p:spPr>
        </p:pic>
      </p:grpSp>
    </p:spTree>
    <p:extLst>
      <p:ext uri="{BB962C8B-B14F-4D97-AF65-F5344CB8AC3E}">
        <p14:creationId xmlns:p14="http://schemas.microsoft.com/office/powerpoint/2010/main" val="1282702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3C495E43-60C3-634C-80DB-A2A6931649E6}" type="slidenum">
              <a:rPr lang="en-US" sz="1200">
                <a:solidFill>
                  <a:srgbClr val="0000FF"/>
                </a:solidFill>
              </a:rPr>
              <a:pPr eaLnBrk="1" fontAlgn="base" hangingPunct="1">
                <a:spcBef>
                  <a:spcPct val="0"/>
                </a:spcBef>
                <a:spcAft>
                  <a:spcPct val="0"/>
                </a:spcAft>
              </a:pPr>
              <a:t>9</a:t>
            </a:fld>
            <a:endParaRPr lang="en-US" sz="1200" dirty="0">
              <a:solidFill>
                <a:srgbClr val="0000FF"/>
              </a:solidFill>
            </a:endParaRPr>
          </a:p>
        </p:txBody>
      </p:sp>
      <p:sp>
        <p:nvSpPr>
          <p:cNvPr id="4" name="Date Placeholder 3">
            <a:extLst>
              <a:ext uri="{FF2B5EF4-FFF2-40B4-BE49-F238E27FC236}">
                <a16:creationId xmlns:a16="http://schemas.microsoft.com/office/drawing/2014/main" id="{F5C3EF25-9919-414C-855F-23EEB6D82F5D}"/>
              </a:ext>
            </a:extLst>
          </p:cNvPr>
          <p:cNvSpPr>
            <a:spLocks noGrp="1"/>
          </p:cNvSpPr>
          <p:nvPr>
            <p:ph type="dt" sz="half" idx="10"/>
          </p:nvPr>
        </p:nvSpPr>
        <p:spPr/>
        <p:txBody>
          <a:bodyPr/>
          <a:lstStyle/>
          <a:p>
            <a:pPr>
              <a:defRPr/>
            </a:pPr>
            <a:r>
              <a:rPr lang="en-GB"/>
              <a:t>G. Cowan / RHUL Physics</a:t>
            </a:r>
            <a:endParaRPr lang="en-US" dirty="0"/>
          </a:p>
        </p:txBody>
      </p:sp>
      <p:sp>
        <p:nvSpPr>
          <p:cNvPr id="5" name="Footer Placeholder 4">
            <a:extLst>
              <a:ext uri="{FF2B5EF4-FFF2-40B4-BE49-F238E27FC236}">
                <a16:creationId xmlns:a16="http://schemas.microsoft.com/office/drawing/2014/main" id="{38A60F86-3E98-D449-96AD-BE684C7DD7F2}"/>
              </a:ext>
            </a:extLst>
          </p:cNvPr>
          <p:cNvSpPr>
            <a:spLocks noGrp="1"/>
          </p:cNvSpPr>
          <p:nvPr>
            <p:ph type="ftr" sz="quarter" idx="11"/>
          </p:nvPr>
        </p:nvSpPr>
        <p:spPr/>
        <p:txBody>
          <a:bodyPr/>
          <a:lstStyle/>
          <a:p>
            <a:pPr>
              <a:defRPr/>
            </a:pPr>
            <a:r>
              <a:rPr lang="en-US"/>
              <a:t>PH3010 Introduction to Statistics / lecture 2</a:t>
            </a:r>
          </a:p>
        </p:txBody>
      </p:sp>
      <p:sp>
        <p:nvSpPr>
          <p:cNvPr id="2" name="Rectangle 2">
            <a:extLst>
              <a:ext uri="{FF2B5EF4-FFF2-40B4-BE49-F238E27FC236}">
                <a16:creationId xmlns:a16="http://schemas.microsoft.com/office/drawing/2014/main" id="{5E5508E6-2F65-EF88-088E-CF3B13CF5975}"/>
              </a:ext>
            </a:extLst>
          </p:cNvPr>
          <p:cNvSpPr txBox="1">
            <a:spLocks noChangeArrowheads="1"/>
          </p:cNvSpPr>
          <p:nvPr/>
        </p:nvSpPr>
        <p:spPr bwMode="auto">
          <a:xfrm>
            <a:off x="475727" y="310333"/>
            <a:ext cx="7772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GB" sz="3600" dirty="0">
                <a:solidFill>
                  <a:srgbClr val="CC3300"/>
                </a:solidFill>
                <a:latin typeface="Calibri" panose="020F0502020204030204" pitchFamily="34" charset="0"/>
                <a:cs typeface="Calibri" panose="020F0502020204030204" pitchFamily="34" charset="0"/>
              </a:rPr>
              <a:t>Distribution of </a:t>
            </a:r>
            <a:r>
              <a:rPr lang="el-GR" sz="3600" i="1" dirty="0">
                <a:solidFill>
                  <a:srgbClr val="CC3300"/>
                </a:solidFill>
                <a:latin typeface="Times New Roman" panose="02020603050405020304" pitchFamily="18" charset="0"/>
                <a:cs typeface="Times New Roman" panose="02020603050405020304" pitchFamily="18" charset="0"/>
              </a:rPr>
              <a:t>χ</a:t>
            </a:r>
            <a:r>
              <a:rPr lang="en-GB" sz="3600" baseline="30000" dirty="0">
                <a:solidFill>
                  <a:srgbClr val="CC3300"/>
                </a:solidFill>
                <a:latin typeface="Times New Roman" panose="02020603050405020304" pitchFamily="18" charset="0"/>
                <a:cs typeface="Times New Roman" panose="02020603050405020304" pitchFamily="18" charset="0"/>
              </a:rPr>
              <a:t>2</a:t>
            </a:r>
            <a:r>
              <a:rPr lang="en-GB" sz="3600" baseline="-25000" dirty="0">
                <a:solidFill>
                  <a:srgbClr val="CC3300"/>
                </a:solidFill>
                <a:latin typeface="Times New Roman" panose="02020603050405020304" pitchFamily="18" charset="0"/>
                <a:cs typeface="Times New Roman" panose="02020603050405020304" pitchFamily="18" charset="0"/>
              </a:rPr>
              <a:t>min</a:t>
            </a:r>
          </a:p>
        </p:txBody>
      </p:sp>
    </p:spTree>
    <p:extLst>
      <p:ext uri="{BB962C8B-B14F-4D97-AF65-F5344CB8AC3E}">
        <p14:creationId xmlns:p14="http://schemas.microsoft.com/office/powerpoint/2010/main" val="4207093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400" dirty="0" smtClean="0">
            <a:solidFill>
              <a:srgbClr val="0070C0"/>
            </a:solidFill>
            <a:latin typeface="Calibri" panose="020F0502020204030204" pitchFamily="34" charset="0"/>
            <a:cs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19507</TotalTime>
  <Words>2162</Words>
  <Application>Microsoft Macintosh PowerPoint</Application>
  <PresentationFormat>On-screen Show (4:3)</PresentationFormat>
  <Paragraphs>287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Cowan, G</dc:creator>
  <cp:lastModifiedBy>Cowan, G</cp:lastModifiedBy>
  <cp:revision>365</cp:revision>
  <dcterms:created xsi:type="dcterms:W3CDTF">2020-05-18T17:44:39Z</dcterms:created>
  <dcterms:modified xsi:type="dcterms:W3CDTF">2022-10-06T19:13:39Z</dcterms:modified>
</cp:coreProperties>
</file>