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9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8" r:id="rId15"/>
    <p:sldId id="279" r:id="rId16"/>
    <p:sldId id="280" r:id="rId17"/>
    <p:sldId id="273" r:id="rId18"/>
    <p:sldId id="274" r:id="rId19"/>
    <p:sldId id="275" r:id="rId20"/>
    <p:sldId id="281" r:id="rId21"/>
    <p:sldId id="282" r:id="rId22"/>
    <p:sldId id="284" r:id="rId23"/>
    <p:sldId id="286" r:id="rId24"/>
    <p:sldId id="287" r:id="rId25"/>
    <p:sldId id="283" r:id="rId26"/>
    <p:sldId id="288" r:id="rId27"/>
    <p:sldId id="289" r:id="rId28"/>
    <p:sldId id="290" r:id="rId29"/>
    <p:sldId id="276" r:id="rId30"/>
    <p:sldId id="291" r:id="rId31"/>
    <p:sldId id="292" r:id="rId32"/>
    <p:sldId id="294" r:id="rId33"/>
    <p:sldId id="295" r:id="rId34"/>
    <p:sldId id="296" r:id="rId35"/>
    <p:sldId id="259" r:id="rId36"/>
    <p:sldId id="269" r:id="rId3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14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27/10/17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27/10/17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FF"/>
                </a:solidFill>
                <a:latin typeface="Times New Roman"/>
              </a:defRPr>
            </a:lvl1pPr>
          </a:lstStyle>
          <a:p>
            <a:pPr>
              <a:defRPr/>
            </a:pPr>
            <a:r>
              <a:rPr lang="en-US" smtClean="0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FF"/>
                </a:solidFill>
                <a:latin typeface="Times New Roman"/>
              </a:defRPr>
            </a:lvl1pPr>
          </a:lstStyle>
          <a:p>
            <a:pPr>
              <a:defRPr/>
            </a:pPr>
            <a:r>
              <a:rPr lang="en-US" smtClean="0"/>
              <a:t>PH3010 Least Squares Fitting / Week 1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86D87C89-CC84-2B45-8CD2-B033AD812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801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PH3010 Least Squares Fitting / Week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28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28E0B5-F4C2-6B4D-A6EF-AA0C8A29B1F7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5123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685800" y="589611"/>
            <a:ext cx="7772400" cy="233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spcAft>
                <a:spcPts val="1200"/>
              </a:spcAft>
            </a:pPr>
            <a:r>
              <a:rPr lang="en-GB" sz="3200" dirty="0">
                <a:solidFill>
                  <a:srgbClr val="CC3300"/>
                </a:solidFill>
                <a:latin typeface="Times New Roman" charset="0"/>
              </a:rPr>
              <a:t>PH3010 / </a:t>
            </a:r>
            <a:r>
              <a:rPr lang="en-GB" sz="3200" dirty="0" err="1">
                <a:solidFill>
                  <a:srgbClr val="CC3300"/>
                </a:solidFill>
                <a:latin typeface="Times New Roman" charset="0"/>
              </a:rPr>
              <a:t>MSci</a:t>
            </a:r>
            <a:r>
              <a:rPr lang="en-GB" sz="3200" dirty="0">
                <a:solidFill>
                  <a:srgbClr val="CC3300"/>
                </a:solidFill>
                <a:latin typeface="Times New Roman" charset="0"/>
              </a:rPr>
              <a:t> Skills </a:t>
            </a:r>
            <a:r>
              <a:rPr lang="en-GB" sz="3200" dirty="0" err="1">
                <a:solidFill>
                  <a:srgbClr val="CC3300"/>
                </a:solidFill>
                <a:latin typeface="Times New Roman" charset="0"/>
              </a:rPr>
              <a:t>Miniproject</a:t>
            </a:r>
            <a:endParaRPr lang="en-GB" sz="3200" dirty="0">
              <a:solidFill>
                <a:srgbClr val="CC3300"/>
              </a:solidFill>
              <a:latin typeface="Times New Roman" charset="0"/>
            </a:endParaRPr>
          </a:p>
          <a:p>
            <a:pPr algn="ctr">
              <a:spcAft>
                <a:spcPts val="1200"/>
              </a:spcAft>
            </a:pPr>
            <a:r>
              <a:rPr lang="en-GB" sz="4400" dirty="0" smtClean="0">
                <a:solidFill>
                  <a:srgbClr val="CC3300"/>
                </a:solidFill>
                <a:latin typeface="Times New Roman" charset="0"/>
              </a:rPr>
              <a:t>Statistical </a:t>
            </a:r>
            <a:r>
              <a:rPr lang="en-GB" sz="4400" dirty="0" smtClean="0">
                <a:solidFill>
                  <a:srgbClr val="CC3300"/>
                </a:solidFill>
                <a:latin typeface="Times New Roman" charset="0"/>
              </a:rPr>
              <a:t>Data Analysis</a:t>
            </a:r>
          </a:p>
          <a:p>
            <a:pPr algn="ctr">
              <a:spcAft>
                <a:spcPts val="1200"/>
              </a:spcAft>
            </a:pPr>
            <a:r>
              <a:rPr lang="en-GB" sz="3200" dirty="0" smtClean="0">
                <a:solidFill>
                  <a:srgbClr val="CC3300"/>
                </a:solidFill>
                <a:latin typeface="Times New Roman" charset="0"/>
              </a:rPr>
              <a:t>Week 1</a:t>
            </a:r>
            <a:r>
              <a:rPr lang="en-GB" sz="3200" dirty="0" smtClean="0">
                <a:solidFill>
                  <a:srgbClr val="CC3300"/>
                </a:solidFill>
                <a:latin typeface="Times New Roman" charset="0"/>
              </a:rPr>
              <a:t>:  The Method of Least Squares</a:t>
            </a:r>
          </a:p>
          <a:p>
            <a:pPr algn="ctr">
              <a:spcAft>
                <a:spcPts val="4800"/>
              </a:spcAft>
            </a:pPr>
            <a:r>
              <a:rPr lang="en-GB" sz="3200" dirty="0" smtClean="0">
                <a:solidFill>
                  <a:srgbClr val="CC3300"/>
                </a:solidFill>
                <a:latin typeface="Times New Roman" charset="0"/>
              </a:rPr>
              <a:t>Autumn </a:t>
            </a:r>
            <a:r>
              <a:rPr lang="en-GB" sz="3200" dirty="0">
                <a:solidFill>
                  <a:srgbClr val="CC3300"/>
                </a:solidFill>
                <a:latin typeface="Times New Roman" charset="0"/>
              </a:rPr>
              <a:t>term </a:t>
            </a:r>
            <a:r>
              <a:rPr lang="en-GB" sz="3200" dirty="0" smtClean="0">
                <a:solidFill>
                  <a:srgbClr val="CC3300"/>
                </a:solidFill>
                <a:latin typeface="Times New Roman" charset="0"/>
              </a:rPr>
              <a:t>2017</a:t>
            </a:r>
            <a:endParaRPr lang="en-GB" sz="32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574196" y="3367771"/>
            <a:ext cx="21849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rgbClr val="0000FF"/>
                </a:solidFill>
              </a:rPr>
              <a:t>Glen D. Cowan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rgbClr val="0000FF"/>
                </a:solidFill>
              </a:rPr>
              <a:t>RHUL Physics</a:t>
            </a: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434" y="4631449"/>
            <a:ext cx="2879996" cy="143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210287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Comments on LS estimators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9209" y="937330"/>
            <a:ext cx="76482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We can derive the method of Least Squares from a more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general principle called the method of Maximum Likelihood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applied to the special case where the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/>
              </a:rPr>
              <a:t>y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are independent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and Gaussian distributed:</a:t>
            </a:r>
            <a:endParaRPr lang="en-US" sz="2400" dirty="0">
              <a:solidFill>
                <a:srgbClr val="0000FF"/>
              </a:solidFill>
              <a:latin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530" y="2683352"/>
            <a:ext cx="2692400" cy="571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203" y="2734153"/>
            <a:ext cx="1917700" cy="469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24408" y="2706164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3850" y="3431833"/>
            <a:ext cx="82923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It is equally valid to take the minimum of </a:t>
            </a:r>
            <a:r>
              <a:rPr lang="el-GR" sz="2400" i="1" dirty="0" smtClean="0">
                <a:solidFill>
                  <a:srgbClr val="0000FF"/>
                </a:solidFill>
                <a:latin typeface="Times New Roman"/>
              </a:rPr>
              <a:t>χ</a:t>
            </a:r>
            <a:r>
              <a:rPr lang="en-US" sz="2400" baseline="30000" dirty="0" smtClean="0">
                <a:solidFill>
                  <a:srgbClr val="0000FF"/>
                </a:solidFill>
                <a:latin typeface="Times New Roman"/>
              </a:rPr>
              <a:t>2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(</a:t>
            </a:r>
            <a:r>
              <a:rPr lang="el-GR" sz="2400" b="1" i="1" dirty="0" smtClean="0">
                <a:solidFill>
                  <a:srgbClr val="0000FF"/>
                </a:solidFill>
                <a:latin typeface="Times New Roman"/>
              </a:rPr>
              <a:t>θ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) as the definition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of the least-squares estimators, and in fact there is no general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rule for finding estimators for parameters that are optimal in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every relevant sense.</a:t>
            </a:r>
          </a:p>
        </p:txBody>
      </p:sp>
    </p:spTree>
    <p:extLst>
      <p:ext uri="{BB962C8B-B14F-4D97-AF65-F5344CB8AC3E}">
        <p14:creationId xmlns:p14="http://schemas.microsoft.com/office/powerpoint/2010/main" val="2353728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24501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Next steps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619" y="1123759"/>
            <a:ext cx="848161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1. How do we find the estimators, i.e., how do we minimize</a:t>
            </a:r>
            <a:r>
              <a:rPr lang="el-GR" sz="2400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l-GR" sz="2400" i="1" dirty="0" smtClean="0">
                <a:solidFill>
                  <a:srgbClr val="0000FF"/>
                </a:solidFill>
                <a:latin typeface="Times New Roman"/>
              </a:rPr>
              <a:t>χ</a:t>
            </a:r>
            <a:r>
              <a:rPr lang="en-US" sz="2400" baseline="30000" dirty="0" smtClean="0">
                <a:solidFill>
                  <a:srgbClr val="0000FF"/>
                </a:solidFill>
                <a:latin typeface="Times New Roman"/>
              </a:rPr>
              <a:t>2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(</a:t>
            </a:r>
            <a:r>
              <a:rPr lang="el-GR" sz="2400" b="1" i="1" dirty="0" smtClean="0">
                <a:solidFill>
                  <a:srgbClr val="0000FF"/>
                </a:solidFill>
                <a:latin typeface="Times New Roman"/>
              </a:rPr>
              <a:t>θ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)?</a:t>
            </a:r>
            <a:endParaRPr lang="en-US" sz="2400" dirty="0">
              <a:solidFill>
                <a:srgbClr val="0000FF"/>
              </a:solidFill>
              <a:latin typeface="Times New Roman"/>
            </a:endParaRP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. How do we quantify the statistical uncertainty in the estimated parameters that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stems</a:t>
            </a:r>
            <a:r>
              <a:rPr lang="el-GR" sz="2400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from 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the random fluctuations in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</a:t>
            </a:r>
            <a:r>
              <a:rPr lang="el-GR" sz="2400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measurements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, and how is this information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used</a:t>
            </a:r>
            <a:r>
              <a:rPr lang="el-GR" sz="2400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in 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an analysis problem, e.g., using error propagation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?</a:t>
            </a:r>
            <a:endParaRPr lang="en-US" sz="2400" dirty="0">
              <a:solidFill>
                <a:srgbClr val="0000FF"/>
              </a:solidFill>
              <a:latin typeface="Times New Roman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3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. How do we assess whether the hypothesized functional form </a:t>
            </a:r>
            <a:endParaRPr lang="en-US" sz="2400" dirty="0" smtClean="0">
              <a:solidFill>
                <a:srgbClr val="0000FF"/>
              </a:solidFill>
              <a:latin typeface="Times New Roman"/>
            </a:endParaRPr>
          </a:p>
          <a:p>
            <a:r>
              <a:rPr lang="en-US" sz="2400" i="1" dirty="0">
                <a:solidFill>
                  <a:srgbClr val="0000FF"/>
                </a:solidFill>
                <a:latin typeface="Times New Roman"/>
              </a:rPr>
              <a:t>f</a:t>
            </a:r>
            <a:r>
              <a:rPr lang="el-GR" sz="1200" i="1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(</a:t>
            </a:r>
            <a:r>
              <a:rPr lang="en-US" sz="2400" i="1" dirty="0">
                <a:solidFill>
                  <a:srgbClr val="0000FF"/>
                </a:solidFill>
                <a:latin typeface="Times New Roman"/>
              </a:rPr>
              <a:t>x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; </a:t>
            </a:r>
            <a:r>
              <a:rPr lang="el-GR" sz="2400" b="1" i="1" dirty="0">
                <a:solidFill>
                  <a:srgbClr val="0000FF"/>
                </a:solidFill>
                <a:latin typeface="Times New Roman"/>
              </a:rPr>
              <a:t>θ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)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adequately describes</a:t>
            </a:r>
            <a:r>
              <a:rPr lang="el-GR" sz="2400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data?</a:t>
            </a:r>
            <a:endParaRPr lang="en-US" sz="2400" dirty="0" smtClean="0">
              <a:solidFill>
                <a:srgbClr val="0000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5381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9516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 smtClean="0">
                <a:solidFill>
                  <a:srgbClr val="CC3300"/>
                </a:solidFill>
                <a:latin typeface="Times New Roman" charset="0"/>
              </a:rPr>
              <a:t>Finding estimators in closed form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9052" y="933349"/>
            <a:ext cx="84301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For a limited class of problem it is possible to find the estimators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in closed form.  An important example is when the function </a:t>
            </a:r>
            <a:r>
              <a:rPr lang="en-US" sz="2400" i="1" dirty="0">
                <a:solidFill>
                  <a:srgbClr val="0000FF"/>
                </a:solidFill>
                <a:latin typeface="Times New Roman"/>
              </a:rPr>
              <a:t>f</a:t>
            </a:r>
            <a:r>
              <a:rPr lang="el-GR" sz="1200" i="1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(</a:t>
            </a:r>
            <a:r>
              <a:rPr lang="en-US" sz="2400" i="1" dirty="0">
                <a:solidFill>
                  <a:srgbClr val="0000FF"/>
                </a:solidFill>
                <a:latin typeface="Times New Roman"/>
              </a:rPr>
              <a:t>x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; </a:t>
            </a:r>
            <a:r>
              <a:rPr lang="el-GR" sz="2400" b="1" i="1" dirty="0">
                <a:solidFill>
                  <a:srgbClr val="0000FF"/>
                </a:solidFill>
                <a:latin typeface="Times New Roman"/>
              </a:rPr>
              <a:t>θ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) </a:t>
            </a:r>
            <a:endParaRPr lang="en-US" sz="2400" dirty="0" smtClean="0">
              <a:solidFill>
                <a:srgbClr val="0000FF"/>
              </a:solidFill>
              <a:latin typeface="Times New Roman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is linear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in the parameters </a:t>
            </a:r>
            <a:r>
              <a:rPr lang="el-GR" sz="2400" b="1" i="1" dirty="0" smtClean="0">
                <a:solidFill>
                  <a:srgbClr val="0000FF"/>
                </a:solidFill>
                <a:latin typeface="Times New Roman"/>
              </a:rPr>
              <a:t>θ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, e.g., a polynomial of order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M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(note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function does not have to be linear in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x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):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024" y="2638761"/>
            <a:ext cx="2679700" cy="1003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610" y="3731819"/>
            <a:ext cx="7154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As an example consider a straight line (two parameters):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899" y="4356954"/>
            <a:ext cx="2717800" cy="546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008" y="5456608"/>
            <a:ext cx="2886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We need to minimize: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1853" y="5207286"/>
            <a:ext cx="46482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81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57729" y="164932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 smtClean="0">
                <a:solidFill>
                  <a:srgbClr val="CC3300"/>
                </a:solidFill>
                <a:latin typeface="Times New Roman" charset="0"/>
              </a:rPr>
              <a:t>Finding estimators in closed form (2)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0" y="2146300"/>
            <a:ext cx="5994400" cy="256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091" y="1224575"/>
            <a:ext cx="7983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Set the derivatives of </a:t>
            </a:r>
            <a:r>
              <a:rPr lang="el-GR" sz="2400" i="1" dirty="0">
                <a:solidFill>
                  <a:srgbClr val="0000FF"/>
                </a:solidFill>
                <a:latin typeface="Times New Roman"/>
              </a:rPr>
              <a:t>χ</a:t>
            </a:r>
            <a:r>
              <a:rPr lang="en-US" sz="2400" baseline="30000" dirty="0">
                <a:solidFill>
                  <a:srgbClr val="0000FF"/>
                </a:solidFill>
                <a:latin typeface="Times New Roman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(</a:t>
            </a:r>
            <a:r>
              <a:rPr lang="el-GR" sz="2400" b="1" i="1" dirty="0">
                <a:solidFill>
                  <a:srgbClr val="0000FF"/>
                </a:solidFill>
                <a:latin typeface="Times New Roman"/>
              </a:rPr>
              <a:t>θ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)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with respect to the parameters equal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to zero:</a:t>
            </a:r>
          </a:p>
        </p:txBody>
      </p:sp>
    </p:spTree>
    <p:extLst>
      <p:ext uri="{BB962C8B-B14F-4D97-AF65-F5344CB8AC3E}">
        <p14:creationId xmlns:p14="http://schemas.microsoft.com/office/powerpoint/2010/main" val="3315381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57729" y="164932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 smtClean="0">
                <a:solidFill>
                  <a:srgbClr val="CC3300"/>
                </a:solidFill>
                <a:latin typeface="Times New Roman" charset="0"/>
              </a:rPr>
              <a:t>Finding estimators in closed form (3)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091" y="1224575"/>
            <a:ext cx="6184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equations can be rewritten in matrix form 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70" y="1912888"/>
            <a:ext cx="8495257" cy="216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8973" y="4217982"/>
            <a:ext cx="3534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which has the general form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01" y="4795033"/>
            <a:ext cx="4695715" cy="1511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59802" y="4898301"/>
            <a:ext cx="262588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/>
              </a:rPr>
              <a:t>R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ead off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a, b, c, d,</a:t>
            </a:r>
          </a:p>
          <a:p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e, f,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by comparing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with eq. above.</a:t>
            </a:r>
          </a:p>
        </p:txBody>
      </p:sp>
    </p:spTree>
    <p:extLst>
      <p:ext uri="{BB962C8B-B14F-4D97-AF65-F5344CB8AC3E}">
        <p14:creationId xmlns:p14="http://schemas.microsoft.com/office/powerpoint/2010/main" val="3636567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57729" y="164932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 smtClean="0">
                <a:solidFill>
                  <a:srgbClr val="CC3300"/>
                </a:solidFill>
                <a:latin typeface="Times New Roman" charset="0"/>
              </a:rPr>
              <a:t>Finding estimators in closed form (4)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091" y="1012923"/>
            <a:ext cx="4426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Recall how to invert a 2×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2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matrix: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88" y="1476891"/>
            <a:ext cx="8031825" cy="15119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3128" y="3174825"/>
            <a:ext cx="79944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Apply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A</a:t>
            </a:r>
            <a:r>
              <a:rPr lang="en-US" sz="2400" baseline="300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US" sz="2400" baseline="30000" dirty="0" smtClean="0">
                <a:solidFill>
                  <a:srgbClr val="0000FF"/>
                </a:solidFill>
                <a:latin typeface="Times New Roman"/>
              </a:rPr>
              <a:t>1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to both sides of previous eq. to find solution (written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with hats, because these are the estimators):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136" y="4149160"/>
            <a:ext cx="290087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08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57729" y="361466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 smtClean="0">
                <a:solidFill>
                  <a:srgbClr val="CC3300"/>
                </a:solidFill>
                <a:latin typeface="Times New Roman" charset="0"/>
              </a:rPr>
              <a:t>Comments on solution when </a:t>
            </a:r>
            <a:r>
              <a:rPr lang="en-US" sz="3600" i="1" dirty="0" smtClean="0">
                <a:solidFill>
                  <a:srgbClr val="CC3300"/>
                </a:solidFill>
                <a:latin typeface="Times New Roman" charset="0"/>
              </a:rPr>
              <a:t>f</a:t>
            </a:r>
            <a:r>
              <a:rPr lang="en-US" sz="1800" i="1" dirty="0" smtClean="0">
                <a:solidFill>
                  <a:srgbClr val="CC3300"/>
                </a:solidFill>
                <a:latin typeface="Times New Roman" charset="0"/>
              </a:rPr>
              <a:t> </a:t>
            </a:r>
            <a:r>
              <a:rPr lang="en-US" sz="3600" dirty="0" smtClean="0">
                <a:solidFill>
                  <a:srgbClr val="CC3300"/>
                </a:solidFill>
                <a:latin typeface="Times New Roman" charset="0"/>
              </a:rPr>
              <a:t>(</a:t>
            </a:r>
            <a:r>
              <a:rPr lang="en-US" sz="3600" i="1" dirty="0" smtClean="0">
                <a:solidFill>
                  <a:srgbClr val="CC3300"/>
                </a:solidFill>
                <a:latin typeface="Times New Roman" charset="0"/>
              </a:rPr>
              <a:t>x</a:t>
            </a:r>
            <a:r>
              <a:rPr lang="en-US" sz="3600" dirty="0" smtClean="0">
                <a:solidFill>
                  <a:srgbClr val="CC3300"/>
                </a:solidFill>
                <a:latin typeface="Times New Roman" charset="0"/>
              </a:rPr>
              <a:t>;</a:t>
            </a:r>
            <a:r>
              <a:rPr lang="el-GR" sz="3600" b="1" i="1" dirty="0" smtClean="0">
                <a:solidFill>
                  <a:srgbClr val="CC3300"/>
                </a:solidFill>
                <a:latin typeface="Times New Roman" charset="0"/>
              </a:rPr>
              <a:t>θ</a:t>
            </a:r>
            <a:r>
              <a:rPr lang="en-US" sz="3600" dirty="0" smtClean="0">
                <a:solidFill>
                  <a:srgbClr val="CC3300"/>
                </a:solidFill>
                <a:latin typeface="Times New Roman" charset="0"/>
              </a:rPr>
              <a:t>) is linear in the parameters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8969" y="1421107"/>
            <a:ext cx="8133056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Finding solution requires solving a system of linear equations;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can be done with standard matrix methods.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Estimators are linear functions of the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/>
              </a:rPr>
              <a:t>y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.  This is true in general 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for problems of this type with an arbitrary number of parameters.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Even though we could find the solution in closed form, the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formulas get a bit complicated.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If the fit function </a:t>
            </a:r>
            <a:r>
              <a:rPr lang="en-US" sz="2400" i="1" dirty="0">
                <a:solidFill>
                  <a:srgbClr val="0000FF"/>
                </a:solidFill>
                <a:latin typeface="Times New Roman"/>
              </a:rPr>
              <a:t>f</a:t>
            </a:r>
            <a:r>
              <a:rPr lang="el-GR" sz="1200" i="1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(</a:t>
            </a:r>
            <a:r>
              <a:rPr lang="en-US" sz="2400" i="1" dirty="0">
                <a:solidFill>
                  <a:srgbClr val="0000FF"/>
                </a:solidFill>
                <a:latin typeface="Times New Roman"/>
              </a:rPr>
              <a:t>x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; </a:t>
            </a:r>
            <a:r>
              <a:rPr lang="el-GR" sz="2400" b="1" i="1" dirty="0">
                <a:solidFill>
                  <a:srgbClr val="0000FF"/>
                </a:solidFill>
                <a:latin typeface="Times New Roman"/>
              </a:rPr>
              <a:t>θ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)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is not linear in the parameters, it is not 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always possible to solve for the estimators in closed form.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So for many problems we need to find the solution numerically.</a:t>
            </a:r>
          </a:p>
        </p:txBody>
      </p:sp>
    </p:spTree>
    <p:extLst>
      <p:ext uri="{BB962C8B-B14F-4D97-AF65-F5344CB8AC3E}">
        <p14:creationId xmlns:p14="http://schemas.microsoft.com/office/powerpoint/2010/main" val="2941158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225405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Finding LS estimators numerically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9213" y="891975"/>
            <a:ext cx="780213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Start at a given point in the parameter space and move around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according to some strategy to find the point where </a:t>
            </a:r>
            <a:r>
              <a:rPr lang="el-GR" sz="2400" i="1" dirty="0">
                <a:solidFill>
                  <a:srgbClr val="0000FF"/>
                </a:solidFill>
                <a:latin typeface="Times New Roman"/>
              </a:rPr>
              <a:t>χ</a:t>
            </a:r>
            <a:r>
              <a:rPr lang="en-US" sz="2400" baseline="30000" dirty="0">
                <a:solidFill>
                  <a:srgbClr val="0000FF"/>
                </a:solidFill>
                <a:latin typeface="Times New Roman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(</a:t>
            </a:r>
            <a:r>
              <a:rPr lang="el-GR" sz="2400" b="1" i="1" dirty="0">
                <a:solidFill>
                  <a:srgbClr val="0000FF"/>
                </a:solidFill>
                <a:latin typeface="Times New Roman"/>
              </a:rPr>
              <a:t>θ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) is a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minimum.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8247" y="2811987"/>
            <a:ext cx="326598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/>
              </a:rPr>
              <a:t>For example,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alternate minimizing 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with respect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to each 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component of </a:t>
            </a:r>
            <a:r>
              <a:rPr lang="el-GR" sz="2400" b="1" i="1" dirty="0">
                <a:solidFill>
                  <a:srgbClr val="0000FF"/>
                </a:solidFill>
                <a:latin typeface="Times New Roman"/>
              </a:rPr>
              <a:t>θ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:</a:t>
            </a:r>
            <a:endParaRPr lang="en-US" sz="2400" dirty="0">
              <a:solidFill>
                <a:srgbClr val="0000FF"/>
              </a:solidFill>
              <a:latin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990" y="2218557"/>
            <a:ext cx="4999047" cy="32399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58219" y="5517538"/>
            <a:ext cx="54032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Times New Roman"/>
              </a:rPr>
              <a:t>Siegmund</a:t>
            </a:r>
            <a:r>
              <a:rPr lang="en-US" sz="1600" dirty="0" smtClean="0">
                <a:latin typeface="Times New Roman"/>
              </a:rPr>
              <a:t> Brandt, Data </a:t>
            </a:r>
            <a:r>
              <a:rPr lang="en-US" sz="1600" dirty="0">
                <a:latin typeface="Times New Roman"/>
              </a:rPr>
              <a:t>Analysis: Statistical and Computational Methods for Scientists and Engineers 4th ed</a:t>
            </a:r>
            <a:r>
              <a:rPr lang="en-US" sz="1600" dirty="0" smtClean="0">
                <a:latin typeface="Times New Roman"/>
              </a:rPr>
              <a:t>., Springer 2014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78344" y="3356244"/>
            <a:ext cx="182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starting point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696234" y="3855143"/>
            <a:ext cx="317526" cy="49890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19249" y="2902696"/>
            <a:ext cx="1381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minimum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777152" y="3265533"/>
            <a:ext cx="951381" cy="30358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638141" y="5064600"/>
            <a:ext cx="430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i="1" dirty="0" smtClean="0">
                <a:latin typeface="Times New Roman"/>
              </a:rPr>
              <a:t>θ</a:t>
            </a:r>
            <a:r>
              <a:rPr lang="en-US" sz="2400" i="1" baseline="-25000" dirty="0" err="1" smtClean="0">
                <a:latin typeface="Times New Roman"/>
              </a:rPr>
              <a:t>i</a:t>
            </a:r>
            <a:endParaRPr lang="en-US" sz="2400" baseline="-25000" dirty="0" smtClean="0">
              <a:latin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4037" y="1830521"/>
            <a:ext cx="430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i="1" dirty="0" smtClean="0">
                <a:latin typeface="Times New Roman"/>
              </a:rPr>
              <a:t>θ</a:t>
            </a:r>
            <a:r>
              <a:rPr lang="en-US" sz="2400" i="1" baseline="-25000" dirty="0" smtClean="0">
                <a:latin typeface="Times New Roman"/>
              </a:rPr>
              <a:t>j</a:t>
            </a:r>
            <a:endParaRPr lang="en-US" sz="2400" baseline="-25000" dirty="0" smtClean="0">
              <a:latin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133" y="4384284"/>
            <a:ext cx="33046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Many strategies possible,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e.g., steepest descent,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conjugate gradients, ...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(see Brandt Ch. 10).</a:t>
            </a:r>
          </a:p>
        </p:txBody>
      </p:sp>
    </p:spTree>
    <p:extLst>
      <p:ext uri="{BB962C8B-B14F-4D97-AF65-F5344CB8AC3E}">
        <p14:creationId xmlns:p14="http://schemas.microsoft.com/office/powerpoint/2010/main" val="3315381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9516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Fitting the parameters with Python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3004" y="978144"/>
            <a:ext cx="759695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routine </a:t>
            </a:r>
            <a:r>
              <a:rPr lang="en-US" sz="2800" dirty="0">
                <a:solidFill>
                  <a:srgbClr val="0000FF"/>
                </a:solidFill>
                <a:latin typeface="Times New Roman"/>
              </a:rPr>
              <a:t>routine </a:t>
            </a:r>
            <a:r>
              <a:rPr lang="en-US" sz="20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curve_fit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from </a:t>
            </a:r>
            <a:r>
              <a:rPr lang="en-US" sz="20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scipy.optimize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can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find LS estimators numerically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.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  To use it you need: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537" y="2009365"/>
            <a:ext cx="6172200" cy="850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7364" y="3167342"/>
            <a:ext cx="7767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We need to define the fit function </a:t>
            </a:r>
            <a:r>
              <a:rPr lang="en-US" sz="2400" i="1" dirty="0">
                <a:solidFill>
                  <a:srgbClr val="0000FF"/>
                </a:solidFill>
                <a:latin typeface="Times New Roman"/>
              </a:rPr>
              <a:t>f</a:t>
            </a:r>
            <a:r>
              <a:rPr lang="el-GR" sz="1200" i="1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(</a:t>
            </a:r>
            <a:r>
              <a:rPr lang="en-US" sz="2400" i="1" dirty="0">
                <a:solidFill>
                  <a:srgbClr val="0000FF"/>
                </a:solidFill>
                <a:latin typeface="Times New Roman"/>
              </a:rPr>
              <a:t>x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; </a:t>
            </a:r>
            <a:r>
              <a:rPr lang="el-GR" sz="2400" b="1" i="1" dirty="0">
                <a:solidFill>
                  <a:srgbClr val="0000FF"/>
                </a:solidFill>
                <a:latin typeface="Times New Roman"/>
              </a:rPr>
              <a:t>θ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), e.g., a straight line: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525" y="3813193"/>
            <a:ext cx="49403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81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273" y="1675542"/>
            <a:ext cx="7589691" cy="9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4394" y="768313"/>
            <a:ext cx="7532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data values (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x</a:t>
            </a:r>
            <a:r>
              <a:rPr lang="en-US" sz="2400" i="1" baseline="-25000" dirty="0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,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/>
              </a:rPr>
              <a:t>y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, </a:t>
            </a:r>
            <a:r>
              <a:rPr lang="el-GR" sz="2400" i="1" dirty="0" smtClean="0">
                <a:solidFill>
                  <a:srgbClr val="0000FF"/>
                </a:solidFill>
                <a:latin typeface="Times New Roman"/>
              </a:rPr>
              <a:t>σ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) need to be in the form of </a:t>
            </a:r>
            <a:r>
              <a:rPr lang="en-US" sz="2400" dirty="0" err="1" smtClean="0">
                <a:solidFill>
                  <a:srgbClr val="0000FF"/>
                </a:solidFill>
                <a:latin typeface="Times New Roman"/>
              </a:rPr>
              <a:t>NumPy</a:t>
            </a:r>
            <a:endParaRPr lang="en-US" sz="2400" dirty="0" smtClean="0">
              <a:solidFill>
                <a:srgbClr val="0000FF"/>
              </a:solidFill>
              <a:latin typeface="Times New Roman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arrays, </a:t>
            </a:r>
            <a:r>
              <a:rPr lang="en-US" sz="2400" dirty="0" err="1" smtClean="0">
                <a:solidFill>
                  <a:srgbClr val="0000FF"/>
                </a:solidFill>
                <a:latin typeface="Times New Roman"/>
              </a:rPr>
              <a:t>e.g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5753" y="2712620"/>
            <a:ext cx="5987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/>
              </a:rPr>
              <a:t>S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tart values of the parameters can be specified: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670" y="3259356"/>
            <a:ext cx="3831053" cy="4679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044" y="4457768"/>
            <a:ext cx="8207984" cy="431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0324" y="3872932"/>
            <a:ext cx="8248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To find the parameter values that minimize </a:t>
            </a:r>
            <a:r>
              <a:rPr lang="el-GR" sz="2400" i="1" dirty="0">
                <a:solidFill>
                  <a:srgbClr val="0000FF"/>
                </a:solidFill>
                <a:latin typeface="Times New Roman"/>
              </a:rPr>
              <a:t>χ</a:t>
            </a:r>
            <a:r>
              <a:rPr lang="en-US" sz="2400" baseline="30000" dirty="0">
                <a:solidFill>
                  <a:srgbClr val="0000FF"/>
                </a:solidFill>
                <a:latin typeface="Times New Roman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(</a:t>
            </a:r>
            <a:r>
              <a:rPr lang="el-GR" sz="2400" b="1" i="1" dirty="0">
                <a:solidFill>
                  <a:srgbClr val="0000FF"/>
                </a:solidFill>
                <a:latin typeface="Times New Roman"/>
              </a:rPr>
              <a:t>θ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),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call </a:t>
            </a:r>
            <a:r>
              <a:rPr lang="en-US" sz="20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curve_fit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:</a:t>
            </a:r>
            <a:endParaRPr lang="en-US" sz="2400" dirty="0" smtClean="0">
              <a:solidFill>
                <a:srgbClr val="0000FF"/>
              </a:solidFill>
              <a:latin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296" y="4939167"/>
            <a:ext cx="851995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Returns estimators and covariance matrix as </a:t>
            </a:r>
            <a:r>
              <a:rPr lang="en-US" sz="2400" dirty="0" err="1" smtClean="0">
                <a:solidFill>
                  <a:srgbClr val="0000FF"/>
                </a:solidFill>
                <a:latin typeface="Times New Roman"/>
              </a:rPr>
              <a:t>NumPy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arrays.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Need </a:t>
            </a:r>
            <a:r>
              <a:rPr lang="en-US" sz="20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absolute_sigma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  <a:cs typeface="Courier New"/>
              </a:rPr>
              <a:t>=True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for the fit errors (</a:t>
            </a:r>
            <a:r>
              <a:rPr lang="en-US" sz="2400" dirty="0" err="1" smtClean="0">
                <a:solidFill>
                  <a:srgbClr val="0000FF"/>
                </a:solidFill>
                <a:latin typeface="Times New Roman"/>
              </a:rPr>
              <a:t>cov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. matrix) to have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desired interpretation.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91405" y="13244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Fitting the parameters with Python (2)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381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75727" y="24501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The Statistical Data Analysis Module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1401" y="913929"/>
            <a:ext cx="8258612" cy="5509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/>
              </a:rPr>
              <a:t>T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his module on Statistical Data Analysis contains two parts: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/>
              </a:rPr>
              <a:t>	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	</a:t>
            </a:r>
            <a:r>
              <a:rPr lang="en-US" sz="2400" dirty="0" smtClean="0">
                <a:latin typeface="Times New Roman"/>
              </a:rPr>
              <a:t>Curve fitting with the method of least squares (weeks 1, 2)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/>
              </a:rPr>
              <a:t>	</a:t>
            </a:r>
            <a:r>
              <a:rPr lang="en-US" sz="2400" dirty="0" smtClean="0">
                <a:latin typeface="Times New Roman"/>
              </a:rPr>
              <a:t>	Introduction to Machine Learning (week 3)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You will be given a number of exercises that should be written up in the form of a mini-project report.  The standard rules apply: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/>
              </a:rPr>
              <a:t>	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Use the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</a:rPr>
              <a:t>LaTeX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 template from the PH3010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</a:rPr>
              <a:t>moodle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 page.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	Word limit is 3000, not including appendices.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	All code should be submitted as an appendix.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exercises for the least-squares part of the module are at the end of the script on </a:t>
            </a:r>
            <a:r>
              <a:rPr lang="en-US" sz="2400" dirty="0" err="1" smtClean="0">
                <a:solidFill>
                  <a:srgbClr val="0000FF"/>
                </a:solidFill>
                <a:latin typeface="Times New Roman"/>
              </a:rPr>
              <a:t>moodle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.  Core exercises are numbers 1, 2, 3.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There may be some adjustment of the assigned exercises depending on how fast we are able to get through the material. (Exercise 4 may become optional.)</a:t>
            </a:r>
          </a:p>
        </p:txBody>
      </p:sp>
    </p:spTree>
    <p:extLst>
      <p:ext uri="{BB962C8B-B14F-4D97-AF65-F5344CB8AC3E}">
        <p14:creationId xmlns:p14="http://schemas.microsoft.com/office/powerpoint/2010/main" val="852014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025" y="2836242"/>
            <a:ext cx="4126496" cy="3779996"/>
          </a:xfrm>
          <a:prstGeom prst="rect">
            <a:avLst/>
          </a:prstGeom>
        </p:spPr>
      </p:pic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245581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Statistical errors of fitted parameters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8008" y="922212"/>
            <a:ext cx="8224461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estimators have statistical errors that are due to the random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nature of the measured data (the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/>
              </a:rPr>
              <a:t>y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).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If we were to obtain a new independent set of measured values, </a:t>
            </a:r>
          </a:p>
          <a:p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y</a:t>
            </a:r>
            <a:r>
              <a:rPr lang="en-US" sz="2400" baseline="-25000" dirty="0" smtClean="0">
                <a:solidFill>
                  <a:srgbClr val="0000FF"/>
                </a:solidFill>
                <a:latin typeface="Times New Roman"/>
              </a:rPr>
              <a:t>1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,...,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/>
              </a:rPr>
              <a:t>y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N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, then these would in general give different values for the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estimated parameters.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8007" y="3205065"/>
            <a:ext cx="3780936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We can simulate the data set</a:t>
            </a:r>
          </a:p>
          <a:p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y</a:t>
            </a:r>
            <a:r>
              <a:rPr lang="en-US" sz="2400" baseline="-25000" dirty="0" smtClean="0">
                <a:solidFill>
                  <a:srgbClr val="0000FF"/>
                </a:solidFill>
                <a:latin typeface="Times New Roman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,...,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/>
              </a:rPr>
              <a:t>y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N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many times with the 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Monte Carlo method.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/>
              </a:rPr>
              <a:t>F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or each set evaluate the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estimators for </a:t>
            </a:r>
            <a:r>
              <a:rPr lang="el-GR" sz="2400" i="1" dirty="0" smtClean="0">
                <a:solidFill>
                  <a:srgbClr val="0000FF"/>
                </a:solidFill>
                <a:latin typeface="Times New Roman"/>
              </a:rPr>
              <a:t>θ</a:t>
            </a:r>
            <a:r>
              <a:rPr lang="en-US" sz="2400" baseline="-25000" dirty="0" smtClean="0">
                <a:solidFill>
                  <a:srgbClr val="0000FF"/>
                </a:solidFill>
                <a:latin typeface="Times New Roman"/>
              </a:rPr>
              <a:t>0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and </a:t>
            </a:r>
            <a:r>
              <a:rPr lang="el-GR" sz="2400" i="1" dirty="0">
                <a:solidFill>
                  <a:srgbClr val="0000FF"/>
                </a:solidFill>
                <a:latin typeface="Times New Roman"/>
              </a:rPr>
              <a:t>θ</a:t>
            </a:r>
            <a:r>
              <a:rPr lang="en-US" sz="2400" baseline="-25000" dirty="0" smtClean="0">
                <a:solidFill>
                  <a:srgbClr val="0000FF"/>
                </a:solidFill>
                <a:latin typeface="Times New Roman"/>
              </a:rPr>
              <a:t>1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from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straight-line fit and enter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into a scatter plot:</a:t>
            </a:r>
          </a:p>
        </p:txBody>
      </p:sp>
    </p:spTree>
    <p:extLst>
      <p:ext uri="{BB962C8B-B14F-4D97-AF65-F5344CB8AC3E}">
        <p14:creationId xmlns:p14="http://schemas.microsoft.com/office/powerpoint/2010/main" val="2104561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80051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Statistical errors of fitted parameters (2)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50" y="1437500"/>
            <a:ext cx="3476614" cy="363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690" y="1435084"/>
            <a:ext cx="3401653" cy="360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9691" y="846620"/>
            <a:ext cx="4923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Project points onto 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the </a:t>
            </a:r>
            <a:r>
              <a:rPr lang="el-GR" sz="2400" i="1" dirty="0" smtClean="0">
                <a:solidFill>
                  <a:srgbClr val="0000FF"/>
                </a:solidFill>
                <a:latin typeface="Times New Roman"/>
              </a:rPr>
              <a:t>θ</a:t>
            </a:r>
            <a:r>
              <a:rPr lang="en-US" sz="2400" baseline="-25000" dirty="0" smtClean="0">
                <a:solidFill>
                  <a:srgbClr val="0000FF"/>
                </a:solidFill>
                <a:latin typeface="Times New Roman"/>
              </a:rPr>
              <a:t>0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and </a:t>
            </a:r>
            <a:r>
              <a:rPr lang="el-GR" sz="2400" i="1" dirty="0">
                <a:solidFill>
                  <a:srgbClr val="0000FF"/>
                </a:solidFill>
                <a:latin typeface="Times New Roman"/>
              </a:rPr>
              <a:t>θ</a:t>
            </a:r>
            <a:r>
              <a:rPr lang="en-US" sz="2400" baseline="-25000" dirty="0">
                <a:solidFill>
                  <a:srgbClr val="0000FF"/>
                </a:solidFill>
                <a:latin typeface="Times New Roman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axes: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0176" y="5155311"/>
            <a:ext cx="7468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Each distribution’s standard deviation (~width) is used as a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measure of the corresponding estimator’s statistical error.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62549" y="755910"/>
            <a:ext cx="292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/>
              </a:rPr>
              <a:t>^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10469" y="757130"/>
            <a:ext cx="292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/>
              </a:rPr>
              <a:t>^</a:t>
            </a:r>
          </a:p>
        </p:txBody>
      </p:sp>
    </p:spTree>
    <p:extLst>
      <p:ext uri="{BB962C8B-B14F-4D97-AF65-F5344CB8AC3E}">
        <p14:creationId xmlns:p14="http://schemas.microsoft.com/office/powerpoint/2010/main" val="2104561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 smtClean="0">
                <a:solidFill>
                  <a:srgbClr val="CC3300"/>
                </a:solidFill>
                <a:latin typeface="Times New Roman" charset="0"/>
              </a:rPr>
              <a:t>(Co)variance</a:t>
            </a:r>
            <a:r>
              <a:rPr lang="el-GR" sz="3600" dirty="0" smtClean="0">
                <a:solidFill>
                  <a:srgbClr val="CC3300"/>
                </a:solidFill>
                <a:latin typeface="Times New Roman" charset="0"/>
              </a:rPr>
              <a:t>, </a:t>
            </a:r>
            <a:r>
              <a:rPr lang="en-US" sz="3600" dirty="0" smtClean="0">
                <a:solidFill>
                  <a:srgbClr val="CC3300"/>
                </a:solidFill>
                <a:latin typeface="Times New Roman" charset="0"/>
              </a:rPr>
              <a:t>correlation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4043" y="799532"/>
            <a:ext cx="7677102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scatter plot of </a:t>
            </a:r>
            <a:r>
              <a:rPr lang="el-GR" sz="2400" i="1" dirty="0">
                <a:solidFill>
                  <a:srgbClr val="0000FF"/>
                </a:solidFill>
                <a:latin typeface="Times New Roman"/>
              </a:rPr>
              <a:t>θ</a:t>
            </a:r>
            <a:r>
              <a:rPr lang="en-US" sz="2400" baseline="-25000" dirty="0">
                <a:solidFill>
                  <a:srgbClr val="0000FF"/>
                </a:solidFill>
                <a:latin typeface="Times New Roman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versus </a:t>
            </a:r>
            <a:r>
              <a:rPr lang="el-GR" sz="2400" i="1" dirty="0" smtClean="0">
                <a:solidFill>
                  <a:srgbClr val="0000FF"/>
                </a:solidFill>
                <a:latin typeface="Times New Roman"/>
              </a:rPr>
              <a:t>θ</a:t>
            </a:r>
            <a:r>
              <a:rPr lang="en-US" sz="2400" baseline="-25000" dirty="0" smtClean="0">
                <a:solidFill>
                  <a:srgbClr val="0000FF"/>
                </a:solidFill>
                <a:latin typeface="Times New Roman"/>
              </a:rPr>
              <a:t>1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showed that if one estimate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came out high, the other tended to be low and vice versa.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This indicates that the estimators are (negatively)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correlated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To quantify the degree of correlation in any two random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variables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u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and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v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we define the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covariance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,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92209" y="708870"/>
            <a:ext cx="292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/>
              </a:rPr>
              <a:t>^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69367" y="710090"/>
            <a:ext cx="292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/>
              </a:rPr>
              <a:t>^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0069" y="3716136"/>
            <a:ext cx="8352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covariance of a variable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u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with itself is its variance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V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[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u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] = </a:t>
            </a:r>
            <a:r>
              <a:rPr lang="el-GR" sz="2400" i="1" dirty="0" smtClean="0">
                <a:solidFill>
                  <a:srgbClr val="0000FF"/>
                </a:solidFill>
                <a:latin typeface="Times New Roman"/>
              </a:rPr>
              <a:t>σ</a:t>
            </a:r>
            <a:r>
              <a:rPr lang="en-US" sz="2400" i="1" baseline="-25000" dirty="0" smtClean="0">
                <a:solidFill>
                  <a:srgbClr val="0000FF"/>
                </a:solidFill>
                <a:latin typeface="Times New Roman"/>
              </a:rPr>
              <a:t>u</a:t>
            </a:r>
            <a:r>
              <a:rPr lang="el-GR" sz="2400" i="1" baseline="30000" dirty="0" smtClean="0">
                <a:solidFill>
                  <a:srgbClr val="0000FF"/>
                </a:solidFill>
                <a:latin typeface="Times New Roman"/>
              </a:rPr>
              <a:t>2</a:t>
            </a:r>
            <a:endParaRPr lang="en-US" sz="2400" i="1" baseline="30000" dirty="0" smtClean="0">
              <a:solidFill>
                <a:srgbClr val="0000FF"/>
              </a:solidFill>
              <a:latin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545" y="4249390"/>
            <a:ext cx="5156200" cy="698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5747" y="5001887"/>
            <a:ext cx="7034949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square 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root of the variance = standard deviation </a:t>
            </a:r>
            <a:r>
              <a:rPr lang="el-GR" sz="2400" i="1" dirty="0" smtClean="0">
                <a:solidFill>
                  <a:srgbClr val="0000FF"/>
                </a:solidFill>
                <a:latin typeface="Times New Roman"/>
              </a:rPr>
              <a:t>σ</a:t>
            </a:r>
            <a:r>
              <a:rPr lang="en-US" sz="2400" i="1" baseline="-25000" dirty="0" smtClean="0">
                <a:solidFill>
                  <a:srgbClr val="0000FF"/>
                </a:solidFill>
                <a:latin typeface="Times New Roman"/>
              </a:rPr>
              <a:t>u</a:t>
            </a:r>
            <a:r>
              <a:rPr lang="el-GR" sz="2400" dirty="0" smtClean="0">
                <a:solidFill>
                  <a:srgbClr val="0000FF"/>
                </a:solidFill>
                <a:latin typeface="Times New Roman"/>
              </a:rPr>
              <a:t>.</a:t>
            </a:r>
            <a:endParaRPr lang="en-US" sz="2400" dirty="0" smtClean="0">
              <a:solidFill>
                <a:srgbClr val="0000FF"/>
              </a:solidFill>
              <a:latin typeface="Times New Roman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Also define dimensionless correlation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coefficient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(can show </a:t>
            </a:r>
            <a:r>
              <a:rPr lang="en-US" sz="24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1 ≤ </a:t>
            </a:r>
            <a:r>
              <a:rPr lang="el-GR" sz="2400" i="1" dirty="0" smtClean="0">
                <a:solidFill>
                  <a:srgbClr val="0000FF"/>
                </a:solidFill>
                <a:latin typeface="Times New Roman"/>
              </a:rPr>
              <a:t>ρ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≤ 1):</a:t>
            </a:r>
            <a:endParaRPr lang="en-US" sz="2400" dirty="0">
              <a:solidFill>
                <a:srgbClr val="0000FF"/>
              </a:solidFill>
              <a:latin typeface="Times New Roma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225" y="5600065"/>
            <a:ext cx="1943100" cy="850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300" y="3083900"/>
            <a:ext cx="66167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36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538439" y="24501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Covariance etc. from straight-line fit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935" y="2556961"/>
            <a:ext cx="3835400" cy="2578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4394" y="1081913"/>
            <a:ext cx="791755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From the simulated values shown in the scatter plot, use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standard formulae (see RHUL Physics formula book) to obtain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standard deviations and covariance:</a:t>
            </a:r>
          </a:p>
        </p:txBody>
      </p:sp>
    </p:spTree>
    <p:extLst>
      <p:ext uri="{BB962C8B-B14F-4D97-AF65-F5344CB8AC3E}">
        <p14:creationId xmlns:p14="http://schemas.microsoft.com/office/powerpoint/2010/main" val="3144436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979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Covariance matrix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783" y="1034873"/>
            <a:ext cx="3876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If we have a set of estimators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937" y="1581610"/>
            <a:ext cx="2324100" cy="546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422" y="2289264"/>
            <a:ext cx="7756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we can find the covariance for each pair and put into a matrix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618" y="2923341"/>
            <a:ext cx="2324100" cy="622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4394" y="4807501"/>
            <a:ext cx="75422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vector of estimators and their covariance matrix are the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two objects returned by the routine </a:t>
            </a:r>
            <a:r>
              <a:rPr lang="en-US" sz="20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curve_fit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722" y="5784892"/>
            <a:ext cx="8207984" cy="431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0072" y="3653419"/>
            <a:ext cx="5603217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Covariance matrix is square and symmetric.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Diagonal elements are the variances: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8706" y="4242948"/>
            <a:ext cx="30734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96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22933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Covariance from derivatives of </a:t>
            </a:r>
            <a:r>
              <a:rPr lang="el-GR" sz="3600" i="1" dirty="0" smtClean="0">
                <a:solidFill>
                  <a:srgbClr val="CC3300"/>
                </a:solidFill>
                <a:latin typeface="Times New Roman" charset="0"/>
              </a:rPr>
              <a:t>χ</a:t>
            </a:r>
            <a:r>
              <a:rPr lang="en-GB" sz="3600" baseline="30000" dirty="0" smtClean="0">
                <a:solidFill>
                  <a:srgbClr val="CC3300"/>
                </a:solidFill>
                <a:latin typeface="Times New Roman" charset="0"/>
              </a:rPr>
              <a:t>2</a:t>
            </a:r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(</a:t>
            </a:r>
            <a:r>
              <a:rPr lang="el-GR" sz="3600" b="1" i="1" dirty="0" smtClean="0">
                <a:solidFill>
                  <a:srgbClr val="CC3300"/>
                </a:solidFill>
                <a:latin typeface="Times New Roman" charset="0"/>
              </a:rPr>
              <a:t>θ</a:t>
            </a:r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)</a:t>
            </a:r>
            <a:endParaRPr lang="en-GB" sz="3600" dirty="0">
              <a:solidFill>
                <a:srgbClr val="800000"/>
              </a:solidFill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224" y="2217606"/>
            <a:ext cx="3479800" cy="116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4652" y="1019195"/>
            <a:ext cx="833438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It is also possible to obtain the covariance matrix from second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derivatives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of </a:t>
            </a:r>
            <a:r>
              <a:rPr lang="el-GR" sz="2400" i="1" dirty="0">
                <a:solidFill>
                  <a:srgbClr val="0000FF"/>
                </a:solidFill>
                <a:latin typeface="Times New Roman"/>
              </a:rPr>
              <a:t>χ</a:t>
            </a:r>
            <a:r>
              <a:rPr lang="en-US" sz="2400" baseline="30000" dirty="0">
                <a:solidFill>
                  <a:srgbClr val="0000FF"/>
                </a:solidFill>
                <a:latin typeface="Times New Roman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(</a:t>
            </a:r>
            <a:r>
              <a:rPr lang="el-GR" sz="2400" b="1" i="1" dirty="0">
                <a:solidFill>
                  <a:srgbClr val="0000FF"/>
                </a:solidFill>
                <a:latin typeface="Times New Roman"/>
              </a:rPr>
              <a:t>θ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)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with respect to the parameters at its minimum. 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First find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U</a:t>
            </a:r>
            <a:r>
              <a:rPr lang="en-US" sz="2400" baseline="300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US" sz="2400" baseline="30000" dirty="0" smtClean="0">
                <a:solidFill>
                  <a:srgbClr val="0000FF"/>
                </a:solidFill>
                <a:latin typeface="Times New Roman"/>
              </a:rPr>
              <a:t>1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4654" y="3449580"/>
            <a:ext cx="8339167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and then invert to find the covariance matrix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U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This is what </a:t>
            </a:r>
            <a:r>
              <a:rPr lang="en-US" sz="20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curve_fit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does (derivatives computed numerically).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Example with straight-line fit gives: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437" y="4941367"/>
            <a:ext cx="4610100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61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38613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Using the covariance matrix:</a:t>
            </a:r>
          </a:p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error propagation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718" y="1458231"/>
            <a:ext cx="7353295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Suppose we’ve done a fit for parameters (</a:t>
            </a:r>
            <a:r>
              <a:rPr lang="el-GR" sz="2400" i="1" dirty="0" smtClean="0">
                <a:solidFill>
                  <a:srgbClr val="0000FF"/>
                </a:solidFill>
                <a:latin typeface="Times New Roman"/>
              </a:rPr>
              <a:t>θ</a:t>
            </a:r>
            <a:r>
              <a:rPr lang="en-US" sz="2400" baseline="-25000" dirty="0" smtClean="0">
                <a:solidFill>
                  <a:srgbClr val="0000FF"/>
                </a:solidFill>
                <a:latin typeface="Times New Roman"/>
              </a:rPr>
              <a:t>1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,...,</a:t>
            </a:r>
            <a:r>
              <a:rPr lang="el-GR" sz="2400" i="1" dirty="0">
                <a:solidFill>
                  <a:srgbClr val="0000FF"/>
                </a:solidFill>
                <a:latin typeface="Times New Roman"/>
              </a:rPr>
              <a:t> θ</a:t>
            </a:r>
            <a:r>
              <a:rPr lang="en-US" sz="2400" i="1" baseline="-25000" dirty="0" smtClean="0">
                <a:solidFill>
                  <a:srgbClr val="0000FF"/>
                </a:solidFill>
                <a:latin typeface="Times New Roman"/>
              </a:rPr>
              <a:t>m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) and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obtained estimators and their covariance matrix.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We may then be interested in a given function of the fitted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parameters, e.g.,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969" y="3422901"/>
            <a:ext cx="2895600" cy="469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0330" y="4045417"/>
            <a:ext cx="8158153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What is the standard deviation of the quantity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u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?  That is, how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do we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propagate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the statistical errors in the estimated parameters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through to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u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?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Or suppose we have two functions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u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and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v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.  What is are their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standard deviations and what is their covariance </a:t>
            </a:r>
            <a:r>
              <a:rPr lang="en-US" sz="2400" dirty="0" err="1" smtClean="0">
                <a:solidFill>
                  <a:srgbClr val="0000FF"/>
                </a:solidFill>
                <a:latin typeface="Times New Roman"/>
              </a:rPr>
              <a:t>cov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[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/>
              </a:rPr>
              <a:t>u</a:t>
            </a:r>
            <a:r>
              <a:rPr lang="en-US" sz="2400" dirty="0" err="1" smtClean="0">
                <a:solidFill>
                  <a:srgbClr val="0000FF"/>
                </a:solidFill>
                <a:latin typeface="Times New Roman"/>
              </a:rPr>
              <a:t>,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/>
              </a:rPr>
              <a:t>v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]?</a:t>
            </a:r>
          </a:p>
        </p:txBody>
      </p:sp>
    </p:spTree>
    <p:extLst>
      <p:ext uri="{BB962C8B-B14F-4D97-AF65-F5344CB8AC3E}">
        <p14:creationId xmlns:p14="http://schemas.microsoft.com/office/powerpoint/2010/main" val="2130725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22933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The error propagation formulae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9817" y="1066233"/>
            <a:ext cx="78673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By expanding the functions to first order about the parameter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estimates, one can show that the covariance is approximately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992" y="2005604"/>
            <a:ext cx="3810000" cy="965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4137" y="3167341"/>
            <a:ext cx="5637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and thus the variance for a single function 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365" y="3720674"/>
            <a:ext cx="3060700" cy="101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7103" y="4876449"/>
            <a:ext cx="39410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In the special case where the </a:t>
            </a:r>
            <a:endParaRPr lang="el-GR" sz="2400" dirty="0" smtClean="0">
              <a:solidFill>
                <a:srgbClr val="0000FF"/>
              </a:solidFill>
              <a:latin typeface="Times New Roman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covariance matrix is diagonal,</a:t>
            </a:r>
          </a:p>
          <a:p>
            <a:r>
              <a:rPr lang="en-US" sz="2400" i="1" dirty="0" err="1" smtClean="0">
                <a:solidFill>
                  <a:srgbClr val="0000FF"/>
                </a:solidFill>
                <a:latin typeface="Times New Roman"/>
              </a:rPr>
              <a:t>U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ij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= </a:t>
            </a:r>
            <a:r>
              <a:rPr lang="el-GR" sz="2400" dirty="0" smtClean="0">
                <a:solidFill>
                  <a:srgbClr val="0000FF"/>
                </a:solidFill>
                <a:latin typeface="Times New Roman"/>
              </a:rPr>
              <a:t>σ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l-GR" sz="2400" dirty="0">
                <a:solidFill>
                  <a:srgbClr val="0000FF"/>
                </a:solidFill>
                <a:latin typeface="Times New Roman"/>
              </a:rPr>
              <a:t>σ</a:t>
            </a:r>
            <a:r>
              <a:rPr lang="en-US" sz="2400" i="1" baseline="-25000" dirty="0" smtClean="0">
                <a:solidFill>
                  <a:srgbClr val="0000FF"/>
                </a:solidFill>
                <a:latin typeface="Times New Roman"/>
              </a:rPr>
              <a:t>j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l-GR" sz="2400" dirty="0" err="1">
                <a:solidFill>
                  <a:srgbClr val="0000FF"/>
                </a:solidFill>
                <a:latin typeface="Times New Roman"/>
              </a:rPr>
              <a:t>δ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ij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, we can carry out </a:t>
            </a:r>
            <a:endParaRPr lang="el-GR" sz="2400" dirty="0" smtClean="0">
              <a:solidFill>
                <a:srgbClr val="0000FF"/>
              </a:solidFill>
              <a:latin typeface="Times New Roman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one of the sums to find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099" y="5106467"/>
            <a:ext cx="28956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25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6661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 smtClean="0">
                <a:solidFill>
                  <a:srgbClr val="CC3300"/>
                </a:solidFill>
                <a:latin typeface="Times New Roman" charset="0"/>
              </a:rPr>
              <a:t>Comments on error propagation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721" y="940794"/>
            <a:ext cx="8038979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In general the estimators from a fit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are correlated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, so their full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covariance matrix must be used for error propagation.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approximation of error propagation is that the functions are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linear in a region of plus-or-minus one standard deviation about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estimators.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0073" y="3198702"/>
            <a:ext cx="2261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Simple example: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949" y="3908195"/>
            <a:ext cx="2146300" cy="596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798" y="3761754"/>
            <a:ext cx="1308100" cy="95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616" y="3805815"/>
            <a:ext cx="1346200" cy="93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4191" y="4800247"/>
            <a:ext cx="57658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25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979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Exercise 1:  polynomial fit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66" y="1003866"/>
            <a:ext cx="8984471" cy="266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2" y="3960769"/>
            <a:ext cx="8886616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81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75727" y="24501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Outline (part 1)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8206" y="1034874"/>
            <a:ext cx="6871943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Today: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Basic ideas of fitting a curve to data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The method of least squares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Finding the fitted parameters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Find the statistical errors of the fitted parameters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Using error propagation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Start of exercises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-----------------------------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Next week:  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goodness-of-fit, fitting correlated data, more exercises</a:t>
            </a:r>
          </a:p>
        </p:txBody>
      </p:sp>
    </p:spTree>
    <p:extLst>
      <p:ext uri="{BB962C8B-B14F-4D97-AF65-F5344CB8AC3E}">
        <p14:creationId xmlns:p14="http://schemas.microsoft.com/office/powerpoint/2010/main" val="579070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Polynomial fit:  error band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180" y="1067581"/>
            <a:ext cx="65024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79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Polynomial fit:  error propagation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758" y="2004967"/>
            <a:ext cx="3708400" cy="546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8462" y="987834"/>
            <a:ext cx="79816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Consider the difference between the fitted curve values at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x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=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a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and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x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=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b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3883" y="2665584"/>
            <a:ext cx="73654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Use error propagation to find the standard deviation of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l-GR" sz="2400" dirty="0" smtClean="0">
                <a:solidFill>
                  <a:srgbClr val="0000FF"/>
                </a:solidFill>
                <a:latin typeface="Times New Roman"/>
              </a:rPr>
              <a:t>Δ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ab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(see script).</a:t>
            </a:r>
            <a:endParaRPr lang="en-US" sz="2400" i="1" baseline="-25000" dirty="0" smtClean="0">
              <a:solidFill>
                <a:srgbClr val="0000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4979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177845" y="119579"/>
            <a:ext cx="3851309" cy="116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Ball and ramp </a:t>
            </a:r>
          </a:p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data from Galileo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pic>
        <p:nvPicPr>
          <p:cNvPr id="6" name="Picture 5" descr="D116_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187" y="0"/>
            <a:ext cx="496745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9651" y="1353439"/>
            <a:ext cx="40110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</a:rPr>
              <a:t>Galileo </a:t>
            </a:r>
            <a:r>
              <a:rPr lang="en-US" dirty="0" err="1" smtClean="0">
                <a:latin typeface="Times New Roman"/>
              </a:rPr>
              <a:t>Galilei</a:t>
            </a:r>
            <a:r>
              <a:rPr lang="en-US" dirty="0" smtClean="0">
                <a:latin typeface="Times New Roman"/>
              </a:rPr>
              <a:t>, Manuscript </a:t>
            </a:r>
            <a:r>
              <a:rPr lang="en-US" i="1" dirty="0" smtClean="0">
                <a:latin typeface="Times New Roman"/>
              </a:rPr>
              <a:t>f</a:t>
            </a:r>
            <a:r>
              <a:rPr lang="en-US" dirty="0" smtClean="0">
                <a:latin typeface="Times New Roman"/>
              </a:rPr>
              <a:t>.116, </a:t>
            </a:r>
          </a:p>
          <a:p>
            <a:r>
              <a:rPr lang="en-US" dirty="0" err="1" smtClean="0">
                <a:latin typeface="Times New Roman"/>
              </a:rPr>
              <a:t>Biblioteca</a:t>
            </a:r>
            <a:r>
              <a:rPr lang="en-US" dirty="0" smtClean="0">
                <a:latin typeface="Times New Roman"/>
              </a:rPr>
              <a:t> </a:t>
            </a:r>
            <a:r>
              <a:rPr lang="en-US" dirty="0" err="1" smtClean="0">
                <a:latin typeface="Times New Roman"/>
              </a:rPr>
              <a:t>Nazionale</a:t>
            </a:r>
            <a:r>
              <a:rPr lang="en-US" dirty="0" smtClean="0">
                <a:latin typeface="Times New Roman"/>
              </a:rPr>
              <a:t> </a:t>
            </a:r>
            <a:r>
              <a:rPr lang="en-US" dirty="0" err="1" smtClean="0">
                <a:latin typeface="Times New Roman"/>
              </a:rPr>
              <a:t>Centrale</a:t>
            </a:r>
            <a:r>
              <a:rPr lang="en-US" dirty="0" smtClean="0">
                <a:latin typeface="Times New Roman"/>
              </a:rPr>
              <a:t> di Firenze,</a:t>
            </a:r>
          </a:p>
          <a:p>
            <a:r>
              <a:rPr lang="en-US" dirty="0" err="1" smtClean="0">
                <a:latin typeface="Times New Roman"/>
              </a:rPr>
              <a:t>bncf.firenze.sbn.it</a:t>
            </a:r>
            <a:endParaRPr lang="en-US" dirty="0" smtClean="0">
              <a:latin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876" y="2524466"/>
            <a:ext cx="35958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In 1608 Galileo carried out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experiments rolling a ball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down an inclined ramp to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investigate the trajectory of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falling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objects.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PH3010 Least Squares Fitting / Week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11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616829" y="30773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Ball and ramp data from Galileo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70" y="1338046"/>
            <a:ext cx="4594333" cy="35279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344" y="2302318"/>
            <a:ext cx="3297669" cy="230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79126" y="1395512"/>
            <a:ext cx="21078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</a:rPr>
              <a:t>Units in </a:t>
            </a:r>
            <a:r>
              <a:rPr lang="en-US" sz="2400" dirty="0" err="1" smtClean="0">
                <a:latin typeface="Times New Roman"/>
              </a:rPr>
              <a:t>punti</a:t>
            </a:r>
            <a:r>
              <a:rPr lang="en-US" sz="2400" dirty="0" smtClean="0">
                <a:latin typeface="Times New Roman"/>
              </a:rPr>
              <a:t> </a:t>
            </a:r>
          </a:p>
          <a:p>
            <a:r>
              <a:rPr lang="en-US" sz="2400" dirty="0" smtClean="0">
                <a:latin typeface="Times New Roman"/>
              </a:rPr>
              <a:t>(approx. 1 mm)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206" y="5143010"/>
            <a:ext cx="6135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Suppose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h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is set with negligible uncertainty, and</a:t>
            </a:r>
          </a:p>
          <a:p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d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is measured with an uncertainty </a:t>
            </a:r>
            <a:r>
              <a:rPr lang="el-GR" sz="2400" i="1" dirty="0" smtClean="0">
                <a:solidFill>
                  <a:srgbClr val="0000FF"/>
                </a:solidFill>
                <a:latin typeface="Times New Roman"/>
              </a:rPr>
              <a:t>σ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= 15 </a:t>
            </a:r>
            <a:r>
              <a:rPr lang="en-US" sz="2400" dirty="0" err="1" smtClean="0">
                <a:solidFill>
                  <a:srgbClr val="0000FF"/>
                </a:solidFill>
                <a:latin typeface="Times New Roman"/>
              </a:rPr>
              <a:t>punti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9711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2763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Analysis of ball and ramp data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8462" y="1097594"/>
            <a:ext cx="557691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What is the correct law that relates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d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and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h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?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Try different hypotheses: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960" y="2274505"/>
            <a:ext cx="1181100" cy="58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157" y="2989821"/>
            <a:ext cx="2032000" cy="53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9093" y="3752177"/>
            <a:ext cx="1358900" cy="482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3299" y="4359015"/>
            <a:ext cx="8398503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For now, fit the parameters </a:t>
            </a:r>
            <a:r>
              <a:rPr lang="el-GR" sz="2400" i="1" dirty="0" smtClean="0">
                <a:solidFill>
                  <a:srgbClr val="0000FF"/>
                </a:solidFill>
                <a:latin typeface="Times New Roman"/>
              </a:rPr>
              <a:t>α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and </a:t>
            </a:r>
            <a:r>
              <a:rPr lang="el-GR" sz="2400" i="1" dirty="0" smtClean="0">
                <a:solidFill>
                  <a:srgbClr val="0000FF"/>
                </a:solidFill>
                <a:latin typeface="Times New Roman"/>
              </a:rPr>
              <a:t>β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, find their standard deviations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and covariance.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Next week we will discuss how to test whether a given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hypothesized function is in good or bad agreement with the data.</a:t>
            </a:r>
          </a:p>
        </p:txBody>
      </p:sp>
    </p:spTree>
    <p:extLst>
      <p:ext uri="{BB962C8B-B14F-4D97-AF65-F5344CB8AC3E}">
        <p14:creationId xmlns:p14="http://schemas.microsoft.com/office/powerpoint/2010/main" val="779711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Extra slides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159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/>
                <a:cs typeface="Times New Roman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Times New Roman"/>
                <a:cs typeface="Times New Roman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20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/>
                <a:cs typeface="Times New Roman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/>
                <a:cs typeface="Times New Roman"/>
              </a:rPr>
              <a:t>History</a:t>
            </a:r>
            <a:endParaRPr lang="en-GB" sz="3600" dirty="0">
              <a:solidFill>
                <a:srgbClr val="CC3300"/>
              </a:solidFill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1405" y="916293"/>
            <a:ext cx="8225329" cy="52783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Least Squares fitting also called “regression” 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F. Galton, </a:t>
            </a:r>
            <a:r>
              <a:rPr lang="en-US" sz="2400" i="1" dirty="0" smtClean="0">
                <a:latin typeface="Times New Roman"/>
                <a:cs typeface="Times New Roman"/>
              </a:rPr>
              <a:t>Regression </a:t>
            </a:r>
            <a:r>
              <a:rPr lang="en-US" sz="2400" i="1" dirty="0">
                <a:latin typeface="Times New Roman"/>
                <a:cs typeface="Times New Roman"/>
              </a:rPr>
              <a:t>towards mediocrity in hereditary </a:t>
            </a:r>
            <a:endParaRPr lang="en-US" sz="2400" i="1" dirty="0" smtClean="0">
              <a:latin typeface="Times New Roman"/>
              <a:cs typeface="Times New Roman"/>
            </a:endParaRPr>
          </a:p>
          <a:p>
            <a:r>
              <a:rPr lang="en-US" sz="2400" i="1" dirty="0" smtClean="0">
                <a:latin typeface="Times New Roman"/>
                <a:cs typeface="Times New Roman"/>
              </a:rPr>
              <a:t>stature</a:t>
            </a:r>
            <a:r>
              <a:rPr lang="en-US" sz="2400" dirty="0" smtClean="0">
                <a:latin typeface="Times New Roman"/>
                <a:cs typeface="Times New Roman"/>
              </a:rPr>
              <a:t>, </a:t>
            </a:r>
            <a:r>
              <a:rPr lang="en-US" sz="2400" dirty="0">
                <a:latin typeface="Times New Roman"/>
                <a:cs typeface="Times New Roman"/>
              </a:rPr>
              <a:t>The Journal of the Anthropological Institute of Great 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Britain </a:t>
            </a:r>
            <a:r>
              <a:rPr lang="en-US" sz="2400" dirty="0">
                <a:latin typeface="Times New Roman"/>
                <a:cs typeface="Times New Roman"/>
              </a:rPr>
              <a:t>and Ireland. 15: 246–</a:t>
            </a:r>
            <a:r>
              <a:rPr lang="en-US" sz="2400" dirty="0" smtClean="0">
                <a:latin typeface="Times New Roman"/>
                <a:cs typeface="Times New Roman"/>
              </a:rPr>
              <a:t>263 (1886).</a:t>
            </a:r>
          </a:p>
          <a:p>
            <a:endParaRPr lang="en-US" sz="24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Developed earlier by Laplace and Gauss:</a:t>
            </a:r>
            <a:endParaRPr lang="en-US" sz="24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C.F. Gauss</a:t>
            </a:r>
            <a:r>
              <a:rPr lang="en-US" sz="2400" dirty="0">
                <a:latin typeface="Times New Roman"/>
                <a:cs typeface="Times New Roman"/>
              </a:rPr>
              <a:t>, </a:t>
            </a:r>
            <a:r>
              <a:rPr lang="en-US" sz="2400" i="1" dirty="0" err="1">
                <a:latin typeface="Times New Roman"/>
                <a:cs typeface="Times New Roman"/>
              </a:rPr>
              <a:t>Theoria</a:t>
            </a:r>
            <a:r>
              <a:rPr lang="en-US" sz="2400" i="1" dirty="0">
                <a:latin typeface="Times New Roman"/>
                <a:cs typeface="Times New Roman"/>
              </a:rPr>
              <a:t> </a:t>
            </a:r>
            <a:r>
              <a:rPr lang="en-US" sz="2400" i="1" dirty="0" err="1">
                <a:latin typeface="Times New Roman"/>
                <a:cs typeface="Times New Roman"/>
              </a:rPr>
              <a:t>Motus</a:t>
            </a:r>
            <a:r>
              <a:rPr lang="en-US" sz="2400" i="1" dirty="0">
                <a:latin typeface="Times New Roman"/>
                <a:cs typeface="Times New Roman"/>
              </a:rPr>
              <a:t> </a:t>
            </a:r>
            <a:r>
              <a:rPr lang="en-US" sz="2400" i="1" dirty="0" err="1">
                <a:latin typeface="Times New Roman"/>
                <a:cs typeface="Times New Roman"/>
              </a:rPr>
              <a:t>Corporum</a:t>
            </a:r>
            <a:r>
              <a:rPr lang="en-US" sz="2400" i="1" dirty="0">
                <a:latin typeface="Times New Roman"/>
                <a:cs typeface="Times New Roman"/>
              </a:rPr>
              <a:t> </a:t>
            </a:r>
            <a:r>
              <a:rPr lang="en-US" sz="2400" i="1" dirty="0" err="1">
                <a:latin typeface="Times New Roman"/>
                <a:cs typeface="Times New Roman"/>
              </a:rPr>
              <a:t>Coelestium</a:t>
            </a:r>
            <a:r>
              <a:rPr lang="en-US" sz="2400" i="1" dirty="0">
                <a:latin typeface="Times New Roman"/>
                <a:cs typeface="Times New Roman"/>
              </a:rPr>
              <a:t> in </a:t>
            </a:r>
            <a:r>
              <a:rPr lang="en-US" sz="2400" i="1" dirty="0" err="1" smtClean="0">
                <a:latin typeface="Times New Roman"/>
                <a:cs typeface="Times New Roman"/>
              </a:rPr>
              <a:t>Sectionibus</a:t>
            </a:r>
            <a:endParaRPr lang="en-US" sz="2400" i="1" dirty="0">
              <a:latin typeface="Times New Roman"/>
              <a:cs typeface="Times New Roman"/>
            </a:endParaRPr>
          </a:p>
          <a:p>
            <a:r>
              <a:rPr lang="en-US" sz="2400" i="1" dirty="0" err="1" smtClean="0">
                <a:latin typeface="Times New Roman"/>
                <a:cs typeface="Times New Roman"/>
              </a:rPr>
              <a:t>Conicis</a:t>
            </a:r>
            <a:r>
              <a:rPr lang="en-US" sz="2400" i="1" dirty="0" smtClean="0">
                <a:latin typeface="Times New Roman"/>
                <a:cs typeface="Times New Roman"/>
              </a:rPr>
              <a:t> </a:t>
            </a:r>
            <a:r>
              <a:rPr lang="en-US" sz="2400" i="1" dirty="0" err="1">
                <a:latin typeface="Times New Roman"/>
                <a:cs typeface="Times New Roman"/>
              </a:rPr>
              <a:t>Solem</a:t>
            </a:r>
            <a:r>
              <a:rPr lang="en-US" sz="2400" i="1" dirty="0">
                <a:latin typeface="Times New Roman"/>
                <a:cs typeface="Times New Roman"/>
              </a:rPr>
              <a:t> </a:t>
            </a:r>
            <a:r>
              <a:rPr lang="en-US" sz="2400" i="1" dirty="0" err="1">
                <a:latin typeface="Times New Roman"/>
                <a:cs typeface="Times New Roman"/>
              </a:rPr>
              <a:t>Ambentium</a:t>
            </a:r>
            <a:r>
              <a:rPr lang="en-US" sz="2400" dirty="0">
                <a:latin typeface="Times New Roman"/>
                <a:cs typeface="Times New Roman"/>
              </a:rPr>
              <a:t>, </a:t>
            </a:r>
            <a:r>
              <a:rPr lang="en-US" sz="2400" dirty="0" err="1">
                <a:latin typeface="Times New Roman"/>
                <a:cs typeface="Times New Roman"/>
              </a:rPr>
              <a:t>Hamburgi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Sumtibus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Frid</a:t>
            </a:r>
            <a:r>
              <a:rPr lang="en-US" sz="2400" dirty="0">
                <a:latin typeface="Times New Roman"/>
                <a:cs typeface="Times New Roman"/>
              </a:rPr>
              <a:t>. </a:t>
            </a:r>
            <a:r>
              <a:rPr lang="en-US" sz="2400" dirty="0" err="1">
                <a:latin typeface="Times New Roman"/>
                <a:cs typeface="Times New Roman"/>
              </a:rPr>
              <a:t>Perthes</a:t>
            </a:r>
            <a:r>
              <a:rPr lang="en-US" sz="2400" dirty="0">
                <a:latin typeface="Times New Roman"/>
                <a:cs typeface="Times New Roman"/>
              </a:rPr>
              <a:t> et </a:t>
            </a:r>
            <a:endParaRPr lang="en-US" sz="2400" dirty="0" smtClean="0">
              <a:latin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it-IT" sz="2400" dirty="0" smtClean="0">
                <a:latin typeface="Times New Roman"/>
                <a:cs typeface="Times New Roman"/>
              </a:rPr>
              <a:t>H. </a:t>
            </a:r>
            <a:r>
              <a:rPr lang="it-IT" sz="2400" dirty="0" err="1" smtClean="0">
                <a:latin typeface="Times New Roman"/>
                <a:cs typeface="Times New Roman"/>
              </a:rPr>
              <a:t>Besser</a:t>
            </a:r>
            <a:r>
              <a:rPr lang="it-IT" sz="2400" dirty="0" smtClean="0">
                <a:latin typeface="Times New Roman"/>
                <a:cs typeface="Times New Roman"/>
              </a:rPr>
              <a:t> </a:t>
            </a:r>
            <a:r>
              <a:rPr lang="it-IT" sz="2400" dirty="0">
                <a:latin typeface="Times New Roman"/>
                <a:cs typeface="Times New Roman"/>
              </a:rPr>
              <a:t>Liber II, </a:t>
            </a:r>
            <a:r>
              <a:rPr lang="it-IT" sz="2400" dirty="0" err="1">
                <a:latin typeface="Times New Roman"/>
                <a:cs typeface="Times New Roman"/>
              </a:rPr>
              <a:t>Sectio</a:t>
            </a:r>
            <a:r>
              <a:rPr lang="it-IT" sz="2400" dirty="0">
                <a:latin typeface="Times New Roman"/>
                <a:cs typeface="Times New Roman"/>
              </a:rPr>
              <a:t> II (1809)</a:t>
            </a:r>
            <a:r>
              <a:rPr lang="it-IT" sz="2400" dirty="0" smtClean="0">
                <a:latin typeface="Times New Roman"/>
                <a:cs typeface="Times New Roman"/>
              </a:rPr>
              <a:t>;</a:t>
            </a:r>
            <a:endParaRPr lang="it-IT" sz="2400" dirty="0">
              <a:latin typeface="Times New Roman"/>
              <a:cs typeface="Times New Roman"/>
            </a:endParaRPr>
          </a:p>
          <a:p>
            <a:r>
              <a:rPr lang="it-IT" sz="2400" dirty="0" smtClean="0">
                <a:latin typeface="Times New Roman"/>
                <a:cs typeface="Times New Roman"/>
              </a:rPr>
              <a:t>C.F. Gauss</a:t>
            </a:r>
            <a:r>
              <a:rPr lang="it-IT" sz="2400" dirty="0">
                <a:latin typeface="Times New Roman"/>
                <a:cs typeface="Times New Roman"/>
              </a:rPr>
              <a:t>, </a:t>
            </a:r>
            <a:r>
              <a:rPr lang="it-IT" sz="2400" i="1" dirty="0" err="1">
                <a:latin typeface="Times New Roman"/>
                <a:cs typeface="Times New Roman"/>
              </a:rPr>
              <a:t>Theoria</a:t>
            </a:r>
            <a:r>
              <a:rPr lang="it-IT" sz="2400" i="1" dirty="0">
                <a:latin typeface="Times New Roman"/>
                <a:cs typeface="Times New Roman"/>
              </a:rPr>
              <a:t> </a:t>
            </a:r>
            <a:r>
              <a:rPr lang="it-IT" sz="2400" i="1" dirty="0" err="1">
                <a:latin typeface="Times New Roman"/>
                <a:cs typeface="Times New Roman"/>
              </a:rPr>
              <a:t>Combinationis</a:t>
            </a:r>
            <a:r>
              <a:rPr lang="it-IT" sz="2400" i="1" dirty="0">
                <a:latin typeface="Times New Roman"/>
                <a:cs typeface="Times New Roman"/>
              </a:rPr>
              <a:t> </a:t>
            </a:r>
            <a:r>
              <a:rPr lang="it-IT" sz="2400" i="1" dirty="0" err="1">
                <a:latin typeface="Times New Roman"/>
                <a:cs typeface="Times New Roman"/>
              </a:rPr>
              <a:t>Observationum</a:t>
            </a:r>
            <a:r>
              <a:rPr lang="it-IT" sz="2400" i="1" dirty="0">
                <a:latin typeface="Times New Roman"/>
                <a:cs typeface="Times New Roman"/>
              </a:rPr>
              <a:t> </a:t>
            </a:r>
            <a:r>
              <a:rPr lang="it-IT" sz="2400" i="1" dirty="0" err="1" smtClean="0">
                <a:latin typeface="Times New Roman"/>
                <a:cs typeface="Times New Roman"/>
              </a:rPr>
              <a:t>Erroribus</a:t>
            </a:r>
            <a:endParaRPr lang="it-IT" sz="2400" i="1" dirty="0">
              <a:latin typeface="Times New Roman"/>
              <a:cs typeface="Times New Roman"/>
            </a:endParaRPr>
          </a:p>
          <a:p>
            <a:r>
              <a:rPr lang="it-IT" sz="2400" i="1" dirty="0" err="1" smtClean="0">
                <a:latin typeface="Times New Roman"/>
                <a:cs typeface="Times New Roman"/>
              </a:rPr>
              <a:t>Minimis</a:t>
            </a:r>
            <a:r>
              <a:rPr lang="it-IT" sz="2400" i="1" dirty="0" smtClean="0">
                <a:latin typeface="Times New Roman"/>
                <a:cs typeface="Times New Roman"/>
              </a:rPr>
              <a:t> </a:t>
            </a:r>
            <a:r>
              <a:rPr lang="it-IT" sz="2400" i="1" dirty="0" err="1">
                <a:latin typeface="Times New Roman"/>
                <a:cs typeface="Times New Roman"/>
              </a:rPr>
              <a:t>Obnoxiae</a:t>
            </a:r>
            <a:r>
              <a:rPr lang="it-IT" sz="2400" dirty="0">
                <a:latin typeface="Times New Roman"/>
                <a:cs typeface="Times New Roman"/>
              </a:rPr>
              <a:t>, pars </a:t>
            </a:r>
            <a:r>
              <a:rPr lang="it-IT" sz="2400" dirty="0" err="1">
                <a:latin typeface="Times New Roman"/>
                <a:cs typeface="Times New Roman"/>
              </a:rPr>
              <a:t>prior</a:t>
            </a:r>
            <a:r>
              <a:rPr lang="it-IT" sz="2400" dirty="0">
                <a:latin typeface="Times New Roman"/>
                <a:cs typeface="Times New Roman"/>
              </a:rPr>
              <a:t> (15.2.1821) et pars </a:t>
            </a:r>
            <a:r>
              <a:rPr lang="it-IT" sz="2400" dirty="0" err="1" smtClean="0">
                <a:latin typeface="Times New Roman"/>
                <a:cs typeface="Times New Roman"/>
              </a:rPr>
              <a:t>posterior</a:t>
            </a:r>
            <a:endParaRPr lang="it-IT" sz="2400" dirty="0">
              <a:latin typeface="Times New Roman"/>
              <a:cs typeface="Times New Roman"/>
            </a:endParaRPr>
          </a:p>
          <a:p>
            <a:r>
              <a:rPr lang="it-IT" sz="2400" dirty="0" smtClean="0">
                <a:latin typeface="Times New Roman"/>
                <a:cs typeface="Times New Roman"/>
              </a:rPr>
              <a:t>(</a:t>
            </a:r>
            <a:r>
              <a:rPr lang="it-IT" sz="2400" dirty="0">
                <a:latin typeface="Times New Roman"/>
                <a:cs typeface="Times New Roman"/>
              </a:rPr>
              <a:t>2.2.1823), </a:t>
            </a:r>
            <a:r>
              <a:rPr lang="it-IT" sz="2400" dirty="0" err="1">
                <a:latin typeface="Times New Roman"/>
                <a:cs typeface="Times New Roman"/>
              </a:rPr>
              <a:t>Commentationes</a:t>
            </a:r>
            <a:r>
              <a:rPr lang="it-IT" sz="2400" dirty="0">
                <a:latin typeface="Times New Roman"/>
                <a:cs typeface="Times New Roman"/>
              </a:rPr>
              <a:t> </a:t>
            </a:r>
            <a:r>
              <a:rPr lang="it-IT" sz="2400" dirty="0" err="1">
                <a:latin typeface="Times New Roman"/>
                <a:cs typeface="Times New Roman"/>
              </a:rPr>
              <a:t>Societatis</a:t>
            </a:r>
            <a:r>
              <a:rPr lang="it-IT" sz="2400" dirty="0">
                <a:latin typeface="Times New Roman"/>
                <a:cs typeface="Times New Roman"/>
              </a:rPr>
              <a:t> </a:t>
            </a:r>
            <a:r>
              <a:rPr lang="it-IT" sz="2400" dirty="0" err="1">
                <a:latin typeface="Times New Roman"/>
                <a:cs typeface="Times New Roman"/>
              </a:rPr>
              <a:t>Regiae</a:t>
            </a:r>
            <a:r>
              <a:rPr lang="it-IT" sz="2400" dirty="0">
                <a:latin typeface="Times New Roman"/>
                <a:cs typeface="Times New Roman"/>
              </a:rPr>
              <a:t> </a:t>
            </a:r>
            <a:r>
              <a:rPr lang="it-IT" sz="2400" dirty="0" err="1" smtClean="0">
                <a:latin typeface="Times New Roman"/>
                <a:cs typeface="Times New Roman"/>
              </a:rPr>
              <a:t>Scientiarium</a:t>
            </a:r>
            <a:endParaRPr lang="it-IT" sz="2400" dirty="0">
              <a:latin typeface="Times New Roman"/>
              <a:cs typeface="Times New Roman"/>
            </a:endParaRPr>
          </a:p>
          <a:p>
            <a:r>
              <a:rPr lang="it-IT" sz="2400" dirty="0" err="1" smtClean="0">
                <a:latin typeface="Times New Roman"/>
                <a:cs typeface="Times New Roman"/>
              </a:rPr>
              <a:t>Gottingensis</a:t>
            </a:r>
            <a:r>
              <a:rPr lang="it-IT" sz="2400" dirty="0" smtClean="0">
                <a:latin typeface="Times New Roman"/>
                <a:cs typeface="Times New Roman"/>
              </a:rPr>
              <a:t> </a:t>
            </a:r>
            <a:r>
              <a:rPr lang="it-IT" sz="2400" dirty="0" err="1">
                <a:latin typeface="Times New Roman"/>
                <a:cs typeface="Times New Roman"/>
              </a:rPr>
              <a:t>Recectiores</a:t>
            </a:r>
            <a:r>
              <a:rPr lang="it-IT" sz="2400" dirty="0">
                <a:latin typeface="Times New Roman"/>
                <a:cs typeface="Times New Roman"/>
              </a:rPr>
              <a:t> Vol. V (MDCCCXXIII)</a:t>
            </a:r>
            <a:r>
              <a:rPr lang="it-IT" sz="2400" dirty="0" smtClean="0">
                <a:latin typeface="Times New Roman"/>
                <a:cs typeface="Times New Roman"/>
              </a:rPr>
              <a:t>.</a:t>
            </a:r>
            <a:endParaRPr lang="en-US" sz="24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30031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64933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Curve fitting: the basic problem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74" y="2230238"/>
            <a:ext cx="4681978" cy="324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0415" y="786153"/>
            <a:ext cx="766107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Suppose we have a set of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N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measured values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/>
              </a:rPr>
              <a:t>y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,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= 1,..,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N.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Each </a:t>
            </a:r>
            <a:r>
              <a:rPr lang="en-US" sz="2400" i="1" dirty="0" err="1">
                <a:solidFill>
                  <a:srgbClr val="0000FF"/>
                </a:solidFill>
                <a:latin typeface="Times New Roman"/>
              </a:rPr>
              <a:t>y</a:t>
            </a:r>
            <a:r>
              <a:rPr lang="en-US" sz="2400" i="1" baseline="-25000" dirty="0" err="1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has an “error bar” </a:t>
            </a:r>
            <a:r>
              <a:rPr lang="el-GR" sz="2400" i="1" dirty="0" smtClean="0">
                <a:solidFill>
                  <a:srgbClr val="0000FF"/>
                </a:solidFill>
                <a:latin typeface="Times New Roman"/>
              </a:rPr>
              <a:t>σ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, and is measured at a value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x</a:t>
            </a:r>
            <a:r>
              <a:rPr lang="en-US" sz="2400" i="1" baseline="-25000" dirty="0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of </a:t>
            </a:r>
            <a:endParaRPr lang="en-US" sz="2400" dirty="0" smtClean="0">
              <a:solidFill>
                <a:srgbClr val="0000FF"/>
              </a:solidFill>
              <a:latin typeface="Times New Roman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a control variable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x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known with negligible uncertainty: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4815" y="5518153"/>
            <a:ext cx="83279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Roughly speaking, the goal is to find a curve that passes “close to”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data points, called “curve fitting”.</a:t>
            </a:r>
          </a:p>
        </p:txBody>
      </p:sp>
    </p:spTree>
    <p:extLst>
      <p:ext uri="{BB962C8B-B14F-4D97-AF65-F5344CB8AC3E}">
        <p14:creationId xmlns:p14="http://schemas.microsoft.com/office/powerpoint/2010/main" val="579070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228" y="1153056"/>
            <a:ext cx="3666569" cy="2340577"/>
          </a:xfrm>
          <a:prstGeom prst="rect">
            <a:avLst/>
          </a:prstGeom>
        </p:spPr>
      </p:pic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225405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Measured values → random variables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6285" y="1073393"/>
            <a:ext cx="4367953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We will regard the measured </a:t>
            </a:r>
            <a:r>
              <a:rPr lang="en-US" sz="2400" i="1" dirty="0" err="1">
                <a:solidFill>
                  <a:srgbClr val="0000FF"/>
                </a:solidFill>
                <a:latin typeface="Times New Roman"/>
              </a:rPr>
              <a:t>y</a:t>
            </a:r>
            <a:r>
              <a:rPr lang="en-US" sz="2400" i="1" baseline="-25000" dirty="0" err="1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i="1" baseline="-25000" dirty="0">
                <a:solidFill>
                  <a:srgbClr val="0000FF"/>
                </a:solidFill>
                <a:latin typeface="Times New Roman"/>
              </a:rPr>
              <a:t> </a:t>
            </a:r>
            <a:endParaRPr lang="en-US" sz="2400" dirty="0" smtClean="0">
              <a:solidFill>
                <a:srgbClr val="0000FF"/>
              </a:solidFill>
              <a:latin typeface="Times New Roman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as independent observations 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of random variables (</a:t>
            </a:r>
            <a:r>
              <a:rPr lang="en-US" sz="2400" dirty="0" err="1" smtClean="0">
                <a:solidFill>
                  <a:srgbClr val="0000FF"/>
                </a:solidFill>
                <a:latin typeface="Times New Roman"/>
              </a:rPr>
              <a:t>r.v.s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).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Idea of an </a:t>
            </a:r>
            <a:r>
              <a:rPr lang="en-US" sz="2400" dirty="0" err="1" smtClean="0">
                <a:solidFill>
                  <a:srgbClr val="0000FF"/>
                </a:solidFill>
                <a:latin typeface="Times New Roman"/>
              </a:rPr>
              <a:t>r.v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.:  imagine making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repeated observations of the same</a:t>
            </a:r>
          </a:p>
          <a:p>
            <a:r>
              <a:rPr lang="en-US" sz="2400" i="1" dirty="0" err="1">
                <a:solidFill>
                  <a:srgbClr val="0000FF"/>
                </a:solidFill>
                <a:latin typeface="Times New Roman"/>
              </a:rPr>
              <a:t>y</a:t>
            </a:r>
            <a:r>
              <a:rPr lang="en-US" sz="2400" i="1" baseline="-25000" dirty="0" err="1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i="1" baseline="-2500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, and put these in a histogram: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805" y="3599459"/>
            <a:ext cx="8148184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distribution of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/>
              </a:rPr>
              <a:t>y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i="1" baseline="-25000" dirty="0" smtClean="0">
                <a:solidFill>
                  <a:srgbClr val="0000FF"/>
                </a:solidFill>
                <a:latin typeface="Times New Roman"/>
              </a:rPr>
              <a:t> 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has a mean </a:t>
            </a:r>
            <a:r>
              <a:rPr lang="el-GR" sz="2400" i="1" dirty="0" smtClean="0">
                <a:solidFill>
                  <a:srgbClr val="0000FF"/>
                </a:solidFill>
                <a:latin typeface="Times New Roman"/>
              </a:rPr>
              <a:t>μ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and standard deviation </a:t>
            </a:r>
            <a:r>
              <a:rPr lang="el-GR" sz="2400" dirty="0">
                <a:solidFill>
                  <a:srgbClr val="0000FF"/>
                </a:solidFill>
                <a:latin typeface="Times New Roman"/>
              </a:rPr>
              <a:t>σ</a:t>
            </a:r>
            <a:r>
              <a:rPr lang="en-US" sz="2400" i="1" baseline="-25000" dirty="0" err="1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.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/>
              </a:rPr>
              <a:t>We only know the data values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/>
              </a:rPr>
              <a:t>y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i="1" baseline="-25000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from 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a single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measurement, i.e.,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/>
              </a:rPr>
              <a:t>w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e do not know the </a:t>
            </a:r>
            <a:r>
              <a:rPr lang="el-GR" sz="2400" i="1" dirty="0" smtClean="0">
                <a:solidFill>
                  <a:srgbClr val="0000FF"/>
                </a:solidFill>
                <a:latin typeface="Times New Roman"/>
              </a:rPr>
              <a:t>μ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(goal is to estimate this).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/>
              </a:rPr>
              <a:t>	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		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/>
              </a:rPr>
              <a:t>y</a:t>
            </a:r>
            <a:r>
              <a:rPr lang="en-US" sz="2400" i="1" baseline="-25000" dirty="0" err="1" smtClean="0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 = measured value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		</a:t>
            </a:r>
            <a:r>
              <a:rPr lang="en-US" sz="2400" i="1" dirty="0" smtClean="0">
                <a:solidFill>
                  <a:srgbClr val="000000"/>
                </a:solidFill>
                <a:latin typeface="Times New Roman"/>
              </a:rPr>
              <a:t>x</a:t>
            </a:r>
            <a:r>
              <a:rPr lang="en-US" sz="2400" i="1" baseline="-25000" dirty="0" smtClean="0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=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control variable value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		</a:t>
            </a:r>
            <a:r>
              <a:rPr lang="el-GR" sz="2400" i="1" dirty="0" smtClean="0">
                <a:solidFill>
                  <a:srgbClr val="000000"/>
                </a:solidFill>
                <a:latin typeface="Times New Roman"/>
              </a:rPr>
              <a:t>μ</a:t>
            </a:r>
            <a:r>
              <a:rPr lang="en-US" sz="2400" i="1" baseline="-25000" dirty="0" err="1" smtClean="0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= “true value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” (unknown)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		</a:t>
            </a:r>
            <a:r>
              <a:rPr lang="el-GR" sz="2400" i="1" dirty="0" smtClean="0">
                <a:solidFill>
                  <a:srgbClr val="000000"/>
                </a:solidFill>
                <a:latin typeface="Times New Roman"/>
              </a:rPr>
              <a:t>σ</a:t>
            </a:r>
            <a:r>
              <a:rPr lang="en-US" sz="2400" i="1" baseline="-25000" dirty="0" err="1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 = error bar ← suppose these are known</a:t>
            </a:r>
          </a:p>
        </p:txBody>
      </p:sp>
    </p:spTree>
    <p:extLst>
      <p:ext uri="{BB962C8B-B14F-4D97-AF65-F5344CB8AC3E}">
        <p14:creationId xmlns:p14="http://schemas.microsoft.com/office/powerpoint/2010/main" val="2353728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Fitting a curve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1405" y="876856"/>
            <a:ext cx="8449699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standard deviation </a:t>
            </a:r>
            <a:r>
              <a:rPr lang="el-GR" sz="2400" i="1" dirty="0">
                <a:solidFill>
                  <a:srgbClr val="0000FF"/>
                </a:solidFill>
                <a:latin typeface="Times New Roman"/>
              </a:rPr>
              <a:t>σ</a:t>
            </a:r>
            <a:r>
              <a:rPr lang="en-US" sz="2400" i="1" baseline="-25000" dirty="0" err="1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reflects the reproducibility (statistical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error) of the measurement </a:t>
            </a:r>
            <a:r>
              <a:rPr lang="en-US" sz="2400" i="1" dirty="0" err="1">
                <a:solidFill>
                  <a:srgbClr val="0000FF"/>
                </a:solidFill>
                <a:latin typeface="Times New Roman"/>
              </a:rPr>
              <a:t>y</a:t>
            </a:r>
            <a:r>
              <a:rPr lang="en-US" sz="2400" i="1" baseline="-25000" dirty="0" err="1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If </a:t>
            </a:r>
            <a:r>
              <a:rPr lang="el-GR" sz="2400" i="1" dirty="0">
                <a:solidFill>
                  <a:srgbClr val="0000FF"/>
                </a:solidFill>
                <a:latin typeface="Times New Roman"/>
              </a:rPr>
              <a:t>σ</a:t>
            </a:r>
            <a:r>
              <a:rPr lang="en-US" sz="2400" i="1" baseline="-25000" dirty="0" err="1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were to be very small, we can imagine that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/>
              </a:rPr>
              <a:t>y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i="1" baseline="-2500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would we be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very close to its mean </a:t>
            </a:r>
            <a:r>
              <a:rPr lang="el-GR" sz="2400" i="1" dirty="0">
                <a:solidFill>
                  <a:srgbClr val="0000FF"/>
                </a:solidFill>
                <a:latin typeface="Times New Roman"/>
              </a:rPr>
              <a:t>μ</a:t>
            </a:r>
            <a:r>
              <a:rPr lang="en-US" sz="2400" i="1" baseline="-25000" dirty="0" err="1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, and lie on a smooth curve given by some 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function of the control variable, i.e., </a:t>
            </a:r>
            <a:r>
              <a:rPr lang="el-GR" sz="2400" i="1" dirty="0" smtClean="0">
                <a:solidFill>
                  <a:srgbClr val="0000FF"/>
                </a:solidFill>
                <a:latin typeface="Times New Roman"/>
              </a:rPr>
              <a:t>μ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i="1" baseline="-25000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=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f</a:t>
            </a:r>
            <a:r>
              <a:rPr lang="en-US" sz="1200" i="1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(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x</a:t>
            </a:r>
            <a:r>
              <a:rPr lang="en-US" sz="2400" i="1" baseline="-25000" dirty="0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).   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Goal is to find the function </a:t>
            </a:r>
            <a:r>
              <a:rPr lang="en-US" sz="2400" i="1" dirty="0">
                <a:solidFill>
                  <a:srgbClr val="0000FF"/>
                </a:solidFill>
                <a:latin typeface="Times New Roman"/>
              </a:rPr>
              <a:t>f</a:t>
            </a:r>
            <a:r>
              <a:rPr lang="en-US" sz="1200" i="1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(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x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).    Here we will assume that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we have some hypothesis for its functional form, but that it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contains some unknown constants (parameters), e.g., a straight line:</a:t>
            </a:r>
            <a:endParaRPr lang="en-US" sz="2400" dirty="0">
              <a:solidFill>
                <a:srgbClr val="0000FF"/>
              </a:solidFill>
              <a:latin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005" y="4453854"/>
            <a:ext cx="2667000" cy="58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109" y="5228540"/>
            <a:ext cx="2273300" cy="4064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903105" y="4992700"/>
            <a:ext cx="226797" cy="414004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02205" y="5170023"/>
            <a:ext cx="2713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</a:rPr>
              <a:t>vector of parameters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3611" y="5833383"/>
            <a:ext cx="7321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Curve fitting is thus reduced to estimating the parameters.</a:t>
            </a:r>
          </a:p>
        </p:txBody>
      </p:sp>
    </p:spTree>
    <p:extLst>
      <p:ext uri="{BB962C8B-B14F-4D97-AF65-F5344CB8AC3E}">
        <p14:creationId xmlns:p14="http://schemas.microsoft.com/office/powerpoint/2010/main" val="2353728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Least Squares:  main idea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785" y="1782263"/>
            <a:ext cx="4584066" cy="324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9238" y="865623"/>
            <a:ext cx="79688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Consider fitting a straight line ad suppose we pick an 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a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rbitrary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point in parameter space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(</a:t>
            </a:r>
            <a:r>
              <a:rPr lang="el-GR" sz="2400" i="1" dirty="0" smtClean="0">
                <a:solidFill>
                  <a:srgbClr val="0000FF"/>
                </a:solidFill>
                <a:latin typeface="Times New Roman"/>
              </a:rPr>
              <a:t>θ</a:t>
            </a:r>
            <a:r>
              <a:rPr lang="en-US" sz="2400" baseline="-25000" dirty="0" smtClean="0">
                <a:solidFill>
                  <a:srgbClr val="0000FF"/>
                </a:solidFill>
                <a:latin typeface="Times New Roman"/>
              </a:rPr>
              <a:t>0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,</a:t>
            </a:r>
            <a:r>
              <a:rPr lang="el-GR" sz="2400" i="1" dirty="0">
                <a:solidFill>
                  <a:srgbClr val="0000FF"/>
                </a:solidFill>
                <a:latin typeface="Times New Roman"/>
              </a:rPr>
              <a:t> θ</a:t>
            </a:r>
            <a:r>
              <a:rPr lang="el-GR" sz="2400" baseline="-25000" dirty="0" smtClean="0">
                <a:solidFill>
                  <a:srgbClr val="0000FF"/>
                </a:solidFill>
                <a:latin typeface="Times New Roman"/>
              </a:rPr>
              <a:t>1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), which gives a certain curve: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5744" y="5017569"/>
            <a:ext cx="77645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Here the curve does not describe the data very well, as can be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seen by the large values for the residuals: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371" y="5969785"/>
            <a:ext cx="1739900" cy="393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1585" y="5927006"/>
            <a:ext cx="2864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residual of 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sz="2400" baseline="30000" dirty="0" err="1" smtClean="0">
                <a:solidFill>
                  <a:srgbClr val="000000"/>
                </a:solidFill>
                <a:latin typeface="Times New Roman"/>
              </a:rPr>
              <a:t>th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 point  = </a:t>
            </a:r>
          </a:p>
        </p:txBody>
      </p:sp>
    </p:spTree>
    <p:extLst>
      <p:ext uri="{BB962C8B-B14F-4D97-AF65-F5344CB8AC3E}">
        <p14:creationId xmlns:p14="http://schemas.microsoft.com/office/powerpoint/2010/main" val="2353728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225405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Minimising the residuals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9694" y="1012919"/>
            <a:ext cx="739787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If a measured value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/>
              </a:rPr>
              <a:t>y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i="1" baseline="-25000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has a small </a:t>
            </a:r>
            <a:r>
              <a:rPr lang="el-GR" sz="2400" i="1" dirty="0" smtClean="0">
                <a:solidFill>
                  <a:srgbClr val="0000FF"/>
                </a:solidFill>
                <a:latin typeface="Times New Roman"/>
              </a:rPr>
              <a:t>σ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, we want it to be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closer to the curve, i.e., measure the distance from point to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curve in units of </a:t>
            </a:r>
            <a:r>
              <a:rPr lang="el-GR" sz="2400" i="1" dirty="0" smtClean="0">
                <a:solidFill>
                  <a:srgbClr val="0000FF"/>
                </a:solidFill>
                <a:latin typeface="Times New Roman"/>
              </a:rPr>
              <a:t>σ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912" y="2206220"/>
            <a:ext cx="1841500" cy="81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9860" y="2358443"/>
            <a:ext cx="4314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normalized residual of 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sz="2400" baseline="30000" dirty="0" err="1" smtClean="0">
                <a:solidFill>
                  <a:srgbClr val="000000"/>
                </a:solidFill>
                <a:latin typeface="Times New Roman"/>
              </a:rPr>
              <a:t>th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 point  =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4328" y="3280648"/>
            <a:ext cx="843286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Idea of the method of Least Squares is to choose the parameters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that give the minimum of the sum of squared normalized residuals,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i.e., we should minimize the “chi-squared”: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191" y="4724902"/>
            <a:ext cx="39497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28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97" y="3175429"/>
            <a:ext cx="4614270" cy="3240000"/>
          </a:xfrm>
          <a:prstGeom prst="rect">
            <a:avLst/>
          </a:prstGeom>
        </p:spPr>
      </p:pic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Week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21365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Least squares estimators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862" y="948469"/>
            <a:ext cx="7378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values that minimize </a:t>
            </a:r>
            <a:r>
              <a:rPr lang="el-GR" sz="2400" i="1" dirty="0" smtClean="0">
                <a:solidFill>
                  <a:srgbClr val="0000FF"/>
                </a:solidFill>
                <a:latin typeface="Times New Roman"/>
              </a:rPr>
              <a:t>χ</a:t>
            </a:r>
            <a:r>
              <a:rPr lang="en-US" sz="2400" baseline="30000" dirty="0" smtClean="0">
                <a:solidFill>
                  <a:srgbClr val="0000FF"/>
                </a:solidFill>
                <a:latin typeface="Times New Roman"/>
              </a:rPr>
              <a:t>2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(</a:t>
            </a:r>
            <a:r>
              <a:rPr lang="el-GR" sz="2400" b="1" i="1" dirty="0" smtClean="0">
                <a:solidFill>
                  <a:srgbClr val="0000FF"/>
                </a:solidFill>
                <a:latin typeface="Times New Roman"/>
              </a:rPr>
              <a:t>θ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) are called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least-squares </a:t>
            </a:r>
          </a:p>
          <a:p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estimators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for the parameters, written with hats: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214" y="1913867"/>
            <a:ext cx="1663700" cy="58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0072" y="2555824"/>
            <a:ext cx="7133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fitted curve is thus “best” in the least-squares sense: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206" y="3872227"/>
            <a:ext cx="21209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28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solidFill>
              <a:srgbClr val="0000FF"/>
            </a:solidFill>
            <a:latin typeface="Times New Roman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</TotalTime>
  <Words>2727</Words>
  <Application>Microsoft Macintosh PowerPoint</Application>
  <PresentationFormat>On-screen Show (4:3)</PresentationFormat>
  <Paragraphs>374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RHUL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 Cowan</dc:creator>
  <cp:lastModifiedBy>Glen Cowan</cp:lastModifiedBy>
  <cp:revision>115</cp:revision>
  <dcterms:created xsi:type="dcterms:W3CDTF">2012-09-11T21:02:00Z</dcterms:created>
  <dcterms:modified xsi:type="dcterms:W3CDTF">2017-10-27T13:47:18Z</dcterms:modified>
</cp:coreProperties>
</file>