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8" r:id="rId9"/>
    <p:sldId id="275" r:id="rId10"/>
    <p:sldId id="276" r:id="rId11"/>
    <p:sldId id="277" r:id="rId12"/>
    <p:sldId id="259" r:id="rId13"/>
    <p:sldId id="279" r:id="rId14"/>
    <p:sldId id="285" r:id="rId15"/>
    <p:sldId id="282" r:id="rId16"/>
    <p:sldId id="286" r:id="rId17"/>
    <p:sldId id="283" r:id="rId18"/>
    <p:sldId id="284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A0AD8A-6175-BA45-B7A6-2C3707D77F72}" type="datetimeFigureOut">
              <a:rPr lang="en-US"/>
              <a:pPr>
                <a:defRPr/>
              </a:pPr>
              <a:t>27/10/17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ACD9B0-D231-FE49-81CB-64F8C3634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7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5BA98-68FF-844C-BF25-1E2D4E0C9AB9}" type="datetimeFigureOut">
              <a:rPr lang="en-US"/>
              <a:pPr>
                <a:defRPr/>
              </a:pPr>
              <a:t>27/10/17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6549BF-B062-CB42-8684-FA34A4C9B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PH3010 Least Squares Fitting / Week 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86D87C89-CC84-2B45-8CD2-B033AD812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01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PH3010 Least Squares Fitting / Week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4513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2BA2C1-ED4F-8E4D-98C5-E3F481D6C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28E0B5-F4C2-6B4D-A6EF-AA0C8A29B1F7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685800" y="589611"/>
            <a:ext cx="7772400" cy="23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PH3010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/ </a:t>
            </a:r>
            <a:r>
              <a:rPr lang="en-GB" sz="3200" dirty="0" err="1" smtClean="0">
                <a:solidFill>
                  <a:srgbClr val="CC3300"/>
                </a:solidFill>
                <a:latin typeface="Times New Roman" charset="0"/>
              </a:rPr>
              <a:t>MSci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 Skills </a:t>
            </a:r>
            <a:r>
              <a:rPr lang="en-GB" sz="3200" dirty="0" err="1" smtClean="0">
                <a:solidFill>
                  <a:srgbClr val="CC3300"/>
                </a:solidFill>
                <a:latin typeface="Times New Roman" charset="0"/>
              </a:rPr>
              <a:t>Miniproject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1200"/>
              </a:spcAft>
            </a:pPr>
            <a:r>
              <a:rPr lang="en-GB" sz="4400" dirty="0" smtClean="0">
                <a:solidFill>
                  <a:srgbClr val="CC3300"/>
                </a:solidFill>
                <a:latin typeface="Times New Roman" charset="0"/>
              </a:rPr>
              <a:t>Statistical Data Analysis</a:t>
            </a:r>
          </a:p>
          <a:p>
            <a:pPr algn="ctr">
              <a:spcAft>
                <a:spcPts val="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Week 2:  Goodness-of-fit,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LS fitting with correlated data, </a:t>
            </a: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Autumn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term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2017</a:t>
            </a:r>
            <a:endParaRPr lang="en-GB" sz="32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68356" y="3534069"/>
            <a:ext cx="2184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Glen D. Cowan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RHUL Physics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34" y="4631449"/>
            <a:ext cx="2879996" cy="143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i="1" dirty="0" smtClean="0">
                <a:solidFill>
                  <a:srgbClr val="CC3300"/>
                </a:solidFill>
                <a:latin typeface="Times New Roman" charset="0"/>
              </a:rPr>
              <a:t>p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-value from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813" y="982685"/>
            <a:ext cx="72036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Another way to assess the goodness-of-fit is to give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probability, assuming the fit function is correct, to obtain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as high as the one we got or higher: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12" y="2475318"/>
            <a:ext cx="3098800" cy="927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8971" y="3567898"/>
            <a:ext cx="8612504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an example of what is called a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of the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hypothesis (here the hypothesized form of the fit function).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is not the same as the probability that the hypothesis is true!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Nevertheless, a small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indicates that the hypothesis is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Compute using: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scipy.stats.chi2.sf</a:t>
            </a:r>
            <a:endParaRPr lang="en-US" sz="2000" b="1" dirty="0" smtClean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74" y="1630712"/>
            <a:ext cx="4977481" cy="3563997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from the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006" y="1004403"/>
            <a:ext cx="8071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-line fit with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= 9 data points,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= 2 fitted parameters.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0459" y="2091930"/>
            <a:ext cx="313203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20.9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3.7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0.0039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106" y="5205729"/>
            <a:ext cx="759695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is the straight-line hypothesis correct?  It could be, but if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we would expect a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as high as observed or higher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only 4 times out of a thousand.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better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3" y="846622"/>
            <a:ext cx="81243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we decide the agreement between data and hypothesis is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not good enough (exact threshold is a subjective choice), we can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try a different model, e.g., a 2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nd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order polynomial: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293" y="2070763"/>
            <a:ext cx="3568700" cy="647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2" y="2833821"/>
            <a:ext cx="5011765" cy="36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59736" y="3588634"/>
            <a:ext cx="297814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3.5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6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0.58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0.75</a:t>
            </a:r>
          </a:p>
        </p:txBody>
      </p:sp>
    </p:spTree>
    <p:extLst>
      <p:ext uri="{BB962C8B-B14F-4D97-AF65-F5344CB8AC3E}">
        <p14:creationId xmlns:p14="http://schemas.microsoft.com/office/powerpoint/2010/main" val="14851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32640" y="240523"/>
            <a:ext cx="866393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Least squares with correlated measurements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461" y="938356"/>
            <a:ext cx="840536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Up to now we have assumed that the measurements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,...,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N</a:t>
            </a:r>
            <a:endParaRPr lang="en-US" sz="2400" i="1" baseline="-25000" dirty="0" smtClean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are all independent.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means that if one value fluctuates, say, high, then this has no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influence on whether one of the others will fluctuate high or low.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there could be cases where the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are correlated, i.e., they have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nonzero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covariances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735" y="3642416"/>
            <a:ext cx="3632200" cy="46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652" y="4217893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this case, the formula for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becomes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56" y="4802588"/>
            <a:ext cx="6123600" cy="97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4651" y="5832926"/>
            <a:ext cx="802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800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baseline="300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inverse of the covariance matrix of the data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72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70" y="1882294"/>
            <a:ext cx="4594333" cy="3527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10" y="2846566"/>
            <a:ext cx="3297669" cy="230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571" y="1179221"/>
            <a:ext cx="499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used data from Galileo...</a:t>
            </a:r>
          </a:p>
        </p:txBody>
      </p:sp>
    </p:spTree>
    <p:extLst>
      <p:ext uri="{BB962C8B-B14F-4D97-AF65-F5344CB8AC3E}">
        <p14:creationId xmlns:p14="http://schemas.microsoft.com/office/powerpoint/2010/main" val="171820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60" y="1911673"/>
            <a:ext cx="1181100" cy="58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57" y="2626989"/>
            <a:ext cx="2032000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093" y="3389345"/>
            <a:ext cx="1358900" cy="482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210" y="952446"/>
            <a:ext cx="7814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...to fit several hypotheses for the functional relation between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initial height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and flight distance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475" y="3945857"/>
            <a:ext cx="858660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now we can put ourselves in Galileo’s position and, without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knowledge of Newton’s laws, find which hypotheses are compatible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with or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by the data (find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-value).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 can also use your knowledge of Newtonian mechanics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work out the predicted law and compare to what you find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empirically.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64" y="2086311"/>
            <a:ext cx="4244689" cy="315136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Exercise 3:  refraction data from Ptolemy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728" y="997802"/>
            <a:ext cx="837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Astronomer Claudius Ptolemy obtained data on refraction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light by water in around 140 A.D.: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94" y="2434036"/>
            <a:ext cx="2714628" cy="3119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2585" y="1678125"/>
            <a:ext cx="3185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Angles of incidence and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refraction (degrees)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62" y="5531581"/>
            <a:ext cx="818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Suppose the angle of incidence is set with negligible error, and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measured angle of refraction has a standard deviation of ½°.</a:t>
            </a:r>
          </a:p>
        </p:txBody>
      </p:sp>
    </p:spTree>
    <p:extLst>
      <p:ext uri="{BB962C8B-B14F-4D97-AF65-F5344CB8AC3E}">
        <p14:creationId xmlns:p14="http://schemas.microsoft.com/office/powerpoint/2010/main" val="389347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Laws of refraction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56" y="982688"/>
            <a:ext cx="5120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commonly used law of refraction was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94" y="1628111"/>
            <a:ext cx="1257300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5054" y="2297973"/>
            <a:ext cx="5740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although it is reported that Ptolemy preferred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112" y="2998424"/>
            <a:ext cx="2171700" cy="54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050" y="3734203"/>
            <a:ext cx="807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law of refraction discovered by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Ibn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Sahl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in 984 (and rediscovered by Snell in 1621) 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81" y="4840502"/>
            <a:ext cx="2705100" cy="850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4573" y="5835634"/>
            <a:ext cx="853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ratio of indices of refraction of the two media.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8717" y="163071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5829" y="302622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6617" y="510725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Analysis of refraction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971" y="1118748"/>
            <a:ext cx="8336186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it the parameters and find their statistical errors and (where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relevant) covariance matrix.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ssess goodness-of-fit of each hypothesis (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-value)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What can you conclude?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(See The Feynman Lectures on Physics,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Vol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I., Addison-Wesley,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1963, Section 26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-2,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www.feynmanlectures.caltech.edu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</a:rPr>
              <a:t> .)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project report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97" y="1021069"/>
            <a:ext cx="82766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Exercise 4 in the Least Squares script is optional.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There will be some exercises next week on Machine Learning.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Guidelines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for report writing are on the Moodle page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section Reports 2017-2018), with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LaTeX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template,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etc.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 should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submit the electronic version of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your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report to the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Turnitin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Repository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on the Moodle page Topic 6: Report Repository for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Statistical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Analysis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cs typeface="Times New Roman"/>
              </a:rPr>
              <a:t>Miniproject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Deadline is 17 Nov 2017 at 10:00 a.m. (extended one week).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 should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also submit 2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bound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copies of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report to the 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departmental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office (same deadline)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not put off writing to the last minute (start ~now).</a:t>
            </a:r>
          </a:p>
        </p:txBody>
      </p:sp>
    </p:spTree>
    <p:extLst>
      <p:ext uri="{BB962C8B-B14F-4D97-AF65-F5344CB8AC3E}">
        <p14:creationId xmlns:p14="http://schemas.microsoft.com/office/powerpoint/2010/main" val="93055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Outline – lecture 2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2098" y="1203840"/>
            <a:ext cx="4240063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Today: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Goodness-of-fit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Fitting correlated data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More exercises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Discussion of project report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-----------------------------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Next week: 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Introduction to machine learning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90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project report (2)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293" y="930588"/>
            <a:ext cx="8161209" cy="4862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Your report should have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A short introduction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A section for each exercise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Brief conclusions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Bibliography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Appendices (including all code you’ve written)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Use the relevant tools in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Courier New"/>
              </a:rPr>
              <a:t>LaTeX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 for the components of the report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(sections, figures, bibliography, etc.).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Maximum word count is (including captions but not including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appendices) is 3000.</a:t>
            </a:r>
          </a:p>
        </p:txBody>
      </p:sp>
    </p:spTree>
    <p:extLst>
      <p:ext uri="{BB962C8B-B14F-4D97-AF65-F5344CB8AC3E}">
        <p14:creationId xmlns:p14="http://schemas.microsoft.com/office/powerpoint/2010/main" val="100859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“good”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73391"/>
            <a:ext cx="7679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fitted data that were reasonably well described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by a straight line: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521" y="2077911"/>
            <a:ext cx="496134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43159"/>
            <a:ext cx="558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what if a straight-line fit looks like this: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824" y="2088192"/>
            <a:ext cx="4977481" cy="35639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5538" y="5790276"/>
            <a:ext cx="676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Maybe here we should fit a higher-order polynomial?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199665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Goodness-of-fit: the questions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694" y="786153"/>
            <a:ext cx="8432416" cy="5663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quantify the level of agreement between the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data and the hypothesized form of the fit function?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decide whether to try a different fit function?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		Note first the following common misunderstanding:</a:t>
            </a:r>
          </a:p>
          <a:p>
            <a:r>
              <a:rPr lang="en-US" sz="2400" dirty="0" smtClean="0">
                <a:latin typeface="Times New Roman"/>
              </a:rPr>
              <a:t>If the fit is “bad”, you may expect large statistical errors for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the fitted parameters.  </a:t>
            </a:r>
            <a:r>
              <a:rPr lang="en-US" sz="2400" dirty="0" smtClean="0">
                <a:solidFill>
                  <a:schemeClr val="accent2"/>
                </a:solidFill>
                <a:latin typeface="Times New Roman"/>
              </a:rPr>
              <a:t>This is not the case.</a:t>
            </a:r>
          </a:p>
          <a:p>
            <a:r>
              <a:rPr lang="en-US" sz="2400" dirty="0" smtClean="0">
                <a:latin typeface="Times New Roman"/>
              </a:rPr>
              <a:t>The statistical errors say how much the parameter estimates</a:t>
            </a:r>
          </a:p>
          <a:p>
            <a:r>
              <a:rPr lang="en-US" sz="2400" dirty="0" smtClean="0">
                <a:latin typeface="Times New Roman"/>
              </a:rPr>
              <a:t>will fluctuate under repetition of the experiment</a:t>
            </a:r>
            <a:r>
              <a:rPr lang="el-GR" sz="2400" dirty="0" smtClean="0">
                <a:latin typeface="Times New Roman"/>
              </a:rPr>
              <a:t>, </a:t>
            </a:r>
            <a:r>
              <a:rPr lang="en-US" sz="2400" dirty="0" smtClean="0">
                <a:latin typeface="Times New Roman"/>
              </a:rPr>
              <a:t>under assumption</a:t>
            </a:r>
          </a:p>
          <a:p>
            <a:r>
              <a:rPr lang="en-US" sz="2400" dirty="0" smtClean="0">
                <a:latin typeface="Times New Roman"/>
              </a:rPr>
              <a:t>of the hypothesized fit function.  This is not the same as the degree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to which the function is able to describe the data.</a:t>
            </a:r>
          </a:p>
          <a:p>
            <a:r>
              <a:rPr lang="en-US" sz="2400" dirty="0" smtClean="0">
                <a:latin typeface="Times New Roman"/>
              </a:rPr>
              <a:t>If the hypothesized </a:t>
            </a:r>
            <a:r>
              <a:rPr lang="en-US" sz="2400" i="1" dirty="0" smtClean="0">
                <a:latin typeface="Times New Roman"/>
              </a:rPr>
              <a:t>f</a:t>
            </a:r>
            <a:r>
              <a:rPr lang="en-US" sz="12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(</a:t>
            </a:r>
            <a:r>
              <a:rPr lang="en-US" sz="2400" i="1" dirty="0" smtClean="0">
                <a:latin typeface="Times New Roman"/>
              </a:rPr>
              <a:t>x</a:t>
            </a:r>
            <a:r>
              <a:rPr lang="en-US" sz="2400" dirty="0" smtClean="0">
                <a:latin typeface="Times New Roman"/>
              </a:rPr>
              <a:t>; </a:t>
            </a:r>
            <a:r>
              <a:rPr lang="el-GR" sz="2400" b="1" i="1" dirty="0" smtClean="0">
                <a:latin typeface="Times New Roman"/>
              </a:rPr>
              <a:t>θ</a:t>
            </a:r>
            <a:r>
              <a:rPr lang="en-US" sz="2400" dirty="0" smtClean="0">
                <a:latin typeface="Times New Roman"/>
              </a:rPr>
              <a:t>) is not correct, the fitted parameters </a:t>
            </a:r>
          </a:p>
          <a:p>
            <a:r>
              <a:rPr lang="en-US" sz="2400" dirty="0" smtClean="0">
                <a:latin typeface="Times New Roman"/>
              </a:rPr>
              <a:t>will have some systematic uncertainty – a more complex question </a:t>
            </a:r>
          </a:p>
          <a:p>
            <a:r>
              <a:rPr lang="en-US" sz="2400" dirty="0" smtClean="0">
                <a:latin typeface="Times New Roman"/>
              </a:rPr>
              <a:t>that we will not take up here.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56" y="2188626"/>
            <a:ext cx="549270" cy="4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Quantifying goodness-of-fit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654" y="967566"/>
            <a:ext cx="693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We can quantify the goodness-of-fit directly from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evaluated at its minimum, i.e., at  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l-GR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1660" y="1254815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815" y="3129474"/>
            <a:ext cx="8273419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fitted function is in good agreement with the data, then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numerator of each term in the sum should be small.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were equal to the true mean of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then we would expect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residual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have an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rms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σ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Each term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the sum would contribute 1, and we’d have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not quite true:  if we have fitted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parameters and the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hypothesized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function is correct,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expected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is </a:t>
            </a:r>
          </a:p>
          <a:p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 </a:t>
            </a:r>
            <a:r>
              <a:rPr lang="en-US" sz="2400" i="1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–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 m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(called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number of degrees of freedom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fit.)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3225" y="3916844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5" y="4296017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568" y="1995886"/>
            <a:ext cx="37084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37" y="2830290"/>
            <a:ext cx="5003800" cy="101600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4" y="1028041"/>
            <a:ext cx="837569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a function of the data so is itself a random variable. 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correct and the data 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Gaussian distributed, one can show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follows a chi-square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distribution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–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degrees of freedom (here let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849" y="5291357"/>
            <a:ext cx="7738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not correct, then one would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obtain a distribution of 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 shifted to higher values.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093" y="4127272"/>
            <a:ext cx="3834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and standard deviation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chi-square distribution: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630" y="4008919"/>
            <a:ext cx="1574800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3175" y="4593692"/>
            <a:ext cx="19558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 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from straight-line fit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972" y="1022984"/>
            <a:ext cx="6227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from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straight-line fit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9 data points, 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 fitted parameters.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2" y="1946984"/>
            <a:ext cx="4949908" cy="3831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5234" y="2101437"/>
            <a:ext cx="31704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</a:rPr>
              <a:t>Curve:  chi-square </a:t>
            </a:r>
            <a:r>
              <a:rPr lang="en-US" sz="2400" dirty="0" err="1" smtClean="0">
                <a:latin typeface="Times New Roman"/>
              </a:rPr>
              <a:t>pdf</a:t>
            </a:r>
            <a:endParaRPr lang="en-US" sz="2400" dirty="0" smtClean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for </a:t>
            </a:r>
            <a:r>
              <a:rPr lang="en-US" sz="2400" i="1" dirty="0" smtClean="0">
                <a:latin typeface="Times New Roman"/>
              </a:rPr>
              <a:t>n</a:t>
            </a:r>
            <a:r>
              <a:rPr lang="en-US" sz="2400" dirty="0" smtClean="0">
                <a:latin typeface="Times New Roman"/>
              </a:rPr>
              <a:t> = 7 degrees of</a:t>
            </a:r>
          </a:p>
          <a:p>
            <a:r>
              <a:rPr lang="en-US" sz="2400" dirty="0" smtClean="0">
                <a:latin typeface="Times New Roman"/>
              </a:rPr>
              <a:t>freedom.</a:t>
            </a:r>
          </a:p>
          <a:p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Histogram:  values of</a:t>
            </a:r>
          </a:p>
          <a:p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from straight-line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fit from repeated Monte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Carlo simulation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experiment.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3646" y="5142612"/>
            <a:ext cx="0" cy="6739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63956" y="5879966"/>
            <a:ext cx="2429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</p:txBody>
      </p:sp>
    </p:spTree>
    <p:extLst>
      <p:ext uri="{BB962C8B-B14F-4D97-AF65-F5344CB8AC3E}">
        <p14:creationId xmlns:p14="http://schemas.microsoft.com/office/powerpoint/2010/main" val="266172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How to interpret </a:t>
            </a:r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932" y="1118748"/>
            <a:ext cx="8284984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simple way to assess the goodness-of-fit is simply to compare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to the number of degrees of freedom,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~ 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“good”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≫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“bad”</a:t>
            </a:r>
          </a:p>
          <a:p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≪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better than what one would expect given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			    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fluctuations that should be present in the data.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this is done using the ratio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i.e. fit is good if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“chi-square per degree of freedom” comes out not much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greater than 1.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report as, e.g.,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8.2/7.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It is best to communicate both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not just their ratio.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0000FF"/>
            </a:solidFill>
            <a:latin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1579</Words>
  <Application>Microsoft Macintosh PowerPoint</Application>
  <PresentationFormat>On-screen Show (4:3)</PresentationFormat>
  <Paragraphs>232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Cowan</dc:creator>
  <cp:lastModifiedBy>Glen Cowan</cp:lastModifiedBy>
  <cp:revision>167</cp:revision>
  <dcterms:created xsi:type="dcterms:W3CDTF">2012-09-11T21:02:00Z</dcterms:created>
  <dcterms:modified xsi:type="dcterms:W3CDTF">2017-10-27T13:54:43Z</dcterms:modified>
</cp:coreProperties>
</file>