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8" r:id="rId15"/>
    <p:sldId id="279" r:id="rId16"/>
    <p:sldId id="280" r:id="rId17"/>
    <p:sldId id="273" r:id="rId18"/>
    <p:sldId id="274" r:id="rId19"/>
    <p:sldId id="275" r:id="rId20"/>
    <p:sldId id="281" r:id="rId21"/>
    <p:sldId id="282" r:id="rId22"/>
    <p:sldId id="284" r:id="rId23"/>
    <p:sldId id="286" r:id="rId24"/>
    <p:sldId id="287" r:id="rId25"/>
    <p:sldId id="283" r:id="rId26"/>
    <p:sldId id="288" r:id="rId27"/>
    <p:sldId id="289" r:id="rId28"/>
    <p:sldId id="290" r:id="rId29"/>
    <p:sldId id="276" r:id="rId30"/>
    <p:sldId id="291" r:id="rId31"/>
    <p:sldId id="292" r:id="rId32"/>
    <p:sldId id="294" r:id="rId33"/>
    <p:sldId id="295" r:id="rId34"/>
    <p:sldId id="296" r:id="rId35"/>
    <p:sldId id="259" r:id="rId36"/>
    <p:sldId id="26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24/09/19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24/09/19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PH3010 Least Squares Fitting / Week 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86D87C89-CC84-2B45-8CD2-B033AD812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1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PH3010 Least Squares Fitting / Week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5800" y="589611"/>
            <a:ext cx="7772400" cy="23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PH3010 / </a:t>
            </a: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Advanced </a:t>
            </a: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Skills </a:t>
            </a:r>
            <a:r>
              <a:rPr lang="en-GB" sz="3200" dirty="0" err="1">
                <a:solidFill>
                  <a:srgbClr val="CC3300"/>
                </a:solidFill>
                <a:latin typeface="Times New Roman" charset="0"/>
              </a:rPr>
              <a:t>Miniproject</a:t>
            </a:r>
            <a:endParaRPr lang="en-GB" sz="3200" dirty="0">
              <a:solidFill>
                <a:srgbClr val="CC3300"/>
              </a:solidFill>
              <a:latin typeface="Times New Roman" charset="0"/>
            </a:endParaRPr>
          </a:p>
          <a:p>
            <a:pPr algn="ctr">
              <a:spcAft>
                <a:spcPts val="1200"/>
              </a:spcAft>
            </a:pP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Introduction to Statistical Data Analysis</a:t>
            </a:r>
          </a:p>
          <a:p>
            <a:pPr algn="ctr">
              <a:spcAft>
                <a:spcPts val="1200"/>
              </a:spcAft>
            </a:pP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Week 1:  The Method of Least Squares</a:t>
            </a:r>
          </a:p>
          <a:p>
            <a:pPr algn="ctr">
              <a:spcAft>
                <a:spcPts val="4800"/>
              </a:spcAft>
            </a:pP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Autumn </a:t>
            </a: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term </a:t>
            </a: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2019</a:t>
            </a:r>
            <a:endParaRPr lang="en-GB" sz="32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4196" y="3367771"/>
            <a:ext cx="2184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Glen D. Cowan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RHUL Physics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4" y="4631449"/>
            <a:ext cx="2879996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10287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Comments on LS estimators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9" y="937330"/>
            <a:ext cx="7648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derive the method of Least Squares from a more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general principle called the method of Maximum Likelihood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applied to the special case where 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are independent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Gaussian distributed: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30" y="2683352"/>
            <a:ext cx="269240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03" y="2734153"/>
            <a:ext cx="1917700" cy="46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4408" y="27061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50" y="3431833"/>
            <a:ext cx="8292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It is equally valid to take the minimum of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as the definition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the least-squares estimators, and in fact there is no general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rule for finding estimators for parameters that are optimal in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every relevant sense.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Next steps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19" y="1123759"/>
            <a:ext cx="84816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1. How do we find the estimators, i.e., how do we minimize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)?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 How do we quantify the statistical uncertainty in the estimated parameters that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stems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 random fluctuations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measurements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, and how is this information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used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an analysis problem, e.g., using error propagation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 How do we assess whether the hypothesized functional form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adequately describes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data?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52" y="933349"/>
            <a:ext cx="843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a limited class of problem it is possible to find the estimators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closed form.  An important example is when the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is linear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in the parameters 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, e.g., a polynomial of order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(note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function does not have to be linear in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4" y="2638761"/>
            <a:ext cx="2679700" cy="100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10" y="3731819"/>
            <a:ext cx="715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 an example consider a straight line (two parameters):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9" y="4356954"/>
            <a:ext cx="2717800" cy="5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8" y="5456608"/>
            <a:ext cx="288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need to minimize: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53" y="5207286"/>
            <a:ext cx="4648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46300"/>
            <a:ext cx="5994400" cy="256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091" y="1224575"/>
            <a:ext cx="7983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Set the derivatives 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respect to the parameters equal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zero:</a:t>
            </a: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(3)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1" y="1224575"/>
            <a:ext cx="61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equations can be rewritten in matrix form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0" y="1912888"/>
            <a:ext cx="8495257" cy="21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973" y="4217982"/>
            <a:ext cx="353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which has the general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1" y="4795033"/>
            <a:ext cx="4695715" cy="151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9802" y="4898301"/>
            <a:ext cx="26258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R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ead off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a, b, c, d,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e, f,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by comparing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eq. above.</a:t>
            </a:r>
          </a:p>
        </p:txBody>
      </p:sp>
    </p:spTree>
    <p:extLst>
      <p:ext uri="{BB962C8B-B14F-4D97-AF65-F5344CB8AC3E}">
        <p14:creationId xmlns:p14="http://schemas.microsoft.com/office/powerpoint/2010/main" val="363656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(4)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1" y="1012923"/>
            <a:ext cx="442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Recall how to invert a 2×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2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matrix: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8" y="1476891"/>
            <a:ext cx="8031825" cy="151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128" y="3174825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Apply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to both sides of previous eq. to find solution (written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hats, because these are the estimators):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36" y="4149160"/>
            <a:ext cx="2900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361466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Comments on solution when </a:t>
            </a:r>
            <a:r>
              <a:rPr lang="en-US" sz="3600" i="1" dirty="0" smtClean="0">
                <a:solidFill>
                  <a:srgbClr val="CC3300"/>
                </a:solidFill>
                <a:latin typeface="Times New Roman" charset="0"/>
              </a:rPr>
              <a:t>f</a:t>
            </a:r>
            <a:r>
              <a:rPr lang="en-US" sz="1800" i="1" dirty="0" smtClean="0">
                <a:solidFill>
                  <a:srgbClr val="CC3300"/>
                </a:solidFill>
                <a:latin typeface="Times New Roman" charset="0"/>
              </a:rPr>
              <a:t> 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(</a:t>
            </a:r>
            <a:r>
              <a:rPr lang="en-US" sz="3600" i="1" dirty="0" smtClean="0">
                <a:solidFill>
                  <a:srgbClr val="CC3300"/>
                </a:solidFill>
                <a:latin typeface="Times New Roman" charset="0"/>
              </a:rPr>
              <a:t>x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;</a:t>
            </a:r>
            <a:r>
              <a:rPr lang="el-GR" sz="3600" b="1" i="1" dirty="0" smtClean="0">
                <a:solidFill>
                  <a:srgbClr val="CC3300"/>
                </a:solidFill>
                <a:latin typeface="Times New Roman" charset="0"/>
              </a:rPr>
              <a:t>θ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) is linear in the parameters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969" y="1421107"/>
            <a:ext cx="81330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Finding solution requires solving a system of linear equations;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can be done with standard matrix methods.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Estimators are linear functions of 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This is true in general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problems of this type with an arbitrary number of parameters.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Even though we could find the solution in closed form, the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formulas get a bit complicated.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the fit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is not linear in the parameters, it is not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always possible to solve for the estimators in closed form.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So for many problems we need to find the solution numerically.</a:t>
            </a:r>
          </a:p>
        </p:txBody>
      </p:sp>
    </p:spTree>
    <p:extLst>
      <p:ext uri="{BB962C8B-B14F-4D97-AF65-F5344CB8AC3E}">
        <p14:creationId xmlns:p14="http://schemas.microsoft.com/office/powerpoint/2010/main" val="29411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Finding LS estimators numerically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13" y="891975"/>
            <a:ext cx="7802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Start at a given point in the parameter space and move around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according to some strategy to find the point where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is a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minimum.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247" y="2811987"/>
            <a:ext cx="32659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For example,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alternate minimizing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with respect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each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component of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90" y="2218557"/>
            <a:ext cx="4999047" cy="323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8219" y="5517538"/>
            <a:ext cx="5403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/>
              </a:rPr>
              <a:t>Siegmund</a:t>
            </a:r>
            <a:r>
              <a:rPr lang="en-US" sz="1600" dirty="0" smtClean="0">
                <a:latin typeface="Times New Roman"/>
              </a:rPr>
              <a:t> Brandt, Data </a:t>
            </a:r>
            <a:r>
              <a:rPr lang="en-US" sz="1600" dirty="0">
                <a:latin typeface="Times New Roman"/>
              </a:rPr>
              <a:t>Analysis: Statistical and Computational Methods for Scientists and Engineers 4th ed</a:t>
            </a:r>
            <a:r>
              <a:rPr lang="en-US" sz="1600" dirty="0" smtClean="0">
                <a:latin typeface="Times New Roman"/>
              </a:rPr>
              <a:t>., Springer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8344" y="3356244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starting point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96234" y="3855143"/>
            <a:ext cx="317526" cy="4989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9249" y="2902696"/>
            <a:ext cx="138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77152" y="3265533"/>
            <a:ext cx="951381" cy="30358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38141" y="5064600"/>
            <a:ext cx="430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/>
              </a:rPr>
              <a:t>θ</a:t>
            </a:r>
            <a:r>
              <a:rPr lang="en-US" sz="2400" i="1" baseline="-25000" dirty="0" err="1" smtClean="0">
                <a:latin typeface="Times New Roman"/>
              </a:rPr>
              <a:t>i</a:t>
            </a:r>
            <a:endParaRPr lang="en-US" sz="2400" baseline="-25000" dirty="0" smtClean="0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4037" y="1830521"/>
            <a:ext cx="430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/>
              </a:rPr>
              <a:t>θ</a:t>
            </a:r>
            <a:r>
              <a:rPr lang="en-US" sz="2400" i="1" baseline="-25000" dirty="0" smtClean="0">
                <a:latin typeface="Times New Roman"/>
              </a:rPr>
              <a:t>j</a:t>
            </a:r>
            <a:endParaRPr lang="en-US" sz="2400" baseline="-25000" dirty="0" smtClean="0"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33" y="4384284"/>
            <a:ext cx="3304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Many strategies possible,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e.g., steepest descent,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conjugate gradients, ...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(see Brandt Ch. 10).</a:t>
            </a: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the parameters with Python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004" y="978144"/>
            <a:ext cx="75969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routine </a:t>
            </a:r>
            <a:r>
              <a:rPr lang="en-US" sz="2800" dirty="0">
                <a:solidFill>
                  <a:srgbClr val="0000FF"/>
                </a:solidFill>
                <a:latin typeface="Times New Roman"/>
              </a:rPr>
              <a:t>routine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from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scipy.optimize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find LS estimators numerically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  To use it you need: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37" y="2009365"/>
            <a:ext cx="61722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3167342"/>
            <a:ext cx="77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need to define the fit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), e.g., a straight line: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5" y="3813193"/>
            <a:ext cx="4940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3" y="1675542"/>
            <a:ext cx="7589691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94" y="768313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data values 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need to be in the form of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NumPy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arrays,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e.g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53" y="2712620"/>
            <a:ext cx="598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tart values of the parameters can be specified: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70" y="3259356"/>
            <a:ext cx="3831053" cy="46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4" y="4457768"/>
            <a:ext cx="8207984" cy="431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324" y="3872932"/>
            <a:ext cx="824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find the parameter values that minimize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),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call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: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96" y="4939167"/>
            <a:ext cx="85199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Returns estimators and covariance matrix as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NumPy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arrays.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Need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absolute_sigma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=True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for the fit errors 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cov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matrix) to have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desired interpretation.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91405" y="13244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the parameters with Python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The Statistical Data Analysis Module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01" y="913929"/>
            <a:ext cx="8258612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rough timetable for this module on Statistical Data Analysis: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Week 1:  ~2 hours of lectures plus individual work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	Week 2:  ~1 hour lecture plus individual work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	Week 3:  lecture on writing, individual work, write report.</a:t>
            </a:r>
            <a:endParaRPr lang="en-US" sz="2400" dirty="0"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You will be given a number of exercises that should be written up in the form of a mini-project report.  The standard rules concerning deadlines, word limits, etc. apply – details on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moodle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exercises are at the end of the script on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moodle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Exercises 1, 2, 3 are required.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xercise 3 has an optional bonus question; exercise 4 is optional.</a:t>
            </a:r>
          </a:p>
        </p:txBody>
      </p:sp>
    </p:spTree>
    <p:extLst>
      <p:ext uri="{BB962C8B-B14F-4D97-AF65-F5344CB8AC3E}">
        <p14:creationId xmlns:p14="http://schemas.microsoft.com/office/powerpoint/2010/main" val="85201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25" y="2836242"/>
            <a:ext cx="4126496" cy="3779996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4558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Statistical errors of fitted parameters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08" y="922212"/>
            <a:ext cx="822446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estimators have statistical errors that are due to the random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nature of the measured data (the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we were to obtain a new independent set of measured values,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,...,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then these would in general give different values for the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estimated parameters.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7" y="3205065"/>
            <a:ext cx="378093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simulate the data set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,...,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many times with the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Monte Carlo method.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or each set evaluate the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estimators for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from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straight-line fit and enter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into a scatter plot:</a:t>
            </a:r>
          </a:p>
        </p:txBody>
      </p:sp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8005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Statistical errors of fitted parameters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50" y="1437500"/>
            <a:ext cx="3476614" cy="3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90" y="1435084"/>
            <a:ext cx="3401653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91" y="846620"/>
            <a:ext cx="49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Project points onto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axes: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176" y="5155311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Each distribution’s standard deviation (~width) is used as a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 of the corresponding estimator’s statistical error.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549" y="75591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469" y="75713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(Co)variance</a:t>
            </a:r>
            <a:r>
              <a:rPr lang="el-GR" sz="3600" dirty="0" smtClean="0">
                <a:solidFill>
                  <a:srgbClr val="CC3300"/>
                </a:solidFill>
                <a:latin typeface="Times New Roman" charset="0"/>
              </a:rPr>
              <a:t>, 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correlation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043" y="799532"/>
            <a:ext cx="767710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scatter plot 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versus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showed that if one estimate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came out high, the other tended to be low and vice versa.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This indicates that the estimators are (negatively)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correlated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quantify the degree of correlation in any two random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variables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we define the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covariance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209" y="70887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367" y="71009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069" y="3716136"/>
            <a:ext cx="835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covariance of a variable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with itself is its variance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] =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l-GR" sz="2400" i="1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endParaRPr lang="en-US" sz="2400" i="1" baseline="30000" dirty="0" smtClean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5" y="4249390"/>
            <a:ext cx="51562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747" y="5001887"/>
            <a:ext cx="703494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square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root of the variance = standard deviation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Also define dimensionless correlation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coefficient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(can show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 ≤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ρ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≤ 1):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25" y="5600065"/>
            <a:ext cx="19431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083900"/>
            <a:ext cx="6616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38439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etc. from straight-line fit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35" y="2556961"/>
            <a:ext cx="3835400" cy="257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94" y="1081913"/>
            <a:ext cx="79175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the simulated values shown in the scatter plot, use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standard formulae (see RHUL Physics formula book) to obtain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standard deviations and covariance:</a:t>
            </a:r>
          </a:p>
        </p:txBody>
      </p:sp>
    </p:spTree>
    <p:extLst>
      <p:ext uri="{BB962C8B-B14F-4D97-AF65-F5344CB8AC3E}">
        <p14:creationId xmlns:p14="http://schemas.microsoft.com/office/powerpoint/2010/main" val="31444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matrix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83" y="1034873"/>
            <a:ext cx="387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we have a set of estimators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37" y="1581610"/>
            <a:ext cx="2324100" cy="54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22" y="2289264"/>
            <a:ext cx="775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find the covariance for each pair and put into a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18" y="2923341"/>
            <a:ext cx="2324100" cy="62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94" y="4807501"/>
            <a:ext cx="7542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vector of estimators and their covariance matrix are the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two objects returned by the routine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22" y="5784892"/>
            <a:ext cx="8207984" cy="43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072" y="3653419"/>
            <a:ext cx="560321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is square and symmetric.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Diagonal elements are the variances: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706" y="4242948"/>
            <a:ext cx="307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from derivatives of </a:t>
            </a:r>
            <a:r>
              <a:rPr lang="el-GR" sz="3600" i="1" dirty="0" smtClean="0">
                <a:solidFill>
                  <a:srgbClr val="CC3300"/>
                </a:solidFill>
                <a:latin typeface="Times New Roman" charset="0"/>
              </a:rPr>
              <a:t>χ</a:t>
            </a:r>
            <a:r>
              <a:rPr lang="en-GB" sz="3600" baseline="30000" dirty="0" smtClean="0">
                <a:solidFill>
                  <a:srgbClr val="CC3300"/>
                </a:solidFill>
                <a:latin typeface="Times New Roman" charset="0"/>
              </a:rPr>
              <a:t>2</a:t>
            </a: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(</a:t>
            </a:r>
            <a:r>
              <a:rPr lang="el-GR" sz="3600" b="1" i="1" dirty="0" smtClean="0">
                <a:solidFill>
                  <a:srgbClr val="CC3300"/>
                </a:solidFill>
                <a:latin typeface="Times New Roman" charset="0"/>
              </a:rPr>
              <a:t>θ</a:t>
            </a: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)</a:t>
            </a:r>
            <a:endParaRPr lang="en-GB" sz="3600" dirty="0">
              <a:solidFill>
                <a:srgbClr val="8000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24" y="2217606"/>
            <a:ext cx="3479800" cy="116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2" y="1019195"/>
            <a:ext cx="83343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It is also possible to obtain the covariance matrix from second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derivatives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respect to the parameters at its minimum. 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First find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654" y="3449580"/>
            <a:ext cx="833916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then invert to find the covariance matrix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This is what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does (derivatives computed numerically).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Example with straight-line fit gives: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37" y="4941367"/>
            <a:ext cx="46101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3861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Using the covariance matrix:</a:t>
            </a:r>
          </a:p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18" y="1458231"/>
            <a:ext cx="73532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we’ve done a fit for parameters (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,...,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 θ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and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obtained estimators and their covariance matrix.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may then be interested in a given function of the fitted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parameters, e.g.,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69" y="3422901"/>
            <a:ext cx="28956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330" y="4045417"/>
            <a:ext cx="815815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What is the standard deviation of the quantity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  That is, how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do we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propagate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the statistical errors in the estimated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through 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Or suppose we have two functions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What is are their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standard deviations and what is their covariance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cov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[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,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The error propagation formulae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817" y="1066233"/>
            <a:ext cx="786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By expanding the functions to first order about the parameter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estimates, one can show that the covariance is approximately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92" y="2005604"/>
            <a:ext cx="3810000" cy="96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137" y="3167341"/>
            <a:ext cx="563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thus the variance for a single function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65" y="3720674"/>
            <a:ext cx="3060700" cy="10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103" y="4876449"/>
            <a:ext cx="3941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the special case where the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is diagonal,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err="1">
                <a:solidFill>
                  <a:srgbClr val="0000FF"/>
                </a:solidFill>
                <a:latin typeface="Times New Roman"/>
              </a:rPr>
              <a:t>δ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we can carry out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one of the sums to find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99" y="5106467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Comments on 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21" y="940794"/>
            <a:ext cx="80389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general the estimators from a fit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are correlated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so their full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must be used for error propagation.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approximation of error propagation is that the functions are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linear in a region of plus-or-minus one standard deviation about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estimators.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073" y="3198702"/>
            <a:ext cx="226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Simple example: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49" y="3908195"/>
            <a:ext cx="21463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98" y="3761754"/>
            <a:ext cx="13081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16" y="3805815"/>
            <a:ext cx="13462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91" y="4800247"/>
            <a:ext cx="5765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Exercise 1:  polynomial fit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" y="1003866"/>
            <a:ext cx="8984471" cy="26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" y="3960769"/>
            <a:ext cx="888661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Outline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206" y="1034874"/>
            <a:ext cx="687194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Today: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Basic ideas of fitting a curve to data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The method of least squares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Finding the fitted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Find the statistical errors of the fitted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Using error propagation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Start of exercises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-----------------------------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Next week: 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goodness-of-fit, fitting correlated data, more exercises</a:t>
            </a: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Polynomial fit:  error band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0" y="1067581"/>
            <a:ext cx="65024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Polynomial fit:  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58" y="2004967"/>
            <a:ext cx="3708400" cy="54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462" y="987834"/>
            <a:ext cx="798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Consider the difference between the fitted curve values at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883" y="2665584"/>
            <a:ext cx="736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Use error propagation to find the standard deviation of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Δ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ab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(see script).</a:t>
            </a:r>
            <a:endParaRPr lang="en-US" sz="2400" i="1" baseline="-250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9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77845" y="119579"/>
            <a:ext cx="3851309" cy="11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Ball and ramp </a:t>
            </a:r>
          </a:p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data from Galileo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6" name="Picture 5" descr="D116_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87" y="0"/>
            <a:ext cx="496745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51" y="1353439"/>
            <a:ext cx="4011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Galileo </a:t>
            </a:r>
            <a:r>
              <a:rPr lang="en-US" dirty="0" err="1" smtClean="0">
                <a:latin typeface="Times New Roman"/>
              </a:rPr>
              <a:t>Galilei</a:t>
            </a:r>
            <a:r>
              <a:rPr lang="en-US" dirty="0" smtClean="0">
                <a:latin typeface="Times New Roman"/>
              </a:rPr>
              <a:t>, Manuscript </a:t>
            </a:r>
            <a:r>
              <a:rPr lang="en-US" i="1" dirty="0" smtClean="0">
                <a:latin typeface="Times New Roman"/>
              </a:rPr>
              <a:t>f</a:t>
            </a:r>
            <a:r>
              <a:rPr lang="en-US" dirty="0" smtClean="0">
                <a:latin typeface="Times New Roman"/>
              </a:rPr>
              <a:t>.116, </a:t>
            </a:r>
          </a:p>
          <a:p>
            <a:r>
              <a:rPr lang="en-US" dirty="0" err="1" smtClean="0">
                <a:latin typeface="Times New Roman"/>
              </a:rPr>
              <a:t>Biblioteca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Nazionale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Centrale</a:t>
            </a:r>
            <a:r>
              <a:rPr lang="en-US" dirty="0" smtClean="0">
                <a:latin typeface="Times New Roman"/>
              </a:rPr>
              <a:t> di Firenze,</a:t>
            </a:r>
          </a:p>
          <a:p>
            <a:r>
              <a:rPr lang="en-US" dirty="0" err="1" smtClean="0">
                <a:latin typeface="Times New Roman"/>
              </a:rPr>
              <a:t>bncf.firenze.sbn.it</a:t>
            </a:r>
            <a:endParaRPr lang="en-US" dirty="0" smtClean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76" y="2524466"/>
            <a:ext cx="3595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1608 Galileo carried out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experiments rolling a ball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down an inclined ramp to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investigate the trajectory of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falling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objects.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PH3010 Least Squares Fitting / Week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16829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Ball and ramp data from Galileo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70" y="1338046"/>
            <a:ext cx="4594333" cy="3527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44" y="2302318"/>
            <a:ext cx="3297669" cy="230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9126" y="1395512"/>
            <a:ext cx="210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Units in </a:t>
            </a:r>
            <a:r>
              <a:rPr lang="en-US" sz="2400" dirty="0" err="1" smtClean="0">
                <a:latin typeface="Times New Roman"/>
              </a:rPr>
              <a:t>punti</a:t>
            </a:r>
            <a:r>
              <a:rPr lang="en-US" sz="2400" dirty="0" smtClean="0">
                <a:latin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</a:rPr>
              <a:t>(approx. 1 mm)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206" y="5143010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is set with negligible uncertainty, and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is measured with an uncertainty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15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punti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763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Analysis of ball and ramp data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62" y="1097594"/>
            <a:ext cx="55769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What is the correct law that relates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Try different hypotheses: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60" y="2274505"/>
            <a:ext cx="118110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57" y="2989821"/>
            <a:ext cx="2032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93" y="3752177"/>
            <a:ext cx="13589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9" y="4359015"/>
            <a:ext cx="839850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now, fit the parameters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α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β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find their standard deviations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covariance.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Next week we will discuss how to test whether a given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hypothesized function is in good or bad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Extra slides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/>
                <a:cs typeface="Times New Roman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Times New Roman"/>
                <a:cs typeface="Times New Roman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/>
                <a:cs typeface="Times New Roman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/>
                <a:cs typeface="Times New Roman"/>
              </a:rPr>
              <a:t>History</a:t>
            </a:r>
            <a:endParaRPr lang="en-GB" sz="3600" dirty="0"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5" y="916293"/>
            <a:ext cx="8225329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Least Squares fitting also called “regression”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F. Galton, </a:t>
            </a:r>
            <a:r>
              <a:rPr lang="en-US" sz="2400" i="1" dirty="0" smtClean="0">
                <a:latin typeface="Times New Roman"/>
                <a:cs typeface="Times New Roman"/>
              </a:rPr>
              <a:t>Regression </a:t>
            </a:r>
            <a:r>
              <a:rPr lang="en-US" sz="2400" i="1" dirty="0">
                <a:latin typeface="Times New Roman"/>
                <a:cs typeface="Times New Roman"/>
              </a:rPr>
              <a:t>towards mediocrity in hereditary 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400" i="1" dirty="0" smtClean="0">
                <a:latin typeface="Times New Roman"/>
                <a:cs typeface="Times New Roman"/>
              </a:rPr>
              <a:t>stature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The Journal of the Anthropological Institute of Great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Britain </a:t>
            </a:r>
            <a:r>
              <a:rPr lang="en-US" sz="2400" dirty="0">
                <a:latin typeface="Times New Roman"/>
                <a:cs typeface="Times New Roman"/>
              </a:rPr>
              <a:t>and Ireland. 15: 246–</a:t>
            </a:r>
            <a:r>
              <a:rPr lang="en-US" sz="2400" dirty="0" smtClean="0">
                <a:latin typeface="Times New Roman"/>
                <a:cs typeface="Times New Roman"/>
              </a:rPr>
              <a:t>263 (1886).</a:t>
            </a:r>
          </a:p>
          <a:p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Developed earlier by Laplace and Gauss: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C.F. Gauss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Theoria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Motus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Corporum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Coelestium</a:t>
            </a:r>
            <a:r>
              <a:rPr lang="en-US" sz="2400" i="1" dirty="0">
                <a:latin typeface="Times New Roman"/>
                <a:cs typeface="Times New Roman"/>
              </a:rPr>
              <a:t> in </a:t>
            </a:r>
            <a:r>
              <a:rPr lang="en-US" sz="2400" i="1" dirty="0" err="1" smtClean="0">
                <a:latin typeface="Times New Roman"/>
                <a:cs typeface="Times New Roman"/>
              </a:rPr>
              <a:t>Sectionibus</a:t>
            </a:r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 err="1" smtClean="0">
                <a:latin typeface="Times New Roman"/>
                <a:cs typeface="Times New Roman"/>
              </a:rPr>
              <a:t>Conicis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Solem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Ambentium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Hamburgi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Sumtibus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Frid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Perthes</a:t>
            </a:r>
            <a:r>
              <a:rPr lang="en-US" sz="2400" dirty="0">
                <a:latin typeface="Times New Roman"/>
                <a:cs typeface="Times New Roman"/>
              </a:rPr>
              <a:t> et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Times New Roman"/>
                <a:cs typeface="Times New Roman"/>
              </a:rPr>
              <a:t>H. </a:t>
            </a:r>
            <a:r>
              <a:rPr lang="it-IT" sz="2400" dirty="0" err="1" smtClean="0">
                <a:latin typeface="Times New Roman"/>
                <a:cs typeface="Times New Roman"/>
              </a:rPr>
              <a:t>Besser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Liber II, </a:t>
            </a:r>
            <a:r>
              <a:rPr lang="it-IT" sz="2400" dirty="0" err="1">
                <a:latin typeface="Times New Roman"/>
                <a:cs typeface="Times New Roman"/>
              </a:rPr>
              <a:t>Sectio</a:t>
            </a:r>
            <a:r>
              <a:rPr lang="it-IT" sz="2400" dirty="0">
                <a:latin typeface="Times New Roman"/>
                <a:cs typeface="Times New Roman"/>
              </a:rPr>
              <a:t> II (1809)</a:t>
            </a:r>
            <a:r>
              <a:rPr lang="it-IT" sz="2400" dirty="0" smtClean="0">
                <a:latin typeface="Times New Roman"/>
                <a:cs typeface="Times New Roman"/>
              </a:rPr>
              <a:t>;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smtClean="0">
                <a:latin typeface="Times New Roman"/>
                <a:cs typeface="Times New Roman"/>
              </a:rPr>
              <a:t>C.F. Gauss</a:t>
            </a:r>
            <a:r>
              <a:rPr lang="it-IT" sz="2400" dirty="0">
                <a:latin typeface="Times New Roman"/>
                <a:cs typeface="Times New Roman"/>
              </a:rPr>
              <a:t>, </a:t>
            </a:r>
            <a:r>
              <a:rPr lang="it-IT" sz="2400" i="1" dirty="0" err="1">
                <a:latin typeface="Times New Roman"/>
                <a:cs typeface="Times New Roman"/>
              </a:rPr>
              <a:t>Theoria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Combinationis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Observationum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 smtClean="0">
                <a:latin typeface="Times New Roman"/>
                <a:cs typeface="Times New Roman"/>
              </a:rPr>
              <a:t>Erroribus</a:t>
            </a:r>
            <a:endParaRPr lang="it-IT" sz="2400" i="1" dirty="0">
              <a:latin typeface="Times New Roman"/>
              <a:cs typeface="Times New Roman"/>
            </a:endParaRPr>
          </a:p>
          <a:p>
            <a:r>
              <a:rPr lang="it-IT" sz="2400" i="1" dirty="0" err="1" smtClean="0">
                <a:latin typeface="Times New Roman"/>
                <a:cs typeface="Times New Roman"/>
              </a:rPr>
              <a:t>Minimis</a:t>
            </a:r>
            <a:r>
              <a:rPr lang="it-IT" sz="2400" i="1" dirty="0" smtClean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Obnoxiae</a:t>
            </a:r>
            <a:r>
              <a:rPr lang="it-IT" sz="2400" dirty="0">
                <a:latin typeface="Times New Roman"/>
                <a:cs typeface="Times New Roman"/>
              </a:rPr>
              <a:t>, pars </a:t>
            </a:r>
            <a:r>
              <a:rPr lang="it-IT" sz="2400" dirty="0" err="1">
                <a:latin typeface="Times New Roman"/>
                <a:cs typeface="Times New Roman"/>
              </a:rPr>
              <a:t>prior</a:t>
            </a:r>
            <a:r>
              <a:rPr lang="it-IT" sz="2400" dirty="0">
                <a:latin typeface="Times New Roman"/>
                <a:cs typeface="Times New Roman"/>
              </a:rPr>
              <a:t> (15.2.1821) et pars </a:t>
            </a:r>
            <a:r>
              <a:rPr lang="it-IT" sz="2400" dirty="0" err="1" smtClean="0">
                <a:latin typeface="Times New Roman"/>
                <a:cs typeface="Times New Roman"/>
              </a:rPr>
              <a:t>posterior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smtClean="0">
                <a:latin typeface="Times New Roman"/>
                <a:cs typeface="Times New Roman"/>
              </a:rPr>
              <a:t>(</a:t>
            </a:r>
            <a:r>
              <a:rPr lang="it-IT" sz="2400" dirty="0">
                <a:latin typeface="Times New Roman"/>
                <a:cs typeface="Times New Roman"/>
              </a:rPr>
              <a:t>2.2.1823), </a:t>
            </a:r>
            <a:r>
              <a:rPr lang="it-IT" sz="2400" dirty="0" err="1">
                <a:latin typeface="Times New Roman"/>
                <a:cs typeface="Times New Roman"/>
              </a:rPr>
              <a:t>Commentationes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Societatis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Regiae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Scientiarium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err="1" smtClean="0">
                <a:latin typeface="Times New Roman"/>
                <a:cs typeface="Times New Roman"/>
              </a:rPr>
              <a:t>Gottingensis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Recectiores</a:t>
            </a:r>
            <a:r>
              <a:rPr lang="it-IT" sz="2400" dirty="0">
                <a:latin typeface="Times New Roman"/>
                <a:cs typeface="Times New Roman"/>
              </a:rPr>
              <a:t> Vol. V (MDCCCXXIII)</a:t>
            </a:r>
            <a:r>
              <a:rPr lang="it-IT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003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6493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Curve fitting: the basic problem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74" y="2230238"/>
            <a:ext cx="4681978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5" y="786153"/>
            <a:ext cx="76610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we have a set of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measured values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= 1,..,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N.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Each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has an “error bar”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is measured at a value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of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 control variable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known with negligible uncertainty: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815" y="5518153"/>
            <a:ext cx="8327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Roughly speaking, the goal is to find a curve that passes “close to”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data points, called “curve fitting”.</a:t>
            </a: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28" y="1153056"/>
            <a:ext cx="3666569" cy="2340577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Measured values → random variables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85" y="1073393"/>
            <a:ext cx="436795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will regard the measured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 independent observations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random variables 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r.v.s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Idea of an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r.v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.:  imagine making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repeated observations of the same</a:t>
            </a:r>
          </a:p>
          <a:p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put these in a histogram: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05" y="3599459"/>
            <a:ext cx="814818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distribution of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has a mean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standard deviation </a:t>
            </a:r>
            <a:r>
              <a:rPr lang="el-GR" sz="2400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We only know the data values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 single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measurement, i.e.,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 do not know the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(goal is to estimate this).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= measured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control variable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“true value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” (unknown)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= error bar ← suppose these are known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a curve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5" y="876856"/>
            <a:ext cx="844969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standard deviation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reflects the reproducibility (statistical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error) of the measurement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were to be very small, we can imagine that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would we be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very close to its mean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lie on a smooth curve given by some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function of the control variable, i.e.,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12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   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Goal is to find the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    Here we will assume that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have some hypothesis for its functional form, but that it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contains some unknown constants (parameters), e.g., a straight line: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05" y="4453854"/>
            <a:ext cx="2667000" cy="58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09" y="5228540"/>
            <a:ext cx="2273300" cy="40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03105" y="4992700"/>
            <a:ext cx="226797" cy="4140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2205" y="5170023"/>
            <a:ext cx="271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vector of parameters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611" y="5833383"/>
            <a:ext cx="732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Curve fitting is thus reduced to estimating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Least Squares:  main idea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85" y="1782263"/>
            <a:ext cx="4584066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238" y="865623"/>
            <a:ext cx="796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Consider fitting a straight line and suppose we pick an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rbitrary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point in parameter space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 θ</a:t>
            </a:r>
            <a:r>
              <a:rPr lang="el-GR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), which gives a certain curve: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44" y="5017569"/>
            <a:ext cx="7764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Here the curve does not describe the data very well, as can be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seen by the large values for the residuals: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71" y="5969785"/>
            <a:ext cx="1739900" cy="39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1585" y="592700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residual 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point  = 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Minimising the residuals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694" y="1012919"/>
            <a:ext cx="739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a measured value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has a small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we want it to be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closer to the curve, i.e., measure the distance from point to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curve in units of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912" y="2206220"/>
            <a:ext cx="18415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860" y="2358443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normalized residual 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point 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328" y="3280648"/>
            <a:ext cx="84328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Idea of the method of Least Squares is to choose the parameters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that give the minimum of the sum of squared normalized residuals,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i.e., we should minimize the “chi-squared”: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91" y="4724902"/>
            <a:ext cx="3949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97" y="3175429"/>
            <a:ext cx="4614270" cy="324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Least squares estimators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862" y="948469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values that minimize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are called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least-squares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estimators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for the parameters, written with hats: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14" y="1913867"/>
            <a:ext cx="1663700" cy="5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72" y="2555824"/>
            <a:ext cx="713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fitted curve is thus “best” in the least-squares sense: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06" y="3872227"/>
            <a:ext cx="2120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00FF"/>
            </a:solidFill>
            <a:latin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2726</Words>
  <Application>Microsoft Macintosh PowerPoint</Application>
  <PresentationFormat>On-screen Show (4:3)</PresentationFormat>
  <Paragraphs>372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Cowan</dc:creator>
  <cp:lastModifiedBy>Glen Cowan</cp:lastModifiedBy>
  <cp:revision>120</cp:revision>
  <dcterms:created xsi:type="dcterms:W3CDTF">2012-09-11T21:02:00Z</dcterms:created>
  <dcterms:modified xsi:type="dcterms:W3CDTF">2019-09-24T13:31:36Z</dcterms:modified>
</cp:coreProperties>
</file>