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0" r:id="rId3"/>
    <p:sldId id="270" r:id="rId4"/>
    <p:sldId id="271" r:id="rId5"/>
    <p:sldId id="272" r:id="rId6"/>
    <p:sldId id="273" r:id="rId7"/>
    <p:sldId id="274" r:id="rId8"/>
    <p:sldId id="278" r:id="rId9"/>
    <p:sldId id="275" r:id="rId10"/>
    <p:sldId id="276" r:id="rId11"/>
    <p:sldId id="277" r:id="rId12"/>
    <p:sldId id="259" r:id="rId13"/>
    <p:sldId id="279" r:id="rId14"/>
    <p:sldId id="285" r:id="rId15"/>
    <p:sldId id="282" r:id="rId16"/>
    <p:sldId id="290" r:id="rId17"/>
    <p:sldId id="286" r:id="rId18"/>
    <p:sldId id="283" r:id="rId19"/>
    <p:sldId id="284" r:id="rId20"/>
    <p:sldId id="288" r:id="rId21"/>
    <p:sldId id="289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A0AD8A-6175-BA45-B7A6-2C3707D77F72}" type="datetimeFigureOut">
              <a:rPr lang="en-US"/>
              <a:pPr>
                <a:defRPr/>
              </a:pPr>
              <a:t>10/10/19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ACD9B0-D231-FE49-81CB-64F8C3634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97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85BA98-68FF-844C-BF25-1E2D4E0C9AB9}" type="datetimeFigureOut">
              <a:rPr lang="en-US"/>
              <a:pPr>
                <a:defRPr/>
              </a:pPr>
              <a:t>10/10/19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56549BF-B062-CB42-8684-FA34A4C9B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49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PH3010 Least Squares Fitting / Week 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fld id="{86D87C89-CC84-2B45-8CD2-B033AD812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0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600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01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PH3010 Least Squares Fitting / Week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4513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82BA2C1-ED4F-8E4D-98C5-E3F481D6C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128E0B5-F4C2-6B4D-A6EF-AA0C8A29B1F7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5123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4" name="Rectangle 2"/>
          <p:cNvSpPr txBox="1">
            <a:spLocks noChangeArrowheads="1"/>
          </p:cNvSpPr>
          <p:nvPr/>
        </p:nvSpPr>
        <p:spPr bwMode="auto">
          <a:xfrm>
            <a:off x="685800" y="589611"/>
            <a:ext cx="7772400" cy="23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PH3010 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/ </a:t>
            </a: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Advanced Skills </a:t>
            </a:r>
            <a:r>
              <a:rPr lang="en-GB" sz="3200" dirty="0" err="1" smtClean="0">
                <a:solidFill>
                  <a:srgbClr val="CC3300"/>
                </a:solidFill>
                <a:latin typeface="Times New Roman" charset="0"/>
              </a:rPr>
              <a:t>Miniproject</a:t>
            </a:r>
            <a:endParaRPr lang="en-GB" sz="3200" dirty="0" smtClean="0">
              <a:solidFill>
                <a:srgbClr val="CC3300"/>
              </a:solidFill>
              <a:latin typeface="Times New Roman" charset="0"/>
            </a:endParaRPr>
          </a:p>
          <a:p>
            <a:pPr algn="ctr">
              <a:spcAft>
                <a:spcPts val="1200"/>
              </a:spcAft>
            </a:pP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Introduction to Statistical Data Analysis</a:t>
            </a:r>
          </a:p>
          <a:p>
            <a:pPr algn="ctr">
              <a:spcAft>
                <a:spcPts val="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Week 2:  Goodness-of-fit,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 </a:t>
            </a:r>
            <a:endParaRPr lang="en-GB" sz="3200" dirty="0" smtClean="0">
              <a:solidFill>
                <a:srgbClr val="CC3300"/>
              </a:solidFill>
              <a:latin typeface="Times New Roman" charset="0"/>
            </a:endParaRPr>
          </a:p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LS fitting with correlated data, </a:t>
            </a:r>
          </a:p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Autumn 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term </a:t>
            </a: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2019</a:t>
            </a:r>
            <a:endParaRPr lang="en-GB" sz="32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68356" y="3534069"/>
            <a:ext cx="21849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Glen D. Cowan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RHUL Physics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434" y="4631449"/>
            <a:ext cx="2879996" cy="143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i="1" dirty="0" smtClean="0">
                <a:solidFill>
                  <a:srgbClr val="CC3300"/>
                </a:solidFill>
                <a:latin typeface="Times New Roman" charset="0"/>
              </a:rPr>
              <a:t>p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-value from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 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813" y="982685"/>
            <a:ext cx="72036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Another way to assess the goodness-of-fit is to give the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probability, assuming the fit function is correct, to obtain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value as high as the one we got or higher: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12" y="2475318"/>
            <a:ext cx="3098800" cy="927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8971" y="3567898"/>
            <a:ext cx="8612504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is an example of what is called a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of the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hypothesis (here the hypothesized form of the fit function).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is not the same as the probability that the hypothesis is true!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Nevertheless, a small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indicates that the hypothesis is</a:t>
            </a:r>
          </a:p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disfavoured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Compute using: 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  <a:cs typeface="Courier New"/>
              </a:rPr>
              <a:t>scipy.stats.chi2.sf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74" y="1630712"/>
            <a:ext cx="4977481" cy="3563997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l-GR" sz="3600" i="1" dirty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>
                <a:solidFill>
                  <a:srgbClr val="CC3300"/>
                </a:solidFill>
                <a:latin typeface="Times New Roman" charset="0"/>
              </a:rPr>
              <a:t>min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 from the “bad”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3006" y="1004403"/>
            <a:ext cx="80714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Straight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-line fit with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= 9 data points,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= 2 fitted parameters.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50459" y="2091930"/>
            <a:ext cx="3132037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20.9 for 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7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3.7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= 0.0039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7106" y="5205729"/>
            <a:ext cx="759695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is the straight-line hypothesis correct?  It could be, but if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we would expect a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as high as observed or higher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only 4 times out of a thousand.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better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5293" y="846622"/>
            <a:ext cx="812433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we decide the agreement between data and hypothesis is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not good enough (exact threshold is a subjective choice), we can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try a different model, e.g., a 2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nd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order polynomial: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293" y="2070763"/>
            <a:ext cx="3568700" cy="647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42" y="2833821"/>
            <a:ext cx="5011765" cy="360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59736" y="3588634"/>
            <a:ext cx="297814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3.5 for 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6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0.58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 = 0.75</a:t>
            </a:r>
          </a:p>
        </p:txBody>
      </p:sp>
    </p:spTree>
    <p:extLst>
      <p:ext uri="{BB962C8B-B14F-4D97-AF65-F5344CB8AC3E}">
        <p14:creationId xmlns:p14="http://schemas.microsoft.com/office/powerpoint/2010/main" val="148515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332640" y="240523"/>
            <a:ext cx="866393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Least squares with correlated measurements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461" y="938356"/>
            <a:ext cx="840536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Up to now we have assumed that the measurements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1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,...,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N</a:t>
            </a:r>
            <a:endParaRPr lang="en-US" sz="2400" i="1" baseline="-25000" dirty="0" smtClean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are all independent.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means that if one value fluctuates, say, high, then this has no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influence on whether one of the others will fluctuate high or low.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But there could be cases where the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are correlated, i.e., they have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nonzero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covariances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735" y="3642416"/>
            <a:ext cx="3632200" cy="469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4652" y="4217893"/>
            <a:ext cx="5505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 this case, the formula for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becomes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956" y="4802588"/>
            <a:ext cx="6123600" cy="972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4651" y="5832926"/>
            <a:ext cx="802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where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V</a:t>
            </a:r>
            <a:r>
              <a:rPr lang="en-US" sz="800" i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baseline="300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-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1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the inverse of the covariance matrix of the data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V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72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 with Galileo’s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70" y="1882294"/>
            <a:ext cx="4594333" cy="35279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1310" y="2846566"/>
            <a:ext cx="3297669" cy="2304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4571" y="1179221"/>
            <a:ext cx="499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Last week we used data from Galileo...</a:t>
            </a:r>
          </a:p>
        </p:txBody>
      </p:sp>
    </p:spTree>
    <p:extLst>
      <p:ext uri="{BB962C8B-B14F-4D97-AF65-F5344CB8AC3E}">
        <p14:creationId xmlns:p14="http://schemas.microsoft.com/office/powerpoint/2010/main" val="171820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960" y="1911673"/>
            <a:ext cx="1181100" cy="584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5157" y="2626989"/>
            <a:ext cx="2032000" cy="533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093" y="3389345"/>
            <a:ext cx="1358900" cy="482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9210" y="952446"/>
            <a:ext cx="78149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...to fit several hypotheses for the functional relation between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initial height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h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and flight distance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: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 with Galileo’s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475" y="3945857"/>
            <a:ext cx="858660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So now we can put ourselves in Galileo’s position and, without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knowledge of Newton’s laws, find which hypotheses are compatible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with or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disfavoured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by the data (find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-value).</a:t>
            </a: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Extended analysis of Galileo’s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6010" y="1111269"/>
            <a:ext cx="810264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You can also use your knowledge of Newtonian mechanics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 work out the predicted law and compare to what you find empirically.</a:t>
            </a:r>
            <a:r>
              <a:rPr lang="is-IS" sz="2400" dirty="0"/>
              <a:t> </a:t>
            </a:r>
            <a:endParaRPr lang="is-IS" sz="2400" dirty="0" smtClean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is-IS" sz="2400" dirty="0" smtClean="0">
                <a:solidFill>
                  <a:srgbClr val="0000FF"/>
                </a:solidFill>
                <a:latin typeface="Times New Roman"/>
              </a:rPr>
              <a:t>Hints:  apply conservation of energy to the rolling ball; do not forget that some of the gravitational potential energy goes into rotational energy.</a:t>
            </a:r>
            <a:endParaRPr lang="is-IS" sz="2400" dirty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Bonus question:  work out the height of the table in terms of the measured data and compare to the value recorded in Galileo’s notebook. 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Are the values consistent?  You will need to use error propagation to work out the uncertainty on the predicted height of the table.</a:t>
            </a:r>
          </a:p>
        </p:txBody>
      </p:sp>
    </p:spTree>
    <p:extLst>
      <p:ext uri="{BB962C8B-B14F-4D97-AF65-F5344CB8AC3E}">
        <p14:creationId xmlns:p14="http://schemas.microsoft.com/office/powerpoint/2010/main" val="4107046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64" y="2086311"/>
            <a:ext cx="4244689" cy="3151360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Exercise 3:  refraction data from Ptolemy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728" y="997802"/>
            <a:ext cx="8376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Astronomer Claudius Ptolemy obtained data on refraction of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light by water in around 140 A.D.: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094" y="2434036"/>
            <a:ext cx="2714628" cy="3119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2585" y="1678125"/>
            <a:ext cx="3185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Angles of incidence and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refraction (degrees)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662" y="5531581"/>
            <a:ext cx="818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Suppose the angle of incidence is set with negligible error, and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measured angle of refraction has a standard deviation of ½°.</a:t>
            </a:r>
          </a:p>
        </p:txBody>
      </p:sp>
    </p:spTree>
    <p:extLst>
      <p:ext uri="{BB962C8B-B14F-4D97-AF65-F5344CB8AC3E}">
        <p14:creationId xmlns:p14="http://schemas.microsoft.com/office/powerpoint/2010/main" val="389347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Laws of refraction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56" y="982688"/>
            <a:ext cx="5120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commonly used law of refraction was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94" y="1628111"/>
            <a:ext cx="1257300" cy="457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5054" y="2297973"/>
            <a:ext cx="5740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although it is reported that Ptolemy preferred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112" y="2998424"/>
            <a:ext cx="2171700" cy="546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5050" y="3734203"/>
            <a:ext cx="8079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law of refraction discovered by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Ibn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Sahl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in 984 (and rediscovered by Snell in 1621) 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9681" y="4840502"/>
            <a:ext cx="2705100" cy="850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4573" y="5835634"/>
            <a:ext cx="853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where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r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r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the ratio of indices of refraction of the two media.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8717" y="1630711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55829" y="3026223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86617" y="5107251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Analysis of refraction data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971" y="1118748"/>
            <a:ext cx="8336186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it the parameters and find their statistical errors and (where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relevant) covariance matrix.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</a:rPr>
              <a:t>A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ssess goodness-of-fit of each hypothesis (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-value)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What can you conclude?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(See The Feynman Lectures on Physics,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Vol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I., Addison-Wesley,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1963, Section 26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-2,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www.feynmanlectures.caltech.edu</a:t>
            </a:r>
            <a:r>
              <a:rPr lang="en-US" sz="2000" dirty="0" smtClean="0">
                <a:solidFill>
                  <a:srgbClr val="0000FF"/>
                </a:solidFill>
                <a:latin typeface="Times New Roman"/>
              </a:rPr>
              <a:t> .)</a:t>
            </a:r>
            <a:endParaRPr lang="en-US" sz="20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43263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Outline – lecture 2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2098" y="1203840"/>
            <a:ext cx="7048625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Today: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Goodness-of-fit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Fitting correlated data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More exercises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N.B. full exercises given in script, not in the slides.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Discussion of project report (more on this next week)</a:t>
            </a:r>
          </a:p>
        </p:txBody>
      </p:sp>
    </p:spTree>
    <p:extLst>
      <p:ext uri="{BB962C8B-B14F-4D97-AF65-F5344CB8AC3E}">
        <p14:creationId xmlns:p14="http://schemas.microsoft.com/office/powerpoint/2010/main" val="57907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 smtClean="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Discussion of project report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197" y="1021069"/>
            <a:ext cx="827662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last part of Exercise 2 (bonus question) and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xercise 4 are optional.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Guidelines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for report writing are on the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moodle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page,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with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LaTeX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Times New Roman"/>
              </a:rPr>
              <a:t>template,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etc.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/>
                <a:cs typeface="Courier New"/>
              </a:rPr>
              <a:t>Use the relevant tools in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cs typeface="Courier New"/>
              </a:rPr>
              <a:t>LaTeX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Courier New"/>
              </a:rPr>
              <a:t> for the components of the report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  <a:cs typeface="Courier New"/>
              </a:rPr>
              <a:t>(sections, figures, bibliography, etc.).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/>
                <a:cs typeface="Courier New"/>
              </a:rPr>
              <a:t>For the code listings you can use e.g.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cs typeface="Courier New"/>
              </a:rPr>
              <a:t>LaTeX’s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Courier New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minted</a:t>
            </a:r>
            <a:r>
              <a:rPr lang="en-US" sz="2400" dirty="0">
                <a:solidFill>
                  <a:srgbClr val="0000FF"/>
                </a:solidFill>
                <a:latin typeface="Times New Roman"/>
                <a:cs typeface="Courier New"/>
              </a:rPr>
              <a:t> package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Deadlines and instructions for submission are on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moodle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Do not put off writing to the last minute (start ~now); more info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on writing will be given in week 3.</a:t>
            </a:r>
          </a:p>
        </p:txBody>
      </p:sp>
    </p:spTree>
    <p:extLst>
      <p:ext uri="{BB962C8B-B14F-4D97-AF65-F5344CB8AC3E}">
        <p14:creationId xmlns:p14="http://schemas.microsoft.com/office/powerpoint/2010/main" val="93055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 smtClean="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240523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Discussion of project report (2)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3293" y="930588"/>
            <a:ext cx="7738016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Your report should have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  <a:cs typeface="Courier New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Title, abstract on separate page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An introduction</a:t>
            </a: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A brief description of the statistical methods (can be a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separate section or combined with others)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	A section for each exercise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	Brief conclusions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Bibliography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Courier New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Courier New"/>
              </a:rPr>
              <a:t>	Appendices (including all code you’ve written)</a:t>
            </a:r>
          </a:p>
        </p:txBody>
      </p:sp>
    </p:spTree>
    <p:extLst>
      <p:ext uri="{BB962C8B-B14F-4D97-AF65-F5344CB8AC3E}">
        <p14:creationId xmlns:p14="http://schemas.microsoft.com/office/powerpoint/2010/main" val="100859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“good”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1133" y="1073391"/>
            <a:ext cx="7679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Last week we fitted data that were reasonably well described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by a straight line: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521" y="2077911"/>
            <a:ext cx="496134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7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A “bad” 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1133" y="1043159"/>
            <a:ext cx="5587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But what if a straight-line fit looks like this: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824" y="2088192"/>
            <a:ext cx="4977481" cy="35639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5538" y="5790276"/>
            <a:ext cx="6767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Maybe here we should fit a higher-order polynomial?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199665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Goodness-of-fit: the questions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9694" y="786153"/>
            <a:ext cx="8432416" cy="5663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How do we quantify the level of agreement between the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data and the hypothesized form of the fit function?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How do we decide whether to try a different fit function?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		Note first the following common misunderstanding:</a:t>
            </a:r>
          </a:p>
          <a:p>
            <a:r>
              <a:rPr lang="en-US" sz="2400" dirty="0" smtClean="0">
                <a:latin typeface="Times New Roman"/>
              </a:rPr>
              <a:t>If the fit is “bad”, you may expect large statistical errors for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/>
              </a:rPr>
              <a:t>the fitted parameters.  </a:t>
            </a:r>
            <a:r>
              <a:rPr lang="en-US" sz="2400" dirty="0" smtClean="0">
                <a:solidFill>
                  <a:schemeClr val="accent2"/>
                </a:solidFill>
                <a:latin typeface="Times New Roman"/>
              </a:rPr>
              <a:t>This is not the case.</a:t>
            </a:r>
          </a:p>
          <a:p>
            <a:r>
              <a:rPr lang="en-US" sz="2400" dirty="0" smtClean="0">
                <a:latin typeface="Times New Roman"/>
              </a:rPr>
              <a:t>The statistical errors say how much the parameter estimates</a:t>
            </a:r>
          </a:p>
          <a:p>
            <a:r>
              <a:rPr lang="en-US" sz="2400" dirty="0" smtClean="0">
                <a:latin typeface="Times New Roman"/>
              </a:rPr>
              <a:t>will fluctuate under repetition of the experiment</a:t>
            </a:r>
            <a:r>
              <a:rPr lang="el-GR" sz="2400" dirty="0" smtClean="0">
                <a:latin typeface="Times New Roman"/>
              </a:rPr>
              <a:t>, </a:t>
            </a:r>
            <a:r>
              <a:rPr lang="en-US" sz="2400" dirty="0" smtClean="0">
                <a:latin typeface="Times New Roman"/>
              </a:rPr>
              <a:t>under assumption</a:t>
            </a:r>
          </a:p>
          <a:p>
            <a:r>
              <a:rPr lang="en-US" sz="2400" dirty="0" smtClean="0">
                <a:latin typeface="Times New Roman"/>
              </a:rPr>
              <a:t>of the hypothesized fit function.  This is not the same as the degree 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/>
              </a:rPr>
              <a:t>to which the function is able to describe the data.</a:t>
            </a:r>
          </a:p>
          <a:p>
            <a:r>
              <a:rPr lang="en-US" sz="2400" dirty="0" smtClean="0">
                <a:latin typeface="Times New Roman"/>
              </a:rPr>
              <a:t>If the hypothesized </a:t>
            </a:r>
            <a:r>
              <a:rPr lang="en-US" sz="2400" i="1" dirty="0" smtClean="0">
                <a:latin typeface="Times New Roman"/>
              </a:rPr>
              <a:t>f</a:t>
            </a:r>
            <a:r>
              <a:rPr lang="en-US" sz="1200" dirty="0" smtClean="0">
                <a:latin typeface="Times New Roman"/>
              </a:rPr>
              <a:t> </a:t>
            </a:r>
            <a:r>
              <a:rPr lang="en-US" sz="2400" dirty="0" smtClean="0">
                <a:latin typeface="Times New Roman"/>
              </a:rPr>
              <a:t>(</a:t>
            </a:r>
            <a:r>
              <a:rPr lang="en-US" sz="2400" i="1" dirty="0" smtClean="0">
                <a:latin typeface="Times New Roman"/>
              </a:rPr>
              <a:t>x</a:t>
            </a:r>
            <a:r>
              <a:rPr lang="en-US" sz="2400" dirty="0" smtClean="0">
                <a:latin typeface="Times New Roman"/>
              </a:rPr>
              <a:t>; </a:t>
            </a:r>
            <a:r>
              <a:rPr lang="el-GR" sz="2400" b="1" i="1" dirty="0" smtClean="0">
                <a:latin typeface="Times New Roman"/>
              </a:rPr>
              <a:t>θ</a:t>
            </a:r>
            <a:r>
              <a:rPr lang="en-US" sz="2400" dirty="0" smtClean="0">
                <a:latin typeface="Times New Roman"/>
              </a:rPr>
              <a:t>) is not correct, the fitted parameters </a:t>
            </a:r>
          </a:p>
          <a:p>
            <a:r>
              <a:rPr lang="en-US" sz="2400" dirty="0" smtClean="0">
                <a:latin typeface="Times New Roman"/>
              </a:rPr>
              <a:t>will have some systematic uncertainty – a more complex question </a:t>
            </a:r>
          </a:p>
          <a:p>
            <a:r>
              <a:rPr lang="en-US" sz="2400" dirty="0" smtClean="0">
                <a:latin typeface="Times New Roman"/>
              </a:rPr>
              <a:t>that we will not take up here.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56" y="2188626"/>
            <a:ext cx="549270" cy="48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Quantifying goodness-of-fit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0654" y="967566"/>
            <a:ext cx="693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We can quantify the goodness-of-fit directly from the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value of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l-GR" sz="2400" b="1" i="1" dirty="0" smtClean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evaluated at its minimum, i.e., at  </a:t>
            </a:r>
            <a:r>
              <a:rPr lang="el-GR" sz="2400" b="1" i="1" dirty="0" smtClean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=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l-GR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21660" y="1254815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4815" y="3129474"/>
            <a:ext cx="8273419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fitted function is in good agreement with the data, then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numerator of each term in the sum should be small.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12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x</a:t>
            </a:r>
            <a:r>
              <a:rPr lang="en-US" sz="2400" i="1" baseline="-25000" dirty="0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;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 were equal to the true mean of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then we would expect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residual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y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i="1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-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f</a:t>
            </a:r>
            <a:r>
              <a:rPr lang="en-US" sz="12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(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x</a:t>
            </a:r>
            <a:r>
              <a:rPr lang="en-US" sz="2400" i="1" baseline="-25000" dirty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; </a:t>
            </a:r>
            <a:r>
              <a:rPr lang="el-GR" sz="2400" b="1" i="1" dirty="0">
                <a:solidFill>
                  <a:srgbClr val="0000FF"/>
                </a:solidFill>
                <a:latin typeface="Times New Roman"/>
              </a:rPr>
              <a:t>θ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)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to have an </a:t>
            </a:r>
            <a:r>
              <a:rPr lang="en-US" sz="2400" dirty="0" err="1" smtClean="0">
                <a:solidFill>
                  <a:srgbClr val="0000FF"/>
                </a:solidFill>
                <a:latin typeface="Times New Roman"/>
              </a:rPr>
              <a:t>rms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value of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σ</a:t>
            </a:r>
            <a:r>
              <a:rPr lang="en-US" sz="2400" i="1" baseline="-25000" dirty="0" err="1" smtClean="0">
                <a:solidFill>
                  <a:srgbClr val="0000FF"/>
                </a:solidFill>
                <a:latin typeface="Times New Roman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Each term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in the sum would contribute 1, and we’d have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This is not quite true:  if we have fitted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parameters and the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hypothesized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function is correct, the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expected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value of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is </a:t>
            </a:r>
          </a:p>
          <a:p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(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called the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number of degrees of freedom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 the fit.)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13225" y="3916844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92775" y="4296017"/>
            <a:ext cx="2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/>
              </a:rPr>
              <a:t>^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568" y="1995886"/>
            <a:ext cx="37084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037" y="2830290"/>
            <a:ext cx="5003800" cy="1016000"/>
          </a:xfrm>
          <a:prstGeom prst="rect">
            <a:avLst/>
          </a:prstGeom>
        </p:spPr>
      </p:pic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Distribution of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</a:t>
            </a:r>
            <a:endParaRPr lang="en-GB" sz="3600" baseline="-250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5294" y="1028041"/>
            <a:ext cx="8375694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is a function of the data so is itself a random variable. 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hypothesized fit function is correct and the data are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Gaussian distributed, one can show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follows a chi-square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distribution with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degrees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 freedom (here let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z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):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849" y="5291357"/>
            <a:ext cx="7738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If the hypothesized fit function is not correct, then one would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obtain a distribution of 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 shifted to higher values.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093" y="4127272"/>
            <a:ext cx="3834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Mean and standard deviation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 the chi-square distribution: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6630" y="4008919"/>
            <a:ext cx="1574800" cy="533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3175" y="4593692"/>
            <a:ext cx="19558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Distribution of </a:t>
            </a:r>
            <a:r>
              <a:rPr lang="el-GR" sz="3600" i="1" dirty="0" smtClean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 smtClean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 smtClean="0">
                <a:solidFill>
                  <a:srgbClr val="CC3300"/>
                </a:solidFill>
                <a:latin typeface="Times New Roman" charset="0"/>
              </a:rPr>
              <a:t>min </a:t>
            </a:r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from straight-line fit</a:t>
            </a:r>
            <a:endParaRPr lang="en-GB" sz="3600" baseline="-250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0972" y="1022984"/>
            <a:ext cx="6227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from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straight-line fit with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9 data points, 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2 fitted parameters.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02" y="1946984"/>
            <a:ext cx="4949908" cy="38315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85234" y="2101437"/>
            <a:ext cx="317044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</a:rPr>
              <a:t>Curve:  chi-square </a:t>
            </a:r>
            <a:r>
              <a:rPr lang="en-US" sz="2400" dirty="0" err="1" smtClean="0">
                <a:latin typeface="Times New Roman"/>
              </a:rPr>
              <a:t>pdf</a:t>
            </a:r>
            <a:endParaRPr lang="en-US" sz="2400" dirty="0" smtClean="0">
              <a:latin typeface="Times New Roman"/>
            </a:endParaRPr>
          </a:p>
          <a:p>
            <a:r>
              <a:rPr lang="en-US" sz="2400" dirty="0" smtClean="0">
                <a:latin typeface="Times New Roman"/>
              </a:rPr>
              <a:t>for </a:t>
            </a:r>
            <a:r>
              <a:rPr lang="en-US" sz="2400" i="1" dirty="0" smtClean="0">
                <a:latin typeface="Times New Roman"/>
              </a:rPr>
              <a:t>n</a:t>
            </a:r>
            <a:r>
              <a:rPr lang="en-US" sz="2400" dirty="0" smtClean="0">
                <a:latin typeface="Times New Roman"/>
              </a:rPr>
              <a:t> = 7 degrees of</a:t>
            </a:r>
          </a:p>
          <a:p>
            <a:r>
              <a:rPr lang="en-US" sz="2400" dirty="0" smtClean="0">
                <a:latin typeface="Times New Roman"/>
              </a:rPr>
              <a:t>freedom.</a:t>
            </a:r>
          </a:p>
          <a:p>
            <a:endParaRPr lang="en-US" sz="2400" dirty="0">
              <a:solidFill>
                <a:srgbClr val="0000FF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Histogram:  values of</a:t>
            </a:r>
          </a:p>
          <a:p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from straight-line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fit from repeated Monte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Carlo simulation of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experiment.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43646" y="5142612"/>
            <a:ext cx="0" cy="6739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63956" y="5879966"/>
            <a:ext cx="2429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mean =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 smtClean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7</a:t>
            </a:r>
          </a:p>
        </p:txBody>
      </p:sp>
    </p:spTree>
    <p:extLst>
      <p:ext uri="{BB962C8B-B14F-4D97-AF65-F5344CB8AC3E}">
        <p14:creationId xmlns:p14="http://schemas.microsoft.com/office/powerpoint/2010/main" val="2661724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Least Squares Fitting / Week 2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How to interpret </a:t>
            </a:r>
            <a:r>
              <a:rPr lang="el-GR" sz="3600" i="1" dirty="0">
                <a:solidFill>
                  <a:srgbClr val="CC3300"/>
                </a:solidFill>
                <a:latin typeface="Times New Roman" charset="0"/>
              </a:rPr>
              <a:t>χ</a:t>
            </a:r>
            <a:r>
              <a:rPr lang="en-GB" sz="3600" baseline="30000" dirty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GB" sz="3600" baseline="-25000" dirty="0">
                <a:solidFill>
                  <a:srgbClr val="CC3300"/>
                </a:solidFill>
                <a:latin typeface="Times New Roman" charset="0"/>
              </a:rPr>
              <a:t>min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932" y="1118748"/>
            <a:ext cx="8284984" cy="4924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 simple way to assess the goodness-of-fit is simply to compare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to the number of degrees of freedom,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=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– </a:t>
            </a:r>
            <a:r>
              <a:rPr lang="en-US" sz="2400" i="1" dirty="0">
                <a:solidFill>
                  <a:srgbClr val="0000FF"/>
                </a:solidFill>
                <a:latin typeface="Times New Roman"/>
              </a:rPr>
              <a:t>m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.</a:t>
            </a:r>
            <a:endParaRPr lang="en-US" sz="2400" dirty="0" smtClean="0">
              <a:solidFill>
                <a:srgbClr val="0000FF"/>
              </a:solidFill>
              <a:latin typeface="Times New Roman"/>
            </a:endParaRPr>
          </a:p>
          <a:p>
            <a:pPr>
              <a:spcAft>
                <a:spcPts val="1200"/>
              </a:spcAft>
            </a:pPr>
            <a:r>
              <a:rPr lang="el-GR" sz="2400" i="1" dirty="0" smtClean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min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~ 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“good”</a:t>
            </a:r>
          </a:p>
          <a:p>
            <a:pPr>
              <a:spcAft>
                <a:spcPts val="1200"/>
              </a:spcAft>
            </a:pPr>
            <a:r>
              <a:rPr lang="el-GR" sz="2400" i="1" dirty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00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≫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“bad”</a:t>
            </a:r>
          </a:p>
          <a:p>
            <a:r>
              <a:rPr lang="el-GR" sz="2400" i="1" dirty="0" smtClean="0">
                <a:solidFill>
                  <a:srgbClr val="000000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≪</a:t>
            </a:r>
            <a:r>
              <a:rPr lang="en-US" sz="2400" baseline="30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→  fit is better than what one would expect given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			    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fluctuations that should be present in the data.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Often this is done using the ratio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i.e. fit is good if 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the “chi-square per degree of freedom” comes out not much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greater than 1.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Often report as, e.g., </a:t>
            </a:r>
            <a:r>
              <a:rPr lang="el-GR" sz="2400" i="1" dirty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>
                <a:solidFill>
                  <a:srgbClr val="0000FF"/>
                </a:solidFill>
                <a:latin typeface="Times New Roman"/>
              </a:rPr>
              <a:t>min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/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= 8.2/7. </a:t>
            </a:r>
            <a:r>
              <a:rPr lang="en-US" sz="2400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 It is best to communicate both </a:t>
            </a:r>
            <a:r>
              <a:rPr lang="el-GR" sz="2400" i="1" dirty="0" smtClean="0">
                <a:solidFill>
                  <a:srgbClr val="0000FF"/>
                </a:solidFill>
                <a:latin typeface="Times New Roman"/>
              </a:rPr>
              <a:t>χ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/>
              </a:rPr>
              <a:t>2</a:t>
            </a:r>
            <a:r>
              <a:rPr lang="en-US" sz="2400" baseline="-25000" dirty="0" smtClean="0">
                <a:solidFill>
                  <a:srgbClr val="0000FF"/>
                </a:solidFill>
                <a:latin typeface="Times New Roman"/>
              </a:rPr>
              <a:t>min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and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/>
              </a:rPr>
              <a:t>n</a:t>
            </a:r>
            <a:r>
              <a:rPr lang="en-US" sz="2400" baseline="-25000" dirty="0" err="1" smtClean="0">
                <a:solidFill>
                  <a:srgbClr val="0000FF"/>
                </a:solidFill>
                <a:latin typeface="Times New Roman"/>
              </a:rPr>
              <a:t>dof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</a:rPr>
              <a:t>, not just their ratio.</a:t>
            </a: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solidFill>
              <a:srgbClr val="0000FF"/>
            </a:solidFill>
            <a:latin typeface="Times New Roman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1618</Words>
  <Application>Microsoft Macintosh PowerPoint</Application>
  <PresentationFormat>On-screen Show (4:3)</PresentationFormat>
  <Paragraphs>232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RHUL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Cowan</dc:creator>
  <cp:lastModifiedBy>Glen Cowan</cp:lastModifiedBy>
  <cp:revision>186</cp:revision>
  <dcterms:created xsi:type="dcterms:W3CDTF">2012-09-11T21:02:00Z</dcterms:created>
  <dcterms:modified xsi:type="dcterms:W3CDTF">2019-10-10T18:22:23Z</dcterms:modified>
</cp:coreProperties>
</file>