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9"/>
  </p:notesMasterIdLst>
  <p:handoutMasterIdLst>
    <p:handoutMasterId r:id="rId20"/>
  </p:handoutMasterIdLst>
  <p:sldIdLst>
    <p:sldId id="281" r:id="rId2"/>
    <p:sldId id="258" r:id="rId3"/>
    <p:sldId id="259" r:id="rId4"/>
    <p:sldId id="283" r:id="rId5"/>
    <p:sldId id="284" r:id="rId6"/>
    <p:sldId id="263" r:id="rId7"/>
    <p:sldId id="282" r:id="rId8"/>
    <p:sldId id="269" r:id="rId9"/>
    <p:sldId id="273" r:id="rId10"/>
    <p:sldId id="275" r:id="rId11"/>
    <p:sldId id="274" r:id="rId12"/>
    <p:sldId id="271" r:id="rId13"/>
    <p:sldId id="276" r:id="rId14"/>
    <p:sldId id="278" r:id="rId15"/>
    <p:sldId id="286" r:id="rId16"/>
    <p:sldId id="280" r:id="rId17"/>
    <p:sldId id="285" r:id="rId18"/>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1" d="100"/>
          <a:sy n="71" d="100"/>
        </p:scale>
        <p:origin x="-1008"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handoutMaster" Target="handoutMasters/handout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ea typeface="+mn-ea"/>
                <a:cs typeface="+mn-cs"/>
              </a:defRPr>
            </a:lvl1pPr>
          </a:lstStyle>
          <a:p>
            <a:pPr>
              <a:defRPr/>
            </a:pPr>
            <a:fld id="{F8A0AD8A-6175-BA45-B7A6-2C3707D77F72}" type="datetimeFigureOut">
              <a:rPr lang="en-US"/>
              <a:pPr>
                <a:defRPr/>
              </a:pPr>
              <a:t>18/10/19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ea typeface="+mn-ea"/>
                <a:cs typeface="+mn-cs"/>
              </a:defRPr>
            </a:lvl1pPr>
          </a:lstStyle>
          <a:p>
            <a:pPr>
              <a:defRPr/>
            </a:pPr>
            <a:fld id="{E8ACD9B0-D231-FE49-81CB-64F8C3634CFE}" type="slidenum">
              <a:rPr lang="en-US"/>
              <a:pPr>
                <a:defRPr/>
              </a:pPr>
              <a:t>‹#›</a:t>
            </a:fld>
            <a:endParaRPr lang="en-US"/>
          </a:p>
        </p:txBody>
      </p:sp>
    </p:spTree>
    <p:extLst>
      <p:ext uri="{BB962C8B-B14F-4D97-AF65-F5344CB8AC3E}">
        <p14:creationId xmlns:p14="http://schemas.microsoft.com/office/powerpoint/2010/main" val="393879742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ea typeface="+mn-ea"/>
                <a:cs typeface="+mn-cs"/>
              </a:defRPr>
            </a:lvl1pPr>
          </a:lstStyle>
          <a:p>
            <a:pPr>
              <a:defRPr/>
            </a:pPr>
            <a:fld id="{1E85BA98-68FF-844C-BF25-1E2D4E0C9AB9}" type="datetimeFigureOut">
              <a:rPr lang="en-US"/>
              <a:pPr>
                <a:defRPr/>
              </a:pPr>
              <a:t>18/10/19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ea typeface="+mn-ea"/>
                <a:cs typeface="+mn-cs"/>
              </a:defRPr>
            </a:lvl1pPr>
          </a:lstStyle>
          <a:p>
            <a:pPr>
              <a:defRPr/>
            </a:pPr>
            <a:fld id="{056549BF-B062-CB42-8684-FA34A4C9B192}" type="slidenum">
              <a:rPr lang="en-US"/>
              <a:pPr>
                <a:defRPr/>
              </a:pPr>
              <a:t>‹#›</a:t>
            </a:fld>
            <a:endParaRPr lang="en-US"/>
          </a:p>
        </p:txBody>
      </p:sp>
    </p:spTree>
    <p:extLst>
      <p:ext uri="{BB962C8B-B14F-4D97-AF65-F5344CB8AC3E}">
        <p14:creationId xmlns:p14="http://schemas.microsoft.com/office/powerpoint/2010/main" val="3811654972"/>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056549BF-B062-CB42-8684-FA34A4C9B192}" type="slidenum">
              <a:rPr lang="en-US" smtClean="0"/>
              <a:pPr>
                <a:defRPr/>
              </a:pPr>
              <a:t>8</a:t>
            </a:fld>
            <a:endParaRPr lang="en-US"/>
          </a:p>
        </p:txBody>
      </p:sp>
    </p:spTree>
    <p:extLst>
      <p:ext uri="{BB962C8B-B14F-4D97-AF65-F5344CB8AC3E}">
        <p14:creationId xmlns:p14="http://schemas.microsoft.com/office/powerpoint/2010/main" val="11058695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solidFill>
                  <a:srgbClr val="0000FF"/>
                </a:solidFill>
                <a:latin typeface="Times New Roman"/>
              </a:defRPr>
            </a:lvl1pPr>
          </a:lstStyle>
          <a:p>
            <a:pPr>
              <a:defRPr/>
            </a:pPr>
            <a:r>
              <a:rPr lang="en-US" smtClean="0"/>
              <a:t>G. Cowan / RHUL Physics</a:t>
            </a:r>
            <a:endParaRPr lang="en-US" dirty="0"/>
          </a:p>
        </p:txBody>
      </p:sp>
      <p:sp>
        <p:nvSpPr>
          <p:cNvPr id="3" name="Footer Placeholder 4"/>
          <p:cNvSpPr>
            <a:spLocks noGrp="1"/>
          </p:cNvSpPr>
          <p:nvPr>
            <p:ph type="ftr" sz="quarter" idx="11"/>
          </p:nvPr>
        </p:nvSpPr>
        <p:spPr/>
        <p:txBody>
          <a:bodyPr/>
          <a:lstStyle>
            <a:lvl1pPr>
              <a:defRPr>
                <a:solidFill>
                  <a:srgbClr val="0000FF"/>
                </a:solidFill>
                <a:latin typeface="Times New Roman"/>
              </a:defRPr>
            </a:lvl1pPr>
          </a:lstStyle>
          <a:p>
            <a:pPr>
              <a:defRPr/>
            </a:pPr>
            <a:r>
              <a:rPr lang="en-US" smtClean="0"/>
              <a:t>PH3010 Advanced Skills / Week 3</a:t>
            </a:r>
            <a:endParaRPr lang="en-US"/>
          </a:p>
        </p:txBody>
      </p:sp>
      <p:sp>
        <p:nvSpPr>
          <p:cNvPr id="4" name="Slide Number Placeholder 5"/>
          <p:cNvSpPr>
            <a:spLocks noGrp="1"/>
          </p:cNvSpPr>
          <p:nvPr>
            <p:ph type="sldNum" sz="quarter" idx="12"/>
          </p:nvPr>
        </p:nvSpPr>
        <p:spPr/>
        <p:txBody>
          <a:bodyPr/>
          <a:lstStyle>
            <a:lvl1pPr>
              <a:defRPr>
                <a:solidFill>
                  <a:srgbClr val="0000FF"/>
                </a:solidFill>
              </a:defRPr>
            </a:lvl1pPr>
          </a:lstStyle>
          <a:p>
            <a:pPr>
              <a:defRPr/>
            </a:pPr>
            <a:fld id="{86D87C89-CC84-2B45-8CD2-B033AD812DC1}" type="slidenum">
              <a:rPr lang="en-US"/>
              <a:pPr>
                <a:defRPr/>
              </a:pPr>
              <a:t>‹#›</a:t>
            </a:fld>
            <a:endParaRPr lang="en-US" dirty="0"/>
          </a:p>
        </p:txBody>
      </p:sp>
    </p:spTree>
    <p:extLst>
      <p:ext uri="{BB962C8B-B14F-4D97-AF65-F5344CB8AC3E}">
        <p14:creationId xmlns:p14="http://schemas.microsoft.com/office/powerpoint/2010/main" val="2139508638"/>
      </p:ext>
    </p:extLst>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101600" y="6480175"/>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cs typeface="+mn-cs"/>
              </a:defRPr>
            </a:lvl1pPr>
          </a:lstStyle>
          <a:p>
            <a:pPr>
              <a:defRPr/>
            </a:pPr>
            <a:r>
              <a:rPr lang="en-US" smtClean="0"/>
              <a:t>G. Cowan / RHUL Physics</a:t>
            </a:r>
            <a:endParaRPr lang="en-US"/>
          </a:p>
        </p:txBody>
      </p:sp>
      <p:sp>
        <p:nvSpPr>
          <p:cNvPr id="5" name="Footer Placeholder 4"/>
          <p:cNvSpPr>
            <a:spLocks noGrp="1"/>
          </p:cNvSpPr>
          <p:nvPr>
            <p:ph type="ftr" sz="quarter" idx="3"/>
          </p:nvPr>
        </p:nvSpPr>
        <p:spPr>
          <a:xfrm>
            <a:off x="3124200" y="6480175"/>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r>
              <a:rPr lang="en-US" smtClean="0"/>
              <a:t>PH3010 Advanced Skills / Week 3</a:t>
            </a:r>
            <a:endParaRPr lang="en-US"/>
          </a:p>
        </p:txBody>
      </p:sp>
      <p:sp>
        <p:nvSpPr>
          <p:cNvPr id="6" name="Slide Number Placeholder 5"/>
          <p:cNvSpPr>
            <a:spLocks noGrp="1"/>
          </p:cNvSpPr>
          <p:nvPr>
            <p:ph type="sldNum" sz="quarter" idx="4"/>
          </p:nvPr>
        </p:nvSpPr>
        <p:spPr>
          <a:xfrm>
            <a:off x="6894513" y="648017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cs typeface="+mn-cs"/>
              </a:defRPr>
            </a:lvl1pPr>
          </a:lstStyle>
          <a:p>
            <a:pPr>
              <a:defRPr/>
            </a:pPr>
            <a:fld id="{182BA2C1-ED4F-8E4D-98C5-E3F481D6CD05}"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7" r:id="rId1"/>
  </p:sldLayoutIdLst>
  <p:hf hdr="0"/>
  <p:txStyles>
    <p:titleStyle>
      <a:lvl1pPr algn="ctr" defTabSz="457200" rtl="0" eaLnBrk="0" fontAlgn="base" hangingPunct="0">
        <a:spcBef>
          <a:spcPct val="0"/>
        </a:spcBef>
        <a:spcAft>
          <a:spcPct val="0"/>
        </a:spcAft>
        <a:defRPr sz="4400" kern="1200">
          <a:solidFill>
            <a:schemeClr val="tx1"/>
          </a:solidFill>
          <a:latin typeface="+mj-lt"/>
          <a:ea typeface="ＭＳ Ｐゴシック" charset="0"/>
          <a:cs typeface="ＭＳ Ｐゴシック" charset="0"/>
        </a:defRPr>
      </a:lvl1pPr>
      <a:lvl2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fontAlgn="base" hangingPunct="1">
              <a:spcBef>
                <a:spcPct val="0"/>
              </a:spcBef>
              <a:spcAft>
                <a:spcPct val="0"/>
              </a:spcAft>
            </a:pPr>
            <a:r>
              <a:rPr lang="en-US" sz="1200" smtClean="0">
                <a:solidFill>
                  <a:srgbClr val="0000FF"/>
                </a:solidFill>
                <a:latin typeface="Times New Roman" charset="0"/>
              </a:rPr>
              <a:t>PH3010 Advanced Skills / Week 3</a:t>
            </a:r>
            <a:endParaRPr lang="en-US" sz="1200">
              <a:solidFill>
                <a:srgbClr val="0000FF"/>
              </a:solidFill>
              <a:latin typeface="Times New Roman" charset="0"/>
            </a:endParaRPr>
          </a:p>
        </p:txBody>
      </p:sp>
      <p:sp>
        <p:nvSpPr>
          <p:cNvPr id="5122"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fontAlgn="base" hangingPunct="1">
              <a:spcBef>
                <a:spcPct val="0"/>
              </a:spcBef>
              <a:spcAft>
                <a:spcPct val="0"/>
              </a:spcAft>
            </a:pPr>
            <a:fld id="{F128E0B5-F4C2-6B4D-A6EF-AA0C8A29B1F7}" type="slidenum">
              <a:rPr lang="en-US" sz="1200">
                <a:solidFill>
                  <a:srgbClr val="0000FF"/>
                </a:solidFill>
              </a:rPr>
              <a:pPr eaLnBrk="1" fontAlgn="base" hangingPunct="1">
                <a:spcBef>
                  <a:spcPct val="0"/>
                </a:spcBef>
                <a:spcAft>
                  <a:spcPct val="0"/>
                </a:spcAft>
              </a:pPr>
              <a:t>1</a:t>
            </a:fld>
            <a:endParaRPr lang="en-US" sz="1200">
              <a:solidFill>
                <a:srgbClr val="0000FF"/>
              </a:solidFill>
            </a:endParaRPr>
          </a:p>
        </p:txBody>
      </p:sp>
      <p:sp>
        <p:nvSpPr>
          <p:cNvPr id="5123" name="Date Placeholder 5"/>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fontAlgn="base" hangingPunct="1">
              <a:spcBef>
                <a:spcPct val="0"/>
              </a:spcBef>
              <a:spcAft>
                <a:spcPct val="0"/>
              </a:spcAft>
            </a:pPr>
            <a:r>
              <a:rPr lang="en-US" sz="1200" smtClean="0">
                <a:solidFill>
                  <a:srgbClr val="0000FF"/>
                </a:solidFill>
                <a:latin typeface="Times New Roman" charset="0"/>
              </a:rPr>
              <a:t>G. Cowan / RHUL Physics</a:t>
            </a:r>
            <a:endParaRPr lang="en-US" sz="1200">
              <a:solidFill>
                <a:srgbClr val="0000FF"/>
              </a:solidFill>
              <a:latin typeface="Times New Roman" charset="0"/>
            </a:endParaRPr>
          </a:p>
        </p:txBody>
      </p:sp>
      <p:sp>
        <p:nvSpPr>
          <p:cNvPr id="5124" name="Rectangle 2"/>
          <p:cNvSpPr txBox="1">
            <a:spLocks noChangeArrowheads="1"/>
          </p:cNvSpPr>
          <p:nvPr/>
        </p:nvSpPr>
        <p:spPr bwMode="auto">
          <a:xfrm>
            <a:off x="685800" y="589611"/>
            <a:ext cx="7772400" cy="2332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nchor="ct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a:spcAft>
                <a:spcPts val="600"/>
              </a:spcAft>
            </a:pPr>
            <a:r>
              <a:rPr lang="en-GB" sz="3200" dirty="0" smtClean="0">
                <a:solidFill>
                  <a:srgbClr val="CC3300"/>
                </a:solidFill>
                <a:latin typeface="Times New Roman" charset="0"/>
              </a:rPr>
              <a:t>PH3010 </a:t>
            </a:r>
            <a:r>
              <a:rPr lang="en-GB" sz="3200" dirty="0">
                <a:solidFill>
                  <a:srgbClr val="CC3300"/>
                </a:solidFill>
                <a:latin typeface="Times New Roman" charset="0"/>
              </a:rPr>
              <a:t>/ </a:t>
            </a:r>
            <a:r>
              <a:rPr lang="en-GB" sz="3200" dirty="0" smtClean="0">
                <a:solidFill>
                  <a:srgbClr val="CC3300"/>
                </a:solidFill>
                <a:latin typeface="Times New Roman" charset="0"/>
              </a:rPr>
              <a:t>Advanced Skills</a:t>
            </a:r>
          </a:p>
          <a:p>
            <a:pPr algn="ctr">
              <a:spcAft>
                <a:spcPts val="600"/>
              </a:spcAft>
            </a:pPr>
            <a:r>
              <a:rPr lang="en-GB" sz="3600" dirty="0" smtClean="0">
                <a:solidFill>
                  <a:srgbClr val="CC3300"/>
                </a:solidFill>
                <a:latin typeface="Times New Roman" charset="0"/>
              </a:rPr>
              <a:t>Introduction to Statistical Data Analysis</a:t>
            </a:r>
          </a:p>
          <a:p>
            <a:pPr algn="ctr">
              <a:spcAft>
                <a:spcPts val="600"/>
              </a:spcAft>
            </a:pPr>
            <a:r>
              <a:rPr lang="en-GB" sz="3200" dirty="0" smtClean="0">
                <a:solidFill>
                  <a:srgbClr val="CC3300"/>
                </a:solidFill>
                <a:latin typeface="Times New Roman" charset="0"/>
              </a:rPr>
              <a:t>Week 3:  Report Writing</a:t>
            </a:r>
          </a:p>
          <a:p>
            <a:pPr algn="ctr">
              <a:spcAft>
                <a:spcPts val="600"/>
              </a:spcAft>
            </a:pPr>
            <a:r>
              <a:rPr lang="en-GB" sz="3200" dirty="0" smtClean="0">
                <a:solidFill>
                  <a:srgbClr val="CC3300"/>
                </a:solidFill>
                <a:latin typeface="Times New Roman" charset="0"/>
              </a:rPr>
              <a:t>Autumn </a:t>
            </a:r>
            <a:r>
              <a:rPr lang="en-GB" sz="3200" dirty="0">
                <a:solidFill>
                  <a:srgbClr val="CC3300"/>
                </a:solidFill>
                <a:latin typeface="Times New Roman" charset="0"/>
              </a:rPr>
              <a:t>term </a:t>
            </a:r>
            <a:r>
              <a:rPr lang="en-GB" sz="3200" dirty="0" smtClean="0">
                <a:solidFill>
                  <a:srgbClr val="CC3300"/>
                </a:solidFill>
                <a:latin typeface="Times New Roman" charset="0"/>
              </a:rPr>
              <a:t>2019</a:t>
            </a:r>
            <a:endParaRPr lang="en-GB" sz="3200" dirty="0">
              <a:solidFill>
                <a:srgbClr val="CC3300"/>
              </a:solidFill>
              <a:latin typeface="Times New Roman" charset="0"/>
            </a:endParaRPr>
          </a:p>
        </p:txBody>
      </p:sp>
      <p:sp>
        <p:nvSpPr>
          <p:cNvPr id="11" name="Text Box 4"/>
          <p:cNvSpPr txBox="1">
            <a:spLocks noChangeArrowheads="1"/>
          </p:cNvSpPr>
          <p:nvPr/>
        </p:nvSpPr>
        <p:spPr bwMode="auto">
          <a:xfrm>
            <a:off x="3468356" y="3534069"/>
            <a:ext cx="2184913"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bg1"/>
                </a:solidFill>
                <a:latin typeface="Times New Roman" charset="0"/>
                <a:ea typeface="ＭＳ Ｐゴシック" charset="0"/>
                <a:cs typeface="ＭＳ Ｐゴシック" charset="0"/>
              </a:defRPr>
            </a:lvl1pPr>
            <a:lvl2pPr marL="742950" indent="-285750">
              <a:defRPr sz="2400">
                <a:solidFill>
                  <a:schemeClr val="bg1"/>
                </a:solidFill>
                <a:latin typeface="Times New Roman" charset="0"/>
                <a:ea typeface="ＭＳ Ｐゴシック" charset="0"/>
              </a:defRPr>
            </a:lvl2pPr>
            <a:lvl3pPr marL="1143000" indent="-228600">
              <a:defRPr sz="2400">
                <a:solidFill>
                  <a:schemeClr val="bg1"/>
                </a:solidFill>
                <a:latin typeface="Times New Roman" charset="0"/>
                <a:ea typeface="ＭＳ Ｐゴシック" charset="0"/>
              </a:defRPr>
            </a:lvl3pPr>
            <a:lvl4pPr marL="1600200" indent="-228600">
              <a:defRPr sz="2400">
                <a:solidFill>
                  <a:schemeClr val="bg1"/>
                </a:solidFill>
                <a:latin typeface="Times New Roman" charset="0"/>
                <a:ea typeface="ＭＳ Ｐゴシック" charset="0"/>
              </a:defRPr>
            </a:lvl4pPr>
            <a:lvl5pPr marL="2057400" indent="-228600">
              <a:defRPr sz="2400">
                <a:solidFill>
                  <a:schemeClr val="bg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bg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bg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bg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bg1"/>
                </a:solidFill>
                <a:latin typeface="Times New Roman" charset="0"/>
                <a:ea typeface="ＭＳ Ｐゴシック" charset="0"/>
              </a:defRPr>
            </a:lvl9pPr>
          </a:lstStyle>
          <a:p>
            <a:pPr algn="ctr" defTabSz="914400" fontAlgn="auto">
              <a:spcBef>
                <a:spcPts val="0"/>
              </a:spcBef>
              <a:spcAft>
                <a:spcPts val="0"/>
              </a:spcAft>
              <a:defRPr/>
            </a:pPr>
            <a:r>
              <a:rPr lang="en-US" kern="0" dirty="0" smtClean="0">
                <a:solidFill>
                  <a:srgbClr val="0000FF"/>
                </a:solidFill>
              </a:rPr>
              <a:t>Glen D. Cowan</a:t>
            </a:r>
          </a:p>
          <a:p>
            <a:pPr algn="ctr" defTabSz="914400" fontAlgn="auto">
              <a:spcBef>
                <a:spcPts val="0"/>
              </a:spcBef>
              <a:spcAft>
                <a:spcPts val="0"/>
              </a:spcAft>
              <a:defRPr/>
            </a:pPr>
            <a:r>
              <a:rPr lang="en-US" kern="0" dirty="0" smtClean="0">
                <a:solidFill>
                  <a:srgbClr val="0000FF"/>
                </a:solidFill>
              </a:rPr>
              <a:t>RHUL Physics</a:t>
            </a:r>
          </a:p>
        </p:txBody>
      </p:sp>
      <p:pic>
        <p:nvPicPr>
          <p:cNvPr id="8"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109434" y="4631449"/>
            <a:ext cx="2879996" cy="1439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44557952"/>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fontAlgn="base" hangingPunct="1">
              <a:spcBef>
                <a:spcPct val="0"/>
              </a:spcBef>
              <a:spcAft>
                <a:spcPct val="0"/>
              </a:spcAft>
            </a:pPr>
            <a:r>
              <a:rPr lang="en-US" sz="1200" smtClean="0">
                <a:solidFill>
                  <a:srgbClr val="0000FF"/>
                </a:solidFill>
                <a:latin typeface="Times New Roman" charset="0"/>
              </a:rPr>
              <a:t>PH3010 Advanced Skills / Week 3</a:t>
            </a:r>
            <a:endParaRPr lang="en-US" sz="1200">
              <a:solidFill>
                <a:srgbClr val="0000FF"/>
              </a:solidFill>
              <a:latin typeface="Times New Roman" charset="0"/>
            </a:endParaRPr>
          </a:p>
        </p:txBody>
      </p:sp>
      <p:sp>
        <p:nvSpPr>
          <p:cNvPr id="6147"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fontAlgn="base" hangingPunct="1">
              <a:spcBef>
                <a:spcPct val="0"/>
              </a:spcBef>
              <a:spcAft>
                <a:spcPct val="0"/>
              </a:spcAft>
            </a:pPr>
            <a:fld id="{3C495E43-60C3-634C-80DB-A2A6931649E6}" type="slidenum">
              <a:rPr lang="en-US" sz="1200">
                <a:solidFill>
                  <a:srgbClr val="0000FF"/>
                </a:solidFill>
              </a:rPr>
              <a:pPr eaLnBrk="1" fontAlgn="base" hangingPunct="1">
                <a:spcBef>
                  <a:spcPct val="0"/>
                </a:spcBef>
                <a:spcAft>
                  <a:spcPct val="0"/>
                </a:spcAft>
              </a:pPr>
              <a:t>10</a:t>
            </a:fld>
            <a:endParaRPr lang="en-US" sz="1200">
              <a:solidFill>
                <a:srgbClr val="0000FF"/>
              </a:solidFill>
            </a:endParaRPr>
          </a:p>
        </p:txBody>
      </p:sp>
      <p:sp>
        <p:nvSpPr>
          <p:cNvPr id="6148" name="Date Placeholder 5"/>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fontAlgn="base" hangingPunct="1">
              <a:spcBef>
                <a:spcPct val="0"/>
              </a:spcBef>
              <a:spcAft>
                <a:spcPct val="0"/>
              </a:spcAft>
            </a:pPr>
            <a:r>
              <a:rPr lang="en-US" sz="1200" smtClean="0">
                <a:solidFill>
                  <a:srgbClr val="0000FF"/>
                </a:solidFill>
                <a:latin typeface="Times New Roman" charset="0"/>
              </a:rPr>
              <a:t>G. Cowan / RHUL Physics</a:t>
            </a:r>
            <a:endParaRPr lang="en-US" sz="1200">
              <a:solidFill>
                <a:srgbClr val="0000FF"/>
              </a:solidFill>
              <a:latin typeface="Times New Roman" charset="0"/>
            </a:endParaRPr>
          </a:p>
        </p:txBody>
      </p:sp>
      <p:sp>
        <p:nvSpPr>
          <p:cNvPr id="6149" name="Rectangle 2"/>
          <p:cNvSpPr txBox="1">
            <a:spLocks noChangeArrowheads="1"/>
          </p:cNvSpPr>
          <p:nvPr/>
        </p:nvSpPr>
        <p:spPr bwMode="auto">
          <a:xfrm>
            <a:off x="491405" y="173907"/>
            <a:ext cx="77724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nchor="ct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a:r>
              <a:rPr lang="en-GB" sz="3600" dirty="0" smtClean="0">
                <a:solidFill>
                  <a:srgbClr val="CC3300"/>
                </a:solidFill>
                <a:latin typeface="Times New Roman" charset="0"/>
              </a:rPr>
              <a:t>Sections and paragraphs</a:t>
            </a:r>
            <a:endParaRPr lang="en-GB" sz="3600" dirty="0">
              <a:solidFill>
                <a:srgbClr val="CC3300"/>
              </a:solidFill>
              <a:latin typeface="Times New Roman" charset="0"/>
            </a:endParaRPr>
          </a:p>
        </p:txBody>
      </p:sp>
      <p:sp>
        <p:nvSpPr>
          <p:cNvPr id="2" name="TextBox 1"/>
          <p:cNvSpPr txBox="1"/>
          <p:nvPr/>
        </p:nvSpPr>
        <p:spPr>
          <a:xfrm>
            <a:off x="491405" y="973662"/>
            <a:ext cx="8391563" cy="4985980"/>
          </a:xfrm>
          <a:prstGeom prst="rect">
            <a:avLst/>
          </a:prstGeom>
          <a:noFill/>
        </p:spPr>
        <p:txBody>
          <a:bodyPr wrap="square" rtlCol="0">
            <a:spAutoFit/>
          </a:bodyPr>
          <a:lstStyle/>
          <a:p>
            <a:pPr>
              <a:spcAft>
                <a:spcPts val="1200"/>
              </a:spcAft>
            </a:pPr>
            <a:r>
              <a:rPr lang="en-US" sz="2400" dirty="0" smtClean="0">
                <a:latin typeface="Times New Roman"/>
              </a:rPr>
              <a:t>If </a:t>
            </a:r>
            <a:r>
              <a:rPr lang="en-US" sz="2400" dirty="0">
                <a:latin typeface="Times New Roman"/>
              </a:rPr>
              <a:t>you find yourself using a concept in a section that is only defined later on, consider reordering</a:t>
            </a:r>
            <a:r>
              <a:rPr lang="en-US" sz="2400" dirty="0" smtClean="0">
                <a:latin typeface="Times New Roman"/>
              </a:rPr>
              <a:t>.</a:t>
            </a:r>
            <a:endParaRPr lang="en-US" sz="2400" dirty="0">
              <a:latin typeface="Times New Roman"/>
            </a:endParaRPr>
          </a:p>
          <a:p>
            <a:pPr>
              <a:spcAft>
                <a:spcPts val="0"/>
              </a:spcAft>
            </a:pPr>
            <a:r>
              <a:rPr lang="en-US" sz="2400" dirty="0" smtClean="0">
                <a:latin typeface="Times New Roman"/>
              </a:rPr>
              <a:t>If you find yourself describing something in a section that is unrelated to the section title, consider whether it could be discussed better elsewhere, or whether the section could</a:t>
            </a:r>
          </a:p>
          <a:p>
            <a:pPr>
              <a:spcAft>
                <a:spcPts val="1200"/>
              </a:spcAft>
            </a:pPr>
            <a:r>
              <a:rPr lang="en-US" sz="2400" dirty="0" smtClean="0">
                <a:latin typeface="Times New Roman"/>
              </a:rPr>
              <a:t>be broken into subsections.</a:t>
            </a:r>
          </a:p>
          <a:p>
            <a:pPr>
              <a:spcAft>
                <a:spcPts val="0"/>
              </a:spcAft>
            </a:pPr>
            <a:r>
              <a:rPr lang="en-US" sz="2400" dirty="0">
                <a:latin typeface="Times New Roman"/>
              </a:rPr>
              <a:t>Each paragraph should address a single well-defined topic.  If</a:t>
            </a:r>
          </a:p>
          <a:p>
            <a:pPr>
              <a:spcAft>
                <a:spcPts val="0"/>
              </a:spcAft>
            </a:pPr>
            <a:r>
              <a:rPr lang="en-US" sz="2400" dirty="0">
                <a:latin typeface="Times New Roman"/>
              </a:rPr>
              <a:t>you find yourself talking about different issues in different parts</a:t>
            </a:r>
          </a:p>
          <a:p>
            <a:pPr>
              <a:spcAft>
                <a:spcPts val="1200"/>
              </a:spcAft>
            </a:pPr>
            <a:r>
              <a:rPr lang="en-US" sz="2400" dirty="0">
                <a:latin typeface="Times New Roman"/>
              </a:rPr>
              <a:t>of a paragraph, it’s too long</a:t>
            </a:r>
            <a:r>
              <a:rPr lang="en-US" sz="2400" dirty="0" smtClean="0">
                <a:latin typeface="Times New Roman"/>
              </a:rPr>
              <a:t>.</a:t>
            </a:r>
          </a:p>
          <a:p>
            <a:pPr>
              <a:spcAft>
                <a:spcPts val="0"/>
              </a:spcAft>
            </a:pPr>
            <a:r>
              <a:rPr lang="en-US" sz="2400" dirty="0" smtClean="0">
                <a:latin typeface="Times New Roman"/>
              </a:rPr>
              <a:t>Before you dive into a detailed technical description, make sure your reader understands why this detail is necessary and where the discussion is heading.</a:t>
            </a:r>
          </a:p>
        </p:txBody>
      </p:sp>
    </p:spTree>
    <p:extLst>
      <p:ext uri="{BB962C8B-B14F-4D97-AF65-F5344CB8AC3E}">
        <p14:creationId xmlns:p14="http://schemas.microsoft.com/office/powerpoint/2010/main" val="318763137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fontAlgn="base" hangingPunct="1">
              <a:spcBef>
                <a:spcPct val="0"/>
              </a:spcBef>
              <a:spcAft>
                <a:spcPct val="0"/>
              </a:spcAft>
            </a:pPr>
            <a:r>
              <a:rPr lang="en-US" sz="1200" smtClean="0">
                <a:solidFill>
                  <a:srgbClr val="0000FF"/>
                </a:solidFill>
                <a:latin typeface="Times New Roman" charset="0"/>
              </a:rPr>
              <a:t>PH3010 Advanced Skills / Week 3</a:t>
            </a:r>
            <a:endParaRPr lang="en-US" sz="1200">
              <a:solidFill>
                <a:srgbClr val="0000FF"/>
              </a:solidFill>
              <a:latin typeface="Times New Roman" charset="0"/>
            </a:endParaRPr>
          </a:p>
        </p:txBody>
      </p:sp>
      <p:sp>
        <p:nvSpPr>
          <p:cNvPr id="6147"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fontAlgn="base" hangingPunct="1">
              <a:spcBef>
                <a:spcPct val="0"/>
              </a:spcBef>
              <a:spcAft>
                <a:spcPct val="0"/>
              </a:spcAft>
            </a:pPr>
            <a:fld id="{3C495E43-60C3-634C-80DB-A2A6931649E6}" type="slidenum">
              <a:rPr lang="en-US" sz="1200">
                <a:solidFill>
                  <a:srgbClr val="0000FF"/>
                </a:solidFill>
              </a:rPr>
              <a:pPr eaLnBrk="1" fontAlgn="base" hangingPunct="1">
                <a:spcBef>
                  <a:spcPct val="0"/>
                </a:spcBef>
                <a:spcAft>
                  <a:spcPct val="0"/>
                </a:spcAft>
              </a:pPr>
              <a:t>11</a:t>
            </a:fld>
            <a:endParaRPr lang="en-US" sz="1200">
              <a:solidFill>
                <a:srgbClr val="0000FF"/>
              </a:solidFill>
            </a:endParaRPr>
          </a:p>
        </p:txBody>
      </p:sp>
      <p:sp>
        <p:nvSpPr>
          <p:cNvPr id="6148" name="Date Placeholder 5"/>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fontAlgn="base" hangingPunct="1">
              <a:spcBef>
                <a:spcPct val="0"/>
              </a:spcBef>
              <a:spcAft>
                <a:spcPct val="0"/>
              </a:spcAft>
            </a:pPr>
            <a:r>
              <a:rPr lang="en-US" sz="1200" smtClean="0">
                <a:solidFill>
                  <a:srgbClr val="0000FF"/>
                </a:solidFill>
                <a:latin typeface="Times New Roman" charset="0"/>
              </a:rPr>
              <a:t>G. Cowan / RHUL Physics</a:t>
            </a:r>
            <a:endParaRPr lang="en-US" sz="1200">
              <a:solidFill>
                <a:srgbClr val="0000FF"/>
              </a:solidFill>
              <a:latin typeface="Times New Roman" charset="0"/>
            </a:endParaRPr>
          </a:p>
        </p:txBody>
      </p:sp>
      <p:sp>
        <p:nvSpPr>
          <p:cNvPr id="6149" name="Rectangle 2"/>
          <p:cNvSpPr txBox="1">
            <a:spLocks noChangeArrowheads="1"/>
          </p:cNvSpPr>
          <p:nvPr/>
        </p:nvSpPr>
        <p:spPr bwMode="auto">
          <a:xfrm>
            <a:off x="491405" y="73635"/>
            <a:ext cx="77724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nchor="ct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a:r>
              <a:rPr lang="en-GB" sz="3600" dirty="0" smtClean="0">
                <a:solidFill>
                  <a:srgbClr val="CC3300"/>
                </a:solidFill>
                <a:latin typeface="Times New Roman" charset="0"/>
              </a:rPr>
              <a:t>Equations</a:t>
            </a:r>
            <a:endParaRPr lang="en-GB" sz="3600" dirty="0">
              <a:solidFill>
                <a:srgbClr val="CC3300"/>
              </a:solidFill>
              <a:latin typeface="Times New Roman" charset="0"/>
            </a:endParaRPr>
          </a:p>
        </p:txBody>
      </p:sp>
      <p:sp>
        <p:nvSpPr>
          <p:cNvPr id="2" name="TextBox 1"/>
          <p:cNvSpPr txBox="1"/>
          <p:nvPr/>
        </p:nvSpPr>
        <p:spPr>
          <a:xfrm>
            <a:off x="374442" y="699947"/>
            <a:ext cx="8391563" cy="5893920"/>
          </a:xfrm>
          <a:prstGeom prst="rect">
            <a:avLst/>
          </a:prstGeom>
          <a:noFill/>
        </p:spPr>
        <p:txBody>
          <a:bodyPr wrap="square" rtlCol="0">
            <a:spAutoFit/>
          </a:bodyPr>
          <a:lstStyle/>
          <a:p>
            <a:pPr>
              <a:spcAft>
                <a:spcPts val="1200"/>
              </a:spcAft>
            </a:pPr>
            <a:r>
              <a:rPr lang="en-US" sz="2400" dirty="0" smtClean="0">
                <a:solidFill>
                  <a:srgbClr val="0000FF"/>
                </a:solidFill>
                <a:latin typeface="Times New Roman"/>
              </a:rPr>
              <a:t>Equations should be treated grammatically as parts of sentences:</a:t>
            </a:r>
            <a:endParaRPr lang="en-US" sz="2400" dirty="0">
              <a:solidFill>
                <a:srgbClr val="0000FF"/>
              </a:solidFill>
              <a:latin typeface="Times New Roman"/>
            </a:endParaRPr>
          </a:p>
          <a:p>
            <a:pPr>
              <a:spcAft>
                <a:spcPts val="600"/>
              </a:spcAft>
            </a:pPr>
            <a:r>
              <a:rPr lang="en-US" sz="2400" dirty="0" smtClean="0">
                <a:latin typeface="Times New Roman"/>
              </a:rPr>
              <a:t>The energy </a:t>
            </a:r>
            <a:r>
              <a:rPr lang="en-US" sz="2400" i="1" dirty="0" smtClean="0">
                <a:latin typeface="Times New Roman"/>
              </a:rPr>
              <a:t>E</a:t>
            </a:r>
            <a:r>
              <a:rPr lang="en-US" sz="2400" dirty="0">
                <a:latin typeface="Times New Roman"/>
              </a:rPr>
              <a:t> and momentum </a:t>
            </a:r>
            <a:r>
              <a:rPr lang="en-US" sz="2400" i="1" dirty="0">
                <a:latin typeface="Times New Roman"/>
              </a:rPr>
              <a:t>p</a:t>
            </a:r>
            <a:r>
              <a:rPr lang="en-US" sz="2400" dirty="0">
                <a:latin typeface="Times New Roman"/>
              </a:rPr>
              <a:t> of </a:t>
            </a:r>
            <a:r>
              <a:rPr lang="en-US" sz="2400" dirty="0" smtClean="0">
                <a:latin typeface="Times New Roman"/>
              </a:rPr>
              <a:t>a particle of mass </a:t>
            </a:r>
            <a:r>
              <a:rPr lang="en-US" sz="2400" i="1" dirty="0" smtClean="0">
                <a:latin typeface="Times New Roman"/>
              </a:rPr>
              <a:t>m</a:t>
            </a:r>
            <a:r>
              <a:rPr lang="en-US" sz="2400" dirty="0" smtClean="0">
                <a:latin typeface="Times New Roman"/>
              </a:rPr>
              <a:t> are related by</a:t>
            </a:r>
            <a:endParaRPr lang="en-US" sz="2400" dirty="0">
              <a:latin typeface="Times New Roman"/>
            </a:endParaRPr>
          </a:p>
          <a:p>
            <a:pPr>
              <a:spcAft>
                <a:spcPts val="1200"/>
              </a:spcAft>
            </a:pPr>
            <a:r>
              <a:rPr lang="en-US" sz="2400" dirty="0">
                <a:latin typeface="Times New Roman"/>
              </a:rPr>
              <a:t>	</a:t>
            </a:r>
            <a:r>
              <a:rPr lang="en-US" sz="2400" dirty="0" smtClean="0">
                <a:latin typeface="Times New Roman"/>
              </a:rPr>
              <a:t>				</a:t>
            </a:r>
            <a:r>
              <a:rPr lang="en-US" sz="2400" i="1" dirty="0" smtClean="0">
                <a:latin typeface="Times New Roman"/>
              </a:rPr>
              <a:t>E</a:t>
            </a:r>
            <a:r>
              <a:rPr lang="en-US" sz="2400" baseline="30000" dirty="0" smtClean="0">
                <a:latin typeface="Times New Roman"/>
              </a:rPr>
              <a:t>2</a:t>
            </a:r>
            <a:r>
              <a:rPr lang="en-US" sz="2400" dirty="0" smtClean="0">
                <a:latin typeface="Times New Roman"/>
              </a:rPr>
              <a:t> =  </a:t>
            </a:r>
            <a:r>
              <a:rPr lang="en-US" sz="2400" i="1" dirty="0" smtClean="0">
                <a:latin typeface="Times New Roman"/>
              </a:rPr>
              <a:t>p</a:t>
            </a:r>
            <a:r>
              <a:rPr lang="en-US" sz="2400" baseline="30000" dirty="0" smtClean="0">
                <a:latin typeface="Times New Roman"/>
              </a:rPr>
              <a:t>2</a:t>
            </a:r>
            <a:r>
              <a:rPr lang="en-US" sz="2400" i="1" dirty="0" smtClean="0">
                <a:latin typeface="Times New Roman"/>
              </a:rPr>
              <a:t>c</a:t>
            </a:r>
            <a:r>
              <a:rPr lang="en-US" sz="2400" baseline="30000" dirty="0" smtClean="0">
                <a:latin typeface="Times New Roman"/>
              </a:rPr>
              <a:t>2</a:t>
            </a:r>
            <a:r>
              <a:rPr lang="en-US" sz="2400" dirty="0" smtClean="0">
                <a:latin typeface="Times New Roman"/>
              </a:rPr>
              <a:t> + </a:t>
            </a:r>
            <a:r>
              <a:rPr lang="en-US" sz="2400" i="1" dirty="0" smtClean="0">
                <a:latin typeface="Times New Roman"/>
              </a:rPr>
              <a:t>m</a:t>
            </a:r>
            <a:r>
              <a:rPr lang="en-US" sz="2400" baseline="30000" dirty="0" smtClean="0">
                <a:latin typeface="Times New Roman"/>
              </a:rPr>
              <a:t>2</a:t>
            </a:r>
            <a:r>
              <a:rPr lang="en-US" sz="2400" i="1" dirty="0" smtClean="0">
                <a:latin typeface="Times New Roman"/>
              </a:rPr>
              <a:t>c</a:t>
            </a:r>
            <a:r>
              <a:rPr lang="en-US" sz="2400" baseline="30000" dirty="0" smtClean="0">
                <a:latin typeface="Times New Roman"/>
              </a:rPr>
              <a:t>4</a:t>
            </a:r>
            <a:r>
              <a:rPr lang="en-US" sz="2400" dirty="0" smtClean="0">
                <a:latin typeface="Times New Roman"/>
              </a:rPr>
              <a:t> ,							(2.3)</a:t>
            </a:r>
          </a:p>
          <a:p>
            <a:pPr>
              <a:spcAft>
                <a:spcPts val="1200"/>
              </a:spcAft>
            </a:pPr>
            <a:r>
              <a:rPr lang="en-US" sz="2400" dirty="0" smtClean="0">
                <a:latin typeface="Times New Roman"/>
              </a:rPr>
              <a:t>where c is the speed of light.  Using Eq. (2.3) one can determine...</a:t>
            </a:r>
          </a:p>
          <a:p>
            <a:pPr>
              <a:spcAft>
                <a:spcPts val="1200"/>
              </a:spcAft>
            </a:pPr>
            <a:r>
              <a:rPr lang="en-US" sz="2400" dirty="0">
                <a:solidFill>
                  <a:srgbClr val="0000FF"/>
                </a:solidFill>
                <a:latin typeface="Times New Roman"/>
              </a:rPr>
              <a:t>Chapter, Section, Equation, etc. uppercase when used with counter</a:t>
            </a:r>
            <a:r>
              <a:rPr lang="en-US" sz="2400" dirty="0" smtClean="0">
                <a:solidFill>
                  <a:srgbClr val="0000FF"/>
                </a:solidFill>
                <a:latin typeface="Times New Roman"/>
              </a:rPr>
              <a:t>.</a:t>
            </a:r>
            <a:endParaRPr lang="en-US" sz="2400" dirty="0">
              <a:solidFill>
                <a:srgbClr val="0000FF"/>
              </a:solidFill>
              <a:latin typeface="Times New Roman"/>
            </a:endParaRPr>
          </a:p>
          <a:p>
            <a:pPr>
              <a:spcAft>
                <a:spcPts val="1200"/>
              </a:spcAft>
            </a:pPr>
            <a:r>
              <a:rPr lang="en-US" sz="2400" dirty="0" smtClean="0">
                <a:solidFill>
                  <a:srgbClr val="0000FF"/>
                </a:solidFill>
                <a:latin typeface="Times New Roman"/>
              </a:rPr>
              <a:t>Mathematical variables are in italics (in </a:t>
            </a:r>
            <a:r>
              <a:rPr lang="en-US" sz="2400" dirty="0" err="1" smtClean="0">
                <a:solidFill>
                  <a:srgbClr val="0000FF"/>
                </a:solidFill>
                <a:latin typeface="Times New Roman"/>
              </a:rPr>
              <a:t>LaTeX</a:t>
            </a:r>
            <a:r>
              <a:rPr lang="en-US" sz="2400" dirty="0" smtClean="0">
                <a:solidFill>
                  <a:srgbClr val="0000FF"/>
                </a:solidFill>
                <a:latin typeface="Times New Roman"/>
              </a:rPr>
              <a:t>, use math mode, i.e., $E^2 = p^2 c^2 + m^2 c^4$).</a:t>
            </a:r>
            <a:endParaRPr lang="en-US" sz="2400" dirty="0">
              <a:solidFill>
                <a:srgbClr val="0000FF"/>
              </a:solidFill>
              <a:latin typeface="Times New Roman"/>
            </a:endParaRPr>
          </a:p>
          <a:p>
            <a:pPr>
              <a:spcAft>
                <a:spcPts val="1200"/>
              </a:spcAft>
            </a:pPr>
            <a:r>
              <a:rPr lang="en-US" sz="2400" dirty="0" smtClean="0">
                <a:solidFill>
                  <a:srgbClr val="0000FF"/>
                </a:solidFill>
                <a:latin typeface="Times New Roman"/>
              </a:rPr>
              <a:t>Functions such as sin, </a:t>
            </a:r>
            <a:r>
              <a:rPr lang="en-US" sz="2400" dirty="0" err="1" smtClean="0">
                <a:solidFill>
                  <a:srgbClr val="0000FF"/>
                </a:solidFill>
                <a:latin typeface="Times New Roman"/>
              </a:rPr>
              <a:t>cos</a:t>
            </a:r>
            <a:r>
              <a:rPr lang="en-US" sz="2400" dirty="0" smtClean="0">
                <a:solidFill>
                  <a:srgbClr val="0000FF"/>
                </a:solidFill>
                <a:latin typeface="Times New Roman"/>
              </a:rPr>
              <a:t>, </a:t>
            </a:r>
            <a:r>
              <a:rPr lang="en-US" sz="2400" dirty="0" err="1" smtClean="0">
                <a:solidFill>
                  <a:srgbClr val="0000FF"/>
                </a:solidFill>
                <a:latin typeface="Times New Roman"/>
              </a:rPr>
              <a:t>exp</a:t>
            </a:r>
            <a:r>
              <a:rPr lang="en-US" sz="2400" dirty="0" smtClean="0">
                <a:solidFill>
                  <a:srgbClr val="0000FF"/>
                </a:solidFill>
                <a:latin typeface="Times New Roman"/>
              </a:rPr>
              <a:t> and units are not </a:t>
            </a:r>
            <a:r>
              <a:rPr lang="en-US" sz="2400" dirty="0" err="1" smtClean="0">
                <a:solidFill>
                  <a:srgbClr val="0000FF"/>
                </a:solidFill>
                <a:latin typeface="Times New Roman"/>
              </a:rPr>
              <a:t>italicised</a:t>
            </a:r>
            <a:r>
              <a:rPr lang="en-US" sz="2400" dirty="0">
                <a:solidFill>
                  <a:srgbClr val="0000FF"/>
                </a:solidFill>
                <a:latin typeface="Times New Roman"/>
              </a:rPr>
              <a:t> </a:t>
            </a:r>
            <a:r>
              <a:rPr lang="en-US" sz="2400" dirty="0" smtClean="0">
                <a:solidFill>
                  <a:srgbClr val="0000FF"/>
                </a:solidFill>
                <a:latin typeface="Times New Roman"/>
              </a:rPr>
              <a:t>(in </a:t>
            </a:r>
            <a:r>
              <a:rPr lang="en-US" sz="2400" dirty="0" err="1" smtClean="0">
                <a:solidFill>
                  <a:srgbClr val="0000FF"/>
                </a:solidFill>
                <a:latin typeface="Times New Roman"/>
              </a:rPr>
              <a:t>LaTeX</a:t>
            </a:r>
            <a:r>
              <a:rPr lang="en-US" sz="2400" dirty="0" smtClean="0">
                <a:solidFill>
                  <a:srgbClr val="0000FF"/>
                </a:solidFill>
                <a:latin typeface="Times New Roman"/>
              </a:rPr>
              <a:t>, use \sin, \</a:t>
            </a:r>
            <a:r>
              <a:rPr lang="en-US" sz="2400" dirty="0" err="1" smtClean="0">
                <a:solidFill>
                  <a:srgbClr val="0000FF"/>
                </a:solidFill>
                <a:latin typeface="Times New Roman"/>
              </a:rPr>
              <a:t>cos</a:t>
            </a:r>
            <a:r>
              <a:rPr lang="en-US" sz="2400" dirty="0" smtClean="0">
                <a:solidFill>
                  <a:srgbClr val="0000FF"/>
                </a:solidFill>
                <a:latin typeface="Times New Roman"/>
              </a:rPr>
              <a:t>, \</a:t>
            </a:r>
            <a:r>
              <a:rPr lang="en-US" sz="2400" dirty="0" err="1" smtClean="0">
                <a:solidFill>
                  <a:srgbClr val="0000FF"/>
                </a:solidFill>
                <a:latin typeface="Times New Roman"/>
              </a:rPr>
              <a:t>exp</a:t>
            </a:r>
            <a:r>
              <a:rPr lang="en-US" sz="2400" dirty="0" smtClean="0">
                <a:solidFill>
                  <a:srgbClr val="0000FF"/>
                </a:solidFill>
                <a:latin typeface="Times New Roman"/>
              </a:rPr>
              <a:t>  {\</a:t>
            </a:r>
            <a:r>
              <a:rPr lang="en-US" sz="2400" dirty="0" err="1" smtClean="0">
                <a:solidFill>
                  <a:srgbClr val="0000FF"/>
                </a:solidFill>
                <a:latin typeface="Times New Roman"/>
              </a:rPr>
              <a:t>rm</a:t>
            </a:r>
            <a:r>
              <a:rPr lang="en-US" sz="2400" dirty="0" smtClean="0">
                <a:solidFill>
                  <a:srgbClr val="0000FF"/>
                </a:solidFill>
                <a:latin typeface="Times New Roman"/>
              </a:rPr>
              <a:t> cm} or \</a:t>
            </a:r>
            <a:r>
              <a:rPr lang="en-US" sz="2400" dirty="0" err="1" smtClean="0">
                <a:solidFill>
                  <a:srgbClr val="0000FF"/>
                </a:solidFill>
                <a:latin typeface="Times New Roman"/>
              </a:rPr>
              <a:t>mbox</a:t>
            </a:r>
            <a:r>
              <a:rPr lang="en-US" sz="2400" dirty="0" smtClean="0">
                <a:solidFill>
                  <a:srgbClr val="0000FF"/>
                </a:solidFill>
                <a:latin typeface="Times New Roman"/>
              </a:rPr>
              <a:t>{cm}, etc.).</a:t>
            </a:r>
            <a:endParaRPr lang="en-US" sz="2400" dirty="0">
              <a:solidFill>
                <a:srgbClr val="0000FF"/>
              </a:solidFill>
              <a:latin typeface="Times New Roman"/>
            </a:endParaRPr>
          </a:p>
          <a:p>
            <a:pPr>
              <a:spcAft>
                <a:spcPts val="1200"/>
              </a:spcAft>
            </a:pPr>
            <a:r>
              <a:rPr lang="en-US" sz="2400" dirty="0" smtClean="0">
                <a:solidFill>
                  <a:srgbClr val="0000FF"/>
                </a:solidFill>
                <a:latin typeface="Times New Roman"/>
              </a:rPr>
              <a:t>Subscripts are </a:t>
            </a:r>
            <a:r>
              <a:rPr lang="en-US" sz="2400" dirty="0" err="1" smtClean="0">
                <a:solidFill>
                  <a:srgbClr val="0000FF"/>
                </a:solidFill>
                <a:latin typeface="Times New Roman"/>
              </a:rPr>
              <a:t>italicised</a:t>
            </a:r>
            <a:r>
              <a:rPr lang="en-US" sz="2400" dirty="0" smtClean="0">
                <a:solidFill>
                  <a:srgbClr val="0000FF"/>
                </a:solidFill>
                <a:latin typeface="Times New Roman"/>
              </a:rPr>
              <a:t> if they refer to a mathematical variable, e.g., </a:t>
            </a:r>
            <a:r>
              <a:rPr lang="en-US" sz="2400" i="1" dirty="0" err="1" smtClean="0">
                <a:solidFill>
                  <a:srgbClr val="0000FF"/>
                </a:solidFill>
                <a:latin typeface="Times New Roman"/>
              </a:rPr>
              <a:t>p</a:t>
            </a:r>
            <a:r>
              <a:rPr lang="en-US" sz="2400" i="1" baseline="-25000" dirty="0" err="1" smtClean="0">
                <a:solidFill>
                  <a:srgbClr val="0000FF"/>
                </a:solidFill>
                <a:latin typeface="Times New Roman"/>
              </a:rPr>
              <a:t>x</a:t>
            </a:r>
            <a:r>
              <a:rPr lang="en-US" sz="2400" dirty="0">
                <a:solidFill>
                  <a:srgbClr val="0000FF"/>
                </a:solidFill>
                <a:latin typeface="Times New Roman"/>
              </a:rPr>
              <a:t> </a:t>
            </a:r>
            <a:r>
              <a:rPr lang="en-US" sz="2400" dirty="0" smtClean="0">
                <a:solidFill>
                  <a:srgbClr val="0000FF"/>
                </a:solidFill>
                <a:latin typeface="Times New Roman"/>
              </a:rPr>
              <a:t>(</a:t>
            </a:r>
            <a:r>
              <a:rPr lang="en-US" sz="2400" i="1" dirty="0" smtClean="0">
                <a:solidFill>
                  <a:srgbClr val="0000FF"/>
                </a:solidFill>
                <a:latin typeface="Times New Roman"/>
              </a:rPr>
              <a:t>x</a:t>
            </a:r>
            <a:r>
              <a:rPr lang="en-US" sz="2400" dirty="0" smtClean="0">
                <a:solidFill>
                  <a:srgbClr val="0000FF"/>
                </a:solidFill>
                <a:latin typeface="Times New Roman"/>
              </a:rPr>
              <a:t> is a variable), but not </a:t>
            </a:r>
            <a:r>
              <a:rPr lang="en-US" sz="2400" dirty="0" err="1" smtClean="0">
                <a:solidFill>
                  <a:srgbClr val="0000FF"/>
                </a:solidFill>
                <a:latin typeface="Times New Roman"/>
              </a:rPr>
              <a:t>italicised</a:t>
            </a:r>
            <a:r>
              <a:rPr lang="en-US" sz="2400" dirty="0" smtClean="0">
                <a:solidFill>
                  <a:srgbClr val="0000FF"/>
                </a:solidFill>
                <a:latin typeface="Times New Roman"/>
              </a:rPr>
              <a:t> otherwise, e.g., </a:t>
            </a:r>
            <a:r>
              <a:rPr lang="en-US" sz="2400" i="1" dirty="0" smtClean="0">
                <a:solidFill>
                  <a:srgbClr val="0000FF"/>
                </a:solidFill>
                <a:latin typeface="Times New Roman"/>
              </a:rPr>
              <a:t>G</a:t>
            </a:r>
            <a:r>
              <a:rPr lang="en-US" sz="2400" baseline="-25000" dirty="0" smtClean="0">
                <a:solidFill>
                  <a:srgbClr val="0000FF"/>
                </a:solidFill>
                <a:latin typeface="Times New Roman"/>
              </a:rPr>
              <a:t>F</a:t>
            </a:r>
            <a:r>
              <a:rPr lang="en-US" sz="2400" dirty="0" smtClean="0">
                <a:solidFill>
                  <a:srgbClr val="0000FF"/>
                </a:solidFill>
                <a:latin typeface="Times New Roman"/>
              </a:rPr>
              <a:t> (F stands for Fermi, not a variable).  In </a:t>
            </a:r>
            <a:r>
              <a:rPr lang="en-US" sz="2400" dirty="0" err="1" smtClean="0">
                <a:solidFill>
                  <a:srgbClr val="0000FF"/>
                </a:solidFill>
                <a:latin typeface="Times New Roman"/>
              </a:rPr>
              <a:t>LaTeX</a:t>
            </a:r>
            <a:r>
              <a:rPr lang="en-US" sz="2400" dirty="0" smtClean="0">
                <a:solidFill>
                  <a:srgbClr val="0000FF"/>
                </a:solidFill>
                <a:latin typeface="Times New Roman"/>
              </a:rPr>
              <a:t>:  $G_{\</a:t>
            </a:r>
            <a:r>
              <a:rPr lang="en-US" sz="2400" dirty="0" err="1" smtClean="0">
                <a:solidFill>
                  <a:srgbClr val="0000FF"/>
                </a:solidFill>
                <a:latin typeface="Times New Roman"/>
              </a:rPr>
              <a:t>rm</a:t>
            </a:r>
            <a:r>
              <a:rPr lang="en-US" sz="2400" dirty="0" smtClean="0">
                <a:solidFill>
                  <a:srgbClr val="0000FF"/>
                </a:solidFill>
                <a:latin typeface="Times New Roman"/>
              </a:rPr>
              <a:t> F}$</a:t>
            </a:r>
            <a:endParaRPr lang="en-US" sz="2400" dirty="0">
              <a:solidFill>
                <a:srgbClr val="0000FF"/>
              </a:solidFill>
              <a:latin typeface="Times New Roman"/>
            </a:endParaRPr>
          </a:p>
        </p:txBody>
      </p:sp>
    </p:spTree>
    <p:extLst>
      <p:ext uri="{BB962C8B-B14F-4D97-AF65-F5344CB8AC3E}">
        <p14:creationId xmlns:p14="http://schemas.microsoft.com/office/powerpoint/2010/main" val="3726021254"/>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fontAlgn="base" hangingPunct="1">
              <a:spcBef>
                <a:spcPct val="0"/>
              </a:spcBef>
              <a:spcAft>
                <a:spcPct val="0"/>
              </a:spcAft>
            </a:pPr>
            <a:r>
              <a:rPr lang="en-US" sz="1200" smtClean="0">
                <a:solidFill>
                  <a:srgbClr val="0000FF"/>
                </a:solidFill>
                <a:latin typeface="Times New Roman" charset="0"/>
              </a:rPr>
              <a:t>PH3010 Advanced Skills / Week 3</a:t>
            </a:r>
            <a:endParaRPr lang="en-US" sz="1200">
              <a:solidFill>
                <a:srgbClr val="0000FF"/>
              </a:solidFill>
              <a:latin typeface="Times New Roman" charset="0"/>
            </a:endParaRPr>
          </a:p>
        </p:txBody>
      </p:sp>
      <p:sp>
        <p:nvSpPr>
          <p:cNvPr id="6147"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fontAlgn="base" hangingPunct="1">
              <a:spcBef>
                <a:spcPct val="0"/>
              </a:spcBef>
              <a:spcAft>
                <a:spcPct val="0"/>
              </a:spcAft>
            </a:pPr>
            <a:fld id="{3C495E43-60C3-634C-80DB-A2A6931649E6}" type="slidenum">
              <a:rPr lang="en-US" sz="1200">
                <a:solidFill>
                  <a:srgbClr val="0000FF"/>
                </a:solidFill>
              </a:rPr>
              <a:pPr eaLnBrk="1" fontAlgn="base" hangingPunct="1">
                <a:spcBef>
                  <a:spcPct val="0"/>
                </a:spcBef>
                <a:spcAft>
                  <a:spcPct val="0"/>
                </a:spcAft>
              </a:pPr>
              <a:t>12</a:t>
            </a:fld>
            <a:endParaRPr lang="en-US" sz="1200">
              <a:solidFill>
                <a:srgbClr val="0000FF"/>
              </a:solidFill>
            </a:endParaRPr>
          </a:p>
        </p:txBody>
      </p:sp>
      <p:sp>
        <p:nvSpPr>
          <p:cNvPr id="6148" name="Date Placeholder 5"/>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fontAlgn="base" hangingPunct="1">
              <a:spcBef>
                <a:spcPct val="0"/>
              </a:spcBef>
              <a:spcAft>
                <a:spcPct val="0"/>
              </a:spcAft>
            </a:pPr>
            <a:r>
              <a:rPr lang="en-US" sz="1200" smtClean="0">
                <a:solidFill>
                  <a:srgbClr val="0000FF"/>
                </a:solidFill>
                <a:latin typeface="Times New Roman" charset="0"/>
              </a:rPr>
              <a:t>G. Cowan / RHUL Physics</a:t>
            </a:r>
            <a:endParaRPr lang="en-US" sz="1200">
              <a:solidFill>
                <a:srgbClr val="0000FF"/>
              </a:solidFill>
              <a:latin typeface="Times New Roman" charset="0"/>
            </a:endParaRPr>
          </a:p>
        </p:txBody>
      </p:sp>
      <p:sp>
        <p:nvSpPr>
          <p:cNvPr id="6149" name="Rectangle 2"/>
          <p:cNvSpPr txBox="1">
            <a:spLocks noChangeArrowheads="1"/>
          </p:cNvSpPr>
          <p:nvPr/>
        </p:nvSpPr>
        <p:spPr bwMode="auto">
          <a:xfrm>
            <a:off x="491405" y="173907"/>
            <a:ext cx="77724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nchor="ct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a:r>
              <a:rPr lang="en-GB" sz="3600" dirty="0" smtClean="0">
                <a:solidFill>
                  <a:srgbClr val="CC3300"/>
                </a:solidFill>
                <a:latin typeface="Times New Roman" charset="0"/>
              </a:rPr>
              <a:t>I, we, one, etc.</a:t>
            </a:r>
            <a:endParaRPr lang="en-GB" sz="3600" dirty="0">
              <a:solidFill>
                <a:srgbClr val="CC3300"/>
              </a:solidFill>
              <a:latin typeface="Times New Roman" charset="0"/>
            </a:endParaRPr>
          </a:p>
        </p:txBody>
      </p:sp>
      <p:sp>
        <p:nvSpPr>
          <p:cNvPr id="2" name="TextBox 1"/>
          <p:cNvSpPr txBox="1"/>
          <p:nvPr/>
        </p:nvSpPr>
        <p:spPr>
          <a:xfrm>
            <a:off x="491405" y="973662"/>
            <a:ext cx="8391563" cy="4708981"/>
          </a:xfrm>
          <a:prstGeom prst="rect">
            <a:avLst/>
          </a:prstGeom>
          <a:noFill/>
        </p:spPr>
        <p:txBody>
          <a:bodyPr wrap="square" rtlCol="0">
            <a:spAutoFit/>
          </a:bodyPr>
          <a:lstStyle/>
          <a:p>
            <a:pPr>
              <a:spcAft>
                <a:spcPts val="1200"/>
              </a:spcAft>
            </a:pPr>
            <a:r>
              <a:rPr lang="en-US" sz="2400" dirty="0" smtClean="0">
                <a:solidFill>
                  <a:srgbClr val="0000FF"/>
                </a:solidFill>
                <a:latin typeface="Times New Roman"/>
              </a:rPr>
              <a:t>I think first person singular sounds awkward.</a:t>
            </a:r>
          </a:p>
          <a:p>
            <a:pPr>
              <a:spcAft>
                <a:spcPts val="1200"/>
              </a:spcAft>
            </a:pPr>
            <a:r>
              <a:rPr lang="en-US" sz="2400" dirty="0" smtClean="0">
                <a:solidFill>
                  <a:srgbClr val="0000FF"/>
                </a:solidFill>
                <a:latin typeface="Times New Roman"/>
              </a:rPr>
              <a:t>First person plural can be less awkward but usually not appropriate for a report (who are “we”?).</a:t>
            </a:r>
          </a:p>
          <a:p>
            <a:pPr>
              <a:spcAft>
                <a:spcPts val="1200"/>
              </a:spcAft>
            </a:pPr>
            <a:r>
              <a:rPr lang="en-US" sz="2400" dirty="0" smtClean="0">
                <a:solidFill>
                  <a:srgbClr val="0000FF"/>
                </a:solidFill>
                <a:latin typeface="Times New Roman"/>
              </a:rPr>
              <a:t>Best to use a mixture of:</a:t>
            </a:r>
          </a:p>
          <a:p>
            <a:pPr>
              <a:spcAft>
                <a:spcPts val="1200"/>
              </a:spcAft>
            </a:pPr>
            <a:r>
              <a:rPr lang="en-US" sz="2400" dirty="0">
                <a:latin typeface="Times New Roman"/>
              </a:rPr>
              <a:t>	</a:t>
            </a:r>
            <a:r>
              <a:rPr lang="en-US" sz="2400" dirty="0" smtClean="0">
                <a:latin typeface="Times New Roman"/>
              </a:rPr>
              <a:t>Passive voice:  From these results it may be concluded that...</a:t>
            </a:r>
          </a:p>
          <a:p>
            <a:pPr>
              <a:spcAft>
                <a:spcPts val="1200"/>
              </a:spcAft>
            </a:pPr>
            <a:r>
              <a:rPr lang="en-US" sz="2400" dirty="0">
                <a:latin typeface="Times New Roman"/>
              </a:rPr>
              <a:t>	</a:t>
            </a:r>
            <a:r>
              <a:rPr lang="en-US" sz="2400" dirty="0" smtClean="0">
                <a:latin typeface="Times New Roman"/>
              </a:rPr>
              <a:t>“One”:  From these results one may conclude...</a:t>
            </a:r>
          </a:p>
          <a:p>
            <a:pPr>
              <a:spcAft>
                <a:spcPts val="1200"/>
              </a:spcAft>
            </a:pPr>
            <a:r>
              <a:rPr lang="en-US" sz="2400" dirty="0" smtClean="0">
                <a:latin typeface="Times New Roman"/>
              </a:rPr>
              <a:t>	Or name the subject as appropriate:  From these results, the 	authors of Ref. [37] concluded that...</a:t>
            </a:r>
            <a:endParaRPr lang="en-US" sz="2400" dirty="0">
              <a:latin typeface="Times New Roman"/>
            </a:endParaRPr>
          </a:p>
          <a:p>
            <a:pPr>
              <a:spcAft>
                <a:spcPts val="0"/>
              </a:spcAft>
            </a:pPr>
            <a:r>
              <a:rPr lang="en-US" sz="2400" dirty="0" smtClean="0">
                <a:latin typeface="Times New Roman"/>
              </a:rPr>
              <a:t>	Or rearrange the sentence, e.g.,  “...The results of the study led 	to the conclusion that...”</a:t>
            </a:r>
          </a:p>
        </p:txBody>
      </p:sp>
    </p:spTree>
    <p:extLst>
      <p:ext uri="{BB962C8B-B14F-4D97-AF65-F5344CB8AC3E}">
        <p14:creationId xmlns:p14="http://schemas.microsoft.com/office/powerpoint/2010/main" val="1643568809"/>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fontAlgn="base" hangingPunct="1">
              <a:spcBef>
                <a:spcPct val="0"/>
              </a:spcBef>
              <a:spcAft>
                <a:spcPct val="0"/>
              </a:spcAft>
            </a:pPr>
            <a:r>
              <a:rPr lang="en-US" sz="1200" smtClean="0">
                <a:solidFill>
                  <a:srgbClr val="0000FF"/>
                </a:solidFill>
                <a:latin typeface="Times New Roman" charset="0"/>
              </a:rPr>
              <a:t>PH3010 Advanced Skills / Week 3</a:t>
            </a:r>
            <a:endParaRPr lang="en-US" sz="1200">
              <a:solidFill>
                <a:srgbClr val="0000FF"/>
              </a:solidFill>
              <a:latin typeface="Times New Roman" charset="0"/>
            </a:endParaRPr>
          </a:p>
        </p:txBody>
      </p:sp>
      <p:sp>
        <p:nvSpPr>
          <p:cNvPr id="6147"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fontAlgn="base" hangingPunct="1">
              <a:spcBef>
                <a:spcPct val="0"/>
              </a:spcBef>
              <a:spcAft>
                <a:spcPct val="0"/>
              </a:spcAft>
            </a:pPr>
            <a:fld id="{3C495E43-60C3-634C-80DB-A2A6931649E6}" type="slidenum">
              <a:rPr lang="en-US" sz="1200">
                <a:solidFill>
                  <a:srgbClr val="0000FF"/>
                </a:solidFill>
              </a:rPr>
              <a:pPr eaLnBrk="1" fontAlgn="base" hangingPunct="1">
                <a:spcBef>
                  <a:spcPct val="0"/>
                </a:spcBef>
                <a:spcAft>
                  <a:spcPct val="0"/>
                </a:spcAft>
              </a:pPr>
              <a:t>13</a:t>
            </a:fld>
            <a:endParaRPr lang="en-US" sz="1200">
              <a:solidFill>
                <a:srgbClr val="0000FF"/>
              </a:solidFill>
            </a:endParaRPr>
          </a:p>
        </p:txBody>
      </p:sp>
      <p:sp>
        <p:nvSpPr>
          <p:cNvPr id="6148" name="Date Placeholder 5"/>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fontAlgn="base" hangingPunct="1">
              <a:spcBef>
                <a:spcPct val="0"/>
              </a:spcBef>
              <a:spcAft>
                <a:spcPct val="0"/>
              </a:spcAft>
            </a:pPr>
            <a:r>
              <a:rPr lang="en-US" sz="1200" smtClean="0">
                <a:solidFill>
                  <a:srgbClr val="0000FF"/>
                </a:solidFill>
                <a:latin typeface="Times New Roman" charset="0"/>
              </a:rPr>
              <a:t>G. Cowan / RHUL Physics</a:t>
            </a:r>
            <a:endParaRPr lang="en-US" sz="1200">
              <a:solidFill>
                <a:srgbClr val="0000FF"/>
              </a:solidFill>
              <a:latin typeface="Times New Roman" charset="0"/>
            </a:endParaRPr>
          </a:p>
        </p:txBody>
      </p:sp>
      <p:sp>
        <p:nvSpPr>
          <p:cNvPr id="6149" name="Rectangle 2"/>
          <p:cNvSpPr txBox="1">
            <a:spLocks noChangeArrowheads="1"/>
          </p:cNvSpPr>
          <p:nvPr/>
        </p:nvSpPr>
        <p:spPr bwMode="auto">
          <a:xfrm>
            <a:off x="491405" y="173907"/>
            <a:ext cx="77724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nchor="ct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a:r>
              <a:rPr lang="en-GB" sz="3600" dirty="0" smtClean="0">
                <a:solidFill>
                  <a:srgbClr val="CC3300"/>
                </a:solidFill>
                <a:latin typeface="Times New Roman" charset="0"/>
              </a:rPr>
              <a:t>References</a:t>
            </a:r>
            <a:endParaRPr lang="en-GB" sz="3600" dirty="0">
              <a:solidFill>
                <a:srgbClr val="CC3300"/>
              </a:solidFill>
              <a:latin typeface="Times New Roman" charset="0"/>
            </a:endParaRPr>
          </a:p>
        </p:txBody>
      </p:sp>
      <p:sp>
        <p:nvSpPr>
          <p:cNvPr id="2" name="TextBox 1"/>
          <p:cNvSpPr txBox="1"/>
          <p:nvPr/>
        </p:nvSpPr>
        <p:spPr>
          <a:xfrm>
            <a:off x="410773" y="913970"/>
            <a:ext cx="8617340" cy="5386089"/>
          </a:xfrm>
          <a:prstGeom prst="rect">
            <a:avLst/>
          </a:prstGeom>
          <a:noFill/>
        </p:spPr>
        <p:txBody>
          <a:bodyPr wrap="square" rtlCol="0">
            <a:spAutoFit/>
          </a:bodyPr>
          <a:lstStyle/>
          <a:p>
            <a:pPr>
              <a:spcAft>
                <a:spcPts val="1200"/>
              </a:spcAft>
            </a:pPr>
            <a:r>
              <a:rPr lang="en-US" sz="2400" dirty="0" smtClean="0">
                <a:solidFill>
                  <a:srgbClr val="0000FF"/>
                </a:solidFill>
                <a:latin typeface="Times New Roman"/>
              </a:rPr>
              <a:t>Numbered style</a:t>
            </a:r>
            <a:r>
              <a:rPr lang="en-US" sz="2400" dirty="0" smtClean="0">
                <a:latin typeface="Times New Roman"/>
              </a:rPr>
              <a:t>:  “...the authors of Ref. [17] have concluded...”</a:t>
            </a:r>
          </a:p>
          <a:p>
            <a:pPr>
              <a:spcAft>
                <a:spcPts val="1200"/>
              </a:spcAft>
            </a:pPr>
            <a:r>
              <a:rPr lang="en-US" sz="2400" dirty="0">
                <a:solidFill>
                  <a:srgbClr val="0000FF"/>
                </a:solidFill>
                <a:latin typeface="Times New Roman"/>
              </a:rPr>
              <a:t>I</a:t>
            </a:r>
            <a:r>
              <a:rPr lang="en-US" sz="2400" dirty="0" smtClean="0">
                <a:solidFill>
                  <a:srgbClr val="0000FF"/>
                </a:solidFill>
                <a:latin typeface="Times New Roman"/>
              </a:rPr>
              <a:t>n the bibliography, numbered in order of first appearance,</a:t>
            </a:r>
          </a:p>
          <a:p>
            <a:pPr>
              <a:spcAft>
                <a:spcPts val="2400"/>
              </a:spcAft>
            </a:pPr>
            <a:r>
              <a:rPr lang="en-US" sz="2400" dirty="0" smtClean="0">
                <a:latin typeface="Times New Roman"/>
              </a:rPr>
              <a:t>[17]  A. Smith and B. Jones, </a:t>
            </a:r>
            <a:r>
              <a:rPr lang="en-US" sz="2400" i="1" dirty="0" smtClean="0">
                <a:latin typeface="Times New Roman"/>
              </a:rPr>
              <a:t>Investigation of XYZ</a:t>
            </a:r>
            <a:r>
              <a:rPr lang="en-US" sz="2400" dirty="0" smtClean="0">
                <a:latin typeface="Times New Roman"/>
              </a:rPr>
              <a:t>, Journal of Interesting Things, 53 (2011) 373-379; e-print arXiv:1107.12345.</a:t>
            </a:r>
          </a:p>
          <a:p>
            <a:pPr>
              <a:spcAft>
                <a:spcPts val="1200"/>
              </a:spcAft>
            </a:pPr>
            <a:r>
              <a:rPr lang="en-US" sz="2400" dirty="0" smtClean="0">
                <a:solidFill>
                  <a:srgbClr val="0000FF"/>
                </a:solidFill>
                <a:latin typeface="Times New Roman"/>
              </a:rPr>
              <a:t>Author</a:t>
            </a:r>
            <a:r>
              <a:rPr lang="en-US" sz="2400" dirty="0">
                <a:solidFill>
                  <a:srgbClr val="0000FF"/>
                </a:solidFill>
                <a:latin typeface="Times New Roman"/>
              </a:rPr>
              <a:t>-year style</a:t>
            </a:r>
            <a:r>
              <a:rPr lang="en-US" sz="2400" dirty="0" smtClean="0">
                <a:solidFill>
                  <a:srgbClr val="0000FF"/>
                </a:solidFill>
                <a:latin typeface="Times New Roman"/>
              </a:rPr>
              <a:t>:  </a:t>
            </a:r>
            <a:r>
              <a:rPr lang="en-US" sz="2400" dirty="0" smtClean="0">
                <a:latin typeface="Times New Roman"/>
              </a:rPr>
              <a:t>“</a:t>
            </a:r>
            <a:r>
              <a:rPr lang="en-US" sz="2400" dirty="0">
                <a:latin typeface="Times New Roman"/>
              </a:rPr>
              <a:t>... a recent study (Smith et al., 2011) concluded that...”</a:t>
            </a:r>
          </a:p>
          <a:p>
            <a:pPr>
              <a:spcAft>
                <a:spcPts val="1200"/>
              </a:spcAft>
            </a:pPr>
            <a:r>
              <a:rPr lang="en-US" sz="2400" dirty="0">
                <a:solidFill>
                  <a:srgbClr val="0000FF"/>
                </a:solidFill>
                <a:latin typeface="Times New Roman"/>
              </a:rPr>
              <a:t>In the bibliography references </a:t>
            </a:r>
            <a:r>
              <a:rPr lang="en-US" sz="2400" dirty="0" smtClean="0">
                <a:solidFill>
                  <a:srgbClr val="0000FF"/>
                </a:solidFill>
                <a:latin typeface="Times New Roman"/>
              </a:rPr>
              <a:t>ordered </a:t>
            </a:r>
            <a:r>
              <a:rPr lang="en-US" sz="2400" dirty="0">
                <a:solidFill>
                  <a:srgbClr val="0000FF"/>
                </a:solidFill>
                <a:latin typeface="Times New Roman"/>
              </a:rPr>
              <a:t>alphabetically by author:</a:t>
            </a:r>
          </a:p>
          <a:p>
            <a:pPr>
              <a:spcAft>
                <a:spcPts val="1200"/>
              </a:spcAft>
            </a:pPr>
            <a:r>
              <a:rPr lang="en-US" sz="2400" dirty="0">
                <a:latin typeface="Times New Roman"/>
              </a:rPr>
              <a:t>A. Smith and B. Jones, </a:t>
            </a:r>
            <a:r>
              <a:rPr lang="en-US" sz="2400" i="1" dirty="0">
                <a:latin typeface="Times New Roman"/>
              </a:rPr>
              <a:t>Investigation of XYZ</a:t>
            </a:r>
            <a:r>
              <a:rPr lang="en-US" sz="2400" dirty="0">
                <a:latin typeface="Times New Roman"/>
              </a:rPr>
              <a:t>,  Journal of Interesting </a:t>
            </a:r>
            <a:r>
              <a:rPr lang="en-US" sz="2400" dirty="0" smtClean="0">
                <a:latin typeface="Times New Roman"/>
              </a:rPr>
              <a:t>Things</a:t>
            </a:r>
            <a:r>
              <a:rPr lang="en-US" sz="2400" dirty="0">
                <a:latin typeface="Times New Roman"/>
              </a:rPr>
              <a:t>, 53 (2011) 373-379; e-print arXiv:1107.12345</a:t>
            </a:r>
            <a:r>
              <a:rPr lang="en-US" sz="2400" dirty="0" smtClean="0">
                <a:latin typeface="Times New Roman"/>
              </a:rPr>
              <a:t>.</a:t>
            </a:r>
          </a:p>
          <a:p>
            <a:pPr>
              <a:spcAft>
                <a:spcPts val="1200"/>
              </a:spcAft>
            </a:pPr>
            <a:r>
              <a:rPr lang="en-US" sz="2400" dirty="0" smtClean="0">
                <a:solidFill>
                  <a:srgbClr val="0000FF"/>
                </a:solidFill>
                <a:latin typeface="Times New Roman"/>
              </a:rPr>
              <a:t>To cite a website (e.g., for background info),</a:t>
            </a:r>
          </a:p>
          <a:p>
            <a:r>
              <a:rPr lang="en-US" sz="2400" dirty="0" smtClean="0">
                <a:latin typeface="Times New Roman"/>
              </a:rPr>
              <a:t>[23]  Website of the ATLAS Collaboration </a:t>
            </a:r>
            <a:r>
              <a:rPr lang="en-US" sz="2000" b="1" dirty="0" err="1" smtClean="0">
                <a:latin typeface="Courier New"/>
                <a:cs typeface="Courier New"/>
              </a:rPr>
              <a:t>atlas.web.cern.ch</a:t>
            </a:r>
            <a:r>
              <a:rPr lang="en-US" sz="2400" dirty="0" smtClean="0">
                <a:latin typeface="Times New Roman"/>
              </a:rPr>
              <a:t>.</a:t>
            </a:r>
            <a:endParaRPr lang="en-US" sz="2400" dirty="0">
              <a:latin typeface="Times New Roman"/>
            </a:endParaRPr>
          </a:p>
        </p:txBody>
      </p:sp>
    </p:spTree>
    <p:extLst>
      <p:ext uri="{BB962C8B-B14F-4D97-AF65-F5344CB8AC3E}">
        <p14:creationId xmlns:p14="http://schemas.microsoft.com/office/powerpoint/2010/main" val="1740648363"/>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fontAlgn="base" hangingPunct="1">
              <a:spcBef>
                <a:spcPct val="0"/>
              </a:spcBef>
              <a:spcAft>
                <a:spcPct val="0"/>
              </a:spcAft>
            </a:pPr>
            <a:r>
              <a:rPr lang="en-US" sz="1200" smtClean="0">
                <a:solidFill>
                  <a:srgbClr val="0000FF"/>
                </a:solidFill>
                <a:latin typeface="Times New Roman" charset="0"/>
              </a:rPr>
              <a:t>PH3010 Advanced Skills / Week 3</a:t>
            </a:r>
            <a:endParaRPr lang="en-US" sz="1200">
              <a:solidFill>
                <a:srgbClr val="0000FF"/>
              </a:solidFill>
              <a:latin typeface="Times New Roman" charset="0"/>
            </a:endParaRPr>
          </a:p>
        </p:txBody>
      </p:sp>
      <p:sp>
        <p:nvSpPr>
          <p:cNvPr id="6147"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fontAlgn="base" hangingPunct="1">
              <a:spcBef>
                <a:spcPct val="0"/>
              </a:spcBef>
              <a:spcAft>
                <a:spcPct val="0"/>
              </a:spcAft>
            </a:pPr>
            <a:fld id="{3C495E43-60C3-634C-80DB-A2A6931649E6}" type="slidenum">
              <a:rPr lang="en-US" sz="1200">
                <a:solidFill>
                  <a:srgbClr val="0000FF"/>
                </a:solidFill>
              </a:rPr>
              <a:pPr eaLnBrk="1" fontAlgn="base" hangingPunct="1">
                <a:spcBef>
                  <a:spcPct val="0"/>
                </a:spcBef>
                <a:spcAft>
                  <a:spcPct val="0"/>
                </a:spcAft>
              </a:pPr>
              <a:t>14</a:t>
            </a:fld>
            <a:endParaRPr lang="en-US" sz="1200">
              <a:solidFill>
                <a:srgbClr val="0000FF"/>
              </a:solidFill>
            </a:endParaRPr>
          </a:p>
        </p:txBody>
      </p:sp>
      <p:sp>
        <p:nvSpPr>
          <p:cNvPr id="6148" name="Date Placeholder 5"/>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fontAlgn="base" hangingPunct="1">
              <a:spcBef>
                <a:spcPct val="0"/>
              </a:spcBef>
              <a:spcAft>
                <a:spcPct val="0"/>
              </a:spcAft>
            </a:pPr>
            <a:r>
              <a:rPr lang="en-US" sz="1200" smtClean="0">
                <a:solidFill>
                  <a:srgbClr val="0000FF"/>
                </a:solidFill>
                <a:latin typeface="Times New Roman" charset="0"/>
              </a:rPr>
              <a:t>G. Cowan / RHUL Physics</a:t>
            </a:r>
            <a:endParaRPr lang="en-US" sz="1200">
              <a:solidFill>
                <a:srgbClr val="0000FF"/>
              </a:solidFill>
              <a:latin typeface="Times New Roman" charset="0"/>
            </a:endParaRPr>
          </a:p>
        </p:txBody>
      </p:sp>
      <p:sp>
        <p:nvSpPr>
          <p:cNvPr id="6149" name="Rectangle 2"/>
          <p:cNvSpPr txBox="1">
            <a:spLocks noChangeArrowheads="1"/>
          </p:cNvSpPr>
          <p:nvPr/>
        </p:nvSpPr>
        <p:spPr bwMode="auto">
          <a:xfrm>
            <a:off x="491405" y="341331"/>
            <a:ext cx="77724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nchor="ct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a:r>
              <a:rPr lang="en-GB" sz="3600" dirty="0" smtClean="0">
                <a:solidFill>
                  <a:srgbClr val="CC3300"/>
                </a:solidFill>
                <a:latin typeface="Times New Roman" charset="0"/>
              </a:rPr>
              <a:t>References (continued)</a:t>
            </a:r>
            <a:endParaRPr lang="en-GB" sz="3600" dirty="0">
              <a:solidFill>
                <a:srgbClr val="CC3300"/>
              </a:solidFill>
              <a:latin typeface="Times New Roman" charset="0"/>
            </a:endParaRPr>
          </a:p>
        </p:txBody>
      </p:sp>
      <p:sp>
        <p:nvSpPr>
          <p:cNvPr id="2" name="TextBox 1"/>
          <p:cNvSpPr txBox="1"/>
          <p:nvPr/>
        </p:nvSpPr>
        <p:spPr>
          <a:xfrm>
            <a:off x="410773" y="1160366"/>
            <a:ext cx="8391563" cy="5016757"/>
          </a:xfrm>
          <a:prstGeom prst="rect">
            <a:avLst/>
          </a:prstGeom>
          <a:noFill/>
        </p:spPr>
        <p:txBody>
          <a:bodyPr wrap="square" rtlCol="0">
            <a:spAutoFit/>
          </a:bodyPr>
          <a:lstStyle/>
          <a:p>
            <a:pPr>
              <a:spcAft>
                <a:spcPts val="1200"/>
              </a:spcAft>
            </a:pPr>
            <a:r>
              <a:rPr lang="en-US" sz="2400" dirty="0" smtClean="0">
                <a:solidFill>
                  <a:srgbClr val="0000FF"/>
                </a:solidFill>
                <a:latin typeface="Times New Roman"/>
              </a:rPr>
              <a:t>In </a:t>
            </a:r>
            <a:r>
              <a:rPr lang="en-US" sz="2400" dirty="0" err="1" smtClean="0">
                <a:solidFill>
                  <a:srgbClr val="0000FF"/>
                </a:solidFill>
                <a:latin typeface="Times New Roman"/>
              </a:rPr>
              <a:t>LaTeX</a:t>
            </a:r>
            <a:r>
              <a:rPr lang="en-US" sz="2400" dirty="0" smtClean="0">
                <a:solidFill>
                  <a:srgbClr val="0000FF"/>
                </a:solidFill>
                <a:latin typeface="Times New Roman"/>
              </a:rPr>
              <a:t>,   </a:t>
            </a:r>
            <a:r>
              <a:rPr lang="en-US" sz="2400" dirty="0" smtClean="0">
                <a:solidFill>
                  <a:srgbClr val="000000"/>
                </a:solidFill>
                <a:latin typeface="Times New Roman"/>
              </a:rPr>
              <a:t>“...  in Ref.~\cite{smith2011}...”</a:t>
            </a:r>
            <a:endParaRPr lang="en-US" sz="2400" dirty="0">
              <a:solidFill>
                <a:srgbClr val="000000"/>
              </a:solidFill>
              <a:latin typeface="Times New Roman"/>
            </a:endParaRPr>
          </a:p>
          <a:p>
            <a:pPr>
              <a:spcAft>
                <a:spcPts val="1200"/>
              </a:spcAft>
            </a:pPr>
            <a:r>
              <a:rPr lang="en-US" sz="2400" dirty="0" smtClean="0">
                <a:solidFill>
                  <a:srgbClr val="0000FF"/>
                </a:solidFill>
                <a:latin typeface="Times New Roman"/>
              </a:rPr>
              <a:t>Then in the bibliography (after \begin{</a:t>
            </a:r>
            <a:r>
              <a:rPr lang="en-US" sz="2400" dirty="0" err="1" smtClean="0">
                <a:solidFill>
                  <a:srgbClr val="0000FF"/>
                </a:solidFill>
                <a:latin typeface="Times New Roman"/>
              </a:rPr>
              <a:t>thebibliography</a:t>
            </a:r>
            <a:r>
              <a:rPr lang="en-US" sz="2400" dirty="0" smtClean="0">
                <a:solidFill>
                  <a:srgbClr val="0000FF"/>
                </a:solidFill>
                <a:latin typeface="Times New Roman"/>
              </a:rPr>
              <a:t>}):</a:t>
            </a:r>
          </a:p>
          <a:p>
            <a:pPr>
              <a:spcAft>
                <a:spcPts val="1200"/>
              </a:spcAft>
            </a:pPr>
            <a:r>
              <a:rPr lang="en-US" sz="2400" dirty="0" smtClean="0">
                <a:latin typeface="Times New Roman"/>
              </a:rPr>
              <a:t>\</a:t>
            </a:r>
            <a:r>
              <a:rPr lang="en-US" sz="2400" dirty="0" err="1" smtClean="0">
                <a:latin typeface="Times New Roman"/>
              </a:rPr>
              <a:t>bibitem</a:t>
            </a:r>
            <a:r>
              <a:rPr lang="en-US" sz="2400" dirty="0" smtClean="0">
                <a:latin typeface="Times New Roman"/>
              </a:rPr>
              <a:t>{smith2011} </a:t>
            </a:r>
            <a:r>
              <a:rPr lang="en-US" sz="2400" dirty="0">
                <a:latin typeface="Times New Roman"/>
              </a:rPr>
              <a:t>A. Smith and B. Jones</a:t>
            </a:r>
            <a:r>
              <a:rPr lang="en-US" sz="2400" dirty="0" smtClean="0">
                <a:latin typeface="Times New Roman"/>
              </a:rPr>
              <a:t>, {\it </a:t>
            </a:r>
            <a:r>
              <a:rPr lang="en-US" sz="2400" dirty="0">
                <a:latin typeface="Times New Roman"/>
              </a:rPr>
              <a:t>Investigation of </a:t>
            </a:r>
            <a:r>
              <a:rPr lang="en-US" sz="2400" dirty="0" smtClean="0">
                <a:latin typeface="Times New Roman"/>
              </a:rPr>
              <a:t>XYZ}, </a:t>
            </a:r>
            <a:r>
              <a:rPr lang="en-US" sz="2400" dirty="0">
                <a:latin typeface="Times New Roman"/>
              </a:rPr>
              <a:t>Journal of Interesting Things, 53 (2011) 373-379; e-print </a:t>
            </a:r>
            <a:r>
              <a:rPr lang="en-US" sz="2400" dirty="0" smtClean="0">
                <a:latin typeface="Times New Roman"/>
              </a:rPr>
              <a:t>{\</a:t>
            </a:r>
            <a:r>
              <a:rPr lang="en-US" sz="2400" dirty="0" err="1" smtClean="0">
                <a:latin typeface="Times New Roman"/>
              </a:rPr>
              <a:t>tt</a:t>
            </a:r>
            <a:r>
              <a:rPr lang="en-US" sz="2400" dirty="0" smtClean="0">
                <a:latin typeface="Times New Roman"/>
              </a:rPr>
              <a:t> arXiv</a:t>
            </a:r>
            <a:r>
              <a:rPr lang="en-US" sz="2400" dirty="0">
                <a:latin typeface="Times New Roman"/>
              </a:rPr>
              <a:t>:</a:t>
            </a:r>
            <a:r>
              <a:rPr lang="en-US" sz="2400" dirty="0" smtClean="0">
                <a:latin typeface="Times New Roman"/>
              </a:rPr>
              <a:t>1107.12345}.</a:t>
            </a:r>
            <a:endParaRPr lang="en-US" sz="2400" dirty="0">
              <a:latin typeface="Times New Roman"/>
            </a:endParaRPr>
          </a:p>
          <a:p>
            <a:pPr>
              <a:spcAft>
                <a:spcPts val="1200"/>
              </a:spcAft>
            </a:pPr>
            <a:r>
              <a:rPr lang="en-US" sz="2400" dirty="0" smtClean="0">
                <a:solidFill>
                  <a:srgbClr val="0000FF"/>
                </a:solidFill>
                <a:latin typeface="Times New Roman"/>
              </a:rPr>
              <a:t>Other useful tools:  </a:t>
            </a:r>
            <a:r>
              <a:rPr lang="en-US" sz="2400" dirty="0" err="1" smtClean="0">
                <a:solidFill>
                  <a:srgbClr val="0000FF"/>
                </a:solidFill>
                <a:latin typeface="Times New Roman"/>
              </a:rPr>
              <a:t>BibTeX</a:t>
            </a:r>
            <a:r>
              <a:rPr lang="en-US" sz="2400" dirty="0" smtClean="0">
                <a:solidFill>
                  <a:srgbClr val="0000FF"/>
                </a:solidFill>
                <a:latin typeface="Times New Roman"/>
              </a:rPr>
              <a:t> (see e.g. </a:t>
            </a:r>
            <a:r>
              <a:rPr lang="en-US" sz="2400" dirty="0" err="1" smtClean="0">
                <a:solidFill>
                  <a:srgbClr val="0000FF"/>
                </a:solidFill>
                <a:latin typeface="Times New Roman"/>
              </a:rPr>
              <a:t>bibtex.org</a:t>
            </a:r>
            <a:r>
              <a:rPr lang="en-US" sz="2400" dirty="0" smtClean="0">
                <a:solidFill>
                  <a:srgbClr val="0000FF"/>
                </a:solidFill>
                <a:latin typeface="Times New Roman"/>
              </a:rPr>
              <a:t>)</a:t>
            </a:r>
          </a:p>
          <a:p>
            <a:pPr>
              <a:spcAft>
                <a:spcPts val="1200"/>
              </a:spcAft>
            </a:pPr>
            <a:r>
              <a:rPr lang="en-US" sz="2400" dirty="0" smtClean="0">
                <a:solidFill>
                  <a:srgbClr val="0000FF"/>
                </a:solidFill>
                <a:latin typeface="Times New Roman"/>
              </a:rPr>
              <a:t>If you use a figure from a published source, cite it in the figure caption, e.g.,</a:t>
            </a:r>
            <a:endParaRPr lang="en-US" sz="2400" dirty="0">
              <a:solidFill>
                <a:srgbClr val="0000FF"/>
              </a:solidFill>
              <a:latin typeface="Times New Roman"/>
            </a:endParaRPr>
          </a:p>
          <a:p>
            <a:pPr>
              <a:spcAft>
                <a:spcPts val="1200"/>
              </a:spcAft>
            </a:pPr>
            <a:r>
              <a:rPr lang="en-US" sz="2400" dirty="0" smtClean="0">
                <a:latin typeface="Times New Roman"/>
              </a:rPr>
              <a:t>Figure 3.3:  </a:t>
            </a:r>
            <a:r>
              <a:rPr lang="en-US" sz="2000" dirty="0" smtClean="0">
                <a:latin typeface="Times New Roman"/>
              </a:rPr>
              <a:t>Invariant mass distribution of photon pairs showing the existence of the Higgs boson (from Ref. [37]).</a:t>
            </a:r>
          </a:p>
          <a:p>
            <a:pPr>
              <a:spcAft>
                <a:spcPts val="1200"/>
              </a:spcAft>
            </a:pPr>
            <a:r>
              <a:rPr lang="en-US" sz="2400" dirty="0">
                <a:latin typeface="Times New Roman"/>
              </a:rPr>
              <a:t>Always refer to figures/tables in the text itself</a:t>
            </a:r>
            <a:r>
              <a:rPr lang="en-US" sz="2400" dirty="0" smtClean="0">
                <a:latin typeface="Times New Roman"/>
              </a:rPr>
              <a:t>.</a:t>
            </a:r>
            <a:endParaRPr lang="en-US" sz="2400" dirty="0">
              <a:latin typeface="Times New Roman"/>
            </a:endParaRPr>
          </a:p>
        </p:txBody>
      </p:sp>
    </p:spTree>
    <p:extLst>
      <p:ext uri="{BB962C8B-B14F-4D97-AF65-F5344CB8AC3E}">
        <p14:creationId xmlns:p14="http://schemas.microsoft.com/office/powerpoint/2010/main" val="4166644816"/>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fontAlgn="base" hangingPunct="1">
              <a:spcBef>
                <a:spcPct val="0"/>
              </a:spcBef>
              <a:spcAft>
                <a:spcPct val="0"/>
              </a:spcAft>
            </a:pPr>
            <a:r>
              <a:rPr lang="en-US" sz="1200" smtClean="0">
                <a:solidFill>
                  <a:srgbClr val="0000FF"/>
                </a:solidFill>
                <a:latin typeface="Times New Roman" charset="0"/>
              </a:rPr>
              <a:t>PH3010 Advanced Skills / Week 3</a:t>
            </a:r>
            <a:endParaRPr lang="en-US" sz="1200">
              <a:solidFill>
                <a:srgbClr val="0000FF"/>
              </a:solidFill>
              <a:latin typeface="Times New Roman" charset="0"/>
            </a:endParaRPr>
          </a:p>
        </p:txBody>
      </p:sp>
      <p:sp>
        <p:nvSpPr>
          <p:cNvPr id="6147"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fontAlgn="base" hangingPunct="1">
              <a:spcBef>
                <a:spcPct val="0"/>
              </a:spcBef>
              <a:spcAft>
                <a:spcPct val="0"/>
              </a:spcAft>
            </a:pPr>
            <a:fld id="{3C495E43-60C3-634C-80DB-A2A6931649E6}" type="slidenum">
              <a:rPr lang="en-US" sz="1200">
                <a:solidFill>
                  <a:srgbClr val="0000FF"/>
                </a:solidFill>
              </a:rPr>
              <a:pPr eaLnBrk="1" fontAlgn="base" hangingPunct="1">
                <a:spcBef>
                  <a:spcPct val="0"/>
                </a:spcBef>
                <a:spcAft>
                  <a:spcPct val="0"/>
                </a:spcAft>
              </a:pPr>
              <a:t>15</a:t>
            </a:fld>
            <a:endParaRPr lang="en-US" sz="1200">
              <a:solidFill>
                <a:srgbClr val="0000FF"/>
              </a:solidFill>
            </a:endParaRPr>
          </a:p>
        </p:txBody>
      </p:sp>
      <p:sp>
        <p:nvSpPr>
          <p:cNvPr id="6148" name="Date Placeholder 5"/>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fontAlgn="base" hangingPunct="1">
              <a:spcBef>
                <a:spcPct val="0"/>
              </a:spcBef>
              <a:spcAft>
                <a:spcPct val="0"/>
              </a:spcAft>
            </a:pPr>
            <a:r>
              <a:rPr lang="en-US" sz="1200" smtClean="0">
                <a:solidFill>
                  <a:srgbClr val="0000FF"/>
                </a:solidFill>
                <a:latin typeface="Times New Roman" charset="0"/>
              </a:rPr>
              <a:t>G. Cowan / RHUL Physics</a:t>
            </a:r>
            <a:endParaRPr lang="en-US" sz="1200">
              <a:solidFill>
                <a:srgbClr val="0000FF"/>
              </a:solidFill>
              <a:latin typeface="Times New Roman" charset="0"/>
            </a:endParaRPr>
          </a:p>
        </p:txBody>
      </p:sp>
      <p:sp>
        <p:nvSpPr>
          <p:cNvPr id="6149" name="Rectangle 2"/>
          <p:cNvSpPr txBox="1">
            <a:spLocks noChangeArrowheads="1"/>
          </p:cNvSpPr>
          <p:nvPr/>
        </p:nvSpPr>
        <p:spPr bwMode="auto">
          <a:xfrm>
            <a:off x="2885837" y="344907"/>
            <a:ext cx="2755109"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nchor="ct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a:r>
              <a:rPr lang="en-GB" sz="3600" dirty="0" smtClean="0">
                <a:solidFill>
                  <a:srgbClr val="CC3300"/>
                </a:solidFill>
                <a:latin typeface="Times New Roman" charset="0"/>
              </a:rPr>
              <a:t>Captions</a:t>
            </a:r>
            <a:endParaRPr lang="en-GB" sz="3600" dirty="0">
              <a:solidFill>
                <a:srgbClr val="CC3300"/>
              </a:solidFill>
              <a:latin typeface="Times New Roman" charset="0"/>
            </a:endParaRPr>
          </a:p>
        </p:txBody>
      </p:sp>
      <p:sp>
        <p:nvSpPr>
          <p:cNvPr id="2" name="TextBox 1"/>
          <p:cNvSpPr txBox="1"/>
          <p:nvPr/>
        </p:nvSpPr>
        <p:spPr>
          <a:xfrm>
            <a:off x="538964" y="1111180"/>
            <a:ext cx="8059601" cy="461665"/>
          </a:xfrm>
          <a:prstGeom prst="rect">
            <a:avLst/>
          </a:prstGeom>
          <a:noFill/>
        </p:spPr>
        <p:txBody>
          <a:bodyPr wrap="square" rtlCol="0">
            <a:spAutoFit/>
          </a:bodyPr>
          <a:lstStyle/>
          <a:p>
            <a:pPr>
              <a:spcAft>
                <a:spcPts val="1200"/>
              </a:spcAft>
            </a:pPr>
            <a:r>
              <a:rPr lang="en-US" sz="2400" dirty="0" smtClean="0">
                <a:latin typeface="Times New Roman"/>
              </a:rPr>
              <a:t>Caption </a:t>
            </a:r>
            <a:r>
              <a:rPr lang="en-US" sz="2400" dirty="0" smtClean="0">
                <a:latin typeface="Times New Roman"/>
              </a:rPr>
              <a:t>font should be smaller </a:t>
            </a:r>
            <a:r>
              <a:rPr lang="en-US" sz="2400" dirty="0" smtClean="0">
                <a:latin typeface="Times New Roman"/>
              </a:rPr>
              <a:t>than </a:t>
            </a:r>
            <a:r>
              <a:rPr lang="en-US" sz="2400" dirty="0" smtClean="0">
                <a:latin typeface="Times New Roman"/>
              </a:rPr>
              <a:t>text </a:t>
            </a:r>
            <a:r>
              <a:rPr lang="en-US" sz="2400" dirty="0" smtClean="0">
                <a:latin typeface="Times New Roman"/>
              </a:rPr>
              <a:t>font.  </a:t>
            </a:r>
            <a:endParaRPr lang="en-US" sz="2400" dirty="0" smtClean="0">
              <a:latin typeface="Times New Roman"/>
            </a:endParaRPr>
          </a:p>
        </p:txBody>
      </p:sp>
      <p:sp>
        <p:nvSpPr>
          <p:cNvPr id="5" name="TextBox 4"/>
          <p:cNvSpPr txBox="1"/>
          <p:nvPr/>
        </p:nvSpPr>
        <p:spPr>
          <a:xfrm>
            <a:off x="466683" y="5263552"/>
            <a:ext cx="8524078" cy="461665"/>
          </a:xfrm>
          <a:prstGeom prst="rect">
            <a:avLst/>
          </a:prstGeom>
          <a:noFill/>
        </p:spPr>
        <p:txBody>
          <a:bodyPr wrap="square" rtlCol="0">
            <a:spAutoFit/>
          </a:bodyPr>
          <a:lstStyle/>
          <a:p>
            <a:r>
              <a:rPr lang="en-US" sz="2400" dirty="0" smtClean="0">
                <a:latin typeface="Times New Roman"/>
              </a:rPr>
              <a:t>Figure </a:t>
            </a:r>
            <a:r>
              <a:rPr lang="en-US" sz="2400" dirty="0">
                <a:latin typeface="Times New Roman"/>
              </a:rPr>
              <a:t>caption goes below the figure; table caption above the table</a:t>
            </a:r>
            <a:r>
              <a:rPr lang="en-US" sz="2400" dirty="0" smtClean="0">
                <a:latin typeface="Times New Roman"/>
              </a:rPr>
              <a:t>.</a:t>
            </a:r>
            <a:endParaRPr lang="en-US" sz="2400" dirty="0">
              <a:latin typeface="Times New Roman"/>
            </a:endParaRPr>
          </a:p>
        </p:txBody>
      </p:sp>
      <p:pic>
        <p:nvPicPr>
          <p:cNvPr id="6" name="Picture 5"/>
          <p:cNvPicPr>
            <a:picLocks noChangeAspect="1"/>
          </p:cNvPicPr>
          <p:nvPr/>
        </p:nvPicPr>
        <p:blipFill>
          <a:blip r:embed="rId2"/>
          <a:stretch>
            <a:fillRect/>
          </a:stretch>
        </p:blipFill>
        <p:spPr>
          <a:xfrm>
            <a:off x="250613" y="1791191"/>
            <a:ext cx="8516036" cy="3146985"/>
          </a:xfrm>
          <a:prstGeom prst="rect">
            <a:avLst/>
          </a:prstGeom>
        </p:spPr>
      </p:pic>
    </p:spTree>
    <p:extLst>
      <p:ext uri="{BB962C8B-B14F-4D97-AF65-F5344CB8AC3E}">
        <p14:creationId xmlns:p14="http://schemas.microsoft.com/office/powerpoint/2010/main" val="3253396931"/>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fontAlgn="base" hangingPunct="1">
              <a:spcBef>
                <a:spcPct val="0"/>
              </a:spcBef>
              <a:spcAft>
                <a:spcPct val="0"/>
              </a:spcAft>
            </a:pPr>
            <a:r>
              <a:rPr lang="en-US" sz="1200" smtClean="0">
                <a:solidFill>
                  <a:srgbClr val="0000FF"/>
                </a:solidFill>
                <a:latin typeface="Times New Roman" charset="0"/>
              </a:rPr>
              <a:t>PH3010 Advanced Skills / Week 3</a:t>
            </a:r>
            <a:endParaRPr lang="en-US" sz="1200">
              <a:solidFill>
                <a:srgbClr val="0000FF"/>
              </a:solidFill>
              <a:latin typeface="Times New Roman" charset="0"/>
            </a:endParaRPr>
          </a:p>
        </p:txBody>
      </p:sp>
      <p:sp>
        <p:nvSpPr>
          <p:cNvPr id="6147"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fontAlgn="base" hangingPunct="1">
              <a:spcBef>
                <a:spcPct val="0"/>
              </a:spcBef>
              <a:spcAft>
                <a:spcPct val="0"/>
              </a:spcAft>
            </a:pPr>
            <a:fld id="{3C495E43-60C3-634C-80DB-A2A6931649E6}" type="slidenum">
              <a:rPr lang="en-US" sz="1200">
                <a:solidFill>
                  <a:srgbClr val="0000FF"/>
                </a:solidFill>
              </a:rPr>
              <a:pPr eaLnBrk="1" fontAlgn="base" hangingPunct="1">
                <a:spcBef>
                  <a:spcPct val="0"/>
                </a:spcBef>
                <a:spcAft>
                  <a:spcPct val="0"/>
                </a:spcAft>
              </a:pPr>
              <a:t>16</a:t>
            </a:fld>
            <a:endParaRPr lang="en-US" sz="1200">
              <a:solidFill>
                <a:srgbClr val="0000FF"/>
              </a:solidFill>
            </a:endParaRPr>
          </a:p>
        </p:txBody>
      </p:sp>
      <p:sp>
        <p:nvSpPr>
          <p:cNvPr id="6148" name="Date Placeholder 5"/>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fontAlgn="base" hangingPunct="1">
              <a:spcBef>
                <a:spcPct val="0"/>
              </a:spcBef>
              <a:spcAft>
                <a:spcPct val="0"/>
              </a:spcAft>
            </a:pPr>
            <a:r>
              <a:rPr lang="en-US" sz="1200" smtClean="0">
                <a:solidFill>
                  <a:srgbClr val="0000FF"/>
                </a:solidFill>
                <a:latin typeface="Times New Roman" charset="0"/>
              </a:rPr>
              <a:t>G. Cowan / RHUL Physics</a:t>
            </a:r>
            <a:endParaRPr lang="en-US" sz="1200">
              <a:solidFill>
                <a:srgbClr val="0000FF"/>
              </a:solidFill>
              <a:latin typeface="Times New Roman" charset="0"/>
            </a:endParaRPr>
          </a:p>
        </p:txBody>
      </p:sp>
      <p:sp>
        <p:nvSpPr>
          <p:cNvPr id="6149" name="Rectangle 2"/>
          <p:cNvSpPr txBox="1">
            <a:spLocks noChangeArrowheads="1"/>
          </p:cNvSpPr>
          <p:nvPr/>
        </p:nvSpPr>
        <p:spPr bwMode="auto">
          <a:xfrm>
            <a:off x="491405" y="157627"/>
            <a:ext cx="77724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nchor="ct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a:r>
              <a:rPr lang="en-GB" sz="3600" dirty="0" smtClean="0">
                <a:solidFill>
                  <a:srgbClr val="CC3300"/>
                </a:solidFill>
                <a:latin typeface="Times New Roman" charset="0"/>
              </a:rPr>
              <a:t>Code in the report</a:t>
            </a:r>
            <a:endParaRPr lang="en-GB" sz="3600" dirty="0">
              <a:solidFill>
                <a:srgbClr val="CC3300"/>
              </a:solidFill>
              <a:latin typeface="Times New Roman" charset="0"/>
            </a:endParaRPr>
          </a:p>
        </p:txBody>
      </p:sp>
      <p:sp>
        <p:nvSpPr>
          <p:cNvPr id="2" name="TextBox 1"/>
          <p:cNvSpPr txBox="1"/>
          <p:nvPr/>
        </p:nvSpPr>
        <p:spPr>
          <a:xfrm>
            <a:off x="410773" y="832570"/>
            <a:ext cx="8391563" cy="5509199"/>
          </a:xfrm>
          <a:prstGeom prst="rect">
            <a:avLst/>
          </a:prstGeom>
          <a:noFill/>
        </p:spPr>
        <p:txBody>
          <a:bodyPr wrap="square" rtlCol="0">
            <a:spAutoFit/>
          </a:bodyPr>
          <a:lstStyle/>
          <a:p>
            <a:pPr>
              <a:spcAft>
                <a:spcPts val="1200"/>
              </a:spcAft>
            </a:pPr>
            <a:r>
              <a:rPr lang="en-US" sz="2400" dirty="0" smtClean="0">
                <a:solidFill>
                  <a:srgbClr val="0000FF"/>
                </a:solidFill>
                <a:latin typeface="Times New Roman"/>
              </a:rPr>
              <a:t>In the report you should </a:t>
            </a:r>
            <a:r>
              <a:rPr lang="en-US" sz="2400" dirty="0" err="1" smtClean="0">
                <a:solidFill>
                  <a:srgbClr val="0000FF"/>
                </a:solidFill>
                <a:latin typeface="Times New Roman"/>
              </a:rPr>
              <a:t>emphasise</a:t>
            </a:r>
            <a:r>
              <a:rPr lang="en-US" sz="2400" dirty="0" smtClean="0">
                <a:solidFill>
                  <a:srgbClr val="0000FF"/>
                </a:solidFill>
                <a:latin typeface="Times New Roman"/>
              </a:rPr>
              <a:t> the mathematics, not the code, e.g.,</a:t>
            </a:r>
          </a:p>
          <a:p>
            <a:pPr>
              <a:spcAft>
                <a:spcPts val="1200"/>
              </a:spcAft>
            </a:pPr>
            <a:r>
              <a:rPr lang="en-US" sz="2400" dirty="0">
                <a:solidFill>
                  <a:srgbClr val="0000FF"/>
                </a:solidFill>
                <a:latin typeface="Times New Roman"/>
              </a:rPr>
              <a:t>		</a:t>
            </a:r>
            <a:r>
              <a:rPr lang="en-US" sz="2400" dirty="0" smtClean="0">
                <a:latin typeface="Times New Roman"/>
              </a:rPr>
              <a:t>The values of the estimators were determined by 				</a:t>
            </a:r>
            <a:r>
              <a:rPr lang="en-US" sz="2400" dirty="0" err="1" smtClean="0">
                <a:latin typeface="Times New Roman"/>
              </a:rPr>
              <a:t>minimising</a:t>
            </a:r>
            <a:r>
              <a:rPr lang="en-US" sz="2400" dirty="0" smtClean="0">
                <a:latin typeface="Times New Roman"/>
              </a:rPr>
              <a:t> the function </a:t>
            </a:r>
            <a:r>
              <a:rPr lang="el-GR" sz="2400" i="1" dirty="0" smtClean="0">
                <a:latin typeface="Times New Roman"/>
              </a:rPr>
              <a:t>χ</a:t>
            </a:r>
            <a:r>
              <a:rPr lang="el-GR" sz="2400" baseline="30000" dirty="0" smtClean="0">
                <a:latin typeface="Times New Roman"/>
              </a:rPr>
              <a:t> 2</a:t>
            </a:r>
            <a:r>
              <a:rPr lang="el-GR" sz="2400" dirty="0" smtClean="0">
                <a:latin typeface="Times New Roman"/>
              </a:rPr>
              <a:t>(</a:t>
            </a:r>
            <a:r>
              <a:rPr lang="el-GR" sz="2400" b="1" i="1" dirty="0" smtClean="0">
                <a:latin typeface="Times New Roman"/>
              </a:rPr>
              <a:t>θ</a:t>
            </a:r>
            <a:r>
              <a:rPr lang="el-GR" sz="2400" dirty="0" smtClean="0">
                <a:latin typeface="Times New Roman"/>
              </a:rPr>
              <a:t>)</a:t>
            </a:r>
            <a:r>
              <a:rPr lang="en-US" sz="2400" dirty="0" smtClean="0">
                <a:latin typeface="Times New Roman"/>
              </a:rPr>
              <a:t>, defined in Eq. (7), with 			respect to the parameters.</a:t>
            </a:r>
          </a:p>
          <a:p>
            <a:pPr>
              <a:spcAft>
                <a:spcPts val="1200"/>
              </a:spcAft>
            </a:pPr>
            <a:r>
              <a:rPr lang="en-US" sz="2400" dirty="0" smtClean="0">
                <a:solidFill>
                  <a:srgbClr val="0000FF"/>
                </a:solidFill>
                <a:latin typeface="Times New Roman"/>
              </a:rPr>
              <a:t>You can include short blocks of code to illustrate specific points as done in the script, e.g., (here with </a:t>
            </a:r>
            <a:r>
              <a:rPr lang="en-US" sz="2400" dirty="0" err="1" smtClean="0">
                <a:solidFill>
                  <a:srgbClr val="0000FF"/>
                </a:solidFill>
                <a:latin typeface="Times New Roman"/>
              </a:rPr>
              <a:t>LaTeX</a:t>
            </a:r>
            <a:r>
              <a:rPr lang="en-US" sz="2400" dirty="0" smtClean="0">
                <a:solidFill>
                  <a:srgbClr val="0000FF"/>
                </a:solidFill>
                <a:latin typeface="Times New Roman"/>
              </a:rPr>
              <a:t> verbatim environment)</a:t>
            </a:r>
          </a:p>
          <a:p>
            <a:pPr>
              <a:spcAft>
                <a:spcPts val="1200"/>
              </a:spcAft>
            </a:pPr>
            <a:r>
              <a:rPr lang="en-US" sz="2400" dirty="0">
                <a:solidFill>
                  <a:srgbClr val="000000"/>
                </a:solidFill>
                <a:latin typeface="Times New Roman"/>
              </a:rPr>
              <a:t>	</a:t>
            </a:r>
            <a:r>
              <a:rPr lang="en-US" sz="2400" dirty="0" smtClean="0">
                <a:solidFill>
                  <a:srgbClr val="000000"/>
                </a:solidFill>
                <a:latin typeface="Times New Roman"/>
              </a:rPr>
              <a:t>	The fit function was implemented in python using</a:t>
            </a:r>
          </a:p>
          <a:p>
            <a:pPr>
              <a:spcAft>
                <a:spcPts val="0"/>
              </a:spcAft>
            </a:pPr>
            <a:r>
              <a:rPr lang="en-US" sz="2400" dirty="0" smtClean="0">
                <a:solidFill>
                  <a:srgbClr val="000000"/>
                </a:solidFill>
                <a:latin typeface="Times New Roman"/>
              </a:rPr>
              <a:t>		\</a:t>
            </a:r>
            <a:r>
              <a:rPr lang="en-US" sz="2400" dirty="0">
                <a:solidFill>
                  <a:srgbClr val="000000"/>
                </a:solidFill>
                <a:latin typeface="Times New Roman"/>
              </a:rPr>
              <a:t>begin{verbatim}</a:t>
            </a:r>
          </a:p>
          <a:p>
            <a:pPr>
              <a:spcAft>
                <a:spcPts val="0"/>
              </a:spcAft>
            </a:pPr>
            <a:r>
              <a:rPr lang="en-US" sz="2400" dirty="0" smtClean="0">
                <a:solidFill>
                  <a:srgbClr val="000000"/>
                </a:solidFill>
                <a:latin typeface="Times New Roman"/>
              </a:rPr>
              <a:t>		</a:t>
            </a:r>
            <a:r>
              <a:rPr lang="en-US" sz="2400" dirty="0" err="1" smtClean="0">
                <a:solidFill>
                  <a:srgbClr val="000000"/>
                </a:solidFill>
                <a:latin typeface="Times New Roman"/>
              </a:rPr>
              <a:t>def</a:t>
            </a:r>
            <a:r>
              <a:rPr lang="en-US" sz="2400" dirty="0" smtClean="0">
                <a:solidFill>
                  <a:srgbClr val="000000"/>
                </a:solidFill>
                <a:latin typeface="Times New Roman"/>
              </a:rPr>
              <a:t> </a:t>
            </a:r>
            <a:r>
              <a:rPr lang="en-US" sz="2400" dirty="0" err="1">
                <a:solidFill>
                  <a:srgbClr val="000000"/>
                </a:solidFill>
                <a:latin typeface="Times New Roman"/>
              </a:rPr>
              <a:t>func</a:t>
            </a:r>
            <a:r>
              <a:rPr lang="en-US" sz="2400" dirty="0">
                <a:solidFill>
                  <a:srgbClr val="000000"/>
                </a:solidFill>
                <a:latin typeface="Times New Roman"/>
              </a:rPr>
              <a:t>(x, *theta):</a:t>
            </a:r>
          </a:p>
          <a:p>
            <a:pPr>
              <a:spcAft>
                <a:spcPts val="0"/>
              </a:spcAft>
            </a:pPr>
            <a:r>
              <a:rPr lang="en-US" sz="2400" dirty="0">
                <a:solidFill>
                  <a:srgbClr val="000000"/>
                </a:solidFill>
                <a:latin typeface="Times New Roman"/>
              </a:rPr>
              <a:t>    </a:t>
            </a:r>
            <a:r>
              <a:rPr lang="en-US" sz="2400" dirty="0" smtClean="0">
                <a:solidFill>
                  <a:srgbClr val="000000"/>
                </a:solidFill>
                <a:latin typeface="Times New Roman"/>
              </a:rPr>
              <a:t>			theta0</a:t>
            </a:r>
            <a:r>
              <a:rPr lang="en-US" sz="2400" dirty="0">
                <a:solidFill>
                  <a:srgbClr val="000000"/>
                </a:solidFill>
                <a:latin typeface="Times New Roman"/>
              </a:rPr>
              <a:t>, theta1 = theta</a:t>
            </a:r>
          </a:p>
          <a:p>
            <a:pPr>
              <a:spcAft>
                <a:spcPts val="0"/>
              </a:spcAft>
            </a:pPr>
            <a:r>
              <a:rPr lang="en-US" sz="2400" dirty="0">
                <a:solidFill>
                  <a:srgbClr val="000000"/>
                </a:solidFill>
                <a:latin typeface="Times New Roman"/>
              </a:rPr>
              <a:t>    </a:t>
            </a:r>
            <a:r>
              <a:rPr lang="en-US" sz="2400" dirty="0" smtClean="0">
                <a:solidFill>
                  <a:srgbClr val="000000"/>
                </a:solidFill>
                <a:latin typeface="Times New Roman"/>
              </a:rPr>
              <a:t>			return </a:t>
            </a:r>
            <a:r>
              <a:rPr lang="en-US" sz="2400" dirty="0">
                <a:solidFill>
                  <a:srgbClr val="000000"/>
                </a:solidFill>
                <a:latin typeface="Times New Roman"/>
              </a:rPr>
              <a:t>theta0 + theta1*x</a:t>
            </a:r>
          </a:p>
          <a:p>
            <a:pPr>
              <a:spcAft>
                <a:spcPts val="0"/>
              </a:spcAft>
            </a:pPr>
            <a:r>
              <a:rPr lang="en-US" sz="2400" dirty="0" smtClean="0">
                <a:solidFill>
                  <a:srgbClr val="000000"/>
                </a:solidFill>
                <a:latin typeface="Times New Roman"/>
              </a:rPr>
              <a:t>		\</a:t>
            </a:r>
            <a:r>
              <a:rPr lang="en-US" sz="2400" dirty="0">
                <a:solidFill>
                  <a:srgbClr val="000000"/>
                </a:solidFill>
                <a:latin typeface="Times New Roman"/>
              </a:rPr>
              <a:t>end{verbatim}</a:t>
            </a:r>
          </a:p>
        </p:txBody>
      </p:sp>
    </p:spTree>
    <p:extLst>
      <p:ext uri="{BB962C8B-B14F-4D97-AF65-F5344CB8AC3E}">
        <p14:creationId xmlns:p14="http://schemas.microsoft.com/office/powerpoint/2010/main" val="3535488190"/>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fontAlgn="base" hangingPunct="1">
              <a:spcBef>
                <a:spcPct val="0"/>
              </a:spcBef>
              <a:spcAft>
                <a:spcPct val="0"/>
              </a:spcAft>
            </a:pPr>
            <a:r>
              <a:rPr lang="en-US" sz="1200" smtClean="0">
                <a:solidFill>
                  <a:srgbClr val="0000FF"/>
                </a:solidFill>
                <a:latin typeface="Times New Roman" charset="0"/>
              </a:rPr>
              <a:t>PH3010 Advanced Skills / Week 3</a:t>
            </a:r>
            <a:endParaRPr lang="en-US" sz="1200">
              <a:solidFill>
                <a:srgbClr val="0000FF"/>
              </a:solidFill>
              <a:latin typeface="Times New Roman" charset="0"/>
            </a:endParaRPr>
          </a:p>
        </p:txBody>
      </p:sp>
      <p:sp>
        <p:nvSpPr>
          <p:cNvPr id="6147"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fontAlgn="base" hangingPunct="1">
              <a:spcBef>
                <a:spcPct val="0"/>
              </a:spcBef>
              <a:spcAft>
                <a:spcPct val="0"/>
              </a:spcAft>
            </a:pPr>
            <a:fld id="{3C495E43-60C3-634C-80DB-A2A6931649E6}" type="slidenum">
              <a:rPr lang="en-US" sz="1200">
                <a:solidFill>
                  <a:srgbClr val="0000FF"/>
                </a:solidFill>
              </a:rPr>
              <a:pPr eaLnBrk="1" fontAlgn="base" hangingPunct="1">
                <a:spcBef>
                  <a:spcPct val="0"/>
                </a:spcBef>
                <a:spcAft>
                  <a:spcPct val="0"/>
                </a:spcAft>
              </a:pPr>
              <a:t>17</a:t>
            </a:fld>
            <a:endParaRPr lang="en-US" sz="1200">
              <a:solidFill>
                <a:srgbClr val="0000FF"/>
              </a:solidFill>
            </a:endParaRPr>
          </a:p>
        </p:txBody>
      </p:sp>
      <p:sp>
        <p:nvSpPr>
          <p:cNvPr id="6148" name="Date Placeholder 5"/>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fontAlgn="base" hangingPunct="1">
              <a:spcBef>
                <a:spcPct val="0"/>
              </a:spcBef>
              <a:spcAft>
                <a:spcPct val="0"/>
              </a:spcAft>
            </a:pPr>
            <a:r>
              <a:rPr lang="en-US" sz="1200" smtClean="0">
                <a:solidFill>
                  <a:srgbClr val="0000FF"/>
                </a:solidFill>
                <a:latin typeface="Times New Roman" charset="0"/>
              </a:rPr>
              <a:t>G. Cowan / RHUL Physics</a:t>
            </a:r>
            <a:endParaRPr lang="en-US" sz="1200">
              <a:solidFill>
                <a:srgbClr val="0000FF"/>
              </a:solidFill>
              <a:latin typeface="Times New Roman" charset="0"/>
            </a:endParaRPr>
          </a:p>
        </p:txBody>
      </p:sp>
      <p:sp>
        <p:nvSpPr>
          <p:cNvPr id="6149" name="Rectangle 2"/>
          <p:cNvSpPr txBox="1">
            <a:spLocks noChangeArrowheads="1"/>
          </p:cNvSpPr>
          <p:nvPr/>
        </p:nvSpPr>
        <p:spPr bwMode="auto">
          <a:xfrm>
            <a:off x="491405" y="157627"/>
            <a:ext cx="77724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nchor="ct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a:r>
              <a:rPr lang="en-GB" sz="3600" dirty="0" smtClean="0">
                <a:solidFill>
                  <a:srgbClr val="CC3300"/>
                </a:solidFill>
                <a:latin typeface="Times New Roman" charset="0"/>
              </a:rPr>
              <a:t>Miscellaneous </a:t>
            </a:r>
            <a:endParaRPr lang="en-GB" sz="3600" dirty="0">
              <a:solidFill>
                <a:srgbClr val="CC3300"/>
              </a:solidFill>
              <a:latin typeface="Times New Roman" charset="0"/>
            </a:endParaRPr>
          </a:p>
        </p:txBody>
      </p:sp>
      <p:sp>
        <p:nvSpPr>
          <p:cNvPr id="2" name="TextBox 1"/>
          <p:cNvSpPr txBox="1"/>
          <p:nvPr/>
        </p:nvSpPr>
        <p:spPr>
          <a:xfrm>
            <a:off x="410773" y="832570"/>
            <a:ext cx="8391563" cy="4862869"/>
          </a:xfrm>
          <a:prstGeom prst="rect">
            <a:avLst/>
          </a:prstGeom>
          <a:noFill/>
        </p:spPr>
        <p:txBody>
          <a:bodyPr wrap="square" rtlCol="0">
            <a:spAutoFit/>
          </a:bodyPr>
          <a:lstStyle/>
          <a:p>
            <a:pPr>
              <a:spcAft>
                <a:spcPts val="1200"/>
              </a:spcAft>
            </a:pPr>
            <a:r>
              <a:rPr lang="en-US" sz="2400" dirty="0" smtClean="0">
                <a:solidFill>
                  <a:srgbClr val="0000FF"/>
                </a:solidFill>
                <a:latin typeface="Times New Roman"/>
              </a:rPr>
              <a:t>Use British spelling.</a:t>
            </a:r>
          </a:p>
          <a:p>
            <a:pPr>
              <a:spcAft>
                <a:spcPts val="1200"/>
              </a:spcAft>
            </a:pPr>
            <a:r>
              <a:rPr lang="en-US" sz="2400" dirty="0" smtClean="0">
                <a:solidFill>
                  <a:srgbClr val="0000FF"/>
                </a:solidFill>
                <a:latin typeface="Times New Roman"/>
              </a:rPr>
              <a:t>Do not cut/paste.  We can tell.</a:t>
            </a:r>
          </a:p>
          <a:p>
            <a:pPr>
              <a:spcAft>
                <a:spcPts val="1200"/>
              </a:spcAft>
            </a:pPr>
            <a:r>
              <a:rPr lang="en-US" sz="2400" dirty="0" smtClean="0">
                <a:solidFill>
                  <a:srgbClr val="0000FF"/>
                </a:solidFill>
                <a:latin typeface="Times New Roman"/>
              </a:rPr>
              <a:t>Use language precisely.  Think carefully about what the words mean:</a:t>
            </a:r>
          </a:p>
          <a:p>
            <a:pPr>
              <a:spcAft>
                <a:spcPts val="1200"/>
              </a:spcAft>
            </a:pPr>
            <a:r>
              <a:rPr lang="en-US" sz="2400" dirty="0">
                <a:latin typeface="Times New Roman"/>
              </a:rPr>
              <a:t>	</a:t>
            </a:r>
            <a:r>
              <a:rPr lang="en-US" sz="2400" dirty="0" smtClean="0">
                <a:latin typeface="Times New Roman"/>
              </a:rPr>
              <a:t>This derivation shows...</a:t>
            </a:r>
          </a:p>
          <a:p>
            <a:pPr>
              <a:spcAft>
                <a:spcPts val="1200"/>
              </a:spcAft>
            </a:pPr>
            <a:r>
              <a:rPr lang="en-US" sz="2400" dirty="0">
                <a:latin typeface="Times New Roman"/>
              </a:rPr>
              <a:t>	</a:t>
            </a:r>
            <a:r>
              <a:rPr lang="en-US" sz="2400" dirty="0" smtClean="0">
                <a:latin typeface="Times New Roman"/>
              </a:rPr>
              <a:t>This calculation shows...</a:t>
            </a:r>
          </a:p>
          <a:p>
            <a:pPr>
              <a:spcAft>
                <a:spcPts val="1200"/>
              </a:spcAft>
            </a:pPr>
            <a:r>
              <a:rPr lang="en-US" sz="2400" dirty="0">
                <a:latin typeface="Times New Roman"/>
              </a:rPr>
              <a:t>	</a:t>
            </a:r>
            <a:r>
              <a:rPr lang="en-US" sz="2400" dirty="0" smtClean="0">
                <a:latin typeface="Times New Roman"/>
              </a:rPr>
              <a:t>This theorem shows...</a:t>
            </a:r>
          </a:p>
          <a:p>
            <a:pPr>
              <a:spcAft>
                <a:spcPts val="1200"/>
              </a:spcAft>
            </a:pPr>
            <a:r>
              <a:rPr lang="en-US" sz="2400" dirty="0">
                <a:latin typeface="Times New Roman"/>
              </a:rPr>
              <a:t>	</a:t>
            </a:r>
            <a:r>
              <a:rPr lang="en-US" sz="2400" dirty="0" smtClean="0">
                <a:latin typeface="Times New Roman"/>
              </a:rPr>
              <a:t>This equation shows...</a:t>
            </a:r>
          </a:p>
          <a:p>
            <a:pPr>
              <a:spcAft>
                <a:spcPts val="1200"/>
              </a:spcAft>
            </a:pPr>
            <a:r>
              <a:rPr lang="en-US" sz="2400" dirty="0" smtClean="0">
                <a:solidFill>
                  <a:srgbClr val="0000FF"/>
                </a:solidFill>
                <a:latin typeface="Times New Roman"/>
              </a:rPr>
              <a:t>Our goal is to get the marked reports with feedback returned to you before you need to write your next report at the end of this module.   </a:t>
            </a:r>
          </a:p>
        </p:txBody>
      </p:sp>
    </p:spTree>
    <p:extLst>
      <p:ext uri="{BB962C8B-B14F-4D97-AF65-F5344CB8AC3E}">
        <p14:creationId xmlns:p14="http://schemas.microsoft.com/office/powerpoint/2010/main" val="3309749273"/>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fontAlgn="base" hangingPunct="1">
              <a:spcBef>
                <a:spcPct val="0"/>
              </a:spcBef>
              <a:spcAft>
                <a:spcPct val="0"/>
              </a:spcAft>
            </a:pPr>
            <a:r>
              <a:rPr lang="en-US" sz="1200" smtClean="0">
                <a:solidFill>
                  <a:srgbClr val="0000FF"/>
                </a:solidFill>
                <a:latin typeface="Times New Roman" charset="0"/>
              </a:rPr>
              <a:t>PH3010 Advanced Skills / Week 3</a:t>
            </a:r>
            <a:endParaRPr lang="en-US" sz="1200">
              <a:solidFill>
                <a:srgbClr val="0000FF"/>
              </a:solidFill>
              <a:latin typeface="Times New Roman" charset="0"/>
            </a:endParaRPr>
          </a:p>
        </p:txBody>
      </p:sp>
      <p:sp>
        <p:nvSpPr>
          <p:cNvPr id="6147"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fontAlgn="base" hangingPunct="1">
              <a:spcBef>
                <a:spcPct val="0"/>
              </a:spcBef>
              <a:spcAft>
                <a:spcPct val="0"/>
              </a:spcAft>
            </a:pPr>
            <a:fld id="{3C495E43-60C3-634C-80DB-A2A6931649E6}" type="slidenum">
              <a:rPr lang="en-US" sz="1200">
                <a:solidFill>
                  <a:srgbClr val="0000FF"/>
                </a:solidFill>
              </a:rPr>
              <a:pPr eaLnBrk="1" fontAlgn="base" hangingPunct="1">
                <a:spcBef>
                  <a:spcPct val="0"/>
                </a:spcBef>
                <a:spcAft>
                  <a:spcPct val="0"/>
                </a:spcAft>
              </a:pPr>
              <a:t>2</a:t>
            </a:fld>
            <a:endParaRPr lang="en-US" sz="1200">
              <a:solidFill>
                <a:srgbClr val="0000FF"/>
              </a:solidFill>
            </a:endParaRPr>
          </a:p>
        </p:txBody>
      </p:sp>
      <p:sp>
        <p:nvSpPr>
          <p:cNvPr id="6148" name="Date Placeholder 5"/>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fontAlgn="base" hangingPunct="1">
              <a:spcBef>
                <a:spcPct val="0"/>
              </a:spcBef>
              <a:spcAft>
                <a:spcPct val="0"/>
              </a:spcAft>
            </a:pPr>
            <a:r>
              <a:rPr lang="en-US" sz="1200" smtClean="0">
                <a:solidFill>
                  <a:srgbClr val="0000FF"/>
                </a:solidFill>
                <a:latin typeface="Times New Roman" charset="0"/>
              </a:rPr>
              <a:t>G. Cowan / RHUL Physics</a:t>
            </a:r>
            <a:endParaRPr lang="en-US" sz="1200">
              <a:solidFill>
                <a:srgbClr val="0000FF"/>
              </a:solidFill>
              <a:latin typeface="Times New Roman" charset="0"/>
            </a:endParaRPr>
          </a:p>
        </p:txBody>
      </p:sp>
      <p:sp>
        <p:nvSpPr>
          <p:cNvPr id="6149" name="Rectangle 2"/>
          <p:cNvSpPr txBox="1">
            <a:spLocks noChangeArrowheads="1"/>
          </p:cNvSpPr>
          <p:nvPr/>
        </p:nvSpPr>
        <p:spPr bwMode="auto">
          <a:xfrm>
            <a:off x="491405" y="173907"/>
            <a:ext cx="77724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nchor="ct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a:r>
              <a:rPr lang="en-GB" sz="3600" dirty="0" smtClean="0">
                <a:solidFill>
                  <a:srgbClr val="CC3300"/>
                </a:solidFill>
                <a:latin typeface="Times New Roman" charset="0"/>
              </a:rPr>
              <a:t>Aims of this </a:t>
            </a:r>
            <a:r>
              <a:rPr lang="en-GB" sz="3600" dirty="0">
                <a:solidFill>
                  <a:srgbClr val="CC3300"/>
                </a:solidFill>
                <a:latin typeface="Times New Roman" charset="0"/>
              </a:rPr>
              <a:t>t</a:t>
            </a:r>
            <a:r>
              <a:rPr lang="en-GB" sz="3600" dirty="0" smtClean="0">
                <a:solidFill>
                  <a:srgbClr val="CC3300"/>
                </a:solidFill>
                <a:latin typeface="Times New Roman" charset="0"/>
              </a:rPr>
              <a:t>alk</a:t>
            </a:r>
            <a:endParaRPr lang="en-GB" sz="3600" dirty="0">
              <a:solidFill>
                <a:srgbClr val="CC3300"/>
              </a:solidFill>
              <a:latin typeface="Times New Roman" charset="0"/>
            </a:endParaRPr>
          </a:p>
        </p:txBody>
      </p:sp>
      <p:sp>
        <p:nvSpPr>
          <p:cNvPr id="2" name="TextBox 1"/>
          <p:cNvSpPr txBox="1"/>
          <p:nvPr/>
        </p:nvSpPr>
        <p:spPr>
          <a:xfrm>
            <a:off x="452101" y="905622"/>
            <a:ext cx="8430867" cy="4031873"/>
          </a:xfrm>
          <a:prstGeom prst="rect">
            <a:avLst/>
          </a:prstGeom>
          <a:noFill/>
        </p:spPr>
        <p:txBody>
          <a:bodyPr wrap="square" rtlCol="0">
            <a:spAutoFit/>
          </a:bodyPr>
          <a:lstStyle/>
          <a:p>
            <a:pPr>
              <a:spcAft>
                <a:spcPts val="1200"/>
              </a:spcAft>
            </a:pPr>
            <a:r>
              <a:rPr lang="en-US" sz="2400" dirty="0">
                <a:solidFill>
                  <a:srgbClr val="0000FF"/>
                </a:solidFill>
                <a:latin typeface="Times New Roman"/>
              </a:rPr>
              <a:t>This talk is </a:t>
            </a:r>
            <a:r>
              <a:rPr lang="en-US" sz="2400" dirty="0" smtClean="0">
                <a:solidFill>
                  <a:srgbClr val="0000FF"/>
                </a:solidFill>
                <a:latin typeface="Times New Roman"/>
              </a:rPr>
              <a:t>part of the Department’s broader </a:t>
            </a:r>
            <a:r>
              <a:rPr lang="en-US" sz="2400" dirty="0" err="1" smtClean="0">
                <a:solidFill>
                  <a:srgbClr val="0000FF"/>
                </a:solidFill>
                <a:latin typeface="Times New Roman"/>
              </a:rPr>
              <a:t>programme</a:t>
            </a:r>
            <a:r>
              <a:rPr lang="en-US" sz="2400" dirty="0" smtClean="0">
                <a:solidFill>
                  <a:srgbClr val="0000FF"/>
                </a:solidFill>
                <a:latin typeface="Times New Roman"/>
              </a:rPr>
              <a:t> on writing skills.  </a:t>
            </a:r>
            <a:r>
              <a:rPr lang="en-US" sz="2400" dirty="0">
                <a:solidFill>
                  <a:srgbClr val="0000FF"/>
                </a:solidFill>
                <a:latin typeface="Times New Roman"/>
              </a:rPr>
              <a:t>For now </a:t>
            </a:r>
            <a:r>
              <a:rPr lang="en-US" sz="2400" dirty="0" smtClean="0">
                <a:solidFill>
                  <a:srgbClr val="0000FF"/>
                </a:solidFill>
                <a:latin typeface="Times New Roman"/>
              </a:rPr>
              <a:t>its focus is on PH3010, </a:t>
            </a:r>
            <a:r>
              <a:rPr lang="en-US" sz="2400" dirty="0">
                <a:solidFill>
                  <a:srgbClr val="0000FF"/>
                </a:solidFill>
                <a:latin typeface="Times New Roman"/>
              </a:rPr>
              <a:t>but most of what is discussed is equally relevant to any </a:t>
            </a:r>
            <a:r>
              <a:rPr lang="en-US" sz="2400" dirty="0" smtClean="0">
                <a:solidFill>
                  <a:srgbClr val="0000FF"/>
                </a:solidFill>
                <a:latin typeface="Times New Roman"/>
              </a:rPr>
              <a:t>similar paper (</a:t>
            </a:r>
            <a:r>
              <a:rPr lang="en-US" sz="2400" dirty="0">
                <a:solidFill>
                  <a:srgbClr val="0000FF"/>
                </a:solidFill>
                <a:latin typeface="Times New Roman"/>
              </a:rPr>
              <a:t>e.g., your </a:t>
            </a:r>
            <a:r>
              <a:rPr lang="en-US" sz="2400" dirty="0" smtClean="0">
                <a:solidFill>
                  <a:srgbClr val="0000FF"/>
                </a:solidFill>
                <a:latin typeface="Times New Roman"/>
              </a:rPr>
              <a:t>final-year project reports).</a:t>
            </a:r>
          </a:p>
          <a:p>
            <a:pPr>
              <a:spcAft>
                <a:spcPts val="1200"/>
              </a:spcAft>
            </a:pPr>
            <a:r>
              <a:rPr lang="en-US" sz="2400" dirty="0" smtClean="0">
                <a:solidFill>
                  <a:srgbClr val="0000FF"/>
                </a:solidFill>
                <a:latin typeface="Times New Roman"/>
              </a:rPr>
              <a:t>There are many issues to keep in mind when writing a report.  For now we will look at just a few key elements:</a:t>
            </a:r>
          </a:p>
          <a:p>
            <a:pPr>
              <a:spcAft>
                <a:spcPts val="1200"/>
              </a:spcAft>
            </a:pPr>
            <a:r>
              <a:rPr lang="en-US" sz="2400" dirty="0">
                <a:solidFill>
                  <a:srgbClr val="0000FF"/>
                </a:solidFill>
                <a:latin typeface="Times New Roman"/>
              </a:rPr>
              <a:t>	</a:t>
            </a:r>
            <a:r>
              <a:rPr lang="en-US" sz="2400" dirty="0" smtClean="0">
                <a:latin typeface="Times New Roman"/>
              </a:rPr>
              <a:t>Communicating to the right audience at the right level.</a:t>
            </a:r>
          </a:p>
          <a:p>
            <a:pPr>
              <a:spcAft>
                <a:spcPts val="1200"/>
              </a:spcAft>
            </a:pPr>
            <a:r>
              <a:rPr lang="en-US" sz="2400" dirty="0">
                <a:latin typeface="Times New Roman"/>
              </a:rPr>
              <a:t>	</a:t>
            </a:r>
            <a:r>
              <a:rPr lang="en-US" sz="2400" dirty="0" smtClean="0">
                <a:latin typeface="Times New Roman"/>
              </a:rPr>
              <a:t>Keeping your message </a:t>
            </a:r>
            <a:r>
              <a:rPr lang="en-US" sz="2400" dirty="0" err="1" smtClean="0">
                <a:latin typeface="Times New Roman"/>
              </a:rPr>
              <a:t>organised</a:t>
            </a:r>
            <a:r>
              <a:rPr lang="en-US" sz="2400" dirty="0" smtClean="0">
                <a:latin typeface="Times New Roman"/>
              </a:rPr>
              <a:t> in a clear and logical way.</a:t>
            </a:r>
          </a:p>
          <a:p>
            <a:pPr>
              <a:spcAft>
                <a:spcPts val="1200"/>
              </a:spcAft>
            </a:pPr>
            <a:r>
              <a:rPr lang="en-US" sz="2400" dirty="0">
                <a:latin typeface="Times New Roman"/>
              </a:rPr>
              <a:t>	</a:t>
            </a:r>
            <a:r>
              <a:rPr lang="en-US" sz="2400" dirty="0" smtClean="0">
                <a:latin typeface="Times New Roman"/>
              </a:rPr>
              <a:t>Good style, grammar, punctuation, etc.</a:t>
            </a:r>
          </a:p>
        </p:txBody>
      </p:sp>
    </p:spTree>
    <p:extLst>
      <p:ext uri="{BB962C8B-B14F-4D97-AF65-F5344CB8AC3E}">
        <p14:creationId xmlns:p14="http://schemas.microsoft.com/office/powerpoint/2010/main" val="4020339077"/>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fontAlgn="base" hangingPunct="1">
              <a:spcBef>
                <a:spcPct val="0"/>
              </a:spcBef>
              <a:spcAft>
                <a:spcPct val="0"/>
              </a:spcAft>
            </a:pPr>
            <a:r>
              <a:rPr lang="en-US" sz="1200" smtClean="0">
                <a:solidFill>
                  <a:srgbClr val="0000FF"/>
                </a:solidFill>
                <a:latin typeface="Times New Roman" charset="0"/>
              </a:rPr>
              <a:t>PH3010 Advanced Skills / Week 3</a:t>
            </a:r>
            <a:endParaRPr lang="en-US" sz="1200">
              <a:solidFill>
                <a:srgbClr val="0000FF"/>
              </a:solidFill>
              <a:latin typeface="Times New Roman" charset="0"/>
            </a:endParaRPr>
          </a:p>
        </p:txBody>
      </p:sp>
      <p:sp>
        <p:nvSpPr>
          <p:cNvPr id="6147"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fontAlgn="base" hangingPunct="1">
              <a:spcBef>
                <a:spcPct val="0"/>
              </a:spcBef>
              <a:spcAft>
                <a:spcPct val="0"/>
              </a:spcAft>
            </a:pPr>
            <a:fld id="{3C495E43-60C3-634C-80DB-A2A6931649E6}" type="slidenum">
              <a:rPr lang="en-US" sz="1200">
                <a:solidFill>
                  <a:srgbClr val="0000FF"/>
                </a:solidFill>
              </a:rPr>
              <a:pPr eaLnBrk="1" fontAlgn="base" hangingPunct="1">
                <a:spcBef>
                  <a:spcPct val="0"/>
                </a:spcBef>
                <a:spcAft>
                  <a:spcPct val="0"/>
                </a:spcAft>
              </a:pPr>
              <a:t>3</a:t>
            </a:fld>
            <a:endParaRPr lang="en-US" sz="1200">
              <a:solidFill>
                <a:srgbClr val="0000FF"/>
              </a:solidFill>
            </a:endParaRPr>
          </a:p>
        </p:txBody>
      </p:sp>
      <p:sp>
        <p:nvSpPr>
          <p:cNvPr id="6148" name="Date Placeholder 5"/>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fontAlgn="base" hangingPunct="1">
              <a:spcBef>
                <a:spcPct val="0"/>
              </a:spcBef>
              <a:spcAft>
                <a:spcPct val="0"/>
              </a:spcAft>
            </a:pPr>
            <a:r>
              <a:rPr lang="en-US" sz="1200" smtClean="0">
                <a:solidFill>
                  <a:srgbClr val="0000FF"/>
                </a:solidFill>
                <a:latin typeface="Times New Roman" charset="0"/>
              </a:rPr>
              <a:t>G. Cowan / RHUL Physics</a:t>
            </a:r>
            <a:endParaRPr lang="en-US" sz="1200">
              <a:solidFill>
                <a:srgbClr val="0000FF"/>
              </a:solidFill>
              <a:latin typeface="Times New Roman" charset="0"/>
            </a:endParaRPr>
          </a:p>
        </p:txBody>
      </p:sp>
      <p:sp>
        <p:nvSpPr>
          <p:cNvPr id="6149" name="Rectangle 2"/>
          <p:cNvSpPr txBox="1">
            <a:spLocks noChangeArrowheads="1"/>
          </p:cNvSpPr>
          <p:nvPr/>
        </p:nvSpPr>
        <p:spPr bwMode="auto">
          <a:xfrm>
            <a:off x="491405" y="151227"/>
            <a:ext cx="77724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nchor="ct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a:r>
              <a:rPr lang="en-GB" sz="3600" dirty="0" smtClean="0">
                <a:solidFill>
                  <a:srgbClr val="CC3300"/>
                </a:solidFill>
                <a:latin typeface="Times New Roman" charset="0"/>
              </a:rPr>
              <a:t>The audience</a:t>
            </a:r>
            <a:endParaRPr lang="en-GB" sz="3600" dirty="0">
              <a:solidFill>
                <a:srgbClr val="CC3300"/>
              </a:solidFill>
              <a:latin typeface="Times New Roman" charset="0"/>
            </a:endParaRPr>
          </a:p>
        </p:txBody>
      </p:sp>
      <p:sp>
        <p:nvSpPr>
          <p:cNvPr id="2" name="TextBox 1"/>
          <p:cNvSpPr txBox="1"/>
          <p:nvPr/>
        </p:nvSpPr>
        <p:spPr>
          <a:xfrm>
            <a:off x="452101" y="816094"/>
            <a:ext cx="8430867" cy="5632311"/>
          </a:xfrm>
          <a:prstGeom prst="rect">
            <a:avLst/>
          </a:prstGeom>
          <a:noFill/>
        </p:spPr>
        <p:txBody>
          <a:bodyPr wrap="square" rtlCol="0">
            <a:spAutoFit/>
          </a:bodyPr>
          <a:lstStyle/>
          <a:p>
            <a:pPr>
              <a:spcAft>
                <a:spcPts val="1200"/>
              </a:spcAft>
            </a:pPr>
            <a:r>
              <a:rPr lang="en-US" sz="2400" dirty="0" smtClean="0">
                <a:solidFill>
                  <a:srgbClr val="0000FF"/>
                </a:solidFill>
                <a:latin typeface="Times New Roman"/>
              </a:rPr>
              <a:t>When writing anything, consider carefully:</a:t>
            </a:r>
          </a:p>
          <a:p>
            <a:pPr>
              <a:spcAft>
                <a:spcPts val="1200"/>
              </a:spcAft>
            </a:pPr>
            <a:r>
              <a:rPr lang="en-US" sz="2400" dirty="0">
                <a:solidFill>
                  <a:srgbClr val="0000FF"/>
                </a:solidFill>
                <a:latin typeface="Times New Roman"/>
              </a:rPr>
              <a:t>	</a:t>
            </a:r>
            <a:r>
              <a:rPr lang="en-US" sz="2400" dirty="0" smtClean="0">
                <a:solidFill>
                  <a:srgbClr val="0000FF"/>
                </a:solidFill>
                <a:latin typeface="Times New Roman"/>
              </a:rPr>
              <a:t>	</a:t>
            </a:r>
            <a:r>
              <a:rPr lang="en-US" sz="2400" dirty="0" smtClean="0">
                <a:latin typeface="Times New Roman"/>
              </a:rPr>
              <a:t>Who is going to read it?</a:t>
            </a:r>
          </a:p>
          <a:p>
            <a:pPr>
              <a:spcAft>
                <a:spcPts val="1200"/>
              </a:spcAft>
            </a:pPr>
            <a:r>
              <a:rPr lang="en-US" sz="2400" dirty="0">
                <a:latin typeface="Times New Roman"/>
              </a:rPr>
              <a:t>	</a:t>
            </a:r>
            <a:r>
              <a:rPr lang="en-US" sz="2400" dirty="0" smtClean="0">
                <a:latin typeface="Times New Roman"/>
              </a:rPr>
              <a:t>	What is their prior knowledge of the subject?</a:t>
            </a:r>
          </a:p>
          <a:p>
            <a:pPr>
              <a:spcAft>
                <a:spcPts val="0"/>
              </a:spcAft>
            </a:pPr>
            <a:r>
              <a:rPr lang="en-US" sz="2400" dirty="0" smtClean="0">
                <a:solidFill>
                  <a:srgbClr val="0000FF"/>
                </a:solidFill>
                <a:latin typeface="Times New Roman"/>
              </a:rPr>
              <a:t>For your project reports, take your target audience to be physicists</a:t>
            </a:r>
          </a:p>
          <a:p>
            <a:pPr>
              <a:spcAft>
                <a:spcPts val="1200"/>
              </a:spcAft>
            </a:pPr>
            <a:r>
              <a:rPr lang="en-US" sz="2400" dirty="0" smtClean="0">
                <a:solidFill>
                  <a:srgbClr val="0000FF"/>
                </a:solidFill>
                <a:latin typeface="Times New Roman"/>
              </a:rPr>
              <a:t>who are not necessarily specialists in its specific topic.</a:t>
            </a:r>
          </a:p>
          <a:p>
            <a:pPr>
              <a:spcAft>
                <a:spcPts val="1200"/>
              </a:spcAft>
            </a:pPr>
            <a:r>
              <a:rPr lang="en-US" sz="2400" dirty="0" smtClean="0">
                <a:solidFill>
                  <a:srgbClr val="0000FF"/>
                </a:solidFill>
                <a:latin typeface="Times New Roman"/>
              </a:rPr>
              <a:t>Try to keep the level of the report consistent.  Do not start with</a:t>
            </a:r>
          </a:p>
          <a:p>
            <a:pPr>
              <a:spcAft>
                <a:spcPts val="1200"/>
              </a:spcAft>
            </a:pPr>
            <a:r>
              <a:rPr lang="en-US" sz="2400" dirty="0" smtClean="0">
                <a:solidFill>
                  <a:srgbClr val="000000"/>
                </a:solidFill>
                <a:latin typeface="Times New Roman"/>
              </a:rPr>
              <a:t>	All matter is made up of tiny particles called atoms.</a:t>
            </a:r>
          </a:p>
          <a:p>
            <a:pPr>
              <a:spcAft>
                <a:spcPts val="1200"/>
              </a:spcAft>
            </a:pPr>
            <a:r>
              <a:rPr lang="en-US" sz="2400" dirty="0" smtClean="0">
                <a:solidFill>
                  <a:srgbClr val="0000FF"/>
                </a:solidFill>
                <a:latin typeface="Times New Roman"/>
              </a:rPr>
              <a:t>and on the next page say</a:t>
            </a:r>
          </a:p>
          <a:p>
            <a:pPr>
              <a:spcAft>
                <a:spcPts val="1200"/>
              </a:spcAft>
            </a:pPr>
            <a:r>
              <a:rPr lang="en-US" sz="2400" dirty="0" smtClean="0">
                <a:solidFill>
                  <a:srgbClr val="0000FF"/>
                </a:solidFill>
                <a:latin typeface="Times New Roman"/>
                <a:cs typeface="Times New Roman"/>
              </a:rPr>
              <a:t>	</a:t>
            </a:r>
            <a:r>
              <a:rPr lang="en-US" sz="2400" dirty="0" smtClean="0">
                <a:solidFill>
                  <a:srgbClr val="000000"/>
                </a:solidFill>
                <a:latin typeface="Times New Roman"/>
                <a:cs typeface="Times New Roman"/>
              </a:rPr>
              <a:t>At </a:t>
            </a:r>
            <a:r>
              <a:rPr lang="en-US" sz="2400" dirty="0">
                <a:solidFill>
                  <a:srgbClr val="000000"/>
                </a:solidFill>
                <a:latin typeface="Times New Roman"/>
                <a:cs typeface="Times New Roman"/>
              </a:rPr>
              <a:t>zero </a:t>
            </a:r>
            <a:r>
              <a:rPr lang="en-US" sz="2400" dirty="0" smtClean="0">
                <a:solidFill>
                  <a:srgbClr val="000000"/>
                </a:solidFill>
                <a:latin typeface="Times New Roman"/>
                <a:cs typeface="Times New Roman"/>
              </a:rPr>
              <a:t>detuning, </a:t>
            </a:r>
            <a:r>
              <a:rPr lang="en-US" sz="2400" dirty="0">
                <a:solidFill>
                  <a:srgbClr val="000000"/>
                </a:solidFill>
                <a:latin typeface="Times New Roman"/>
                <a:cs typeface="Times New Roman"/>
              </a:rPr>
              <a:t>paths through adjacent AT split states interfere </a:t>
            </a:r>
            <a:r>
              <a:rPr lang="en-US" sz="2400" dirty="0" smtClean="0">
                <a:solidFill>
                  <a:srgbClr val="000000"/>
                </a:solidFill>
                <a:latin typeface="Times New Roman"/>
                <a:cs typeface="Times New Roman"/>
              </a:rPr>
              <a:t>	constructively </a:t>
            </a:r>
            <a:r>
              <a:rPr lang="en-US" sz="2400" dirty="0">
                <a:solidFill>
                  <a:srgbClr val="000000"/>
                </a:solidFill>
                <a:latin typeface="Times New Roman"/>
                <a:cs typeface="Times New Roman"/>
              </a:rPr>
              <a:t>leading to enhanced absorption EIA on the </a:t>
            </a:r>
            <a:r>
              <a:rPr lang="en-US" sz="2400" dirty="0" smtClean="0">
                <a:solidFill>
                  <a:srgbClr val="000000"/>
                </a:solidFill>
                <a:latin typeface="Times New Roman"/>
                <a:cs typeface="Times New Roman"/>
              </a:rPr>
              <a:t>	three </a:t>
            </a:r>
            <a:r>
              <a:rPr lang="en-US" sz="2400" dirty="0">
                <a:solidFill>
                  <a:srgbClr val="000000"/>
                </a:solidFill>
                <a:latin typeface="Times New Roman"/>
                <a:cs typeface="Times New Roman"/>
              </a:rPr>
              <a:t>photon resonance </a:t>
            </a:r>
            <a:r>
              <a:rPr lang="en-US" sz="2400" dirty="0">
                <a:solidFill>
                  <a:srgbClr val="000000"/>
                </a:solidFill>
              </a:rPr>
              <a:t>|0⟩ → |1⟩ → |2⟩ → {|3′⟩ , |3⟩}. </a:t>
            </a:r>
          </a:p>
          <a:p>
            <a:pPr>
              <a:spcAft>
                <a:spcPts val="1200"/>
              </a:spcAft>
            </a:pPr>
            <a:r>
              <a:rPr lang="en-US" sz="1600" dirty="0" smtClean="0">
                <a:solidFill>
                  <a:srgbClr val="000000"/>
                </a:solidFill>
                <a:latin typeface="Times New Roman"/>
              </a:rPr>
              <a:t>	(</a:t>
            </a:r>
            <a:r>
              <a:rPr lang="en-US" sz="1600" dirty="0">
                <a:solidFill>
                  <a:srgbClr val="000000"/>
                </a:solidFill>
                <a:latin typeface="Times New Roman"/>
              </a:rPr>
              <a:t>Kondo et al., </a:t>
            </a:r>
            <a:r>
              <a:rPr lang="en-US" sz="1600" dirty="0" smtClean="0">
                <a:solidFill>
                  <a:srgbClr val="000000"/>
                </a:solidFill>
                <a:latin typeface="Times New Roman"/>
              </a:rPr>
              <a:t>arxiv:1510.01729)</a:t>
            </a:r>
          </a:p>
        </p:txBody>
      </p:sp>
    </p:spTree>
    <p:extLst>
      <p:ext uri="{BB962C8B-B14F-4D97-AF65-F5344CB8AC3E}">
        <p14:creationId xmlns:p14="http://schemas.microsoft.com/office/powerpoint/2010/main" val="402033907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fontAlgn="base" hangingPunct="1">
              <a:spcBef>
                <a:spcPct val="0"/>
              </a:spcBef>
              <a:spcAft>
                <a:spcPct val="0"/>
              </a:spcAft>
            </a:pPr>
            <a:r>
              <a:rPr lang="en-US" sz="1200" smtClean="0">
                <a:solidFill>
                  <a:srgbClr val="0000FF"/>
                </a:solidFill>
                <a:latin typeface="Times New Roman" charset="0"/>
              </a:rPr>
              <a:t>PH3010 Advanced Skills / Week 3</a:t>
            </a:r>
            <a:endParaRPr lang="en-US" sz="1200" dirty="0">
              <a:solidFill>
                <a:srgbClr val="0000FF"/>
              </a:solidFill>
              <a:latin typeface="Times New Roman" charset="0"/>
            </a:endParaRPr>
          </a:p>
        </p:txBody>
      </p:sp>
      <p:sp>
        <p:nvSpPr>
          <p:cNvPr id="6147"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fontAlgn="base" hangingPunct="1">
              <a:spcBef>
                <a:spcPct val="0"/>
              </a:spcBef>
              <a:spcAft>
                <a:spcPct val="0"/>
              </a:spcAft>
            </a:pPr>
            <a:fld id="{3C495E43-60C3-634C-80DB-A2A6931649E6}" type="slidenum">
              <a:rPr lang="en-US" sz="1200">
                <a:solidFill>
                  <a:srgbClr val="0000FF"/>
                </a:solidFill>
              </a:rPr>
              <a:pPr eaLnBrk="1" fontAlgn="base" hangingPunct="1">
                <a:spcBef>
                  <a:spcPct val="0"/>
                </a:spcBef>
                <a:spcAft>
                  <a:spcPct val="0"/>
                </a:spcAft>
              </a:pPr>
              <a:t>4</a:t>
            </a:fld>
            <a:endParaRPr lang="en-US" sz="1200">
              <a:solidFill>
                <a:srgbClr val="0000FF"/>
              </a:solidFill>
            </a:endParaRPr>
          </a:p>
        </p:txBody>
      </p:sp>
      <p:sp>
        <p:nvSpPr>
          <p:cNvPr id="6148" name="Date Placeholder 5"/>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fontAlgn="base" hangingPunct="1">
              <a:spcBef>
                <a:spcPct val="0"/>
              </a:spcBef>
              <a:spcAft>
                <a:spcPct val="0"/>
              </a:spcAft>
            </a:pPr>
            <a:r>
              <a:rPr lang="en-US" sz="1200" smtClean="0">
                <a:solidFill>
                  <a:srgbClr val="0000FF"/>
                </a:solidFill>
                <a:latin typeface="Times New Roman" charset="0"/>
              </a:rPr>
              <a:t>G. Cowan / RHUL Physics</a:t>
            </a:r>
            <a:endParaRPr lang="en-US" sz="1200">
              <a:solidFill>
                <a:srgbClr val="0000FF"/>
              </a:solidFill>
              <a:latin typeface="Times New Roman" charset="0"/>
            </a:endParaRPr>
          </a:p>
        </p:txBody>
      </p:sp>
      <p:sp>
        <p:nvSpPr>
          <p:cNvPr id="6149" name="Rectangle 2"/>
          <p:cNvSpPr txBox="1">
            <a:spLocks noChangeArrowheads="1"/>
          </p:cNvSpPr>
          <p:nvPr/>
        </p:nvSpPr>
        <p:spPr bwMode="auto">
          <a:xfrm>
            <a:off x="491405" y="173907"/>
            <a:ext cx="77724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nchor="ct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a:r>
              <a:rPr lang="en-GB" sz="3600" dirty="0" smtClean="0">
                <a:solidFill>
                  <a:srgbClr val="CC3300"/>
                </a:solidFill>
                <a:latin typeface="Times New Roman" charset="0"/>
              </a:rPr>
              <a:t>What your reader does and doesn’t know</a:t>
            </a:r>
            <a:endParaRPr lang="en-GB" sz="3600" dirty="0">
              <a:solidFill>
                <a:srgbClr val="CC3300"/>
              </a:solidFill>
              <a:latin typeface="Times New Roman" charset="0"/>
            </a:endParaRPr>
          </a:p>
        </p:txBody>
      </p:sp>
      <p:sp>
        <p:nvSpPr>
          <p:cNvPr id="2" name="TextBox 1"/>
          <p:cNvSpPr txBox="1"/>
          <p:nvPr/>
        </p:nvSpPr>
        <p:spPr>
          <a:xfrm>
            <a:off x="491405" y="928302"/>
            <a:ext cx="8391563" cy="4401204"/>
          </a:xfrm>
          <a:prstGeom prst="rect">
            <a:avLst/>
          </a:prstGeom>
          <a:noFill/>
        </p:spPr>
        <p:txBody>
          <a:bodyPr wrap="square" rtlCol="0">
            <a:spAutoFit/>
          </a:bodyPr>
          <a:lstStyle/>
          <a:p>
            <a:pPr>
              <a:spcAft>
                <a:spcPts val="1200"/>
              </a:spcAft>
            </a:pPr>
            <a:r>
              <a:rPr lang="en-US" sz="2400" dirty="0" smtClean="0">
                <a:solidFill>
                  <a:srgbClr val="0000FF"/>
                </a:solidFill>
                <a:latin typeface="Times New Roman"/>
              </a:rPr>
              <a:t>Consider two ways of describing part of an analysis:</a:t>
            </a:r>
            <a:endParaRPr lang="en-US" sz="2400" dirty="0">
              <a:solidFill>
                <a:srgbClr val="0000FF"/>
              </a:solidFill>
              <a:latin typeface="Times New Roman"/>
            </a:endParaRPr>
          </a:p>
          <a:p>
            <a:pPr>
              <a:spcAft>
                <a:spcPts val="1200"/>
              </a:spcAft>
            </a:pPr>
            <a:r>
              <a:rPr lang="en-US" sz="2400" dirty="0" smtClean="0">
                <a:latin typeface="Times New Roman"/>
              </a:rPr>
              <a:t>(1)</a:t>
            </a:r>
            <a:r>
              <a:rPr lang="en-US" sz="2400" dirty="0">
                <a:latin typeface="Times New Roman"/>
              </a:rPr>
              <a:t> </a:t>
            </a:r>
            <a:r>
              <a:rPr lang="en-US" sz="2400" dirty="0" smtClean="0">
                <a:latin typeface="Times New Roman"/>
              </a:rPr>
              <a:t>  An estimate of </a:t>
            </a:r>
            <a:r>
              <a:rPr lang="el-GR" sz="2400" i="1" dirty="0" smtClean="0">
                <a:latin typeface="Times New Roman"/>
              </a:rPr>
              <a:t>θ </a:t>
            </a:r>
            <a:r>
              <a:rPr lang="en-US" sz="2400" dirty="0" smtClean="0">
                <a:latin typeface="Times New Roman"/>
              </a:rPr>
              <a:t>was obtained.</a:t>
            </a:r>
            <a:endParaRPr lang="en-US" sz="2400" dirty="0">
              <a:latin typeface="Times New Roman"/>
            </a:endParaRPr>
          </a:p>
          <a:p>
            <a:pPr>
              <a:spcAft>
                <a:spcPts val="1200"/>
              </a:spcAft>
            </a:pPr>
            <a:r>
              <a:rPr lang="en-US" sz="2400" dirty="0" smtClean="0">
                <a:latin typeface="Times New Roman"/>
              </a:rPr>
              <a:t>(2)	</a:t>
            </a:r>
            <a:r>
              <a:rPr lang="el-GR" sz="2400" dirty="0" smtClean="0">
                <a:latin typeface="Times New Roman"/>
              </a:rPr>
              <a:t> </a:t>
            </a:r>
            <a:r>
              <a:rPr lang="en-US" sz="2400" dirty="0" smtClean="0">
                <a:latin typeface="Times New Roman"/>
              </a:rPr>
              <a:t>The analysis resulted in an estimate of the asymmetry parameter </a:t>
            </a:r>
            <a:r>
              <a:rPr lang="el-GR" sz="2400" i="1" dirty="0" smtClean="0">
                <a:latin typeface="Times New Roman"/>
              </a:rPr>
              <a:t>θ</a:t>
            </a:r>
            <a:r>
              <a:rPr lang="en-US" sz="2400" dirty="0" smtClean="0">
                <a:latin typeface="Times New Roman"/>
              </a:rPr>
              <a:t>, which is defined through the probability density given in Eq. (7).</a:t>
            </a:r>
          </a:p>
          <a:p>
            <a:pPr>
              <a:spcAft>
                <a:spcPts val="1200"/>
              </a:spcAft>
            </a:pPr>
            <a:r>
              <a:rPr lang="en-US" sz="2400" dirty="0" smtClean="0">
                <a:solidFill>
                  <a:srgbClr val="0000FF"/>
                </a:solidFill>
                <a:latin typeface="Times New Roman"/>
              </a:rPr>
              <a:t>With (1), the reader probably thinks something has been missed and may try to skip back to find where </a:t>
            </a:r>
            <a:r>
              <a:rPr lang="el-GR" sz="2400" i="1" dirty="0" smtClean="0">
                <a:solidFill>
                  <a:srgbClr val="0000FF"/>
                </a:solidFill>
                <a:latin typeface="Times New Roman"/>
              </a:rPr>
              <a:t>θ </a:t>
            </a:r>
            <a:r>
              <a:rPr lang="en-US" sz="2400" dirty="0" smtClean="0">
                <a:solidFill>
                  <a:srgbClr val="0000FF"/>
                </a:solidFill>
                <a:latin typeface="Times New Roman"/>
              </a:rPr>
              <a:t>was introduced.</a:t>
            </a:r>
          </a:p>
          <a:p>
            <a:pPr>
              <a:spcAft>
                <a:spcPts val="0"/>
              </a:spcAft>
            </a:pPr>
            <a:r>
              <a:rPr lang="en-US" sz="2400" dirty="0" smtClean="0">
                <a:solidFill>
                  <a:srgbClr val="0000FF"/>
                </a:solidFill>
                <a:latin typeface="Times New Roman"/>
              </a:rPr>
              <a:t> In (2), it could be that this quantity is being mentioned for the first time and it is not expected that the reader should have prior knowledge about it. </a:t>
            </a:r>
          </a:p>
        </p:txBody>
      </p:sp>
    </p:spTree>
    <p:extLst>
      <p:ext uri="{BB962C8B-B14F-4D97-AF65-F5344CB8AC3E}">
        <p14:creationId xmlns:p14="http://schemas.microsoft.com/office/powerpoint/2010/main" val="470611476"/>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fontAlgn="base" hangingPunct="1">
              <a:spcBef>
                <a:spcPct val="0"/>
              </a:spcBef>
              <a:spcAft>
                <a:spcPct val="0"/>
              </a:spcAft>
            </a:pPr>
            <a:r>
              <a:rPr lang="en-US" sz="1200" smtClean="0">
                <a:solidFill>
                  <a:srgbClr val="0000FF"/>
                </a:solidFill>
                <a:latin typeface="Times New Roman" charset="0"/>
              </a:rPr>
              <a:t>PH3010 Advanced Skills / Week 3</a:t>
            </a:r>
            <a:endParaRPr lang="en-US" sz="1200" dirty="0">
              <a:solidFill>
                <a:srgbClr val="0000FF"/>
              </a:solidFill>
              <a:latin typeface="Times New Roman" charset="0"/>
            </a:endParaRPr>
          </a:p>
        </p:txBody>
      </p:sp>
      <p:sp>
        <p:nvSpPr>
          <p:cNvPr id="6147"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fontAlgn="base" hangingPunct="1">
              <a:spcBef>
                <a:spcPct val="0"/>
              </a:spcBef>
              <a:spcAft>
                <a:spcPct val="0"/>
              </a:spcAft>
            </a:pPr>
            <a:fld id="{3C495E43-60C3-634C-80DB-A2A6931649E6}" type="slidenum">
              <a:rPr lang="en-US" sz="1200">
                <a:solidFill>
                  <a:srgbClr val="0000FF"/>
                </a:solidFill>
              </a:rPr>
              <a:pPr eaLnBrk="1" fontAlgn="base" hangingPunct="1">
                <a:spcBef>
                  <a:spcPct val="0"/>
                </a:spcBef>
                <a:spcAft>
                  <a:spcPct val="0"/>
                </a:spcAft>
              </a:pPr>
              <a:t>5</a:t>
            </a:fld>
            <a:endParaRPr lang="en-US" sz="1200">
              <a:solidFill>
                <a:srgbClr val="0000FF"/>
              </a:solidFill>
            </a:endParaRPr>
          </a:p>
        </p:txBody>
      </p:sp>
      <p:sp>
        <p:nvSpPr>
          <p:cNvPr id="6148" name="Date Placeholder 5"/>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fontAlgn="base" hangingPunct="1">
              <a:spcBef>
                <a:spcPct val="0"/>
              </a:spcBef>
              <a:spcAft>
                <a:spcPct val="0"/>
              </a:spcAft>
            </a:pPr>
            <a:r>
              <a:rPr lang="en-US" sz="1200" smtClean="0">
                <a:solidFill>
                  <a:srgbClr val="0000FF"/>
                </a:solidFill>
                <a:latin typeface="Times New Roman" charset="0"/>
              </a:rPr>
              <a:t>G. Cowan / RHUL Physics</a:t>
            </a:r>
            <a:endParaRPr lang="en-US" sz="1200">
              <a:solidFill>
                <a:srgbClr val="0000FF"/>
              </a:solidFill>
              <a:latin typeface="Times New Roman" charset="0"/>
            </a:endParaRPr>
          </a:p>
        </p:txBody>
      </p:sp>
      <p:sp>
        <p:nvSpPr>
          <p:cNvPr id="6149" name="Rectangle 2"/>
          <p:cNvSpPr txBox="1">
            <a:spLocks noChangeArrowheads="1"/>
          </p:cNvSpPr>
          <p:nvPr/>
        </p:nvSpPr>
        <p:spPr bwMode="auto">
          <a:xfrm>
            <a:off x="491405" y="173907"/>
            <a:ext cx="77724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nchor="ct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a:r>
              <a:rPr lang="en-GB" sz="3600" dirty="0" smtClean="0">
                <a:solidFill>
                  <a:srgbClr val="CC3300"/>
                </a:solidFill>
                <a:latin typeface="Times New Roman" charset="0"/>
              </a:rPr>
              <a:t>Adjusting sentences to fit the context</a:t>
            </a:r>
            <a:endParaRPr lang="en-GB" sz="3600" dirty="0">
              <a:solidFill>
                <a:srgbClr val="CC3300"/>
              </a:solidFill>
              <a:latin typeface="Times New Roman" charset="0"/>
            </a:endParaRPr>
          </a:p>
        </p:txBody>
      </p:sp>
      <p:sp>
        <p:nvSpPr>
          <p:cNvPr id="2" name="TextBox 1"/>
          <p:cNvSpPr txBox="1"/>
          <p:nvPr/>
        </p:nvSpPr>
        <p:spPr>
          <a:xfrm>
            <a:off x="491405" y="928302"/>
            <a:ext cx="8391563" cy="4770536"/>
          </a:xfrm>
          <a:prstGeom prst="rect">
            <a:avLst/>
          </a:prstGeom>
          <a:noFill/>
        </p:spPr>
        <p:txBody>
          <a:bodyPr wrap="square" rtlCol="0">
            <a:spAutoFit/>
          </a:bodyPr>
          <a:lstStyle/>
          <a:p>
            <a:pPr>
              <a:spcAft>
                <a:spcPts val="1200"/>
              </a:spcAft>
            </a:pPr>
            <a:r>
              <a:rPr lang="en-US" sz="2400" dirty="0" smtClean="0">
                <a:solidFill>
                  <a:srgbClr val="000000"/>
                </a:solidFill>
                <a:latin typeface="Times New Roman"/>
              </a:rPr>
              <a:t>1) The analysis used the profile likelihood.</a:t>
            </a:r>
          </a:p>
          <a:p>
            <a:pPr>
              <a:spcAft>
                <a:spcPts val="1200"/>
              </a:spcAft>
            </a:pPr>
            <a:r>
              <a:rPr lang="en-US" sz="2400" dirty="0" smtClean="0">
                <a:solidFill>
                  <a:srgbClr val="000000"/>
                </a:solidFill>
                <a:latin typeface="Times New Roman"/>
              </a:rPr>
              <a:t>2) The analysis used a function called the profile likelihood, which only depends on the parameters of interest.</a:t>
            </a:r>
          </a:p>
          <a:p>
            <a:pPr>
              <a:spcAft>
                <a:spcPts val="1200"/>
              </a:spcAft>
            </a:pPr>
            <a:r>
              <a:rPr lang="en-US" sz="2400" dirty="0" smtClean="0">
                <a:solidFill>
                  <a:srgbClr val="000000"/>
                </a:solidFill>
                <a:latin typeface="Times New Roman"/>
              </a:rPr>
              <a:t>3)  The analysis used the profile likelihood as defined in Eq. (12).</a:t>
            </a:r>
          </a:p>
          <a:p>
            <a:pPr>
              <a:spcAft>
                <a:spcPts val="1200"/>
              </a:spcAft>
            </a:pPr>
            <a:r>
              <a:rPr lang="en-US" sz="2400" dirty="0">
                <a:solidFill>
                  <a:srgbClr val="000000"/>
                </a:solidFill>
                <a:latin typeface="Times New Roman"/>
              </a:rPr>
              <a:t>4</a:t>
            </a:r>
            <a:r>
              <a:rPr lang="en-US" sz="2400" dirty="0" smtClean="0">
                <a:solidFill>
                  <a:srgbClr val="000000"/>
                </a:solidFill>
                <a:latin typeface="Times New Roman"/>
              </a:rPr>
              <a:t>) The analysis was based on a function called the profile likelihood, obtained by evaluating the likelihood with constrained estimates for a subset of its parameters (see, e.g., Ref. [37]).</a:t>
            </a:r>
          </a:p>
          <a:p>
            <a:pPr>
              <a:spcAft>
                <a:spcPts val="1200"/>
              </a:spcAft>
            </a:pPr>
            <a:r>
              <a:rPr lang="en-US" sz="2400" dirty="0" smtClean="0">
                <a:solidFill>
                  <a:srgbClr val="0000FF"/>
                </a:solidFill>
                <a:latin typeface="Times New Roman"/>
              </a:rPr>
              <a:t>The choice of the most appropriate sentence will depend on the context.  Ask yourself at the point where the sentence appears what the reader knows about the profile likelihood and what role this information plays in what you’re trying to say.</a:t>
            </a:r>
            <a:endParaRPr lang="en-US" sz="2400" dirty="0">
              <a:solidFill>
                <a:srgbClr val="0000FF"/>
              </a:solidFill>
              <a:latin typeface="Times New Roman"/>
            </a:endParaRPr>
          </a:p>
        </p:txBody>
      </p:sp>
    </p:spTree>
    <p:extLst>
      <p:ext uri="{BB962C8B-B14F-4D97-AF65-F5344CB8AC3E}">
        <p14:creationId xmlns:p14="http://schemas.microsoft.com/office/powerpoint/2010/main" val="16760746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fontAlgn="base" hangingPunct="1">
              <a:spcBef>
                <a:spcPct val="0"/>
              </a:spcBef>
              <a:spcAft>
                <a:spcPct val="0"/>
              </a:spcAft>
            </a:pPr>
            <a:r>
              <a:rPr lang="en-US" sz="1200" smtClean="0">
                <a:solidFill>
                  <a:srgbClr val="0000FF"/>
                </a:solidFill>
                <a:latin typeface="Times New Roman" charset="0"/>
              </a:rPr>
              <a:t>PH3010 Advanced Skills / Week 3</a:t>
            </a:r>
            <a:endParaRPr lang="en-US" sz="1200">
              <a:solidFill>
                <a:srgbClr val="0000FF"/>
              </a:solidFill>
              <a:latin typeface="Times New Roman" charset="0"/>
            </a:endParaRPr>
          </a:p>
        </p:txBody>
      </p:sp>
      <p:sp>
        <p:nvSpPr>
          <p:cNvPr id="6147"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fontAlgn="base" hangingPunct="1">
              <a:spcBef>
                <a:spcPct val="0"/>
              </a:spcBef>
              <a:spcAft>
                <a:spcPct val="0"/>
              </a:spcAft>
            </a:pPr>
            <a:fld id="{3C495E43-60C3-634C-80DB-A2A6931649E6}" type="slidenum">
              <a:rPr lang="en-US" sz="1200">
                <a:solidFill>
                  <a:srgbClr val="0000FF"/>
                </a:solidFill>
              </a:rPr>
              <a:pPr eaLnBrk="1" fontAlgn="base" hangingPunct="1">
                <a:spcBef>
                  <a:spcPct val="0"/>
                </a:spcBef>
                <a:spcAft>
                  <a:spcPct val="0"/>
                </a:spcAft>
              </a:pPr>
              <a:t>6</a:t>
            </a:fld>
            <a:endParaRPr lang="en-US" sz="1200">
              <a:solidFill>
                <a:srgbClr val="0000FF"/>
              </a:solidFill>
            </a:endParaRPr>
          </a:p>
        </p:txBody>
      </p:sp>
      <p:sp>
        <p:nvSpPr>
          <p:cNvPr id="6148" name="Date Placeholder 5"/>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fontAlgn="base" hangingPunct="1">
              <a:spcBef>
                <a:spcPct val="0"/>
              </a:spcBef>
              <a:spcAft>
                <a:spcPct val="0"/>
              </a:spcAft>
            </a:pPr>
            <a:r>
              <a:rPr lang="en-US" sz="1200" smtClean="0">
                <a:solidFill>
                  <a:srgbClr val="0000FF"/>
                </a:solidFill>
                <a:latin typeface="Times New Roman" charset="0"/>
              </a:rPr>
              <a:t>G. Cowan / RHUL Physics</a:t>
            </a:r>
            <a:endParaRPr lang="en-US" sz="1200">
              <a:solidFill>
                <a:srgbClr val="0000FF"/>
              </a:solidFill>
              <a:latin typeface="Times New Roman" charset="0"/>
            </a:endParaRPr>
          </a:p>
        </p:txBody>
      </p:sp>
      <p:sp>
        <p:nvSpPr>
          <p:cNvPr id="6149" name="Rectangle 2"/>
          <p:cNvSpPr txBox="1">
            <a:spLocks noChangeArrowheads="1"/>
          </p:cNvSpPr>
          <p:nvPr/>
        </p:nvSpPr>
        <p:spPr bwMode="auto">
          <a:xfrm>
            <a:off x="491405" y="120243"/>
            <a:ext cx="77724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nchor="ct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a:r>
              <a:rPr lang="en-GB" sz="3600" dirty="0" smtClean="0">
                <a:solidFill>
                  <a:srgbClr val="CC3300"/>
                </a:solidFill>
                <a:latin typeface="Times New Roman" charset="0"/>
              </a:rPr>
              <a:t>The chapter/section </a:t>
            </a:r>
            <a:r>
              <a:rPr lang="en-GB" sz="3600" dirty="0">
                <a:solidFill>
                  <a:srgbClr val="CC3300"/>
                </a:solidFill>
                <a:latin typeface="Times New Roman" charset="0"/>
              </a:rPr>
              <a:t>o</a:t>
            </a:r>
            <a:r>
              <a:rPr lang="en-GB" sz="3600" dirty="0" smtClean="0">
                <a:solidFill>
                  <a:srgbClr val="CC3300"/>
                </a:solidFill>
                <a:latin typeface="Times New Roman" charset="0"/>
              </a:rPr>
              <a:t>utline</a:t>
            </a:r>
            <a:endParaRPr lang="en-GB" sz="3600" dirty="0">
              <a:solidFill>
                <a:srgbClr val="CC3300"/>
              </a:solidFill>
              <a:latin typeface="Times New Roman" charset="0"/>
            </a:endParaRPr>
          </a:p>
        </p:txBody>
      </p:sp>
      <p:sp>
        <p:nvSpPr>
          <p:cNvPr id="2" name="TextBox 1"/>
          <p:cNvSpPr txBox="1"/>
          <p:nvPr/>
        </p:nvSpPr>
        <p:spPr>
          <a:xfrm>
            <a:off x="491405" y="709042"/>
            <a:ext cx="8391563" cy="5816976"/>
          </a:xfrm>
          <a:prstGeom prst="rect">
            <a:avLst/>
          </a:prstGeom>
          <a:noFill/>
        </p:spPr>
        <p:txBody>
          <a:bodyPr wrap="square" rtlCol="0">
            <a:spAutoFit/>
          </a:bodyPr>
          <a:lstStyle/>
          <a:p>
            <a:pPr>
              <a:spcAft>
                <a:spcPts val="1200"/>
              </a:spcAft>
            </a:pPr>
            <a:r>
              <a:rPr lang="en-US" sz="2400" dirty="0" smtClean="0">
                <a:solidFill>
                  <a:srgbClr val="0000FF"/>
                </a:solidFill>
                <a:latin typeface="Times New Roman"/>
              </a:rPr>
              <a:t>A possible (incomplete) outline:</a:t>
            </a:r>
          </a:p>
          <a:p>
            <a:pPr>
              <a:spcAft>
                <a:spcPts val="600"/>
              </a:spcAft>
            </a:pPr>
            <a:r>
              <a:rPr lang="en-US" sz="2400" dirty="0" smtClean="0">
                <a:latin typeface="Times New Roman"/>
              </a:rPr>
              <a:t>	1.   Introduction</a:t>
            </a:r>
          </a:p>
          <a:p>
            <a:pPr>
              <a:spcAft>
                <a:spcPts val="0"/>
              </a:spcAft>
            </a:pPr>
            <a:r>
              <a:rPr lang="en-US" sz="2400" dirty="0">
                <a:latin typeface="Times New Roman"/>
              </a:rPr>
              <a:t>	2</a:t>
            </a:r>
            <a:r>
              <a:rPr lang="en-US" sz="2400" dirty="0" smtClean="0">
                <a:latin typeface="Times New Roman"/>
              </a:rPr>
              <a:t>.	Mathematical background on statistical methods and the</a:t>
            </a:r>
          </a:p>
          <a:p>
            <a:pPr>
              <a:spcAft>
                <a:spcPts val="600"/>
              </a:spcAft>
            </a:pPr>
            <a:r>
              <a:rPr lang="en-US" sz="2400" dirty="0">
                <a:latin typeface="Times New Roman"/>
              </a:rPr>
              <a:t>	</a:t>
            </a:r>
            <a:r>
              <a:rPr lang="en-US" sz="2400" dirty="0" smtClean="0">
                <a:latin typeface="Times New Roman"/>
              </a:rPr>
              <a:t>	method of least squares  (here OK to combine Sec. 1 and 2)</a:t>
            </a:r>
          </a:p>
          <a:p>
            <a:pPr>
              <a:spcAft>
                <a:spcPts val="600"/>
              </a:spcAft>
            </a:pPr>
            <a:r>
              <a:rPr lang="en-US" sz="2400" dirty="0">
                <a:latin typeface="Times New Roman"/>
              </a:rPr>
              <a:t>	3</a:t>
            </a:r>
            <a:r>
              <a:rPr lang="en-US" sz="2400" dirty="0" smtClean="0">
                <a:latin typeface="Times New Roman"/>
              </a:rPr>
              <a:t>.	Exercise 1:  Polynomial fits with the method of least </a:t>
            </a:r>
            <a:r>
              <a:rPr lang="en-US" sz="2400" dirty="0">
                <a:latin typeface="Times New Roman"/>
              </a:rPr>
              <a:t>s</a:t>
            </a:r>
            <a:r>
              <a:rPr lang="en-US" sz="2400" dirty="0" smtClean="0">
                <a:latin typeface="Times New Roman"/>
              </a:rPr>
              <a:t>quares</a:t>
            </a:r>
          </a:p>
          <a:p>
            <a:pPr>
              <a:spcAft>
                <a:spcPts val="600"/>
              </a:spcAft>
            </a:pPr>
            <a:r>
              <a:rPr lang="en-US" sz="2400" dirty="0">
                <a:latin typeface="Times New Roman"/>
              </a:rPr>
              <a:t>	</a:t>
            </a:r>
            <a:r>
              <a:rPr lang="en-US" sz="2400" dirty="0" smtClean="0">
                <a:latin typeface="Times New Roman"/>
              </a:rPr>
              <a:t>	3.1  Statement of the problem and methods used</a:t>
            </a:r>
          </a:p>
          <a:p>
            <a:pPr>
              <a:spcAft>
                <a:spcPts val="600"/>
              </a:spcAft>
            </a:pPr>
            <a:r>
              <a:rPr lang="en-US" sz="2400" dirty="0">
                <a:latin typeface="Times New Roman"/>
              </a:rPr>
              <a:t>	</a:t>
            </a:r>
            <a:r>
              <a:rPr lang="en-US" sz="2400" dirty="0" smtClean="0">
                <a:latin typeface="Times New Roman"/>
              </a:rPr>
              <a:t>	3.2  Fit results</a:t>
            </a:r>
          </a:p>
          <a:p>
            <a:pPr>
              <a:spcAft>
                <a:spcPts val="600"/>
              </a:spcAft>
            </a:pPr>
            <a:r>
              <a:rPr lang="en-US" sz="2400" dirty="0" smtClean="0">
                <a:latin typeface="Times New Roman"/>
              </a:rPr>
              <a:t>		3.3  Error propagation</a:t>
            </a:r>
          </a:p>
          <a:p>
            <a:pPr>
              <a:spcAft>
                <a:spcPts val="600"/>
              </a:spcAft>
            </a:pPr>
            <a:r>
              <a:rPr lang="en-US" sz="2400" dirty="0">
                <a:latin typeface="Times New Roman"/>
              </a:rPr>
              <a:t>	4</a:t>
            </a:r>
            <a:r>
              <a:rPr lang="en-US" sz="2400" dirty="0" smtClean="0">
                <a:latin typeface="Times New Roman"/>
              </a:rPr>
              <a:t>. </a:t>
            </a:r>
            <a:r>
              <a:rPr lang="en-US" sz="2400" dirty="0">
                <a:latin typeface="Times New Roman"/>
              </a:rPr>
              <a:t> </a:t>
            </a:r>
            <a:r>
              <a:rPr lang="en-US" sz="2400" dirty="0" smtClean="0">
                <a:latin typeface="Times New Roman"/>
              </a:rPr>
              <a:t> Exercise 2:  Analysis of Galileo’s ramp data</a:t>
            </a:r>
          </a:p>
          <a:p>
            <a:pPr>
              <a:spcAft>
                <a:spcPts val="600"/>
              </a:spcAft>
            </a:pPr>
            <a:r>
              <a:rPr lang="en-US" sz="2400" dirty="0">
                <a:latin typeface="Times New Roman"/>
              </a:rPr>
              <a:t>	</a:t>
            </a:r>
            <a:r>
              <a:rPr lang="en-US" sz="2400" dirty="0" smtClean="0">
                <a:latin typeface="Times New Roman"/>
              </a:rPr>
              <a:t>	4.1	...</a:t>
            </a:r>
          </a:p>
          <a:p>
            <a:pPr>
              <a:spcAft>
                <a:spcPts val="600"/>
              </a:spcAft>
            </a:pPr>
            <a:r>
              <a:rPr lang="en-US" sz="2400" dirty="0">
                <a:latin typeface="Times New Roman"/>
              </a:rPr>
              <a:t>	</a:t>
            </a:r>
            <a:r>
              <a:rPr lang="en-US" sz="2400" dirty="0" smtClean="0">
                <a:latin typeface="Times New Roman"/>
              </a:rPr>
              <a:t>5.	Exercise 3:  Analysis of Ptolemy’s refraction data</a:t>
            </a:r>
          </a:p>
          <a:p>
            <a:pPr>
              <a:spcAft>
                <a:spcPts val="600"/>
              </a:spcAft>
            </a:pPr>
            <a:r>
              <a:rPr lang="en-US" sz="2400" dirty="0">
                <a:latin typeface="Times New Roman"/>
              </a:rPr>
              <a:t>	</a:t>
            </a:r>
            <a:r>
              <a:rPr lang="en-US" sz="2400" dirty="0" smtClean="0">
                <a:latin typeface="Times New Roman"/>
              </a:rPr>
              <a:t>	5.1 ...</a:t>
            </a:r>
          </a:p>
          <a:p>
            <a:pPr>
              <a:spcAft>
                <a:spcPts val="600"/>
              </a:spcAft>
            </a:pPr>
            <a:r>
              <a:rPr lang="en-US" sz="2400" dirty="0">
                <a:latin typeface="Times New Roman"/>
              </a:rPr>
              <a:t>	</a:t>
            </a:r>
            <a:r>
              <a:rPr lang="en-US" sz="2400" dirty="0" smtClean="0">
                <a:latin typeface="Times New Roman"/>
              </a:rPr>
              <a:t>6.	Summary and conclusions</a:t>
            </a:r>
          </a:p>
        </p:txBody>
      </p:sp>
    </p:spTree>
    <p:extLst>
      <p:ext uri="{BB962C8B-B14F-4D97-AF65-F5344CB8AC3E}">
        <p14:creationId xmlns:p14="http://schemas.microsoft.com/office/powerpoint/2010/main" val="3882017512"/>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fontAlgn="base" hangingPunct="1">
              <a:spcBef>
                <a:spcPct val="0"/>
              </a:spcBef>
              <a:spcAft>
                <a:spcPct val="0"/>
              </a:spcAft>
            </a:pPr>
            <a:r>
              <a:rPr lang="en-US" sz="1200" smtClean="0">
                <a:solidFill>
                  <a:srgbClr val="0000FF"/>
                </a:solidFill>
                <a:latin typeface="Times New Roman" charset="0"/>
              </a:rPr>
              <a:t>PH3010 Advanced Skills / Week 3</a:t>
            </a:r>
            <a:endParaRPr lang="en-US" sz="1200">
              <a:solidFill>
                <a:srgbClr val="0000FF"/>
              </a:solidFill>
              <a:latin typeface="Times New Roman" charset="0"/>
            </a:endParaRPr>
          </a:p>
        </p:txBody>
      </p:sp>
      <p:sp>
        <p:nvSpPr>
          <p:cNvPr id="6147"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fontAlgn="base" hangingPunct="1">
              <a:spcBef>
                <a:spcPct val="0"/>
              </a:spcBef>
              <a:spcAft>
                <a:spcPct val="0"/>
              </a:spcAft>
            </a:pPr>
            <a:fld id="{3C495E43-60C3-634C-80DB-A2A6931649E6}" type="slidenum">
              <a:rPr lang="en-US" sz="1200">
                <a:solidFill>
                  <a:srgbClr val="0000FF"/>
                </a:solidFill>
              </a:rPr>
              <a:pPr eaLnBrk="1" fontAlgn="base" hangingPunct="1">
                <a:spcBef>
                  <a:spcPct val="0"/>
                </a:spcBef>
                <a:spcAft>
                  <a:spcPct val="0"/>
                </a:spcAft>
              </a:pPr>
              <a:t>7</a:t>
            </a:fld>
            <a:endParaRPr lang="en-US" sz="1200">
              <a:solidFill>
                <a:srgbClr val="0000FF"/>
              </a:solidFill>
            </a:endParaRPr>
          </a:p>
        </p:txBody>
      </p:sp>
      <p:sp>
        <p:nvSpPr>
          <p:cNvPr id="6148" name="Date Placeholder 5"/>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fontAlgn="base" hangingPunct="1">
              <a:spcBef>
                <a:spcPct val="0"/>
              </a:spcBef>
              <a:spcAft>
                <a:spcPct val="0"/>
              </a:spcAft>
            </a:pPr>
            <a:r>
              <a:rPr lang="en-US" sz="1200" smtClean="0">
                <a:solidFill>
                  <a:srgbClr val="0000FF"/>
                </a:solidFill>
                <a:latin typeface="Times New Roman" charset="0"/>
              </a:rPr>
              <a:t>G. Cowan / RHUL Physics</a:t>
            </a:r>
            <a:endParaRPr lang="en-US" sz="1200">
              <a:solidFill>
                <a:srgbClr val="0000FF"/>
              </a:solidFill>
              <a:latin typeface="Times New Roman" charset="0"/>
            </a:endParaRPr>
          </a:p>
        </p:txBody>
      </p:sp>
      <p:sp>
        <p:nvSpPr>
          <p:cNvPr id="6149" name="Rectangle 2"/>
          <p:cNvSpPr txBox="1">
            <a:spLocks noChangeArrowheads="1"/>
          </p:cNvSpPr>
          <p:nvPr/>
        </p:nvSpPr>
        <p:spPr bwMode="auto">
          <a:xfrm>
            <a:off x="491405" y="173907"/>
            <a:ext cx="77724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nchor="ct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a:r>
              <a:rPr lang="en-GB" sz="3600" dirty="0" smtClean="0">
                <a:solidFill>
                  <a:srgbClr val="CC3300"/>
                </a:solidFill>
                <a:latin typeface="Times New Roman" charset="0"/>
              </a:rPr>
              <a:t>The introduction</a:t>
            </a:r>
            <a:endParaRPr lang="en-GB" sz="3600" dirty="0">
              <a:solidFill>
                <a:srgbClr val="CC3300"/>
              </a:solidFill>
              <a:latin typeface="Times New Roman" charset="0"/>
            </a:endParaRPr>
          </a:p>
        </p:txBody>
      </p:sp>
      <p:sp>
        <p:nvSpPr>
          <p:cNvPr id="2" name="TextBox 1"/>
          <p:cNvSpPr txBox="1"/>
          <p:nvPr/>
        </p:nvSpPr>
        <p:spPr>
          <a:xfrm>
            <a:off x="491405" y="973662"/>
            <a:ext cx="8391563" cy="4401204"/>
          </a:xfrm>
          <a:prstGeom prst="rect">
            <a:avLst/>
          </a:prstGeom>
          <a:noFill/>
        </p:spPr>
        <p:txBody>
          <a:bodyPr wrap="square" rtlCol="0">
            <a:spAutoFit/>
          </a:bodyPr>
          <a:lstStyle/>
          <a:p>
            <a:pPr>
              <a:spcAft>
                <a:spcPts val="1200"/>
              </a:spcAft>
            </a:pPr>
            <a:r>
              <a:rPr lang="en-US" sz="2400" dirty="0" smtClean="0">
                <a:solidFill>
                  <a:srgbClr val="0000FF"/>
                </a:solidFill>
                <a:latin typeface="Times New Roman"/>
              </a:rPr>
              <a:t>The introduction should cover two main points:</a:t>
            </a:r>
            <a:endParaRPr lang="en-US" sz="2400" dirty="0">
              <a:solidFill>
                <a:srgbClr val="0000FF"/>
              </a:solidFill>
              <a:latin typeface="Times New Roman"/>
            </a:endParaRPr>
          </a:p>
          <a:p>
            <a:pPr>
              <a:spcAft>
                <a:spcPts val="1200"/>
              </a:spcAft>
            </a:pPr>
            <a:r>
              <a:rPr lang="en-US" sz="2400" dirty="0" smtClean="0">
                <a:solidFill>
                  <a:srgbClr val="0000FF"/>
                </a:solidFill>
                <a:latin typeface="Times New Roman"/>
              </a:rPr>
              <a:t>First, it should state briefly what the report is all about and mention some motivation for why the topic is being covered.</a:t>
            </a:r>
            <a:endParaRPr lang="en-US" sz="2400" dirty="0">
              <a:solidFill>
                <a:srgbClr val="0000FF"/>
              </a:solidFill>
              <a:latin typeface="Times New Roman"/>
            </a:endParaRPr>
          </a:p>
          <a:p>
            <a:pPr>
              <a:spcAft>
                <a:spcPts val="0"/>
              </a:spcAft>
            </a:pPr>
            <a:r>
              <a:rPr lang="en-US" sz="2400" dirty="0" smtClean="0">
                <a:solidFill>
                  <a:srgbClr val="0000FF"/>
                </a:solidFill>
                <a:latin typeface="Times New Roman"/>
              </a:rPr>
              <a:t>Second, it should give a sort of “roadmap” to the rest of the report.</a:t>
            </a:r>
          </a:p>
          <a:p>
            <a:pPr>
              <a:spcAft>
                <a:spcPts val="1200"/>
              </a:spcAft>
            </a:pPr>
            <a:r>
              <a:rPr lang="en-US" sz="2400" dirty="0" smtClean="0">
                <a:solidFill>
                  <a:srgbClr val="0000FF"/>
                </a:solidFill>
                <a:latin typeface="Times New Roman"/>
              </a:rPr>
              <a:t>This can be of the form: </a:t>
            </a:r>
            <a:endParaRPr lang="en-US" sz="2400" dirty="0">
              <a:solidFill>
                <a:srgbClr val="0000FF"/>
              </a:solidFill>
              <a:latin typeface="Times New Roman"/>
            </a:endParaRPr>
          </a:p>
          <a:p>
            <a:pPr>
              <a:spcAft>
                <a:spcPts val="1200"/>
              </a:spcAft>
            </a:pPr>
            <a:r>
              <a:rPr lang="en-US" sz="2400" dirty="0" smtClean="0">
                <a:latin typeface="Times New Roman"/>
              </a:rPr>
              <a:t> “Section 2 provides background on the statistical methods used, with focus on the method of least squares.  In Sections 3, </a:t>
            </a:r>
            <a:r>
              <a:rPr lang="en-US" sz="2400" dirty="0">
                <a:latin typeface="Times New Roman"/>
              </a:rPr>
              <a:t>4</a:t>
            </a:r>
            <a:r>
              <a:rPr lang="en-US" sz="2400" dirty="0" smtClean="0">
                <a:latin typeface="Times New Roman"/>
              </a:rPr>
              <a:t> and 5, these methods are applied to problems of...”</a:t>
            </a:r>
          </a:p>
          <a:p>
            <a:pPr>
              <a:spcAft>
                <a:spcPts val="1200"/>
              </a:spcAft>
            </a:pPr>
            <a:r>
              <a:rPr lang="en-US" sz="2400" dirty="0" smtClean="0">
                <a:solidFill>
                  <a:srgbClr val="0000FF"/>
                </a:solidFill>
                <a:latin typeface="Times New Roman"/>
              </a:rPr>
              <a:t>The roadmap is not always included in published books and papers but we suggest doing this</a:t>
            </a:r>
            <a:r>
              <a:rPr lang="en-US" sz="2400" dirty="0">
                <a:solidFill>
                  <a:srgbClr val="0000FF"/>
                </a:solidFill>
                <a:latin typeface="Times New Roman"/>
              </a:rPr>
              <a:t> </a:t>
            </a:r>
            <a:r>
              <a:rPr lang="en-US" sz="2400" dirty="0" smtClean="0">
                <a:solidFill>
                  <a:srgbClr val="0000FF"/>
                </a:solidFill>
                <a:latin typeface="Times New Roman"/>
              </a:rPr>
              <a:t>in your reports.</a:t>
            </a:r>
            <a:endParaRPr lang="en-US" sz="2400" dirty="0">
              <a:solidFill>
                <a:srgbClr val="0000FF"/>
              </a:solidFill>
              <a:latin typeface="Times New Roman"/>
            </a:endParaRPr>
          </a:p>
        </p:txBody>
      </p:sp>
    </p:spTree>
    <p:extLst>
      <p:ext uri="{BB962C8B-B14F-4D97-AF65-F5344CB8AC3E}">
        <p14:creationId xmlns:p14="http://schemas.microsoft.com/office/powerpoint/2010/main" val="917461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fontAlgn="base" hangingPunct="1">
              <a:spcBef>
                <a:spcPct val="0"/>
              </a:spcBef>
              <a:spcAft>
                <a:spcPct val="0"/>
              </a:spcAft>
            </a:pPr>
            <a:r>
              <a:rPr lang="en-US" sz="1200" smtClean="0">
                <a:solidFill>
                  <a:srgbClr val="0000FF"/>
                </a:solidFill>
                <a:latin typeface="Times New Roman" charset="0"/>
              </a:rPr>
              <a:t>PH3010 Advanced Skills / Week 3</a:t>
            </a:r>
            <a:endParaRPr lang="en-US" sz="1200">
              <a:solidFill>
                <a:srgbClr val="0000FF"/>
              </a:solidFill>
              <a:latin typeface="Times New Roman" charset="0"/>
            </a:endParaRPr>
          </a:p>
        </p:txBody>
      </p:sp>
      <p:sp>
        <p:nvSpPr>
          <p:cNvPr id="6147"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fontAlgn="base" hangingPunct="1">
              <a:spcBef>
                <a:spcPct val="0"/>
              </a:spcBef>
              <a:spcAft>
                <a:spcPct val="0"/>
              </a:spcAft>
            </a:pPr>
            <a:fld id="{3C495E43-60C3-634C-80DB-A2A6931649E6}" type="slidenum">
              <a:rPr lang="en-US" sz="1200">
                <a:solidFill>
                  <a:srgbClr val="0000FF"/>
                </a:solidFill>
              </a:rPr>
              <a:pPr eaLnBrk="1" fontAlgn="base" hangingPunct="1">
                <a:spcBef>
                  <a:spcPct val="0"/>
                </a:spcBef>
                <a:spcAft>
                  <a:spcPct val="0"/>
                </a:spcAft>
              </a:pPr>
              <a:t>8</a:t>
            </a:fld>
            <a:endParaRPr lang="en-US" sz="1200">
              <a:solidFill>
                <a:srgbClr val="0000FF"/>
              </a:solidFill>
            </a:endParaRPr>
          </a:p>
        </p:txBody>
      </p:sp>
      <p:sp>
        <p:nvSpPr>
          <p:cNvPr id="6148" name="Date Placeholder 5"/>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fontAlgn="base" hangingPunct="1">
              <a:spcBef>
                <a:spcPct val="0"/>
              </a:spcBef>
              <a:spcAft>
                <a:spcPct val="0"/>
              </a:spcAft>
            </a:pPr>
            <a:r>
              <a:rPr lang="en-US" sz="1200" smtClean="0">
                <a:solidFill>
                  <a:srgbClr val="0000FF"/>
                </a:solidFill>
                <a:latin typeface="Times New Roman" charset="0"/>
              </a:rPr>
              <a:t>G. Cowan / RHUL Physics</a:t>
            </a:r>
            <a:endParaRPr lang="en-US" sz="1200">
              <a:solidFill>
                <a:srgbClr val="0000FF"/>
              </a:solidFill>
              <a:latin typeface="Times New Roman" charset="0"/>
            </a:endParaRPr>
          </a:p>
        </p:txBody>
      </p:sp>
      <p:sp>
        <p:nvSpPr>
          <p:cNvPr id="6149" name="Rectangle 2"/>
          <p:cNvSpPr txBox="1">
            <a:spLocks noChangeArrowheads="1"/>
          </p:cNvSpPr>
          <p:nvPr/>
        </p:nvSpPr>
        <p:spPr bwMode="auto">
          <a:xfrm>
            <a:off x="491405" y="173907"/>
            <a:ext cx="77724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nchor="ct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a:r>
              <a:rPr lang="en-GB" sz="3600" dirty="0" smtClean="0">
                <a:solidFill>
                  <a:srgbClr val="CC3300"/>
                </a:solidFill>
                <a:latin typeface="Times New Roman" charset="0"/>
              </a:rPr>
              <a:t>Section on background information</a:t>
            </a:r>
            <a:endParaRPr lang="en-GB" sz="3600" dirty="0">
              <a:solidFill>
                <a:srgbClr val="CC3300"/>
              </a:solidFill>
              <a:latin typeface="Times New Roman" charset="0"/>
            </a:endParaRPr>
          </a:p>
        </p:txBody>
      </p:sp>
      <p:sp>
        <p:nvSpPr>
          <p:cNvPr id="2" name="TextBox 1"/>
          <p:cNvSpPr txBox="1"/>
          <p:nvPr/>
        </p:nvSpPr>
        <p:spPr>
          <a:xfrm>
            <a:off x="491405" y="814893"/>
            <a:ext cx="8391563" cy="5724644"/>
          </a:xfrm>
          <a:prstGeom prst="rect">
            <a:avLst/>
          </a:prstGeom>
          <a:noFill/>
        </p:spPr>
        <p:txBody>
          <a:bodyPr wrap="square" rtlCol="0">
            <a:spAutoFit/>
          </a:bodyPr>
          <a:lstStyle/>
          <a:p>
            <a:pPr>
              <a:spcAft>
                <a:spcPts val="1200"/>
              </a:spcAft>
            </a:pPr>
            <a:r>
              <a:rPr lang="en-US" sz="2400" dirty="0" smtClean="0">
                <a:latin typeface="Times New Roman"/>
              </a:rPr>
              <a:t>Most longer reports that you will write should have a chapter or section that reviews some mathematical or theoretical background that is necessary to understand the subsequent parts of the project.</a:t>
            </a:r>
          </a:p>
          <a:p>
            <a:pPr>
              <a:spcAft>
                <a:spcPts val="1200"/>
              </a:spcAft>
            </a:pPr>
            <a:r>
              <a:rPr lang="en-US" sz="2400" dirty="0" smtClean="0">
                <a:latin typeface="Times New Roman"/>
              </a:rPr>
              <a:t>For, e.g., a final-year project this could include an overview of the theory needed to understand the result of an experiment you have carried out, and if relevant something about its context, e.g., with respect to previous results.</a:t>
            </a:r>
          </a:p>
          <a:p>
            <a:pPr>
              <a:spcAft>
                <a:spcPts val="1200"/>
              </a:spcAft>
            </a:pPr>
            <a:r>
              <a:rPr lang="en-US" sz="2400" dirty="0" smtClean="0">
                <a:latin typeface="Times New Roman"/>
              </a:rPr>
              <a:t>For purposes of the module on Statistical Methods, this section can simply be a brief summary of the key elements on statistics and curve fitting covered in the script.  Its purpose is to make the report more self-contained</a:t>
            </a:r>
          </a:p>
          <a:p>
            <a:pPr>
              <a:spcAft>
                <a:spcPts val="1200"/>
              </a:spcAft>
            </a:pPr>
            <a:r>
              <a:rPr lang="en-US" sz="2400" dirty="0" smtClean="0">
                <a:latin typeface="Times New Roman"/>
              </a:rPr>
              <a:t>Alternatively, given the nature of this mini-project, some brief background can be given in the Introduction and further info could be placed into the sections corresponding to the different exercises.</a:t>
            </a:r>
          </a:p>
        </p:txBody>
      </p:sp>
    </p:spTree>
    <p:extLst>
      <p:ext uri="{BB962C8B-B14F-4D97-AF65-F5344CB8AC3E}">
        <p14:creationId xmlns:p14="http://schemas.microsoft.com/office/powerpoint/2010/main" val="452190896"/>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ooter Placeholder 3"/>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fontAlgn="base" hangingPunct="1">
              <a:spcBef>
                <a:spcPct val="0"/>
              </a:spcBef>
              <a:spcAft>
                <a:spcPct val="0"/>
              </a:spcAft>
            </a:pPr>
            <a:r>
              <a:rPr lang="en-US" sz="1200" smtClean="0">
                <a:solidFill>
                  <a:srgbClr val="0000FF"/>
                </a:solidFill>
                <a:latin typeface="Times New Roman" charset="0"/>
              </a:rPr>
              <a:t>PH3010 Advanced Skills / Week 3</a:t>
            </a:r>
            <a:endParaRPr lang="en-US" sz="1200">
              <a:solidFill>
                <a:srgbClr val="0000FF"/>
              </a:solidFill>
              <a:latin typeface="Times New Roman" charset="0"/>
            </a:endParaRPr>
          </a:p>
        </p:txBody>
      </p:sp>
      <p:sp>
        <p:nvSpPr>
          <p:cNvPr id="6147"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fontAlgn="base" hangingPunct="1">
              <a:spcBef>
                <a:spcPct val="0"/>
              </a:spcBef>
              <a:spcAft>
                <a:spcPct val="0"/>
              </a:spcAft>
            </a:pPr>
            <a:fld id="{3C495E43-60C3-634C-80DB-A2A6931649E6}" type="slidenum">
              <a:rPr lang="en-US" sz="1200">
                <a:solidFill>
                  <a:srgbClr val="0000FF"/>
                </a:solidFill>
              </a:rPr>
              <a:pPr eaLnBrk="1" fontAlgn="base" hangingPunct="1">
                <a:spcBef>
                  <a:spcPct val="0"/>
                </a:spcBef>
                <a:spcAft>
                  <a:spcPct val="0"/>
                </a:spcAft>
              </a:pPr>
              <a:t>9</a:t>
            </a:fld>
            <a:endParaRPr lang="en-US" sz="1200">
              <a:solidFill>
                <a:srgbClr val="0000FF"/>
              </a:solidFill>
            </a:endParaRPr>
          </a:p>
        </p:txBody>
      </p:sp>
      <p:sp>
        <p:nvSpPr>
          <p:cNvPr id="6148" name="Date Placeholder 5"/>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fontAlgn="base" hangingPunct="1">
              <a:spcBef>
                <a:spcPct val="0"/>
              </a:spcBef>
              <a:spcAft>
                <a:spcPct val="0"/>
              </a:spcAft>
            </a:pPr>
            <a:r>
              <a:rPr lang="en-US" sz="1200" smtClean="0">
                <a:solidFill>
                  <a:srgbClr val="0000FF"/>
                </a:solidFill>
                <a:latin typeface="Times New Roman" charset="0"/>
              </a:rPr>
              <a:t>G. Cowan / RHUL Physics</a:t>
            </a:r>
            <a:endParaRPr lang="en-US" sz="1200">
              <a:solidFill>
                <a:srgbClr val="0000FF"/>
              </a:solidFill>
              <a:latin typeface="Times New Roman" charset="0"/>
            </a:endParaRPr>
          </a:p>
        </p:txBody>
      </p:sp>
      <p:sp>
        <p:nvSpPr>
          <p:cNvPr id="6149" name="Rectangle 2"/>
          <p:cNvSpPr txBox="1">
            <a:spLocks noChangeArrowheads="1"/>
          </p:cNvSpPr>
          <p:nvPr/>
        </p:nvSpPr>
        <p:spPr bwMode="auto">
          <a:xfrm>
            <a:off x="491405" y="173907"/>
            <a:ext cx="77724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nchor="ct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a:r>
              <a:rPr lang="en-GB" sz="3600" dirty="0" smtClean="0">
                <a:solidFill>
                  <a:srgbClr val="CC3300"/>
                </a:solidFill>
                <a:latin typeface="Times New Roman" charset="0"/>
              </a:rPr>
              <a:t>Structure of chapters and sections</a:t>
            </a:r>
            <a:endParaRPr lang="en-GB" sz="3600" dirty="0">
              <a:solidFill>
                <a:srgbClr val="CC3300"/>
              </a:solidFill>
              <a:latin typeface="Times New Roman" charset="0"/>
            </a:endParaRPr>
          </a:p>
        </p:txBody>
      </p:sp>
      <p:sp>
        <p:nvSpPr>
          <p:cNvPr id="2" name="TextBox 1"/>
          <p:cNvSpPr txBox="1"/>
          <p:nvPr/>
        </p:nvSpPr>
        <p:spPr>
          <a:xfrm>
            <a:off x="491406" y="906814"/>
            <a:ext cx="8113730" cy="6017032"/>
          </a:xfrm>
          <a:prstGeom prst="rect">
            <a:avLst/>
          </a:prstGeom>
          <a:noFill/>
        </p:spPr>
        <p:txBody>
          <a:bodyPr wrap="square" rtlCol="0">
            <a:spAutoFit/>
          </a:bodyPr>
          <a:lstStyle/>
          <a:p>
            <a:pPr>
              <a:spcAft>
                <a:spcPts val="1200"/>
              </a:spcAft>
            </a:pPr>
            <a:r>
              <a:rPr lang="en-US" sz="2400" dirty="0" smtClean="0">
                <a:solidFill>
                  <a:srgbClr val="0000FF"/>
                </a:solidFill>
                <a:latin typeface="Times New Roman"/>
              </a:rPr>
              <a:t>More relevant for longer reports with a full chapter structure; here optional but good if you have many subsections.</a:t>
            </a:r>
          </a:p>
          <a:p>
            <a:pPr>
              <a:spcAft>
                <a:spcPts val="1200"/>
              </a:spcAft>
            </a:pPr>
            <a:r>
              <a:rPr lang="en-US" sz="2400" dirty="0" smtClean="0">
                <a:solidFill>
                  <a:srgbClr val="0000FF"/>
                </a:solidFill>
                <a:latin typeface="Times New Roman"/>
              </a:rPr>
              <a:t>In analogy with the introduction, each chapter should start by explaining its place in the larger narrative and providing a roadmap to its sections, e.g.,</a:t>
            </a:r>
            <a:endParaRPr lang="en-US" sz="2400" dirty="0">
              <a:solidFill>
                <a:srgbClr val="0000FF"/>
              </a:solidFill>
              <a:latin typeface="Times New Roman"/>
            </a:endParaRPr>
          </a:p>
          <a:p>
            <a:pPr>
              <a:spcAft>
                <a:spcPts val="1200"/>
              </a:spcAft>
            </a:pPr>
            <a:r>
              <a:rPr lang="en-US" sz="2800" dirty="0" smtClean="0">
                <a:latin typeface="Times New Roman"/>
              </a:rPr>
              <a:t>Chapter 5 </a:t>
            </a:r>
          </a:p>
          <a:p>
            <a:pPr>
              <a:spcAft>
                <a:spcPts val="1800"/>
              </a:spcAft>
            </a:pPr>
            <a:r>
              <a:rPr lang="en-US" sz="2800" dirty="0" smtClean="0">
                <a:latin typeface="Times New Roman"/>
              </a:rPr>
              <a:t>Theoretical interpretation of recent measurements</a:t>
            </a:r>
          </a:p>
          <a:p>
            <a:pPr>
              <a:spcAft>
                <a:spcPts val="1200"/>
              </a:spcAft>
            </a:pPr>
            <a:r>
              <a:rPr lang="en-US" sz="2000" dirty="0" smtClean="0">
                <a:latin typeface="Times New Roman"/>
              </a:rPr>
              <a:t>The experimental results reviewed in Ch. 4 have provided the basis for a number of  tests of theoretical models.  Section 5.1 </a:t>
            </a:r>
            <a:r>
              <a:rPr lang="en-US" sz="2000" dirty="0" err="1" smtClean="0">
                <a:latin typeface="Times New Roman"/>
              </a:rPr>
              <a:t>summarises</a:t>
            </a:r>
            <a:r>
              <a:rPr lang="en-US" sz="2000" dirty="0" smtClean="0">
                <a:latin typeface="Times New Roman"/>
              </a:rPr>
              <a:t> tests of </a:t>
            </a:r>
            <a:r>
              <a:rPr lang="en-US" sz="2000" dirty="0" err="1" smtClean="0">
                <a:latin typeface="Times New Roman"/>
              </a:rPr>
              <a:t>supersymmetric</a:t>
            </a:r>
            <a:r>
              <a:rPr lang="en-US" sz="2000" dirty="0" smtClean="0">
                <a:latin typeface="Times New Roman"/>
              </a:rPr>
              <a:t> models based on the measured Higgs boson production rates.  Higgs boson mass measurements have been used to test a variety of models</a:t>
            </a:r>
            <a:r>
              <a:rPr lang="en-US" sz="2000" dirty="0">
                <a:latin typeface="Times New Roman"/>
              </a:rPr>
              <a:t> </a:t>
            </a:r>
            <a:r>
              <a:rPr lang="en-US" sz="2000" dirty="0" smtClean="0">
                <a:latin typeface="Times New Roman"/>
              </a:rPr>
              <a:t>such as compositeness, as described in Sec. 5.2.</a:t>
            </a:r>
          </a:p>
          <a:p>
            <a:pPr>
              <a:spcAft>
                <a:spcPts val="1200"/>
              </a:spcAft>
            </a:pPr>
            <a:r>
              <a:rPr lang="en-US" sz="2400" dirty="0" smtClean="0">
                <a:latin typeface="Times New Roman"/>
              </a:rPr>
              <a:t>5.1  Tests of </a:t>
            </a:r>
            <a:r>
              <a:rPr lang="en-US" sz="2400" dirty="0" err="1" smtClean="0">
                <a:latin typeface="Times New Roman"/>
              </a:rPr>
              <a:t>supersymmetric</a:t>
            </a:r>
            <a:r>
              <a:rPr lang="en-US" sz="2400" dirty="0" smtClean="0">
                <a:latin typeface="Times New Roman"/>
              </a:rPr>
              <a:t> models</a:t>
            </a:r>
          </a:p>
          <a:p>
            <a:pPr>
              <a:spcAft>
                <a:spcPts val="1200"/>
              </a:spcAft>
            </a:pPr>
            <a:r>
              <a:rPr lang="en-US" sz="2000" dirty="0" smtClean="0">
                <a:latin typeface="Times New Roman"/>
              </a:rPr>
              <a:t>...</a:t>
            </a:r>
          </a:p>
        </p:txBody>
      </p:sp>
    </p:spTree>
    <p:extLst>
      <p:ext uri="{BB962C8B-B14F-4D97-AF65-F5344CB8AC3E}">
        <p14:creationId xmlns:p14="http://schemas.microsoft.com/office/powerpoint/2010/main" val="550867032"/>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none" rtlCol="0">
        <a:spAutoFit/>
      </a:bodyPr>
      <a:lstStyle>
        <a:defPPr>
          <a:defRPr sz="2400" dirty="0" smtClean="0">
            <a:solidFill>
              <a:srgbClr val="0000FF"/>
            </a:solidFill>
            <a:latin typeface="Times New Roman"/>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1031</TotalTime>
  <Words>1483</Words>
  <Application>Microsoft Macintosh PowerPoint</Application>
  <PresentationFormat>On-screen Show (4:3)</PresentationFormat>
  <Paragraphs>185</Paragraphs>
  <Slides>17</Slides>
  <Notes>1</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RHUL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Glen Cowan</dc:creator>
  <cp:lastModifiedBy>Glen Cowan</cp:lastModifiedBy>
  <cp:revision>128</cp:revision>
  <dcterms:created xsi:type="dcterms:W3CDTF">2012-09-11T21:02:00Z</dcterms:created>
  <dcterms:modified xsi:type="dcterms:W3CDTF">2019-10-18T08:43:08Z</dcterms:modified>
</cp:coreProperties>
</file>