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81" r:id="rId3"/>
    <p:sldMasterId id="2147483683" r:id="rId4"/>
  </p:sldMasterIdLst>
  <p:notesMasterIdLst>
    <p:notesMasterId r:id="rId49"/>
  </p:notesMasterIdLst>
  <p:handoutMasterIdLst>
    <p:handoutMasterId r:id="rId50"/>
  </p:handoutMasterIdLst>
  <p:sldIdLst>
    <p:sldId id="256" r:id="rId5"/>
    <p:sldId id="257" r:id="rId6"/>
    <p:sldId id="436" r:id="rId7"/>
    <p:sldId id="294" r:id="rId8"/>
    <p:sldId id="469" r:id="rId9"/>
    <p:sldId id="494" r:id="rId10"/>
    <p:sldId id="312" r:id="rId11"/>
    <p:sldId id="315" r:id="rId12"/>
    <p:sldId id="314" r:id="rId13"/>
    <p:sldId id="295" r:id="rId14"/>
    <p:sldId id="387" r:id="rId15"/>
    <p:sldId id="428" r:id="rId16"/>
    <p:sldId id="429" r:id="rId17"/>
    <p:sldId id="453" r:id="rId18"/>
    <p:sldId id="454" r:id="rId19"/>
    <p:sldId id="443" r:id="rId20"/>
    <p:sldId id="444" r:id="rId21"/>
    <p:sldId id="445" r:id="rId22"/>
    <p:sldId id="430" r:id="rId23"/>
    <p:sldId id="431" r:id="rId24"/>
    <p:sldId id="480" r:id="rId25"/>
    <p:sldId id="432" r:id="rId26"/>
    <p:sldId id="481" r:id="rId27"/>
    <p:sldId id="482" r:id="rId28"/>
    <p:sldId id="484" r:id="rId29"/>
    <p:sldId id="486" r:id="rId30"/>
    <p:sldId id="487" r:id="rId31"/>
    <p:sldId id="479" r:id="rId32"/>
    <p:sldId id="474" r:id="rId33"/>
    <p:sldId id="476" r:id="rId34"/>
    <p:sldId id="459" r:id="rId35"/>
    <p:sldId id="461" r:id="rId36"/>
    <p:sldId id="457" r:id="rId37"/>
    <p:sldId id="458" r:id="rId38"/>
    <p:sldId id="462" r:id="rId39"/>
    <p:sldId id="384" r:id="rId40"/>
    <p:sldId id="488" r:id="rId41"/>
    <p:sldId id="420" r:id="rId42"/>
    <p:sldId id="421" r:id="rId43"/>
    <p:sldId id="422" r:id="rId44"/>
    <p:sldId id="491" r:id="rId45"/>
    <p:sldId id="492" r:id="rId46"/>
    <p:sldId id="489" r:id="rId47"/>
    <p:sldId id="490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BE3"/>
    <a:srgbClr val="16C7E3"/>
    <a:srgbClr val="16D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26/03/19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26/03/19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29895E-A785-314B-A3EF-0C3B718E422C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141" y="4351535"/>
            <a:ext cx="4770305" cy="34803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2E449C5-8AEC-E84D-829C-0332ABB0FBA4}" type="slidenum">
              <a:rPr lang="en-US" sz="1200">
                <a:solidFill>
                  <a:prstClr val="black"/>
                </a:solidFill>
              </a:rPr>
              <a:pPr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141" y="4351535"/>
            <a:ext cx="4770305" cy="34803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8F3D3FA-1DE6-A945-8748-23076E3AD02F}" type="slidenum">
              <a:rPr lang="en-US" sz="1200">
                <a:solidFill>
                  <a:schemeClr val="tx1"/>
                </a:solidFill>
              </a:rPr>
              <a:pPr/>
              <a:t>43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141" y="4351535"/>
            <a:ext cx="4770305" cy="34803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EA4520-998F-2646-A19D-8483030AC8A4}" type="slidenum">
              <a:rPr lang="en-US" sz="1200">
                <a:solidFill>
                  <a:schemeClr val="tx1"/>
                </a:solidFill>
              </a:rPr>
              <a:pPr/>
              <a:t>44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141" y="4351535"/>
            <a:ext cx="4770305" cy="34803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  <a:latin typeface="Times New Roman"/>
              </a:defRPr>
            </a:lvl1pPr>
          </a:lstStyle>
          <a:p>
            <a:pPr>
              <a:defRPr/>
            </a:pPr>
            <a:r>
              <a:rPr lang="en-US" smtClean="0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  <a:latin typeface="Times New Roman"/>
              </a:defRPr>
            </a:lvl1pPr>
          </a:lstStyle>
          <a:p>
            <a:pPr>
              <a:defRPr/>
            </a:pPr>
            <a:r>
              <a:rPr lang="en-US" smtClean="0"/>
              <a:t>Learning from data at the LHC / 26 March 2019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86D87C89-CC84-2B45-8CD2-B033AD812D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23038"/>
            <a:ext cx="1463675" cy="263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G. Cowan / RHUL Physics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71688" y="6500813"/>
            <a:ext cx="5000625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Learning from data at the LHC / 26 March 2019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24525" y="6500813"/>
            <a:ext cx="3381375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204B2-8652-7649-8EF9-1319288E65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1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23038"/>
            <a:ext cx="1463675" cy="263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G. Cowan / RHUL Physics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71688" y="6500813"/>
            <a:ext cx="5000625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Learning from data at the LHC / 26 March 2019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24525" y="6500813"/>
            <a:ext cx="3381375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204B2-8652-7649-8EF9-1319288E65E2}" type="slidenum">
              <a:rPr lang="en-GB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4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G. Cowan / RHUL Physics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Learning from data at the LHC / 26 March 2019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96285-A2C2-EF49-8B27-89F5D8B7E3A0}" type="slidenum">
              <a:rPr lang="en-US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9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G. Cowan / RHUL Physics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Learning from data at the LHC / 26 March 2019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92AF3-C3BE-6245-A528-FD749C24AF22}" type="slidenum">
              <a:rPr lang="en-US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3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23038"/>
            <a:ext cx="1463675" cy="2635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G. Cowan / RHUL Physics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71688" y="6500813"/>
            <a:ext cx="5000625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Learning from data at the LHC / 26 March 2019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24525" y="6500813"/>
            <a:ext cx="3381375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7BDD4-8936-4748-8E08-8499C8E7C32C}" type="slidenum">
              <a:rPr lang="en-GB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7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23038"/>
            <a:ext cx="1463675" cy="263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G. Cowan / RHUL Physics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Learning from data at the LHC / 26 March 2019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E053B-BB9F-B74D-BA12-120BB0356D7D}" type="slidenum">
              <a:rPr lang="en-GB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8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G. Cowan / RHUL Physics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87450" y="6500813"/>
            <a:ext cx="500062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Learning from data at the LHC / 26 March 2019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EFBE7-F08A-174A-913E-014DCD752EE9}" type="slidenum">
              <a:rPr lang="en-GB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4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1744" y="6480175"/>
            <a:ext cx="3810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Learning from data at the LHC / 26 March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8" y="6523038"/>
            <a:ext cx="14636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hangingPunct="0">
              <a:defRPr/>
            </a:pPr>
            <a:r>
              <a:rPr lang="en-US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14563" y="6500813"/>
            <a:ext cx="5000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hangingPunct="0">
              <a:defRPr/>
            </a:pPr>
            <a:r>
              <a:rPr lang="en-US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54675" y="6500813"/>
            <a:ext cx="33813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hangingPunct="0">
              <a:defRPr/>
            </a:pPr>
            <a:fld id="{5AF6D77D-62BD-1F46-9108-0C90EB173475}" type="slidenum">
              <a:rPr lang="en-GB">
                <a:solidFill>
                  <a:srgbClr val="0000FF"/>
                </a:solidFill>
                <a:latin typeface="Times New Roman" charset="0"/>
              </a:rPr>
              <a:pPr defTabSz="914400" eaLnBrk="0" hangingPunct="0">
                <a:defRPr/>
              </a:pPr>
              <a:t>‹#›</a:t>
            </a:fld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291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8" y="6523038"/>
            <a:ext cx="14636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hangingPunct="0">
              <a:defRPr/>
            </a:pPr>
            <a:r>
              <a:rPr lang="en-US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14563" y="6500813"/>
            <a:ext cx="5000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hangingPunct="0">
              <a:defRPr/>
            </a:pPr>
            <a:r>
              <a:rPr lang="en-US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54675" y="6500813"/>
            <a:ext cx="33813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hangingPunct="0">
              <a:defRPr/>
            </a:pPr>
            <a:fld id="{ED733E9C-1E24-4349-95D9-D0036668CF6A}" type="slidenum">
              <a:rPr lang="en-GB">
                <a:solidFill>
                  <a:srgbClr val="0000FF"/>
                </a:solidFill>
                <a:latin typeface="Times New Roman" charset="0"/>
              </a:rPr>
              <a:pPr defTabSz="914400" eaLnBrk="0" hangingPunct="0">
                <a:defRPr/>
              </a:pPr>
              <a:t>‹#›</a:t>
            </a:fld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740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8" y="6523038"/>
            <a:ext cx="14636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 eaLnBrk="0" hangingPunct="0">
              <a:defRPr/>
            </a:pPr>
            <a:r>
              <a:rPr lang="en-US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6588" y="6500813"/>
            <a:ext cx="5000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 eaLnBrk="0" hangingPunct="0">
              <a:defRPr/>
            </a:pPr>
            <a:r>
              <a:rPr lang="en-US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54675" y="6500813"/>
            <a:ext cx="33813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 eaLnBrk="0" hangingPunct="0">
              <a:defRPr/>
            </a:pPr>
            <a:fld id="{7FF2C518-A3E1-4D44-90CE-B1EA8FB7B61B}" type="slidenum">
              <a:rPr lang="en-GB">
                <a:solidFill>
                  <a:srgbClr val="0000FF"/>
                </a:solidFill>
                <a:latin typeface="Times New Roman" charset="0"/>
              </a:rPr>
              <a:pPr defTabSz="914400" eaLnBrk="0" hangingPunct="0">
                <a:defRPr/>
              </a:pPr>
              <a:t>‹#›</a:t>
            </a:fld>
            <a:endParaRPr lang="en-GB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62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47" y="4884054"/>
            <a:ext cx="1798662" cy="8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995" y="0"/>
            <a:ext cx="3428569" cy="2571427"/>
          </a:xfrm>
          <a:prstGeom prst="rect">
            <a:avLst/>
          </a:prstGeom>
        </p:spPr>
      </p:pic>
      <p:sp>
        <p:nvSpPr>
          <p:cNvPr id="512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1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28E0B5-F4C2-6B4D-A6EF-AA0C8A29B1F7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5123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113167" y="623575"/>
            <a:ext cx="5654452" cy="13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4000" dirty="0" smtClean="0">
                <a:solidFill>
                  <a:srgbClr val="0000FF"/>
                </a:solidFill>
                <a:latin typeface="Times New Roman" charset="0"/>
              </a:rPr>
              <a:t>Learning from Data at the </a:t>
            </a:r>
          </a:p>
          <a:p>
            <a:pPr algn="ctr">
              <a:spcAft>
                <a:spcPts val="1200"/>
              </a:spcAft>
            </a:pPr>
            <a:r>
              <a:rPr lang="en-GB" sz="4000" dirty="0" smtClean="0">
                <a:solidFill>
                  <a:srgbClr val="0000FF"/>
                </a:solidFill>
                <a:latin typeface="Times New Roman" charset="0"/>
              </a:rPr>
              <a:t>Large Hadron Collider</a:t>
            </a:r>
          </a:p>
          <a:p>
            <a:pPr algn="ctr"/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Braga, 26 March 2019</a:t>
            </a:r>
          </a:p>
          <a:p>
            <a:pPr algn="ctr"/>
            <a:endParaRPr lang="en-GB" sz="4000" dirty="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8" name="Picture 9" descr="Inside the LHC tun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5" y="2174600"/>
            <a:ext cx="9647285" cy="180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46" y="2187972"/>
            <a:ext cx="3975157" cy="2708076"/>
          </a:xfrm>
          <a:prstGeom prst="rect">
            <a:avLst/>
          </a:prstGeom>
        </p:spPr>
      </p:pic>
      <p:pic>
        <p:nvPicPr>
          <p:cNvPr id="5" name="Picture 4" descr="Screen Shot 2019-03-22 at 15.43.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14" y="3963928"/>
            <a:ext cx="5292875" cy="2308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126" y="5111777"/>
            <a:ext cx="36781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Glen Cowan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Physics Dept.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Royal Holloway, U. London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3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75433" y="361151"/>
            <a:ext cx="8497887" cy="773113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A simulated </a:t>
            </a:r>
            <a:r>
              <a:rPr lang="en-GB" sz="3600" dirty="0" err="1">
                <a:solidFill>
                  <a:srgbClr val="800000"/>
                </a:solidFill>
                <a:latin typeface="Times New Roman" charset="0"/>
              </a:rPr>
              <a:t>s</a:t>
            </a:r>
            <a:r>
              <a:rPr lang="en-GB" sz="3600" dirty="0" err="1" smtClean="0">
                <a:solidFill>
                  <a:srgbClr val="800000"/>
                </a:solidFill>
                <a:latin typeface="Times New Roman" charset="0"/>
              </a:rPr>
              <a:t>upersymmetry</a:t>
            </a:r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 event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19263"/>
            <a:ext cx="52895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4150" y="1439863"/>
            <a:ext cx="90011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high </a:t>
            </a:r>
            <a:r>
              <a:rPr lang="en-GB" i="1">
                <a:solidFill>
                  <a:srgbClr val="000000"/>
                </a:solidFill>
              </a:rPr>
              <a:t>p</a:t>
            </a:r>
            <a:r>
              <a:rPr lang="en-GB" baseline="-33000">
                <a:solidFill>
                  <a:srgbClr val="000000"/>
                </a:solidFill>
              </a:rPr>
              <a:t>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muons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157288" y="1938338"/>
            <a:ext cx="379412" cy="388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1055688" y="2139950"/>
            <a:ext cx="482600" cy="434975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600950" y="1425575"/>
            <a:ext cx="140811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high </a:t>
            </a:r>
            <a:r>
              <a:rPr lang="en-GB" i="1">
                <a:solidFill>
                  <a:srgbClr val="000000"/>
                </a:solidFill>
              </a:rPr>
              <a:t>p</a:t>
            </a:r>
            <a:r>
              <a:rPr lang="en-GB" baseline="-33000">
                <a:solidFill>
                  <a:srgbClr val="000000"/>
                </a:solidFill>
              </a:rPr>
              <a:t>T</a:t>
            </a:r>
            <a:r>
              <a:rPr lang="en-GB">
                <a:solidFill>
                  <a:srgbClr val="000000"/>
                </a:solidFill>
              </a:rPr>
              <a:t> jets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of hadrons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>
            <a:off x="4494213" y="1754188"/>
            <a:ext cx="2970212" cy="9826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5157788" y="1892300"/>
            <a:ext cx="2335212" cy="21129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4284663" y="4397375"/>
            <a:ext cx="6350" cy="15605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26290" y="6064243"/>
            <a:ext cx="5396159" cy="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000000"/>
                </a:solidFill>
              </a:rPr>
              <a:t>missing </a:t>
            </a:r>
            <a:r>
              <a:rPr lang="en-GB" dirty="0" smtClean="0">
                <a:solidFill>
                  <a:srgbClr val="000000"/>
                </a:solidFill>
              </a:rPr>
              <a:t>energy from undetected </a:t>
            </a:r>
            <a:r>
              <a:rPr lang="en-GB" dirty="0" err="1" smtClean="0">
                <a:solidFill>
                  <a:srgbClr val="000000"/>
                </a:solidFill>
              </a:rPr>
              <a:t>neutralinos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1155700" y="3689350"/>
            <a:ext cx="9874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6370638" y="3689350"/>
            <a:ext cx="10112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858838" y="3471863"/>
            <a:ext cx="1539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499350" y="3484563"/>
            <a:ext cx="1539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19837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3422" y="144961"/>
            <a:ext cx="63730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Times New Roman"/>
              </a:rPr>
              <a:t>Simulated event from </a:t>
            </a:r>
            <a:r>
              <a:rPr lang="en-US" sz="3200" dirty="0" err="1" smtClean="0">
                <a:solidFill>
                  <a:srgbClr val="800000"/>
                </a:solidFill>
                <a:latin typeface="Times New Roman"/>
              </a:rPr>
              <a:t>supersymmetry</a:t>
            </a:r>
            <a:endParaRPr lang="en-US" sz="3200" dirty="0" smtClean="0">
              <a:solidFill>
                <a:srgbClr val="800000"/>
              </a:solidFill>
              <a:latin typeface="Times New Rom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15" y="1031848"/>
            <a:ext cx="4836214" cy="50750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0475" y="1488334"/>
            <a:ext cx="3603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Here momentum imbalance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towards upper right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indicates that invisible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particles (here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neutralinos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)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escaped to lower left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(“missing energy”).</a:t>
            </a:r>
          </a:p>
        </p:txBody>
      </p:sp>
    </p:spTree>
    <p:extLst>
      <p:ext uri="{BB962C8B-B14F-4D97-AF65-F5344CB8AC3E}">
        <p14:creationId xmlns:p14="http://schemas.microsoft.com/office/powerpoint/2010/main" val="145665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3550" y="418610"/>
            <a:ext cx="8497888" cy="5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800000"/>
                </a:solidFill>
              </a:rPr>
              <a:t>Background events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89038"/>
            <a:ext cx="46577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55425" y="1422400"/>
            <a:ext cx="3642023" cy="267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0000FF"/>
                </a:solidFill>
              </a:rPr>
              <a:t>This event from Standard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0000FF"/>
                </a:solidFill>
              </a:rPr>
              <a:t>Model </a:t>
            </a:r>
            <a:r>
              <a:rPr lang="en-GB" dirty="0" smtClean="0">
                <a:solidFill>
                  <a:srgbClr val="0000FF"/>
                </a:solidFill>
              </a:rPr>
              <a:t>top-</a:t>
            </a:r>
            <a:r>
              <a:rPr lang="en-GB" dirty="0" err="1" smtClean="0">
                <a:solidFill>
                  <a:srgbClr val="0000FF"/>
                </a:solidFill>
              </a:rPr>
              <a:t>antitop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production </a:t>
            </a:r>
            <a:endParaRPr lang="en-GB" dirty="0" smtClean="0">
              <a:solidFill>
                <a:srgbClr val="0000FF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0000FF"/>
                </a:solidFill>
              </a:rPr>
              <a:t>also has </a:t>
            </a:r>
            <a:r>
              <a:rPr lang="en-GB" dirty="0">
                <a:solidFill>
                  <a:srgbClr val="0000FF"/>
                </a:solidFill>
              </a:rPr>
              <a:t>high  </a:t>
            </a:r>
            <a:r>
              <a:rPr lang="en-GB" i="1" dirty="0" err="1">
                <a:solidFill>
                  <a:srgbClr val="0000FF"/>
                </a:solidFill>
              </a:rPr>
              <a:t>p</a:t>
            </a:r>
            <a:r>
              <a:rPr lang="en-GB" baseline="-33000" dirty="0" err="1">
                <a:solidFill>
                  <a:srgbClr val="0000FF"/>
                </a:solidFill>
              </a:rPr>
              <a:t>T</a:t>
            </a:r>
            <a:r>
              <a:rPr lang="en-GB" dirty="0">
                <a:solidFill>
                  <a:srgbClr val="0000FF"/>
                </a:solidFill>
              </a:rPr>
              <a:t> jets and </a:t>
            </a:r>
            <a:endParaRPr lang="en-GB" dirty="0" smtClean="0">
              <a:solidFill>
                <a:srgbClr val="0000FF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err="1" smtClean="0">
                <a:solidFill>
                  <a:srgbClr val="0000FF"/>
                </a:solidFill>
              </a:rPr>
              <a:t>muons</a:t>
            </a:r>
            <a:r>
              <a:rPr lang="en-GB" dirty="0" smtClean="0">
                <a:solidFill>
                  <a:srgbClr val="0000FF"/>
                </a:solidFill>
              </a:rPr>
              <a:t>, and </a:t>
            </a:r>
            <a:r>
              <a:rPr lang="en-GB" dirty="0">
                <a:solidFill>
                  <a:srgbClr val="0000FF"/>
                </a:solidFill>
              </a:rPr>
              <a:t>some missing </a:t>
            </a:r>
            <a:endParaRPr lang="en-GB" dirty="0" smtClean="0">
              <a:solidFill>
                <a:srgbClr val="0000FF"/>
              </a:solidFill>
            </a:endParaRPr>
          </a:p>
          <a:p>
            <a:pPr eaLnBrk="1">
              <a:lnSpc>
                <a:spcPct val="93000"/>
              </a:lnSpc>
              <a:spcAft>
                <a:spcPts val="120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0000FF"/>
                </a:solidFill>
              </a:rPr>
              <a:t>transverse energy</a:t>
            </a:r>
            <a:r>
              <a:rPr lang="en-GB" dirty="0">
                <a:solidFill>
                  <a:srgbClr val="0000FF"/>
                </a:solidFill>
              </a:rPr>
              <a:t>.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800000"/>
                </a:solidFill>
                <a:cs typeface="Times New Roman" charset="0"/>
              </a:rPr>
              <a:t>→</a:t>
            </a:r>
            <a:r>
              <a:rPr lang="en-GB" dirty="0">
                <a:solidFill>
                  <a:srgbClr val="000000"/>
                </a:solidFill>
                <a:cs typeface="Times New Roman" charset="0"/>
              </a:rPr>
              <a:t> can easily mimic a 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000000"/>
                </a:solidFill>
                <a:cs typeface="Times New Roman" charset="0"/>
              </a:rPr>
              <a:t>     SUSY event.</a:t>
            </a:r>
          </a:p>
        </p:txBody>
      </p:sp>
    </p:spTree>
    <p:extLst>
      <p:ext uri="{BB962C8B-B14F-4D97-AF65-F5344CB8AC3E}">
        <p14:creationId xmlns:p14="http://schemas.microsoft.com/office/powerpoint/2010/main" val="339222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7778" y="295366"/>
            <a:ext cx="8497888" cy="5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800000"/>
                </a:solidFill>
              </a:rPr>
              <a:t>Discovering “New Physics”</a:t>
            </a:r>
            <a:endParaRPr lang="en-GB" sz="3600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524" y="964969"/>
            <a:ext cx="812764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For each proton-proton collision, record some set of measured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properties (energies and directions of the particles). 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Compare the observations to the predictions of different theories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and see how well they agree.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endParaRPr lang="en-US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3498" y="5133995"/>
            <a:ext cx="44356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But the data are “random”!  An observed disagreement might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be a statistical fluctuation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891" y="2855126"/>
            <a:ext cx="5867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If we can find a set of measurements where the data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are incompatible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with the Standard Model and in good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agreement with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some alternative, we’ve made a discovery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359" y="2766179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75" y="4791272"/>
            <a:ext cx="2257454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9891" y="5409862"/>
            <a:ext cx="799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2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</a:rPr>
              <a:t>nd</a:t>
            </a:r>
            <a:endParaRPr lang="en-US" sz="2400" dirty="0" smtClean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prize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39648" y="5578500"/>
            <a:ext cx="340021" cy="1368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87316" y="2378095"/>
            <a:ext cx="949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Nobel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prize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724018" y="2661443"/>
            <a:ext cx="365323" cy="193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7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75727" y="11075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Learning from Data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686" y="728379"/>
            <a:ext cx="8230776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The term Machine Learning (ML) refers to algorithms that “learn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from data” and make predictions based on what has been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learned.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In its simplest sense, “learning” means the algorithm contains adjustable parameters whose values are estimated using data.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ML can be seen as a part of or related to: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Artificial Intelligence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Pattern Recognition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Statistical Learning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Multivariate Analysis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Development from (mainly) Computer Science, (also) Statistics;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sometimes “Data Science” used to refer to all of above.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In Particle Physics, the most important application is the use of </a:t>
            </a:r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classification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to search for New Physics.</a:t>
            </a:r>
          </a:p>
        </p:txBody>
      </p:sp>
    </p:spTree>
    <p:extLst>
      <p:ext uri="{BB962C8B-B14F-4D97-AF65-F5344CB8AC3E}">
        <p14:creationId xmlns:p14="http://schemas.microsoft.com/office/powerpoint/2010/main" val="172618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04" y="1297053"/>
            <a:ext cx="2951419" cy="1605919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75726" y="245019"/>
            <a:ext cx="831944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Example of classification: </a:t>
            </a:r>
            <a:r>
              <a:rPr lang="en-GB" sz="3600" dirty="0">
                <a:solidFill>
                  <a:srgbClr val="CC3300"/>
                </a:solidFill>
                <a:latin typeface="Times New Roman" charset="0"/>
              </a:rPr>
              <a:t>I</a:t>
            </a:r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ndustrial Fishing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072" y="956473"/>
            <a:ext cx="536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You scoop up fish which are of two types: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396" y="1693425"/>
            <a:ext cx="766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</a:rPr>
              <a:t>Sea </a:t>
            </a:r>
          </a:p>
          <a:p>
            <a:r>
              <a:rPr lang="en-US" sz="2400" dirty="0" smtClean="0">
                <a:latin typeface="Times New Roman"/>
              </a:rPr>
              <a:t>Bass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51" y="1668069"/>
            <a:ext cx="2279465" cy="926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4513" y="1881585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Cod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326" y="2869417"/>
            <a:ext cx="784915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You examine the fish with automatic sensors and for each one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you measure a set of </a:t>
            </a:r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features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= length		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4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= area of fins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= width		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5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= mean spectral reflectance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3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= weight		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6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= ...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These constitute the “feature vector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”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b="1" i="1" dirty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= (</a:t>
            </a:r>
            <a:r>
              <a:rPr lang="en-US" sz="2400" i="1" dirty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0000FF"/>
                </a:solidFill>
                <a:latin typeface="Times New Roman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,...,</a:t>
            </a:r>
            <a:r>
              <a:rPr lang="en-US" sz="2400" i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i="1" baseline="-25000" dirty="0" err="1">
                <a:solidFill>
                  <a:srgbClr val="0000FF"/>
                </a:solidFill>
                <a:latin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8" y="5535007"/>
            <a:ext cx="8201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In addition you hire a fish expert to identify the “true class label”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y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= 0 or 1 (i.e., 0 = sea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ass, 1 = cod) for each fish.</a:t>
            </a:r>
          </a:p>
        </p:txBody>
      </p:sp>
    </p:spTree>
    <p:extLst>
      <p:ext uri="{BB962C8B-B14F-4D97-AF65-F5344CB8AC3E}">
        <p14:creationId xmlns:p14="http://schemas.microsoft.com/office/powerpoint/2010/main" val="259232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5727" y="1979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Distributions of the features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942" y="1642342"/>
            <a:ext cx="3112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If we consider only two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features </a:t>
            </a:r>
            <a:r>
              <a:rPr lang="en-US" sz="2400" b="1" i="1" dirty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= 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,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 x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), we can display the results in a scatter plot.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942" y="4311976"/>
            <a:ext cx="85443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Goal is to determine a decision boundary, so that, without the help of the fish expert, we can classify new fish by seeing where their measured features lie relative to the boundary.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Same idea in multi-dimensional feature space, but cannot represent as 2-D plot.  Decision boundary is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-dim.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hypersurface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636" y="868778"/>
            <a:ext cx="3551881" cy="34041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72875" y="1180677"/>
            <a:ext cx="1871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blue = class 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216400" y="1487925"/>
            <a:ext cx="969044" cy="4425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33799" y="3021979"/>
            <a:ext cx="173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red = class 0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724769" y="3119669"/>
            <a:ext cx="1441745" cy="16189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72301" y="1985326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ecision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boundary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87584" y="2415481"/>
            <a:ext cx="1237031" cy="4399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49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Classification of proton-proton collisions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618" y="815354"/>
            <a:ext cx="8403231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Proton-proton collisions can be considered to come in two classes: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	</a:t>
            </a:r>
            <a:r>
              <a:rPr lang="en-US" sz="2400" dirty="0" smtClean="0">
                <a:latin typeface="Times New Roman"/>
              </a:rPr>
              <a:t>signal (the kind of event we’re looking for, </a:t>
            </a:r>
            <a:r>
              <a:rPr lang="en-US" sz="2400" i="1" dirty="0" smtClean="0">
                <a:latin typeface="Times New Roman"/>
              </a:rPr>
              <a:t>y</a:t>
            </a:r>
            <a:r>
              <a:rPr lang="en-US" sz="2400" dirty="0" smtClean="0">
                <a:latin typeface="Times New Roman"/>
              </a:rPr>
              <a:t> = 1)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/>
              </a:rPr>
              <a:t>	</a:t>
            </a:r>
            <a:r>
              <a:rPr lang="en-US" sz="2400" dirty="0" smtClean="0">
                <a:latin typeface="Times New Roman"/>
              </a:rPr>
              <a:t>background (the kind that mimics signal, </a:t>
            </a:r>
            <a:r>
              <a:rPr lang="en-US" sz="2400" i="1" dirty="0" smtClean="0">
                <a:latin typeface="Times New Roman"/>
              </a:rPr>
              <a:t>y</a:t>
            </a:r>
            <a:r>
              <a:rPr lang="en-US" sz="2400" dirty="0" smtClean="0">
                <a:latin typeface="Times New Roman"/>
              </a:rPr>
              <a:t> = 0)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For each collision (event), we measure a collection of features:</a:t>
            </a:r>
          </a:p>
          <a:p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	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energy of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muon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			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000000"/>
                </a:solidFill>
                <a:latin typeface="Times New Roman"/>
              </a:rPr>
              <a:t>4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missing transverse energy</a:t>
            </a:r>
            <a:endParaRPr lang="en-US" sz="2400" dirty="0">
              <a:solidFill>
                <a:srgbClr val="000000"/>
              </a:solidFill>
              <a:latin typeface="Times New Roman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000000"/>
                </a:solidFill>
                <a:latin typeface="Times New Roman"/>
              </a:rPr>
              <a:t>2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angle between jets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5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invariant mass of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muon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pair</a:t>
            </a:r>
            <a:endParaRPr lang="en-US" sz="2400" dirty="0">
              <a:solidFill>
                <a:srgbClr val="000000"/>
              </a:solidFill>
              <a:latin typeface="Times New Roman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000000"/>
                </a:solidFill>
                <a:latin typeface="Times New Roman"/>
              </a:rPr>
              <a:t>3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total jet energy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			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baseline="-25000" dirty="0">
                <a:solidFill>
                  <a:srgbClr val="000000"/>
                </a:solidFill>
                <a:latin typeface="Times New Roman"/>
              </a:rPr>
              <a:t>6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= ..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real events don’t come with true class labels, but computer-simulated events do.  So we can have a set of simulated events that consist of a feature vector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and true class label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y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(0 for background, 1 for signal):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			(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y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)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, (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y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)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, ..., 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400" i="1" dirty="0">
                <a:solidFill>
                  <a:srgbClr val="000000"/>
                </a:solidFill>
                <a:latin typeface="Times New Roman"/>
              </a:rPr>
              <a:t>y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)</a:t>
            </a:r>
            <a:r>
              <a:rPr lang="en-US" sz="2400" i="1" baseline="-25000" dirty="0" smtClean="0">
                <a:solidFill>
                  <a:srgbClr val="000000"/>
                </a:solidFill>
                <a:latin typeface="Times New Roman"/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simulated events are called “training data”.</a:t>
            </a:r>
          </a:p>
        </p:txBody>
      </p:sp>
    </p:spTree>
    <p:extLst>
      <p:ext uri="{BB962C8B-B14F-4D97-AF65-F5344CB8AC3E}">
        <p14:creationId xmlns:p14="http://schemas.microsoft.com/office/powerpoint/2010/main" val="241959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6412" y="1531304"/>
            <a:ext cx="8627346" cy="2664000"/>
            <a:chOff x="203808" y="1285324"/>
            <a:chExt cx="8627346" cy="266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08" y="1285324"/>
              <a:ext cx="8627346" cy="2664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77072" y="1536631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3065" y="15949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4734" y="15905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Separating Signal from Background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473" y="917241"/>
            <a:ext cx="491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What is the best “decision boundary”?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493" y="4209604"/>
            <a:ext cx="86971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Complications: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T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he boundary is a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hypersurface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in a space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with, say, </a:t>
            </a:r>
            <a:endParaRPr lang="en-US" sz="2400" dirty="0" smtClean="0">
              <a:solidFill>
                <a:srgbClr val="0000FF"/>
              </a:solidFill>
              <a:latin typeface="Times New Roman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tens or hundreds of dimensions.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events of the signal type may not exist in Nature!  Goal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is to see if anything “signal-like” is present in the real data.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9109" y="1069639"/>
            <a:ext cx="178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signal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116634" y="1558823"/>
            <a:ext cx="301407" cy="44757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52216" y="4020240"/>
            <a:ext cx="1637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background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events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368587" y="3531196"/>
            <a:ext cx="150704" cy="489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22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28910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Outline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405" y="1145562"/>
            <a:ext cx="666600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Particle physics: the short story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Large Hadron Collider and the ATLAS Detector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Learning from data:  using Machine Learning to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classify events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search for New Physics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Outlook for Machine Learning and Particle Physics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832" y="3102647"/>
            <a:ext cx="3658592" cy="346239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Mathematics of the decision boundary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474" y="944424"/>
            <a:ext cx="51539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 general surface in the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-dimensional feature space can be described by an equation of the form: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40" y="1702581"/>
            <a:ext cx="31242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681" y="2296149"/>
            <a:ext cx="2595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For example, if the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function is linear: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681" y="3759315"/>
            <a:ext cx="3278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then the surface is linear: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3" y="4661874"/>
            <a:ext cx="357244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values of the constants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c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c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,... are adjusted using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training data.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90" y="2470150"/>
            <a:ext cx="4762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2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08" y="1086912"/>
            <a:ext cx="7102242" cy="5246380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510943" y="25634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Distribution of linear decision function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1014" y="2278822"/>
            <a:ext cx="91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signal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1744" y="2194431"/>
            <a:ext cx="1056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back-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ground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395235" y="2816066"/>
            <a:ext cx="260501" cy="537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28359" y="3095715"/>
            <a:ext cx="303477" cy="40112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61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Nonlinear decision boundaries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264" y="768315"/>
            <a:ext cx="844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From the scatter plot below it’s clear that some nonlinear boundary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would be better than a linear one: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8" y="1756150"/>
            <a:ext cx="4825038" cy="464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4069" y="2916462"/>
            <a:ext cx="3257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And to have a nonlinear boundary, the decision function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t</a:t>
            </a:r>
            <a:r>
              <a:rPr lang="en-US" sz="1200" i="1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(</a:t>
            </a:r>
            <a:r>
              <a:rPr lang="en-US" sz="2400" b="1" i="1" dirty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)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must be nonlinear in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/>
              </a:rPr>
              <a:t>x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222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Neural Networks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395" y="815355"/>
            <a:ext cx="7445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 simple nonlinear decision function can be constructed 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721" y="1421687"/>
            <a:ext cx="3594100" cy="106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357" y="2649901"/>
            <a:ext cx="7158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where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h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is called the “activation function”. 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For this one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can use, e.g., a logistic sigmoid function,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9" y="4580870"/>
            <a:ext cx="2209800" cy="8509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274445" y="6193564"/>
            <a:ext cx="5173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32906" y="592700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</a:rPr>
              <a:t>u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19" y="3449680"/>
            <a:ext cx="4112537" cy="303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5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Single Layer Perceptron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898" y="801922"/>
            <a:ext cx="802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In this form, the decision function is called a Single Layer Perceptron – the simplest example of a Neural Network.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196" y="1691533"/>
            <a:ext cx="4505569" cy="352809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935680" y="5219623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77215" y="5705700"/>
            <a:ext cx="150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input layer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41581" y="3810216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83116" y="4296293"/>
            <a:ext cx="164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output node</a:t>
            </a:r>
          </a:p>
        </p:txBody>
      </p:sp>
    </p:spTree>
    <p:extLst>
      <p:ext uri="{BB962C8B-B14F-4D97-AF65-F5344CB8AC3E}">
        <p14:creationId xmlns:p14="http://schemas.microsoft.com/office/powerpoint/2010/main" val="131504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Multilayer Perceptron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23" y="995182"/>
            <a:ext cx="3844399" cy="30378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213920" y="4108131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653" y="4625568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input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layer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35774" y="2708221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7309" y="3194298"/>
            <a:ext cx="164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output node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06999" y="3680377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2343" y="4244853"/>
            <a:ext cx="3487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hidden layer with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 nodes </a:t>
            </a:r>
          </a:p>
          <a:p>
            <a:r>
              <a:rPr lang="el-GR" sz="2400" i="1" dirty="0" smtClean="0">
                <a:solidFill>
                  <a:srgbClr val="000000"/>
                </a:solidFill>
                <a:latin typeface="Times New Roman"/>
              </a:rPr>
              <a:t>φ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,..., </a:t>
            </a:r>
            <a:r>
              <a:rPr lang="el-GR" sz="2400" i="1" dirty="0" smtClean="0">
                <a:solidFill>
                  <a:srgbClr val="000000"/>
                </a:solidFill>
                <a:latin typeface="Times New Roman"/>
              </a:rPr>
              <a:t>φ</a:t>
            </a:r>
            <a:r>
              <a:rPr lang="en-US" sz="2400" i="1" baseline="-25000" dirty="0" smtClean="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</a:rPr>
              <a:t>x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431" y="5519328"/>
            <a:ext cx="7237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Each line in the graph represents a parameter which must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be adjusted using the training data.</a:t>
            </a:r>
          </a:p>
        </p:txBody>
      </p:sp>
    </p:spTree>
    <p:extLst>
      <p:ext uri="{BB962C8B-B14F-4D97-AF65-F5344CB8AC3E}">
        <p14:creationId xmlns:p14="http://schemas.microsoft.com/office/powerpoint/2010/main" val="107954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Distribution of neural net output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13" y="1850231"/>
            <a:ext cx="5963909" cy="4355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7402" y="2663189"/>
            <a:ext cx="91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9583" y="2614350"/>
            <a:ext cx="1056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back-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ground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98614" y="3214382"/>
            <a:ext cx="342828" cy="491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900370" y="3515634"/>
            <a:ext cx="235828" cy="52978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7949" y="783994"/>
            <a:ext cx="7534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Degree of separation between classes now much better than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with linear decision function:</a:t>
            </a:r>
          </a:p>
        </p:txBody>
      </p:sp>
    </p:spTree>
    <p:extLst>
      <p:ext uri="{BB962C8B-B14F-4D97-AF65-F5344CB8AC3E}">
        <p14:creationId xmlns:p14="http://schemas.microsoft.com/office/powerpoint/2010/main" val="371015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29865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Deep Neural Networks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1" y="922115"/>
            <a:ext cx="81680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multilayer perceptron can have be generalized to have an arbitrary number of hidden layers, with an arbitrary number of nodes in each (= “network architecture”).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 “deep” network has several (or many) hidden layers: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90" y="2778791"/>
            <a:ext cx="5486807" cy="2977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9423" y="0"/>
            <a:ext cx="4674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/>
              </a:rPr>
              <a:t>http://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</a:rPr>
              <a:t>neuralnetworksanddeeplearning.com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/chap1.html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432" y="5860843"/>
            <a:ext cx="7729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“Deep Learning” is a very recent and active field of research.</a:t>
            </a:r>
          </a:p>
        </p:txBody>
      </p:sp>
    </p:spTree>
    <p:extLst>
      <p:ext uri="{BB962C8B-B14F-4D97-AF65-F5344CB8AC3E}">
        <p14:creationId xmlns:p14="http://schemas.microsoft.com/office/powerpoint/2010/main" val="29108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31888" y="3810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Overtraining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9725" y="619125"/>
            <a:ext cx="845841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Including more adjustable constants in </a:t>
            </a:r>
            <a:r>
              <a:rPr lang="en-US" kern="0" dirty="0" smtClean="0">
                <a:solidFill>
                  <a:srgbClr val="0000FF"/>
                </a:solidFill>
              </a:rPr>
              <a:t>the decision function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makes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it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flexible, and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it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may conform too closely to the training points.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FF"/>
                </a:solidFill>
              </a:rPr>
              <a:t>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he same boundary will not perform well on an independent test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data sample (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→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“overtraining”).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784475"/>
            <a:ext cx="417671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751138"/>
            <a:ext cx="4130675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308225" y="2847975"/>
            <a:ext cx="2090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training sample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610225" y="2841625"/>
            <a:ext cx="314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independent test sample</a:t>
            </a:r>
          </a:p>
        </p:txBody>
      </p:sp>
    </p:spTree>
    <p:extLst>
      <p:ext uri="{BB962C8B-B14F-4D97-AF65-F5344CB8AC3E}">
        <p14:creationId xmlns:p14="http://schemas.microsoft.com/office/powerpoint/2010/main" val="53486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More Machine Learning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701" y="939333"/>
            <a:ext cx="8462485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Many other ways of defining classifiers: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	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Support Vector Machines,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Boosted Decision Trees,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-Nearest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Neighbour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,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...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T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here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are lots of free software tools, especially with Python: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2000" b="1" dirty="0" err="1" smtClean="0">
                <a:solidFill>
                  <a:srgbClr val="000000"/>
                </a:solidFill>
                <a:latin typeface="Courier New"/>
                <a:cs typeface="Courier New"/>
              </a:rPr>
              <a:t>scikit</a:t>
            </a:r>
            <a:r>
              <a:rPr lang="en-US" sz="2000" b="1" dirty="0" err="1">
                <a:solidFill>
                  <a:srgbClr val="000000"/>
                </a:solidFill>
                <a:latin typeface="Courier New"/>
                <a:cs typeface="Courier New"/>
              </a:rPr>
              <a:t>-</a:t>
            </a:r>
            <a:r>
              <a:rPr lang="en-US" sz="2000" b="1" dirty="0" err="1" smtClean="0">
                <a:solidFill>
                  <a:srgbClr val="000000"/>
                </a:solidFill>
                <a:latin typeface="Courier New"/>
                <a:cs typeface="Courier New"/>
              </a:rPr>
              <a:t>learn.org</a:t>
            </a:r>
            <a:endParaRPr lang="en-US" sz="2000" b="1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and many online courses; here’s a good one (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K.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Markham):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latin typeface="Courier New"/>
                <a:cs typeface="Courier New"/>
              </a:rPr>
              <a:t>		</a:t>
            </a:r>
            <a:r>
              <a:rPr lang="en-US" b="1" dirty="0" err="1" smtClean="0">
                <a:latin typeface="Courier New"/>
                <a:cs typeface="Courier New"/>
              </a:rPr>
              <a:t>www.dataschool.io</a:t>
            </a:r>
            <a:r>
              <a:rPr lang="en-US" b="1" dirty="0">
                <a:latin typeface="Courier New"/>
                <a:cs typeface="Courier New"/>
              </a:rPr>
              <a:t>/machine-learning-with-</a:t>
            </a:r>
            <a:r>
              <a:rPr lang="en-US" b="1" dirty="0" err="1">
                <a:latin typeface="Courier New"/>
                <a:cs typeface="Courier New"/>
              </a:rPr>
              <a:t>scikit</a:t>
            </a:r>
            <a:r>
              <a:rPr lang="en-US" b="1" dirty="0">
                <a:latin typeface="Courier New"/>
                <a:cs typeface="Courier New"/>
              </a:rPr>
              <a:t>-learn</a:t>
            </a:r>
            <a:r>
              <a:rPr lang="en-US" b="1" dirty="0" smtClean="0">
                <a:latin typeface="Courier New"/>
                <a:cs typeface="Courier New"/>
              </a:rPr>
              <a:t>/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and here is a website for experimenting with neural networks:</a:t>
            </a:r>
          </a:p>
          <a:p>
            <a:r>
              <a:rPr lang="en-US" sz="2000" b="1" dirty="0">
                <a:latin typeface="Courier New"/>
                <a:cs typeface="Courier New"/>
              </a:rPr>
              <a:t>		</a:t>
            </a:r>
            <a:r>
              <a:rPr lang="en-US" sz="2000" b="1" dirty="0" err="1" smtClean="0">
                <a:latin typeface="Courier New"/>
                <a:cs typeface="Courier New"/>
              </a:rPr>
              <a:t>playground.tensorflow.org</a:t>
            </a:r>
            <a:endParaRPr lang="en-US" sz="2000" b="1" dirty="0" smtClean="0">
              <a:latin typeface="Courier New"/>
              <a:cs typeface="Courier New"/>
            </a:endParaRPr>
          </a:p>
          <a:p>
            <a:endParaRPr lang="en-US" sz="2400" dirty="0">
              <a:solidFill>
                <a:srgbClr val="0000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611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4994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The Particle Scale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  <p:pic>
        <p:nvPicPr>
          <p:cNvPr id="7" name="Picture 7" descr="part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38" y="2218818"/>
            <a:ext cx="8278812" cy="2011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65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8168" y="229223"/>
            <a:ext cx="2736304" cy="230425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kumimoji="1" lang="fr-FR" sz="3600" dirty="0" smtClean="0">
                <a:solidFill>
                  <a:srgbClr val="800000"/>
                </a:solidFill>
                <a:latin typeface="Times New Roman"/>
              </a:rPr>
              <a:t>The </a:t>
            </a:r>
            <a:r>
              <a:rPr kumimoji="1" lang="fr-FR" sz="3600" dirty="0" err="1" smtClean="0">
                <a:solidFill>
                  <a:srgbClr val="800000"/>
                </a:solidFill>
                <a:latin typeface="Times New Roman"/>
              </a:rPr>
              <a:t>Higgs</a:t>
            </a:r>
            <a:r>
              <a:rPr kumimoji="1" lang="fr-FR" sz="3600" dirty="0" smtClean="0">
                <a:solidFill>
                  <a:srgbClr val="800000"/>
                </a:solidFill>
                <a:latin typeface="Times New Roman"/>
              </a:rPr>
              <a:t> Machine Learning Challenge</a:t>
            </a:r>
          </a:p>
        </p:txBody>
      </p:sp>
      <p:pic>
        <p:nvPicPr>
          <p:cNvPr id="8" name="Image 3" descr="poster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656" y="6822"/>
            <a:ext cx="48498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316" y="2731025"/>
            <a:ext cx="326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urier New"/>
                <a:cs typeface="Courier New"/>
              </a:rPr>
              <a:t>higgsml.lal.in2p3</a:t>
            </a:r>
            <a:r>
              <a:rPr lang="en-US" sz="2000" b="1" dirty="0">
                <a:latin typeface="Courier New"/>
                <a:cs typeface="Courier New"/>
              </a:rPr>
              <a:t>.fr</a:t>
            </a:r>
            <a:endParaRPr lang="en-US" sz="2000" b="1" dirty="0" smtClean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418" y="3339852"/>
            <a:ext cx="382668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Highly popular competition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to foster exchange of ideas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between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Machine Learning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Particle Physics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Challenge: 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optimise</a:t>
            </a:r>
            <a:endParaRPr lang="en-US" sz="2400" dirty="0" smtClean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search for Higgs boson decay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to pair of tau leptons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Learning from data at the LHC / 26 March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6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8692" y="252205"/>
            <a:ext cx="7808418" cy="65685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800000"/>
                </a:solidFill>
                <a:latin typeface="Times New Roman" charset="0"/>
              </a:rPr>
              <a:t>Searching for Higgs → tau leptons</a:t>
            </a:r>
            <a:endParaRPr lang="en-GB" sz="3200" dirty="0">
              <a:solidFill>
                <a:srgbClr val="800000"/>
              </a:solidFill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760"/>
            <a:ext cx="9144000" cy="512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7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685427" y="877996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800000"/>
                </a:solidFill>
                <a:latin typeface="Times New Roman" charset="0"/>
              </a:rPr>
              <a:t>Coupling strength of Higgs to other particles</a:t>
            </a:r>
            <a:endParaRPr lang="en-GB" sz="32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5254" y="-3850"/>
            <a:ext cx="472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</a:rPr>
              <a:t>G. </a:t>
            </a:r>
            <a:r>
              <a:rPr lang="en-US" sz="1600" dirty="0" err="1">
                <a:latin typeface="Times New Roman"/>
              </a:rPr>
              <a:t>Aad</a:t>
            </a:r>
            <a:r>
              <a:rPr lang="en-US" sz="1600" dirty="0">
                <a:latin typeface="Times New Roman"/>
              </a:rPr>
              <a:t> et al. [ATLAS and CMS Collaborations], JHEP 1608 (2016) 045 doi:10.1007/JHEP08(2016)045 [arXiv:1606.02266 [</a:t>
            </a:r>
            <a:r>
              <a:rPr lang="en-US" sz="1600" dirty="0" err="1">
                <a:latin typeface="Times New Roman"/>
              </a:rPr>
              <a:t>hep</a:t>
            </a:r>
            <a:r>
              <a:rPr lang="en-US" sz="1600" dirty="0">
                <a:latin typeface="Times New Roman"/>
              </a:rPr>
              <a:t>-ex]].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270" y="1594943"/>
            <a:ext cx="5058391" cy="4810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038" y="1942353"/>
            <a:ext cx="3489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Probability of Higgs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decay to a pair of particles of a given type is  proportional to the square of the “coupling strength”.</a:t>
            </a:r>
          </a:p>
          <a:p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Excellent agreement with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predictions of Standard Model observed.</a:t>
            </a:r>
          </a:p>
        </p:txBody>
      </p:sp>
    </p:spTree>
    <p:extLst>
      <p:ext uri="{BB962C8B-B14F-4D97-AF65-F5344CB8AC3E}">
        <p14:creationId xmlns:p14="http://schemas.microsoft.com/office/powerpoint/2010/main" val="178090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8140" y="417499"/>
            <a:ext cx="88578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Machine Learning for handwriting recognition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81" y="1882095"/>
            <a:ext cx="5809790" cy="4255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9098" y="0"/>
            <a:ext cx="6594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</a:rPr>
              <a:t>https://</a:t>
            </a:r>
            <a:r>
              <a:rPr lang="en-US" sz="1400" dirty="0" err="1">
                <a:latin typeface="Times New Roman"/>
              </a:rPr>
              <a:t>www.wolfram.com</a:t>
            </a:r>
            <a:r>
              <a:rPr lang="en-US" sz="1400" dirty="0">
                <a:latin typeface="Times New Roman"/>
              </a:rPr>
              <a:t>/</a:t>
            </a:r>
            <a:r>
              <a:rPr lang="en-US" sz="1400" dirty="0" err="1">
                <a:latin typeface="Times New Roman"/>
              </a:rPr>
              <a:t>mathematica</a:t>
            </a:r>
            <a:r>
              <a:rPr lang="en-US" sz="1400" dirty="0">
                <a:latin typeface="Times New Roman"/>
              </a:rPr>
              <a:t>/new-in-10</a:t>
            </a:r>
            <a:r>
              <a:rPr lang="en-US" sz="1400" dirty="0" smtClean="0">
                <a:latin typeface="Times New Roman"/>
              </a:rPr>
              <a:t>/highly</a:t>
            </a:r>
            <a:r>
              <a:rPr lang="en-US" sz="1400" dirty="0">
                <a:latin typeface="Times New Roman"/>
              </a:rPr>
              <a:t>-automated-machine-learning/</a:t>
            </a:r>
            <a:endParaRPr lang="en-US" sz="1400" dirty="0" smtClean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2606" y="1238713"/>
            <a:ext cx="604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Initial feature vector = set of pixels of an image</a:t>
            </a:r>
          </a:p>
        </p:txBody>
      </p:sp>
    </p:spTree>
    <p:extLst>
      <p:ext uri="{BB962C8B-B14F-4D97-AF65-F5344CB8AC3E}">
        <p14:creationId xmlns:p14="http://schemas.microsoft.com/office/powerpoint/2010/main" val="199207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1151" y="3077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Scene parsing/</a:t>
            </a:r>
            <a:r>
              <a:rPr lang="en-GB" sz="3600" dirty="0" err="1" smtClean="0">
                <a:solidFill>
                  <a:srgbClr val="CC3300"/>
                </a:solidFill>
                <a:latin typeface="Times New Roman" charset="0"/>
              </a:rPr>
              <a:t>labeling</a:t>
            </a:r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 with Convolutional Neural Nets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020"/>
            <a:ext cx="9144000" cy="3883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53" y="5091708"/>
            <a:ext cx="4105657" cy="311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3975" y="0"/>
            <a:ext cx="967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/>
              </a:rPr>
              <a:t>Y. </a:t>
            </a:r>
            <a:r>
              <a:rPr lang="en-US" sz="1600" dirty="0" err="1" smtClean="0">
                <a:solidFill>
                  <a:srgbClr val="0000FF"/>
                </a:solidFill>
                <a:latin typeface="Times New Roman"/>
              </a:rPr>
              <a:t>LeCun</a:t>
            </a:r>
            <a:endParaRPr lang="en-US" sz="1600" dirty="0" smtClean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787" y="5472286"/>
            <a:ext cx="7515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</a:rPr>
              <a:t>Deep </a:t>
            </a:r>
            <a:r>
              <a:rPr lang="en-US" sz="2400" i="1" dirty="0">
                <a:solidFill>
                  <a:srgbClr val="0000FF"/>
                </a:solidFill>
                <a:latin typeface="Times New Roman"/>
              </a:rPr>
              <a:t>Learning and the Future of AI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, seminar at CERN by </a:t>
            </a:r>
          </a:p>
          <a:p>
            <a:r>
              <a:rPr lang="en-US" sz="2400" dirty="0" err="1">
                <a:solidFill>
                  <a:srgbClr val="0000FF"/>
                </a:solidFill>
                <a:latin typeface="Times New Roman"/>
              </a:rPr>
              <a:t>Yann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LeCun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:  </a:t>
            </a:r>
            <a:r>
              <a:rPr lang="en-US" sz="2000" b="1" dirty="0" smtClean="0">
                <a:solidFill>
                  <a:srgbClr val="0000FF"/>
                </a:solidFill>
                <a:latin typeface="Courier New"/>
                <a:cs typeface="Courier New"/>
              </a:rPr>
              <a:t>https</a:t>
            </a:r>
            <a:r>
              <a:rPr lang="en-US" sz="2000" b="1" dirty="0">
                <a:solidFill>
                  <a:srgbClr val="0000FF"/>
                </a:solidFill>
                <a:latin typeface="Courier New"/>
                <a:cs typeface="Courier New"/>
              </a:rPr>
              <a:t>://</a:t>
            </a:r>
            <a:r>
              <a:rPr lang="en-US" sz="2000" b="1" dirty="0" err="1">
                <a:solidFill>
                  <a:srgbClr val="0000FF"/>
                </a:solidFill>
                <a:latin typeface="Courier New"/>
                <a:cs typeface="Courier New"/>
              </a:rPr>
              <a:t>indico.cern.ch</a:t>
            </a:r>
            <a:r>
              <a:rPr lang="en-US" sz="2000" b="1" dirty="0">
                <a:solidFill>
                  <a:srgbClr val="0000FF"/>
                </a:solidFill>
                <a:latin typeface="Courier New"/>
                <a:cs typeface="Courier New"/>
              </a:rPr>
              <a:t>/event/510372</a:t>
            </a:r>
            <a:r>
              <a:rPr lang="en-US" sz="2000" b="1" dirty="0" smtClean="0">
                <a:solidFill>
                  <a:srgbClr val="0000FF"/>
                </a:solidFill>
                <a:latin typeface="Courier New"/>
                <a:cs typeface="Courier New"/>
              </a:rPr>
              <a:t>/</a:t>
            </a:r>
            <a:endParaRPr lang="en-US" sz="2000" b="1" dirty="0">
              <a:solidFill>
                <a:srgbClr val="0000FF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52274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595781" y="16542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Summary and Outlook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611" y="932367"/>
            <a:ext cx="8414663" cy="523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We are continuing to learn about the fundamental particles of Nature with the Large Hadron Collider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/>
              </a:rPr>
              <a:t>	</a:t>
            </a:r>
            <a:r>
              <a:rPr lang="en-US" sz="2400" dirty="0" smtClean="0">
                <a:latin typeface="Times New Roman"/>
              </a:rPr>
              <a:t>		Precision measurements of Higgs boson properties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/>
              </a:rPr>
              <a:t>	</a:t>
            </a:r>
            <a:r>
              <a:rPr lang="en-US" sz="2400" dirty="0" smtClean="0">
                <a:latin typeface="Times New Roman"/>
              </a:rPr>
              <a:t>		Search for </a:t>
            </a:r>
            <a:r>
              <a:rPr lang="en-US" sz="2400" dirty="0" err="1" smtClean="0">
                <a:latin typeface="Times New Roman"/>
              </a:rPr>
              <a:t>supersymmetry</a:t>
            </a:r>
            <a:endParaRPr lang="en-US" sz="2400" dirty="0" smtClean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/>
              </a:rPr>
              <a:t>	</a:t>
            </a:r>
            <a:r>
              <a:rPr lang="en-US" sz="2400" dirty="0" smtClean="0">
                <a:latin typeface="Times New Roman"/>
              </a:rPr>
              <a:t>		Search for micro black holes, gravitons, Wʹ, Zʹ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/>
              </a:rPr>
              <a:t>	</a:t>
            </a:r>
            <a:r>
              <a:rPr lang="en-US" sz="2400" dirty="0" smtClean="0">
                <a:latin typeface="Times New Roman"/>
              </a:rPr>
              <a:t>		(extra dimensions)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Machine Learning is or soon will be ~everywhere: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	Huge interest in Particle Physics, many interdisciplinary 			initiatives, opportunities for under- and post-grad students.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	Lots of accessible software tools (e.g.,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scikit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-learn)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	Huge impact on society</a:t>
            </a:r>
          </a:p>
        </p:txBody>
      </p:sp>
    </p:spTree>
    <p:extLst>
      <p:ext uri="{BB962C8B-B14F-4D97-AF65-F5344CB8AC3E}">
        <p14:creationId xmlns:p14="http://schemas.microsoft.com/office/powerpoint/2010/main" val="25966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595781" y="16542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Extra slides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4994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Outline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5" y="-20628"/>
            <a:ext cx="8766551" cy="6912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3661" y="5958501"/>
            <a:ext cx="3037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Times New Roman"/>
              </a:rPr>
              <a:t>How ATLAS works</a:t>
            </a:r>
          </a:p>
        </p:txBody>
      </p:sp>
    </p:spTree>
    <p:extLst>
      <p:ext uri="{BB962C8B-B14F-4D97-AF65-F5344CB8AC3E}">
        <p14:creationId xmlns:p14="http://schemas.microsoft.com/office/powerpoint/2010/main" val="398764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13104" y="234810"/>
            <a:ext cx="7808418" cy="65685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800000"/>
                </a:solidFill>
                <a:latin typeface="Times New Roman" charset="0"/>
              </a:rPr>
              <a:t>Simulated “Monte Carlo” Data</a:t>
            </a:r>
            <a:endParaRPr lang="en-GB" sz="32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307" y="1078493"/>
            <a:ext cx="405752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Once we define a theory of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particle physics, we should in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in principle be able to work out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probability for any possible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data outcome: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Prob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(data | theory)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92540" y="1078492"/>
            <a:ext cx="4842499" cy="2462213"/>
            <a:chOff x="2877942" y="1297428"/>
            <a:chExt cx="6518275" cy="3440113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542" y="1297428"/>
              <a:ext cx="5908675" cy="344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942" y="1460941"/>
              <a:ext cx="4445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52307" y="3678357"/>
            <a:ext cx="826921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But the calculations are too difficult.  Instead we can create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computer programs that “generate” simulated data using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random numbers (the Monte Carlo method).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We have separate Monte Carlo programs that generate events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corresponding to different theories: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Standard Model,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</a:rPr>
              <a:t>Supersymmetry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</a:rPr>
              <a:t>, extra dimensions,...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78288" y="478340"/>
            <a:ext cx="5965330" cy="65685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800000"/>
                </a:solidFill>
                <a:latin typeface="Times New Roman" charset="0"/>
              </a:rPr>
              <a:t>A generated event</a:t>
            </a:r>
            <a:endParaRPr lang="en-GB" sz="3200" dirty="0">
              <a:solidFill>
                <a:srgbClr val="800000"/>
              </a:solidFill>
              <a:latin typeface="Times New Roman" charset="0"/>
            </a:endParaRPr>
          </a:p>
        </p:txBody>
      </p:sp>
      <p:pic>
        <p:nvPicPr>
          <p:cNvPr id="6" name="Picture 3" descr="eventList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27013"/>
            <a:ext cx="47720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ventList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700213"/>
            <a:ext cx="47720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17525" y="5382705"/>
            <a:ext cx="2936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PYTHIA Monte Carlo</a:t>
            </a:r>
          </a:p>
          <a:p>
            <a:r>
              <a:rPr lang="en-US" dirty="0" err="1">
                <a:solidFill>
                  <a:srgbClr val="0000FF"/>
                </a:solidFill>
              </a:rPr>
              <a:t>pp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→ </a:t>
            </a:r>
            <a:r>
              <a:rPr lang="en-US" dirty="0" err="1">
                <a:solidFill>
                  <a:srgbClr val="0000FF"/>
                </a:solidFill>
                <a:cs typeface="Times New Roman" charset="0"/>
              </a:rPr>
              <a:t>gluino-gluino</a:t>
            </a:r>
            <a:endParaRPr lang="en-US" dirty="0">
              <a:solidFill>
                <a:srgbClr val="0000FF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28712" y="196254"/>
            <a:ext cx="7918450" cy="5762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The Current Picture of Particle Physics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  <p:pic>
        <p:nvPicPr>
          <p:cNvPr id="8" name="Picture 6" descr="generation_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052513"/>
            <a:ext cx="1931987" cy="2376487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55650" y="1125538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Matter...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16538" y="1125538"/>
            <a:ext cx="235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+  force carriers...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729288" y="1628775"/>
            <a:ext cx="14480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dirty="0" smtClean="0">
                <a:solidFill>
                  <a:srgbClr val="0000FF"/>
                </a:solidFill>
              </a:rPr>
              <a:t>photon (</a:t>
            </a:r>
            <a:r>
              <a:rPr lang="el-GR" dirty="0" smtClean="0">
                <a:solidFill>
                  <a:srgbClr val="0000FF"/>
                </a:solidFill>
                <a:latin typeface="Symbol" charset="0"/>
              </a:rPr>
              <a:t>γ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defTabSz="914400" eaLnBrk="0" hangingPunct="0"/>
            <a:r>
              <a:rPr lang="en-US" dirty="0" smtClean="0">
                <a:solidFill>
                  <a:srgbClr val="0000FF"/>
                </a:solidFill>
              </a:rPr>
              <a:t>W</a:t>
            </a:r>
            <a:r>
              <a:rPr lang="en-US" baseline="30000" dirty="0" smtClean="0">
                <a:solidFill>
                  <a:srgbClr val="0000FF"/>
                </a:solidFill>
                <a:cs typeface="Times New Roman" charset="0"/>
              </a:rPr>
              <a:t>±</a:t>
            </a:r>
            <a:endParaRPr lang="en-US" dirty="0" smtClean="0">
              <a:solidFill>
                <a:srgbClr val="0000FF"/>
              </a:solidFill>
              <a:cs typeface="Times New Roman" charset="0"/>
            </a:endParaRPr>
          </a:p>
          <a:p>
            <a:pPr defTabSz="914400" eaLnBrk="0" hangingPunct="0"/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Z</a:t>
            </a:r>
          </a:p>
          <a:p>
            <a:pPr defTabSz="914400" eaLnBrk="0" hangingPunct="0"/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gluon (g)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55650" y="3716338"/>
            <a:ext cx="817889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+ Higgs boson + relativity + quantum mechanics + symmetries...</a:t>
            </a:r>
          </a:p>
          <a:p>
            <a:pPr defTabSz="914400" eaLnBrk="0" hangingPunct="0"/>
            <a:r>
              <a:rPr lang="en-US" dirty="0" smtClean="0">
                <a:solidFill>
                  <a:srgbClr val="000000"/>
                </a:solidFill>
              </a:rPr>
              <a:t>=    </a:t>
            </a:r>
            <a:r>
              <a:rPr lang="en-US" dirty="0" smtClean="0">
                <a:solidFill>
                  <a:srgbClr val="800000"/>
                </a:solidFill>
              </a:rPr>
              <a:t>“The Standard Model”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547813" y="4722543"/>
            <a:ext cx="58657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  almost certainly incomplete</a:t>
            </a:r>
          </a:p>
          <a:p>
            <a:pPr defTabSz="914400" eaLnBrk="0" hangingPunct="0"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  no gravity yet</a:t>
            </a:r>
          </a:p>
          <a:p>
            <a:pPr defTabSz="914400" eaLnBrk="0" hangingPunct="0"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  25 free parameters (!)</a:t>
            </a:r>
          </a:p>
          <a:p>
            <a:pPr defTabSz="914400" eaLnBrk="0" hangingPunct="0"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  agrees with ~all experimental observations!</a:t>
            </a:r>
          </a:p>
        </p:txBody>
      </p:sp>
    </p:spTree>
    <p:extLst>
      <p:ext uri="{BB962C8B-B14F-4D97-AF65-F5344CB8AC3E}">
        <p14:creationId xmlns:p14="http://schemas.microsoft.com/office/powerpoint/2010/main" val="119209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73899" y="234810"/>
            <a:ext cx="7808418" cy="65685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800000"/>
                </a:solidFill>
                <a:latin typeface="Times New Roman" charset="0"/>
              </a:rPr>
              <a:t>Training data</a:t>
            </a:r>
            <a:endParaRPr lang="en-GB" sz="32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576" y="1030826"/>
            <a:ext cx="8282636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most widely used Machine Learning algorithms used in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Particle Physics involve “</a:t>
            </a:r>
            <a:r>
              <a:rPr lang="en-US" sz="2400" dirty="0" smtClean="0">
                <a:solidFill>
                  <a:srgbClr val="800000"/>
                </a:solidFill>
                <a:latin typeface="Times New Roman"/>
              </a:rPr>
              <a:t>supervised learning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” – this requires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samples of data where the type of event is known.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Nature does not provide labels for the real data, so for this we use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simulated (Monte Carlo) data.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So for two event types (signal and background) we have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simulated events each with a feature vector and true class label.</a:t>
            </a:r>
          </a:p>
        </p:txBody>
      </p:sp>
    </p:spTree>
    <p:extLst>
      <p:ext uri="{BB962C8B-B14F-4D97-AF65-F5344CB8AC3E}">
        <p14:creationId xmlns:p14="http://schemas.microsoft.com/office/powerpoint/2010/main" val="36993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000FF"/>
                </a:solidFill>
              </a:rPr>
              <a:t>G. Cowan / RHUL Physics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21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 smtClean="0">
                <a:solidFill>
                  <a:srgbClr val="0000FF"/>
                </a:solidFill>
              </a:rPr>
              <a:t>Learning from data at the LHC / 26 March 2019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21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>
                <a:solidFill>
                  <a:srgbClr val="0000FF"/>
                </a:solidFill>
              </a:rPr>
              <a:t>page </a:t>
            </a:r>
            <a:fld id="{2BA2F355-4B36-694C-8FCC-5B63EC2C325C}" type="slidenum">
              <a:rPr lang="en-GB" sz="1400">
                <a:solidFill>
                  <a:srgbClr val="0000FF"/>
                </a:solidFill>
              </a:rPr>
              <a:pPr/>
              <a:t>41</a:t>
            </a:fld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8" y="115888"/>
            <a:ext cx="7708900" cy="701675"/>
          </a:xfrm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600">
                <a:solidFill>
                  <a:srgbClr val="CC3300"/>
                </a:solidFill>
                <a:latin typeface="Times New Roman" charset="0"/>
              </a:rPr>
              <a:t>A simple example (2D)</a:t>
            </a:r>
          </a:p>
        </p:txBody>
      </p:sp>
      <p:pic>
        <p:nvPicPr>
          <p:cNvPr id="9216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5891213"/>
            <a:ext cx="2362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9"/>
          <p:cNvSpPr txBox="1">
            <a:spLocks noChangeArrowheads="1"/>
          </p:cNvSpPr>
          <p:nvPr/>
        </p:nvSpPr>
        <p:spPr bwMode="auto">
          <a:xfrm>
            <a:off x="528638" y="746125"/>
            <a:ext cx="8278812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spcAft>
                <a:spcPts val="1200"/>
              </a:spcAft>
            </a:pPr>
            <a:r>
              <a:rPr lang="en-US" smtClean="0">
                <a:solidFill>
                  <a:srgbClr val="0000FF"/>
                </a:solidFill>
              </a:rPr>
              <a:t>Consider two variables, </a:t>
            </a:r>
            <a:r>
              <a:rPr lang="en-US" i="1" smtClean="0">
                <a:solidFill>
                  <a:srgbClr val="0000FF"/>
                </a:solidFill>
              </a:rPr>
              <a:t>x</a:t>
            </a:r>
            <a:r>
              <a:rPr lang="en-US" baseline="-25000" smtClean="0">
                <a:solidFill>
                  <a:srgbClr val="0000FF"/>
                </a:solidFill>
              </a:rPr>
              <a:t>1</a:t>
            </a:r>
            <a:r>
              <a:rPr lang="en-US" smtClean="0">
                <a:solidFill>
                  <a:srgbClr val="0000FF"/>
                </a:solidFill>
              </a:rPr>
              <a:t> and </a:t>
            </a:r>
            <a:r>
              <a:rPr lang="en-US" i="1" smtClean="0">
                <a:solidFill>
                  <a:srgbClr val="0000FF"/>
                </a:solidFill>
              </a:rPr>
              <a:t>x</a:t>
            </a:r>
            <a:r>
              <a:rPr lang="en-US" baseline="-25000" smtClean="0">
                <a:solidFill>
                  <a:srgbClr val="0000FF"/>
                </a:solidFill>
              </a:rPr>
              <a:t>2</a:t>
            </a:r>
            <a:r>
              <a:rPr lang="en-US" smtClean="0">
                <a:solidFill>
                  <a:srgbClr val="0000FF"/>
                </a:solidFill>
              </a:rPr>
              <a:t>, and suppose we have formulas for the joint pdfs for both signal (s) and background (b) events (in real problems the formulas are usually notavailable).</a:t>
            </a:r>
            <a:endParaRPr lang="en-US" i="1" smtClean="0">
              <a:solidFill>
                <a:srgbClr val="0000FF"/>
              </a:solidFill>
            </a:endParaRPr>
          </a:p>
          <a:p>
            <a:pPr defTabSz="914400" eaLnBrk="0" hangingPunct="0"/>
            <a:r>
              <a:rPr lang="en-US" i="1" smtClean="0">
                <a:solidFill>
                  <a:srgbClr val="000000"/>
                </a:solidFill>
              </a:rPr>
              <a:t>     f</a:t>
            </a:r>
            <a:r>
              <a:rPr lang="en-US" smtClean="0">
                <a:solidFill>
                  <a:srgbClr val="000000"/>
                </a:solidFill>
              </a:rPr>
              <a:t>(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1</a:t>
            </a:r>
            <a:r>
              <a:rPr lang="en-US" smtClean="0">
                <a:solidFill>
                  <a:srgbClr val="000000"/>
                </a:solidFill>
              </a:rPr>
              <a:t>|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) ~ Gaussian, different means for s/b,</a:t>
            </a:r>
          </a:p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    Gaussians have same </a:t>
            </a:r>
            <a:r>
              <a:rPr lang="el-GR" i="1" smtClean="0">
                <a:solidFill>
                  <a:srgbClr val="000000"/>
                </a:solidFill>
              </a:rPr>
              <a:t>σ</a:t>
            </a:r>
            <a:r>
              <a:rPr lang="en-US" smtClean="0">
                <a:solidFill>
                  <a:srgbClr val="000000"/>
                </a:solidFill>
              </a:rPr>
              <a:t>, which depends on 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2</a:t>
            </a:r>
            <a:r>
              <a:rPr lang="el-GR" smtClean="0">
                <a:solidFill>
                  <a:srgbClr val="000000"/>
                </a:solidFill>
              </a:rPr>
              <a:t>,</a:t>
            </a:r>
          </a:p>
          <a:p>
            <a:pPr defTabSz="914400" eaLnBrk="0" hangingPunct="0"/>
            <a:r>
              <a:rPr lang="en-US" i="1" smtClean="0">
                <a:solidFill>
                  <a:srgbClr val="000000"/>
                </a:solidFill>
              </a:rPr>
              <a:t>    f</a:t>
            </a:r>
            <a:r>
              <a:rPr lang="en-US" smtClean="0">
                <a:solidFill>
                  <a:srgbClr val="000000"/>
                </a:solidFill>
              </a:rPr>
              <a:t>(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) ~ exponential, same for both s and b,</a:t>
            </a:r>
          </a:p>
          <a:p>
            <a:pPr defTabSz="914400" eaLnBrk="0" hangingPunct="0">
              <a:spcAft>
                <a:spcPts val="1200"/>
              </a:spcAft>
            </a:pPr>
            <a:r>
              <a:rPr lang="en-US" smtClean="0">
                <a:solidFill>
                  <a:srgbClr val="000000"/>
                </a:solidFill>
              </a:rPr>
              <a:t>    </a:t>
            </a:r>
            <a:r>
              <a:rPr lang="en-US" i="1" smtClean="0">
                <a:solidFill>
                  <a:srgbClr val="000000"/>
                </a:solidFill>
              </a:rPr>
              <a:t>f</a:t>
            </a:r>
            <a:r>
              <a:rPr lang="en-US" smtClean="0">
                <a:solidFill>
                  <a:srgbClr val="000000"/>
                </a:solidFill>
              </a:rPr>
              <a:t>(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1</a:t>
            </a:r>
            <a:r>
              <a:rPr lang="en-US" smtClean="0">
                <a:solidFill>
                  <a:srgbClr val="000000"/>
                </a:solidFill>
              </a:rPr>
              <a:t>, 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) = </a:t>
            </a:r>
            <a:r>
              <a:rPr lang="en-US" i="1" smtClean="0">
                <a:solidFill>
                  <a:srgbClr val="000000"/>
                </a:solidFill>
              </a:rPr>
              <a:t> f</a:t>
            </a:r>
            <a:r>
              <a:rPr lang="en-US" smtClean="0">
                <a:solidFill>
                  <a:srgbClr val="000000"/>
                </a:solidFill>
              </a:rPr>
              <a:t>(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1</a:t>
            </a:r>
            <a:r>
              <a:rPr lang="en-US" smtClean="0">
                <a:solidFill>
                  <a:srgbClr val="000000"/>
                </a:solidFill>
              </a:rPr>
              <a:t>|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) </a:t>
            </a:r>
            <a:r>
              <a:rPr lang="en-US" i="1" smtClean="0">
                <a:solidFill>
                  <a:srgbClr val="000000"/>
                </a:solidFill>
              </a:rPr>
              <a:t>f</a:t>
            </a:r>
            <a:r>
              <a:rPr lang="en-US" smtClean="0">
                <a:solidFill>
                  <a:srgbClr val="000000"/>
                </a:solidFill>
              </a:rPr>
              <a:t>(</a:t>
            </a:r>
            <a:r>
              <a:rPr lang="en-US" i="1" smtClean="0">
                <a:solidFill>
                  <a:srgbClr val="000000"/>
                </a:solidFill>
              </a:rPr>
              <a:t>x</a:t>
            </a:r>
            <a:r>
              <a:rPr lang="en-US" baseline="-25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):</a:t>
            </a:r>
          </a:p>
        </p:txBody>
      </p:sp>
      <p:pic>
        <p:nvPicPr>
          <p:cNvPr id="9216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781425"/>
            <a:ext cx="6629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4800600"/>
            <a:ext cx="6692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Rectangle 10"/>
          <p:cNvSpPr>
            <a:spLocks noChangeArrowheads="1"/>
          </p:cNvSpPr>
          <p:nvPr/>
        </p:nvSpPr>
        <p:spPr bwMode="auto">
          <a:xfrm>
            <a:off x="863600" y="3662363"/>
            <a:ext cx="7505700" cy="2817812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2400" smtClean="0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539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000FF"/>
                </a:solidFill>
              </a:rPr>
              <a:t>G. Cowan / RHUL Physics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42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 smtClean="0">
                <a:solidFill>
                  <a:srgbClr val="0000FF"/>
                </a:solidFill>
              </a:rPr>
              <a:t>Learning from data at the LHC / 26 March 2019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42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>
                <a:solidFill>
                  <a:srgbClr val="0000FF"/>
                </a:solidFill>
              </a:rPr>
              <a:t>page </a:t>
            </a:r>
            <a:fld id="{A8F27D03-AB8F-AF4C-A56D-7F217B7CC482}" type="slidenum">
              <a:rPr lang="en-GB" sz="1400">
                <a:solidFill>
                  <a:srgbClr val="0000FF"/>
                </a:solidFill>
              </a:rPr>
              <a:pPr/>
              <a:t>42</a:t>
            </a:fld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74613"/>
            <a:ext cx="7708900" cy="630237"/>
          </a:xfrm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600">
                <a:solidFill>
                  <a:srgbClr val="CC3300"/>
                </a:solidFill>
                <a:latin typeface="Times New Roman" charset="0"/>
              </a:rPr>
              <a:t>Joint and marginal distributions of </a:t>
            </a:r>
            <a:r>
              <a:rPr lang="en-GB" sz="3600" i="1">
                <a:solidFill>
                  <a:srgbClr val="CC3300"/>
                </a:solidFill>
                <a:latin typeface="Times New Roman" charset="0"/>
              </a:rPr>
              <a:t>x</a:t>
            </a:r>
            <a:r>
              <a:rPr lang="en-GB" sz="3600" baseline="-25000">
                <a:solidFill>
                  <a:srgbClr val="CC3300"/>
                </a:solidFill>
                <a:latin typeface="Times New Roman" charset="0"/>
              </a:rPr>
              <a:t>1</a:t>
            </a:r>
            <a:r>
              <a:rPr lang="en-GB" sz="3600">
                <a:solidFill>
                  <a:srgbClr val="CC3300"/>
                </a:solidFill>
                <a:latin typeface="Times New Roman" charset="0"/>
              </a:rPr>
              <a:t>, </a:t>
            </a:r>
            <a:r>
              <a:rPr lang="en-GB" sz="3600" i="1">
                <a:solidFill>
                  <a:srgbClr val="CC3300"/>
                </a:solidFill>
                <a:latin typeface="Times New Roman" charset="0"/>
              </a:rPr>
              <a:t>x</a:t>
            </a:r>
            <a:r>
              <a:rPr lang="en-GB" sz="3600" baseline="-25000">
                <a:solidFill>
                  <a:srgbClr val="CC3300"/>
                </a:solidFill>
                <a:latin typeface="Times New Roman" charset="0"/>
              </a:rPr>
              <a:t>2</a:t>
            </a:r>
            <a:endParaRPr lang="en-GB" sz="360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765175"/>
            <a:ext cx="30480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787400"/>
            <a:ext cx="30527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Box 4"/>
          <p:cNvSpPr txBox="1">
            <a:spLocks noChangeArrowheads="1"/>
          </p:cNvSpPr>
          <p:nvPr/>
        </p:nvSpPr>
        <p:spPr bwMode="auto">
          <a:xfrm>
            <a:off x="1285875" y="1238250"/>
            <a:ext cx="1158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1600" smtClean="0">
                <a:solidFill>
                  <a:srgbClr val="CC3300"/>
                </a:solidFill>
              </a:rPr>
              <a:t>background</a:t>
            </a:r>
          </a:p>
        </p:txBody>
      </p:sp>
      <p:sp>
        <p:nvSpPr>
          <p:cNvPr id="94216" name="TextBox 12"/>
          <p:cNvSpPr txBox="1">
            <a:spLocks noChangeArrowheads="1"/>
          </p:cNvSpPr>
          <p:nvPr/>
        </p:nvSpPr>
        <p:spPr bwMode="auto">
          <a:xfrm>
            <a:off x="2974975" y="1736725"/>
            <a:ext cx="67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1600" smtClean="0">
                <a:solidFill>
                  <a:srgbClr val="0000FF"/>
                </a:solidFill>
              </a:rPr>
              <a:t>signal</a:t>
            </a:r>
          </a:p>
        </p:txBody>
      </p:sp>
      <p:cxnSp>
        <p:nvCxnSpPr>
          <p:cNvPr id="94217" name="Straight Arrow Connector 9"/>
          <p:cNvCxnSpPr>
            <a:cxnSpLocks noChangeShapeType="1"/>
          </p:cNvCxnSpPr>
          <p:nvPr/>
        </p:nvCxnSpPr>
        <p:spPr bwMode="auto">
          <a:xfrm>
            <a:off x="1865313" y="1693863"/>
            <a:ext cx="266700" cy="392112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18" name="Straight Arrow Connector 15"/>
          <p:cNvCxnSpPr>
            <a:cxnSpLocks noChangeShapeType="1"/>
          </p:cNvCxnSpPr>
          <p:nvPr/>
        </p:nvCxnSpPr>
        <p:spPr bwMode="auto">
          <a:xfrm flipH="1">
            <a:off x="2947988" y="2128838"/>
            <a:ext cx="293687" cy="34925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9" name="TextBox 14"/>
          <p:cNvSpPr txBox="1">
            <a:spLocks noChangeArrowheads="1"/>
          </p:cNvSpPr>
          <p:nvPr/>
        </p:nvSpPr>
        <p:spPr bwMode="auto">
          <a:xfrm>
            <a:off x="4608513" y="4249738"/>
            <a:ext cx="41608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spcAft>
                <a:spcPts val="1200"/>
              </a:spcAft>
            </a:pPr>
            <a:r>
              <a:rPr lang="en-US" smtClean="0">
                <a:solidFill>
                  <a:srgbClr val="0000FF"/>
                </a:solidFill>
              </a:rPr>
              <a:t>Distribution </a:t>
            </a:r>
            <a:r>
              <a:rPr lang="en-US" i="1" smtClean="0">
                <a:solidFill>
                  <a:srgbClr val="0000FF"/>
                </a:solidFill>
              </a:rPr>
              <a:t>f</a:t>
            </a:r>
            <a:r>
              <a:rPr lang="en-US" smtClean="0">
                <a:solidFill>
                  <a:srgbClr val="0000FF"/>
                </a:solidFill>
              </a:rPr>
              <a:t>(</a:t>
            </a:r>
            <a:r>
              <a:rPr lang="en-US" i="1" smtClean="0">
                <a:solidFill>
                  <a:srgbClr val="0000FF"/>
                </a:solidFill>
              </a:rPr>
              <a:t>x</a:t>
            </a:r>
            <a:r>
              <a:rPr lang="en-US" baseline="-25000" smtClean="0">
                <a:solidFill>
                  <a:srgbClr val="0000FF"/>
                </a:solidFill>
              </a:rPr>
              <a:t>2</a:t>
            </a:r>
            <a:r>
              <a:rPr lang="en-US" smtClean="0">
                <a:solidFill>
                  <a:srgbClr val="0000FF"/>
                </a:solidFill>
              </a:rPr>
              <a:t>) same for s, b.</a:t>
            </a:r>
          </a:p>
          <a:p>
            <a:pPr defTabSz="914400" eaLnBrk="0" hangingPunct="0"/>
            <a:r>
              <a:rPr lang="en-US" smtClean="0">
                <a:solidFill>
                  <a:srgbClr val="0000FF"/>
                </a:solidFill>
              </a:rPr>
              <a:t>So does </a:t>
            </a:r>
            <a:r>
              <a:rPr lang="en-US" i="1" smtClean="0">
                <a:solidFill>
                  <a:srgbClr val="0000FF"/>
                </a:solidFill>
              </a:rPr>
              <a:t>x</a:t>
            </a:r>
            <a:r>
              <a:rPr lang="en-US" baseline="-25000" smtClean="0">
                <a:solidFill>
                  <a:srgbClr val="0000FF"/>
                </a:solidFill>
              </a:rPr>
              <a:t>2</a:t>
            </a:r>
            <a:r>
              <a:rPr lang="en-US" smtClean="0">
                <a:solidFill>
                  <a:srgbClr val="0000FF"/>
                </a:solidFill>
              </a:rPr>
              <a:t> help discriminate</a:t>
            </a:r>
          </a:p>
          <a:p>
            <a:pPr defTabSz="914400" eaLnBrk="0" hangingPunct="0"/>
            <a:r>
              <a:rPr lang="en-US" smtClean="0">
                <a:solidFill>
                  <a:srgbClr val="0000FF"/>
                </a:solidFill>
              </a:rPr>
              <a:t>between the two event types?</a:t>
            </a:r>
          </a:p>
        </p:txBody>
      </p:sp>
      <p:pic>
        <p:nvPicPr>
          <p:cNvPr id="9422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665538"/>
            <a:ext cx="30908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76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/>
              <a:t>G. Cowan / RHUL Physics</a:t>
            </a:r>
            <a:endParaRPr lang="en-GB" sz="1400"/>
          </a:p>
        </p:txBody>
      </p:sp>
      <p:sp>
        <p:nvSpPr>
          <p:cNvPr id="983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 smtClean="0"/>
              <a:t>Learning from data at the LHC / 26 March 2019</a:t>
            </a:r>
            <a:endParaRPr lang="en-GB" sz="1400"/>
          </a:p>
        </p:txBody>
      </p:sp>
      <p:sp>
        <p:nvSpPr>
          <p:cNvPr id="983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/>
              <a:t>page </a:t>
            </a:r>
            <a:fld id="{FAAE38A7-53B0-6541-81EF-8F5BD8FAE63A}" type="slidenum">
              <a:rPr lang="en-GB" sz="1400"/>
              <a:pPr/>
              <a:t>43</a:t>
            </a:fld>
            <a:endParaRPr lang="en-GB" sz="1400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8" y="357188"/>
            <a:ext cx="7708900" cy="701675"/>
          </a:xfrm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600" dirty="0">
                <a:solidFill>
                  <a:srgbClr val="CC3300"/>
                </a:solidFill>
                <a:latin typeface="Times New Roman" charset="0"/>
              </a:rPr>
              <a:t>Contours of constant </a:t>
            </a:r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decision function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98309" name="Picture 1" descr="Fisher_contou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254125"/>
            <a:ext cx="41259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2" descr="LR_contou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238250"/>
            <a:ext cx="41259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TextBox 8"/>
          <p:cNvSpPr txBox="1">
            <a:spLocks noChangeArrowheads="1"/>
          </p:cNvSpPr>
          <p:nvPr/>
        </p:nvSpPr>
        <p:spPr bwMode="auto">
          <a:xfrm>
            <a:off x="736600" y="4876800"/>
            <a:ext cx="285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Exact likelihood ratio</a:t>
            </a:r>
          </a:p>
        </p:txBody>
      </p:sp>
      <p:sp>
        <p:nvSpPr>
          <p:cNvPr id="98312" name="TextBox 9"/>
          <p:cNvSpPr txBox="1">
            <a:spLocks noChangeArrowheads="1"/>
          </p:cNvSpPr>
          <p:nvPr/>
        </p:nvSpPr>
        <p:spPr bwMode="auto">
          <a:xfrm>
            <a:off x="5330825" y="4922838"/>
            <a:ext cx="2570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Fisher discriminant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89000" y="5029200"/>
            <a:ext cx="2851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Exact likelihood ratio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</a:rPr>
              <a:t>(theoretical optimum)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012425" y="5075238"/>
            <a:ext cx="22271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Linear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boundary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51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/>
              <a:t>G. Cowan / RHUL Physics</a:t>
            </a:r>
            <a:endParaRPr lang="en-GB" sz="1400"/>
          </a:p>
        </p:txBody>
      </p:sp>
      <p:sp>
        <p:nvSpPr>
          <p:cNvPr id="1003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 smtClean="0"/>
              <a:t>Learning from data at the LHC / 26 March 2019</a:t>
            </a:r>
            <a:endParaRPr lang="en-GB" sz="1400"/>
          </a:p>
        </p:txBody>
      </p:sp>
      <p:sp>
        <p:nvSpPr>
          <p:cNvPr id="1003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/>
              <a:t>page </a:t>
            </a:r>
            <a:fld id="{42EAFED6-D64F-364C-A90A-A9B58D85E7AD}" type="slidenum">
              <a:rPr lang="en-GB" sz="1400"/>
              <a:pPr/>
              <a:t>44</a:t>
            </a:fld>
            <a:endParaRPr lang="en-GB" sz="1400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7" y="357188"/>
            <a:ext cx="8076919" cy="701675"/>
          </a:xfrm>
        </p:spPr>
        <p:txBody>
          <a:bodyPr lIns="0" tIns="0" rIns="0" bIns="0"/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600" dirty="0">
                <a:solidFill>
                  <a:srgbClr val="CC3300"/>
                </a:solidFill>
                <a:latin typeface="Times New Roman" charset="0"/>
              </a:rPr>
              <a:t>Contours of constant </a:t>
            </a:r>
            <a:r>
              <a:rPr lang="en-GB" sz="3600" dirty="0" smtClean="0">
                <a:solidFill>
                  <a:srgbClr val="CC3300"/>
                </a:solidFill>
                <a:latin typeface="Times New Roman" charset="0"/>
              </a:rPr>
              <a:t>decision function (2)</a:t>
            </a:r>
            <a:endParaRPr lang="en-GB" sz="3600" dirty="0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100357" name="Picture 3" descr="MLP_contou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238250"/>
            <a:ext cx="41259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4" descr="BDT200_contou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1254125"/>
            <a:ext cx="41275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TextBox 6"/>
          <p:cNvSpPr txBox="1">
            <a:spLocks noChangeArrowheads="1"/>
          </p:cNvSpPr>
          <p:nvPr/>
        </p:nvSpPr>
        <p:spPr bwMode="auto">
          <a:xfrm>
            <a:off x="736600" y="4876800"/>
            <a:ext cx="3595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Multilayer Perceptron</a:t>
            </a:r>
          </a:p>
          <a:p>
            <a:r>
              <a:rPr lang="en-US">
                <a:solidFill>
                  <a:srgbClr val="0000FF"/>
                </a:solidFill>
              </a:rPr>
              <a:t>1 hidden layer with 2 nodes</a:t>
            </a:r>
          </a:p>
        </p:txBody>
      </p:sp>
      <p:sp>
        <p:nvSpPr>
          <p:cNvPr id="100360" name="TextBox 7"/>
          <p:cNvSpPr txBox="1">
            <a:spLocks noChangeArrowheads="1"/>
          </p:cNvSpPr>
          <p:nvPr/>
        </p:nvSpPr>
        <p:spPr bwMode="auto">
          <a:xfrm>
            <a:off x="5330825" y="4922838"/>
            <a:ext cx="3381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Boosted Decision Tree</a:t>
            </a:r>
          </a:p>
          <a:p>
            <a:r>
              <a:rPr lang="en-US">
                <a:solidFill>
                  <a:srgbClr val="0000FF"/>
                </a:solidFill>
              </a:rPr>
              <a:t>200 iterations (AdaBoost)</a:t>
            </a:r>
          </a:p>
        </p:txBody>
      </p:sp>
      <p:sp>
        <p:nvSpPr>
          <p:cNvPr id="100361" name="TextBox 12"/>
          <p:cNvSpPr txBox="1">
            <a:spLocks noChangeArrowheads="1"/>
          </p:cNvSpPr>
          <p:nvPr/>
        </p:nvSpPr>
        <p:spPr bwMode="auto">
          <a:xfrm>
            <a:off x="690563" y="5911850"/>
            <a:ext cx="7267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Training samples:  10</a:t>
            </a:r>
            <a:r>
              <a:rPr lang="en-US" baseline="30000">
                <a:solidFill>
                  <a:srgbClr val="0000FF"/>
                </a:solidFill>
              </a:rPr>
              <a:t>5</a:t>
            </a:r>
            <a:r>
              <a:rPr lang="en-US">
                <a:solidFill>
                  <a:srgbClr val="0000FF"/>
                </a:solidFill>
              </a:rPr>
              <a:t> signal and 10</a:t>
            </a:r>
            <a:r>
              <a:rPr lang="en-US" baseline="30000">
                <a:solidFill>
                  <a:srgbClr val="0000FF"/>
                </a:solidFill>
              </a:rPr>
              <a:t>5</a:t>
            </a:r>
            <a:r>
              <a:rPr lang="en-US">
                <a:solidFill>
                  <a:srgbClr val="0000FF"/>
                </a:solidFill>
              </a:rPr>
              <a:t> background events</a:t>
            </a:r>
          </a:p>
        </p:txBody>
      </p:sp>
    </p:spTree>
    <p:extLst>
      <p:ext uri="{BB962C8B-B14F-4D97-AF65-F5344CB8AC3E}">
        <p14:creationId xmlns:p14="http://schemas.microsoft.com/office/powerpoint/2010/main" val="2175434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68404" y="143524"/>
            <a:ext cx="7918450" cy="5762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Open Questions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433" y="897815"/>
            <a:ext cx="8237802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What is responsible for dark matter (and dark energy)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Why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Nature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left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-right asymmetric? </a:t>
            </a:r>
            <a:r>
              <a:rPr lang="en-US" sz="2400" dirty="0">
                <a:solidFill>
                  <a:srgbClr val="0000FF"/>
                </a:solidFill>
                <a:latin typeface="Times New Roman"/>
              </a:rPr>
              <a:t>Why three families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?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Why does the universe consist almost entirely of matter,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rather than a mixture of matter and antimatter?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</a:rPr>
              <a:t>Why are there 3 space dimensions and 1 time dimension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Why is gravity ~10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</a:rPr>
              <a:t>40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 times weaker than electromagnetism?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Why is charge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</a:rPr>
              <a:t>quantised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</a:rPr>
              <a:t>Why 25 free parameters?  </a:t>
            </a:r>
            <a:endParaRPr lang="en-US" sz="2400" dirty="0" smtClean="0">
              <a:solidFill>
                <a:srgbClr val="0000FF"/>
              </a:solidFill>
              <a:latin typeface="Times New Roman"/>
            </a:endParaRPr>
          </a:p>
          <a:p>
            <a:endParaRPr lang="en-US" sz="2400" dirty="0">
              <a:solidFill>
                <a:srgbClr val="0000FF"/>
              </a:solidFill>
              <a:latin typeface="Times New Roman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Theoretical Physicists have proposed a number of alternatives to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</a:rPr>
              <a:t>the Standard Model that address (some of) these questions:</a:t>
            </a:r>
          </a:p>
          <a:p>
            <a:r>
              <a:rPr lang="en-US" sz="2400" dirty="0">
                <a:latin typeface="Times New Roman"/>
              </a:rPr>
              <a:t>	</a:t>
            </a:r>
            <a:r>
              <a:rPr lang="en-US" sz="2400" dirty="0" err="1" smtClean="0">
                <a:latin typeface="Times New Roman"/>
              </a:rPr>
              <a:t>Supersymmetry</a:t>
            </a:r>
            <a:r>
              <a:rPr lang="en-US" sz="2400" dirty="0" smtClean="0">
                <a:latin typeface="Times New Roman"/>
              </a:rPr>
              <a:t>, Grand Unified Theories, extra dimensions,...</a:t>
            </a:r>
            <a:endParaRPr lang="en-US" sz="2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503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8" name="Picture 8" descr="cern-l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819" y="-10501"/>
            <a:ext cx="10232153" cy="69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285" y="282740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The 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Large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 Hadron Collider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8952" y="4623138"/>
            <a:ext cx="13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4498" y="1323347"/>
            <a:ext cx="943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CMS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749" y="5219988"/>
            <a:ext cx="124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ALICE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6983" y="3013533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LHCb</a:t>
            </a:r>
            <a:endParaRPr lang="en-US" sz="2800" dirty="0" smtClean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330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/>
              <a:t>G. Cowan / RHUL Physics</a:t>
            </a:r>
            <a:endParaRPr lang="en-GB" sz="1400"/>
          </a:p>
        </p:txBody>
      </p:sp>
      <p:sp>
        <p:nvSpPr>
          <p:cNvPr id="133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/>
              <a:t>Learning from data at the LHC / 26 March 2019</a:t>
            </a:r>
            <a:endParaRPr lang="en-GB" sz="1400"/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68D6F6-40B4-0345-A8A6-8A69523F4761}" type="slidenum">
              <a:rPr lang="en-GB" sz="1400"/>
              <a:pPr/>
              <a:t>7</a:t>
            </a:fld>
            <a:endParaRPr lang="en-GB" sz="140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260350"/>
            <a:ext cx="8237537" cy="769938"/>
          </a:xfrm>
        </p:spPr>
        <p:txBody>
          <a:bodyPr/>
          <a:lstStyle/>
          <a:p>
            <a:r>
              <a:rPr lang="en-GB" sz="4000">
                <a:solidFill>
                  <a:srgbClr val="CC33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Physics of the Large Hadron Collider</a:t>
            </a:r>
            <a:endParaRPr lang="en-GB" sz="3200">
              <a:solidFill>
                <a:srgbClr val="CC33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mi10" charset="0"/>
              </a:rPr>
              <a:t>A</a:t>
            </a:r>
            <a:r>
              <a:rPr lang="en-US">
                <a:latin typeface="cmr10" charset="0"/>
              </a:rPr>
              <a:t>A</a:t>
            </a:r>
            <a:r>
              <a:rPr lang="en-US">
                <a:latin typeface="cmsy10orig" charset="0"/>
              </a:rPr>
              <a:t>A</a:t>
            </a:r>
            <a:r>
              <a:rPr lang="en-US">
                <a:latin typeface="cmr7" charset="0"/>
              </a:rPr>
              <a:t>A</a:t>
            </a:r>
            <a:endParaRPr lang="en-US"/>
          </a:p>
        </p:txBody>
      </p:sp>
      <p:pic>
        <p:nvPicPr>
          <p:cNvPr id="13318" name="Picture 3" descr="0503018_0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-6350"/>
            <a:ext cx="10514013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44466" y="6072188"/>
            <a:ext cx="30995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800" dirty="0" smtClean="0">
                <a:solidFill>
                  <a:schemeClr val="bg1"/>
                </a:solidFill>
                <a:latin typeface="Times New Roman" charset="0"/>
              </a:rPr>
              <a:t>Inside the LHC</a:t>
            </a:r>
            <a:endParaRPr lang="en-GB" sz="2800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7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Cowan / RHUL Physics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Learning from data at the LHC / 26 March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6000" cy="6912000"/>
          </a:xfrm>
          <a:prstGeom prst="rect">
            <a:avLst/>
          </a:prstGeom>
        </p:spPr>
      </p:pic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3610430" y="6040717"/>
            <a:ext cx="5366126" cy="63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800" dirty="0" smtClean="0">
                <a:solidFill>
                  <a:schemeClr val="bg1"/>
                </a:solidFill>
                <a:latin typeface="Times New Roman" charset="0"/>
              </a:rPr>
              <a:t>The ATLAS Detector at the LHC</a:t>
            </a:r>
            <a:endParaRPr lang="en-GB" sz="2800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0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180"/>
            <a:ext cx="9144000" cy="5877072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Learning from data at the LHC / 26 March 2019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4994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 smtClean="0">
                <a:solidFill>
                  <a:srgbClr val="800000"/>
                </a:solidFill>
                <a:latin typeface="Times New Roman" charset="0"/>
              </a:rPr>
              <a:t>The ATLAS Detector</a:t>
            </a:r>
            <a:endParaRPr lang="en-GB" sz="3600" dirty="0">
              <a:solidFill>
                <a:srgbClr val="8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2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000FF"/>
            </a:solidFill>
            <a:latin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5480</TotalTime>
  <Words>2447</Words>
  <Application>Microsoft Macintosh PowerPoint</Application>
  <PresentationFormat>On-screen Show (4:3)</PresentationFormat>
  <Paragraphs>423</Paragraphs>
  <Slides>44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of the Large Hadron Collider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simple example (2D)</vt:lpstr>
      <vt:lpstr>Joint and marginal distributions of x1, x2</vt:lpstr>
      <vt:lpstr>Contours of constant decision function</vt:lpstr>
      <vt:lpstr>Contours of constant decision function (2)</vt:lpstr>
    </vt:vector>
  </TitlesOfParts>
  <Company>RHUL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 Cowan</dc:creator>
  <cp:lastModifiedBy>Glen Cowan</cp:lastModifiedBy>
  <cp:revision>210</cp:revision>
  <dcterms:created xsi:type="dcterms:W3CDTF">2012-09-11T21:02:00Z</dcterms:created>
  <dcterms:modified xsi:type="dcterms:W3CDTF">2019-03-26T15:25:53Z</dcterms:modified>
</cp:coreProperties>
</file>