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60" r:id="rId2"/>
    <p:sldId id="676" r:id="rId3"/>
    <p:sldId id="561" r:id="rId4"/>
    <p:sldId id="661" r:id="rId5"/>
    <p:sldId id="670" r:id="rId6"/>
    <p:sldId id="665" r:id="rId7"/>
    <p:sldId id="667" r:id="rId8"/>
    <p:sldId id="666" r:id="rId9"/>
    <p:sldId id="664" r:id="rId10"/>
    <p:sldId id="675" r:id="rId11"/>
    <p:sldId id="662" r:id="rId12"/>
    <p:sldId id="671" r:id="rId13"/>
    <p:sldId id="611" r:id="rId14"/>
    <p:sldId id="620" r:id="rId15"/>
    <p:sldId id="619" r:id="rId16"/>
    <p:sldId id="613" r:id="rId17"/>
    <p:sldId id="631" r:id="rId18"/>
    <p:sldId id="677" r:id="rId19"/>
    <p:sldId id="621" r:id="rId20"/>
    <p:sldId id="622" r:id="rId21"/>
    <p:sldId id="623" r:id="rId22"/>
    <p:sldId id="673" r:id="rId23"/>
    <p:sldId id="674" r:id="rId24"/>
    <p:sldId id="672" r:id="rId25"/>
    <p:sldId id="633" r:id="rId26"/>
    <p:sldId id="626" r:id="rId27"/>
    <p:sldId id="627" r:id="rId28"/>
    <p:sldId id="637" r:id="rId29"/>
    <p:sldId id="628" r:id="rId30"/>
    <p:sldId id="629" r:id="rId31"/>
    <p:sldId id="634" r:id="rId32"/>
    <p:sldId id="636" r:id="rId33"/>
    <p:sldId id="644" r:id="rId34"/>
    <p:sldId id="638" r:id="rId35"/>
    <p:sldId id="656" r:id="rId36"/>
    <p:sldId id="639" r:id="rId37"/>
    <p:sldId id="645" r:id="rId38"/>
    <p:sldId id="640" r:id="rId39"/>
    <p:sldId id="646" r:id="rId40"/>
    <p:sldId id="647" r:id="rId41"/>
    <p:sldId id="658" r:id="rId42"/>
    <p:sldId id="659" r:id="rId43"/>
    <p:sldId id="660" r:id="rId44"/>
    <p:sldId id="642" r:id="rId45"/>
    <p:sldId id="643" r:id="rId46"/>
    <p:sldId id="652" r:id="rId47"/>
    <p:sldId id="648" r:id="rId48"/>
    <p:sldId id="649" r:id="rId49"/>
    <p:sldId id="655" r:id="rId50"/>
    <p:sldId id="653" r:id="rId51"/>
    <p:sldId id="654" r:id="rId52"/>
    <p:sldId id="578" r:id="rId53"/>
    <p:sldId id="579" r:id="rId54"/>
    <p:sldId id="580" r:id="rId55"/>
    <p:sldId id="581" r:id="rId56"/>
    <p:sldId id="582" r:id="rId57"/>
    <p:sldId id="583" r:id="rId58"/>
  </p:sldIdLst>
  <p:sldSz cx="9144000" cy="6858000" type="screen4x3"/>
  <p:notesSz cx="6781800" cy="9918700"/>
  <p:custDataLst>
    <p:tags r:id="rId62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8530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7FF1EE-A1CA-574C-88C5-8625D4AB6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7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67A363-6251-6646-A4EE-22A9203A9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2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7A363-6251-6646-A4EE-22A9203A99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23038"/>
            <a:ext cx="1463675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Cowan 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B9D5-4413-9143-8DDE-47EAB2156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LBNL / 21 June 2019 / Errors on Errors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2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Cowan 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LBNL / 21 June 2019 / Errors on Errors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7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8" y="6523038"/>
            <a:ext cx="14636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G. Cowan 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5884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LBNL / 21 June 2019 / Errors on Errors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4675" y="6500813"/>
            <a:ext cx="33813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C6DFDD-E45C-474C-B5F1-87D176A6F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Relationship Id="rId11" Type="http://schemas.openxmlformats.org/officeDocument/2006/relationships/image" Target="../media/image112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9.png"/><Relationship Id="rId5" Type="http://schemas.openxmlformats.org/officeDocument/2006/relationships/image" Target="../media/image114.png"/><Relationship Id="rId6" Type="http://schemas.openxmlformats.org/officeDocument/2006/relationships/image" Target="../media/image120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0.png"/><Relationship Id="rId12" Type="http://schemas.openxmlformats.org/officeDocument/2006/relationships/image" Target="../media/image131.pn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1127-5B44-C045-B59A-2B0FB7DE8BAC}" type="slidenum">
              <a:rPr lang="en-GB" sz="1400"/>
              <a:pPr/>
              <a:t>1</a:t>
            </a:fld>
            <a:endParaRPr lang="en-GB" sz="14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95700" y="4278313"/>
            <a:ext cx="50117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Glen Cowan</a:t>
            </a:r>
          </a:p>
          <a:p>
            <a:r>
              <a:rPr lang="en-US">
                <a:solidFill>
                  <a:srgbClr val="0000FF"/>
                </a:solidFill>
              </a:rPr>
              <a:t>Physics Department</a:t>
            </a:r>
          </a:p>
          <a:p>
            <a:r>
              <a:rPr lang="en-US">
                <a:solidFill>
                  <a:srgbClr val="0000FF"/>
                </a:solidFill>
              </a:rPr>
              <a:t>Royal Holloway, University of London</a:t>
            </a:r>
          </a:p>
          <a:p>
            <a:r>
              <a:rPr lang="en-US" sz="2000" b="1">
                <a:solidFill>
                  <a:srgbClr val="000000"/>
                </a:solidFill>
                <a:latin typeface="Courier New" charset="0"/>
              </a:rPr>
              <a:t>g.cowan@rhul.ac.uk</a:t>
            </a:r>
          </a:p>
          <a:p>
            <a:r>
              <a:rPr lang="en-US" sz="2000" b="1">
                <a:solidFill>
                  <a:srgbClr val="000000"/>
                </a:solidFill>
                <a:latin typeface="Courier New" charset="0"/>
              </a:rPr>
              <a:t>www.pp.rhul.ac.uk/~cowan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6149" name="Picture 1" descr="royalholloway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4451350"/>
            <a:ext cx="175736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 txBox="1">
            <a:spLocks noChangeArrowheads="1"/>
          </p:cNvSpPr>
          <p:nvPr/>
        </p:nvSpPr>
        <p:spPr bwMode="auto">
          <a:xfrm>
            <a:off x="829065" y="284717"/>
            <a:ext cx="7673286" cy="15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“Errors on Errors” –  </a:t>
            </a:r>
            <a:r>
              <a:rPr lang="en-GB" sz="3600" dirty="0">
                <a:solidFill>
                  <a:srgbClr val="CC3300"/>
                </a:solidFill>
              </a:rPr>
              <a:t>Refining Statistical Analyses for Particle </a:t>
            </a:r>
            <a:r>
              <a:rPr lang="en-GB" sz="3600" dirty="0" smtClean="0">
                <a:solidFill>
                  <a:srgbClr val="CC3300"/>
                </a:solidFill>
              </a:rPr>
              <a:t>Physics</a:t>
            </a:r>
            <a:endParaRPr lang="en-GB" sz="3600" dirty="0">
              <a:solidFill>
                <a:srgbClr val="CC3300"/>
              </a:solidFill>
            </a:endParaRPr>
          </a:p>
        </p:txBody>
      </p:sp>
      <p:pic>
        <p:nvPicPr>
          <p:cNvPr id="61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12557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575300"/>
            <a:ext cx="9159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3"/>
          <p:cNvSpPr txBox="1">
            <a:spLocks noChangeArrowheads="1"/>
          </p:cNvSpPr>
          <p:nvPr/>
        </p:nvSpPr>
        <p:spPr bwMode="auto">
          <a:xfrm>
            <a:off x="3262546" y="2147312"/>
            <a:ext cx="57446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ea typeface="SimSun" charset="0"/>
                <a:cs typeface="SimSun" charset="0"/>
              </a:rPr>
              <a:t>Lawrence Berkeley National Lab</a:t>
            </a:r>
          </a:p>
          <a:p>
            <a:r>
              <a:rPr lang="en-US" sz="3200" dirty="0" smtClean="0">
                <a:ea typeface="SimSun" charset="0"/>
                <a:cs typeface="SimSun" charset="0"/>
              </a:rPr>
              <a:t>INPA Seminar</a:t>
            </a:r>
            <a:endParaRPr lang="en-US" sz="3200" dirty="0">
              <a:ea typeface="SimSun" charset="0"/>
              <a:cs typeface="SimSun" charset="0"/>
            </a:endParaRPr>
          </a:p>
          <a:p>
            <a:r>
              <a:rPr lang="en-US" sz="3200" dirty="0" smtClean="0">
                <a:ea typeface="SimSun" charset="0"/>
                <a:cs typeface="SimSun" charset="0"/>
              </a:rPr>
              <a:t>Berkeley, 21 June, </a:t>
            </a:r>
            <a:r>
              <a:rPr lang="en-US" sz="3200" dirty="0">
                <a:ea typeface="SimSun" charset="0"/>
                <a:cs typeface="SimSun" charset="0"/>
              </a:rPr>
              <a:t>2019</a:t>
            </a:r>
          </a:p>
        </p:txBody>
      </p:sp>
      <p:pic>
        <p:nvPicPr>
          <p:cNvPr id="6155" name="Picture 17" descr="Atlas_Medal_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357688"/>
            <a:ext cx="714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875" y="3495675"/>
            <a:ext cx="1270000" cy="787400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2" y="1778394"/>
            <a:ext cx="24368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/>
              <a:pPr/>
              <a:t>10</a:t>
            </a:fld>
            <a:endParaRPr lang="en-GB" sz="1400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Developments of LS for Averaging</a:t>
            </a:r>
            <a:endParaRPr lang="en-GB" sz="3600" dirty="0">
              <a:solidFill>
                <a:srgbClr val="CC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070" y="802648"/>
            <a:ext cx="8446693" cy="5663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Much work in HEP and elsewhere on application/extension of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least squares to the problem of averaging or meta-analysis, e.g.,</a:t>
            </a:r>
            <a:endParaRPr lang="en-US" dirty="0"/>
          </a:p>
          <a:p>
            <a:r>
              <a:rPr lang="en-US" dirty="0" smtClean="0">
                <a:solidFill>
                  <a:schemeClr val="bg2"/>
                </a:solidFill>
              </a:rPr>
              <a:t>A</a:t>
            </a:r>
            <a:r>
              <a:rPr lang="en-US" dirty="0">
                <a:solidFill>
                  <a:schemeClr val="bg2"/>
                </a:solidFill>
              </a:rPr>
              <a:t>. C. Aitken, </a:t>
            </a:r>
            <a:r>
              <a:rPr lang="en-US" i="1" dirty="0" smtClean="0">
                <a:solidFill>
                  <a:schemeClr val="bg2"/>
                </a:solidFill>
              </a:rPr>
              <a:t>On </a:t>
            </a:r>
            <a:r>
              <a:rPr lang="en-US" i="1" dirty="0">
                <a:solidFill>
                  <a:schemeClr val="bg2"/>
                </a:solidFill>
              </a:rPr>
              <a:t>Least Squares and </a:t>
            </a:r>
            <a:r>
              <a:rPr lang="en-US" i="1" dirty="0" smtClean="0">
                <a:solidFill>
                  <a:schemeClr val="bg2"/>
                </a:solidFill>
              </a:rPr>
              <a:t>Linear </a:t>
            </a:r>
            <a:r>
              <a:rPr lang="en-US" i="1" dirty="0">
                <a:solidFill>
                  <a:schemeClr val="bg2"/>
                </a:solidFill>
              </a:rPr>
              <a:t>Combinations of </a:t>
            </a:r>
            <a:endParaRPr lang="en-US" i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chemeClr val="bg2"/>
                </a:solidFill>
              </a:rPr>
              <a:t>Observations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chemeClr val="bg2"/>
                </a:solidFill>
              </a:rPr>
              <a:t>Proc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Roy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Soc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Edinburgh </a:t>
            </a:r>
            <a:r>
              <a:rPr lang="en-US" b="1" dirty="0" smtClean="0">
                <a:solidFill>
                  <a:schemeClr val="bg2"/>
                </a:solidFill>
              </a:rPr>
              <a:t>55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(1935) 42.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</a:t>
            </a:r>
            <a:r>
              <a:rPr lang="en-US" dirty="0">
                <a:solidFill>
                  <a:schemeClr val="bg2"/>
                </a:solidFill>
              </a:rPr>
              <a:t>. Lyons, D. </a:t>
            </a:r>
            <a:r>
              <a:rPr lang="en-US" dirty="0" err="1">
                <a:solidFill>
                  <a:schemeClr val="bg2"/>
                </a:solidFill>
              </a:rPr>
              <a:t>Gibaut</a:t>
            </a:r>
            <a:r>
              <a:rPr lang="en-US" dirty="0">
                <a:solidFill>
                  <a:schemeClr val="bg2"/>
                </a:solidFill>
              </a:rPr>
              <a:t> and P. Clifford, </a:t>
            </a:r>
            <a:r>
              <a:rPr lang="en-US" i="1" dirty="0" smtClean="0">
                <a:solidFill>
                  <a:schemeClr val="bg2"/>
                </a:solidFill>
              </a:rPr>
              <a:t>How to Combine </a:t>
            </a:r>
            <a:r>
              <a:rPr lang="en-US" i="1" dirty="0">
                <a:solidFill>
                  <a:schemeClr val="bg2"/>
                </a:solidFill>
              </a:rPr>
              <a:t>Correlated </a:t>
            </a:r>
            <a:endParaRPr lang="en-US" i="1" dirty="0" smtClean="0">
              <a:solidFill>
                <a:schemeClr val="bg2"/>
              </a:solidFill>
            </a:endParaRPr>
          </a:p>
          <a:p>
            <a:r>
              <a:rPr lang="en-US" i="1" dirty="0" smtClean="0">
                <a:solidFill>
                  <a:schemeClr val="bg2"/>
                </a:solidFill>
              </a:rPr>
              <a:t>Estimates </a:t>
            </a:r>
            <a:r>
              <a:rPr lang="en-US" i="1" dirty="0">
                <a:solidFill>
                  <a:schemeClr val="bg2"/>
                </a:solidFill>
              </a:rPr>
              <a:t>of a Single Physical </a:t>
            </a:r>
            <a:r>
              <a:rPr lang="en-US" i="1" dirty="0" smtClean="0">
                <a:solidFill>
                  <a:schemeClr val="bg2"/>
                </a:solidFill>
              </a:rPr>
              <a:t>Quantity</a:t>
            </a:r>
            <a:r>
              <a:rPr lang="en-US" dirty="0" smtClean="0">
                <a:solidFill>
                  <a:schemeClr val="bg2"/>
                </a:solidFill>
              </a:rPr>
              <a:t>,  </a:t>
            </a:r>
            <a:r>
              <a:rPr lang="en-US" dirty="0" err="1">
                <a:solidFill>
                  <a:schemeClr val="bg2"/>
                </a:solidFill>
              </a:rPr>
              <a:t>Nucl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Instr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Meth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b="1" dirty="0">
                <a:solidFill>
                  <a:schemeClr val="bg2"/>
                </a:solidFill>
              </a:rPr>
              <a:t>A270 </a:t>
            </a:r>
            <a:endParaRPr lang="en-US" b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>
                <a:solidFill>
                  <a:schemeClr val="bg2"/>
                </a:solidFill>
              </a:rPr>
              <a:t>1988) 110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Valassi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 smtClean="0">
                <a:solidFill>
                  <a:schemeClr val="bg2"/>
                </a:solidFill>
              </a:rPr>
              <a:t>Combining </a:t>
            </a:r>
            <a:r>
              <a:rPr lang="en-US" i="1" dirty="0">
                <a:solidFill>
                  <a:schemeClr val="bg2"/>
                </a:solidFill>
              </a:rPr>
              <a:t>Correlated Measurements of Several </a:t>
            </a:r>
            <a:endParaRPr lang="en-US" i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chemeClr val="bg2"/>
                </a:solidFill>
              </a:rPr>
              <a:t>Different </a:t>
            </a:r>
            <a:r>
              <a:rPr lang="en-US" i="1" dirty="0">
                <a:solidFill>
                  <a:schemeClr val="bg2"/>
                </a:solidFill>
              </a:rPr>
              <a:t>Physical </a:t>
            </a:r>
            <a:r>
              <a:rPr lang="en-US" i="1" dirty="0" smtClean="0">
                <a:solidFill>
                  <a:schemeClr val="bg2"/>
                </a:solidFill>
              </a:rPr>
              <a:t>Quantities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Nucl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Instr</a:t>
            </a:r>
            <a:r>
              <a:rPr lang="en-US" dirty="0" smtClean="0">
                <a:solidFill>
                  <a:schemeClr val="bg2"/>
                </a:solidFill>
              </a:rPr>
              <a:t>. Meth.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b="1" dirty="0" smtClean="0">
                <a:solidFill>
                  <a:schemeClr val="bg2"/>
                </a:solidFill>
              </a:rPr>
              <a:t>A500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(2003) 391.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R. </a:t>
            </a:r>
            <a:r>
              <a:rPr lang="en-US" dirty="0" err="1" smtClean="0">
                <a:solidFill>
                  <a:schemeClr val="bg2"/>
                </a:solidFill>
              </a:rPr>
              <a:t>Nisius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 smtClean="0">
                <a:solidFill>
                  <a:schemeClr val="bg2"/>
                </a:solidFill>
              </a:rPr>
              <a:t>On </a:t>
            </a:r>
            <a:r>
              <a:rPr lang="en-US" i="1" dirty="0">
                <a:solidFill>
                  <a:schemeClr val="bg2"/>
                </a:solidFill>
              </a:rPr>
              <a:t>the combination </a:t>
            </a:r>
            <a:r>
              <a:rPr lang="en-US" i="1" dirty="0" smtClean="0">
                <a:solidFill>
                  <a:schemeClr val="bg2"/>
                </a:solidFill>
              </a:rPr>
              <a:t>of correlated </a:t>
            </a:r>
            <a:r>
              <a:rPr lang="en-US" i="1" dirty="0">
                <a:solidFill>
                  <a:schemeClr val="bg2"/>
                </a:solidFill>
              </a:rPr>
              <a:t>estimates of a physics </a:t>
            </a:r>
            <a:endParaRPr lang="en-US" i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chemeClr val="bg2"/>
                </a:solidFill>
              </a:rPr>
              <a:t>observable</a:t>
            </a:r>
            <a:r>
              <a:rPr lang="en-US" dirty="0" smtClean="0">
                <a:solidFill>
                  <a:schemeClr val="bg2"/>
                </a:solidFill>
              </a:rPr>
              <a:t>,  Eur.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Phys.  </a:t>
            </a:r>
            <a:r>
              <a:rPr lang="en-US" dirty="0">
                <a:solidFill>
                  <a:schemeClr val="bg2"/>
                </a:solidFill>
              </a:rPr>
              <a:t>J</a:t>
            </a:r>
            <a:r>
              <a:rPr lang="en-US" dirty="0" smtClean="0">
                <a:solidFill>
                  <a:schemeClr val="bg2"/>
                </a:solidFill>
              </a:rPr>
              <a:t>.  C </a:t>
            </a:r>
            <a:r>
              <a:rPr lang="en-US" b="1" dirty="0" smtClean="0">
                <a:solidFill>
                  <a:schemeClr val="bg2"/>
                </a:solidFill>
              </a:rPr>
              <a:t>74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(2014) </a:t>
            </a:r>
            <a:r>
              <a:rPr lang="en-US" dirty="0" smtClean="0">
                <a:solidFill>
                  <a:schemeClr val="bg2"/>
                </a:solidFill>
              </a:rPr>
              <a:t>3004.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R. </a:t>
            </a:r>
            <a:r>
              <a:rPr lang="en-US" dirty="0" err="1" smtClean="0">
                <a:solidFill>
                  <a:schemeClr val="bg2"/>
                </a:solidFill>
              </a:rPr>
              <a:t>DerSimonian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dirty="0" smtClean="0">
                <a:solidFill>
                  <a:schemeClr val="bg2"/>
                </a:solidFill>
              </a:rPr>
              <a:t>N. Laird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 smtClean="0">
                <a:solidFill>
                  <a:schemeClr val="bg2"/>
                </a:solidFill>
              </a:rPr>
              <a:t>Meta</a:t>
            </a:r>
            <a:r>
              <a:rPr lang="en-US" i="1" dirty="0">
                <a:solidFill>
                  <a:schemeClr val="bg2"/>
                </a:solidFill>
              </a:rPr>
              <a:t>-analysis in </a:t>
            </a:r>
            <a:r>
              <a:rPr lang="en-US" i="1" dirty="0" smtClean="0">
                <a:solidFill>
                  <a:schemeClr val="bg2"/>
                </a:solidFill>
              </a:rPr>
              <a:t>clinical trials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Controlled </a:t>
            </a:r>
            <a:r>
              <a:rPr lang="en-US" dirty="0">
                <a:solidFill>
                  <a:schemeClr val="bg2"/>
                </a:solidFill>
              </a:rPr>
              <a:t>Clinical Trials </a:t>
            </a:r>
            <a:r>
              <a:rPr lang="en-US" b="1" dirty="0" smtClean="0">
                <a:solidFill>
                  <a:schemeClr val="bg2"/>
                </a:solidFill>
              </a:rPr>
              <a:t>7</a:t>
            </a:r>
            <a:r>
              <a:rPr lang="en-US" dirty="0" smtClean="0">
                <a:solidFill>
                  <a:schemeClr val="bg2"/>
                </a:solidFill>
              </a:rPr>
              <a:t> (</a:t>
            </a:r>
            <a:r>
              <a:rPr lang="en-US" dirty="0">
                <a:solidFill>
                  <a:schemeClr val="bg2"/>
                </a:solidFill>
              </a:rPr>
              <a:t>1986</a:t>
            </a:r>
            <a:r>
              <a:rPr lang="en-US" dirty="0" smtClean="0">
                <a:solidFill>
                  <a:schemeClr val="bg2"/>
                </a:solidFill>
              </a:rPr>
              <a:t>) </a:t>
            </a:r>
            <a:r>
              <a:rPr lang="en-US" dirty="0">
                <a:solidFill>
                  <a:schemeClr val="bg2"/>
                </a:solidFill>
              </a:rPr>
              <a:t>177-188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2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400"/>
              <a:pPr/>
              <a:t>11</a:t>
            </a:fld>
            <a:endParaRPr lang="en-GB" sz="1400"/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98463" y="149225"/>
            <a:ext cx="83407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“Errors on Errors”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88913" y="1430338"/>
            <a:ext cx="8794750" cy="4140200"/>
            <a:chOff x="189101" y="1794290"/>
            <a:chExt cx="8794434" cy="4139998"/>
          </a:xfrm>
        </p:grpSpPr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01" y="1794290"/>
              <a:ext cx="8794434" cy="41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ounded Rectangle 2"/>
            <p:cNvSpPr>
              <a:spLocks noChangeArrowheads="1"/>
            </p:cNvSpPr>
            <p:nvPr/>
          </p:nvSpPr>
          <p:spPr bwMode="auto">
            <a:xfrm>
              <a:off x="5309562" y="4745476"/>
              <a:ext cx="3651426" cy="37046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Rounded Rectangle 7"/>
            <p:cNvSpPr>
              <a:spLocks noChangeArrowheads="1"/>
            </p:cNvSpPr>
            <p:nvPr/>
          </p:nvSpPr>
          <p:spPr bwMode="auto">
            <a:xfrm>
              <a:off x="222959" y="5074287"/>
              <a:ext cx="2299628" cy="3172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63600"/>
            <a:ext cx="8661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6100" y="5610225"/>
            <a:ext cx="8085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→  PDG “scale factor method” ≈ scale sys. errors with common </a:t>
            </a:r>
          </a:p>
          <a:p>
            <a:r>
              <a:rPr lang="en-US"/>
              <a:t>factor until </a:t>
            </a:r>
            <a:r>
              <a:rPr lang="el-GR" i="1"/>
              <a:t>χ</a:t>
            </a:r>
            <a:r>
              <a:rPr lang="en-US" baseline="30000"/>
              <a:t>2</a:t>
            </a:r>
            <a:r>
              <a:rPr lang="en-US" baseline="-25000"/>
              <a:t>min</a:t>
            </a:r>
            <a:r>
              <a:rPr lang="en-US"/>
              <a:t> = appropriate no. of degrees of freedom.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63" y="1227933"/>
            <a:ext cx="2981262" cy="5517271"/>
          </a:xfrm>
          <a:prstGeom prst="rect">
            <a:avLst/>
          </a:prstGeom>
        </p:spPr>
      </p:pic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400"/>
              <a:pPr/>
              <a:t>12</a:t>
            </a:fld>
            <a:endParaRPr lang="en-GB" sz="1400"/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17519" y="75605"/>
            <a:ext cx="859807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</a:rPr>
              <a:t>Errors on theory errors, e.g., in QCD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88" y="787745"/>
            <a:ext cx="4889730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Uncertainties related to theoretical</a:t>
            </a:r>
          </a:p>
          <a:p>
            <a:r>
              <a:rPr lang="en-US" dirty="0" smtClean="0"/>
              <a:t>predictions are notoriously difficult</a:t>
            </a:r>
          </a:p>
          <a:p>
            <a:r>
              <a:rPr lang="en-US" dirty="0" smtClean="0"/>
              <a:t>to quantify, e.g., in QCD may come</a:t>
            </a:r>
          </a:p>
          <a:p>
            <a:r>
              <a:rPr lang="en-US" dirty="0" smtClean="0"/>
              <a:t>from variation of renormalization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scale in some “appropriate range”.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Problematic e.g. for </a:t>
            </a:r>
            <a:r>
              <a:rPr lang="el-GR" i="1" dirty="0" smtClean="0"/>
              <a:t>α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l-GR" dirty="0" smtClean="0"/>
              <a:t>       </a:t>
            </a:r>
            <a:r>
              <a:rPr lang="en-US" dirty="0" smtClean="0"/>
              <a:t>→</a:t>
            </a:r>
            <a:endParaRPr lang="en-US" dirty="0"/>
          </a:p>
          <a:p>
            <a:r>
              <a:rPr lang="en-US" dirty="0" smtClean="0"/>
              <a:t>If, e.g., some (theory) errors are</a:t>
            </a:r>
          </a:p>
          <a:p>
            <a:r>
              <a:rPr lang="en-US" dirty="0" smtClean="0"/>
              <a:t>underestimated, one may obtain poor</a:t>
            </a:r>
          </a:p>
          <a:p>
            <a:r>
              <a:rPr lang="en-US" dirty="0" smtClean="0"/>
              <a:t>goodness of fit, but size of confidence </a:t>
            </a:r>
          </a:p>
          <a:p>
            <a:r>
              <a:rPr lang="en-US" dirty="0" smtClean="0"/>
              <a:t>interval from usual recipe will not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reflect this.</a:t>
            </a:r>
          </a:p>
          <a:p>
            <a:r>
              <a:rPr lang="en-US" dirty="0" smtClean="0"/>
              <a:t>An outlier with an underestimated </a:t>
            </a:r>
          </a:p>
          <a:p>
            <a:r>
              <a:rPr lang="en-US" dirty="0" smtClean="0"/>
              <a:t>error bar can have an inordinately </a:t>
            </a:r>
          </a:p>
          <a:p>
            <a:r>
              <a:rPr lang="en-US" dirty="0" smtClean="0"/>
              <a:t>strong influence on the average.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3765" y="699105"/>
            <a:ext cx="36250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M. </a:t>
            </a:r>
            <a:r>
              <a:rPr lang="en-US" sz="1600" dirty="0" err="1">
                <a:solidFill>
                  <a:schemeClr val="bg2"/>
                </a:solidFill>
              </a:rPr>
              <a:t>Tanabashi</a:t>
            </a:r>
            <a:r>
              <a:rPr lang="en-US" sz="1600" dirty="0">
                <a:solidFill>
                  <a:schemeClr val="bg2"/>
                </a:solidFill>
              </a:rPr>
              <a:t> et al. (Particle Data Group), </a:t>
            </a:r>
            <a:endParaRPr lang="en-US" sz="1600" dirty="0" smtClean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Phys</a:t>
            </a:r>
            <a:r>
              <a:rPr lang="en-US" sz="1600" dirty="0">
                <a:solidFill>
                  <a:schemeClr val="bg2"/>
                </a:solidFill>
              </a:rPr>
              <a:t>. Rev. D 98, 030001 (2018)</a:t>
            </a:r>
          </a:p>
        </p:txBody>
      </p:sp>
    </p:spTree>
    <p:extLst>
      <p:ext uri="{BB962C8B-B14F-4D97-AF65-F5344CB8AC3E}">
        <p14:creationId xmlns:p14="http://schemas.microsoft.com/office/powerpoint/2010/main" val="55550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BC8319-0D86-5C40-B656-ADF5261463DC}" type="slidenum">
              <a:rPr lang="en-GB" sz="1400"/>
              <a:pPr/>
              <a:t>13</a:t>
            </a:fld>
            <a:endParaRPr lang="en-GB" sz="1400"/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Formulation of </a:t>
            </a:r>
            <a:r>
              <a:rPr lang="en-GB" sz="3600" dirty="0">
                <a:solidFill>
                  <a:srgbClr val="CC3300"/>
                </a:solidFill>
              </a:rPr>
              <a:t>the problem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30225" y="842963"/>
            <a:ext cx="82867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Suppose measurements </a:t>
            </a:r>
            <a:r>
              <a:rPr lang="en-US" b="1" i="1"/>
              <a:t>y</a:t>
            </a:r>
            <a:r>
              <a:rPr lang="en-US"/>
              <a:t> have probability (density)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b="1" i="1"/>
              <a:t>y</a:t>
            </a:r>
            <a:r>
              <a:rPr lang="en-US"/>
              <a:t>|</a:t>
            </a:r>
            <a:r>
              <a:rPr lang="el-GR" b="1" i="1"/>
              <a:t>μ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), </a:t>
            </a:r>
          </a:p>
          <a:p>
            <a:pPr>
              <a:spcAft>
                <a:spcPts val="600"/>
              </a:spcAft>
            </a:pPr>
            <a:r>
              <a:rPr lang="en-US"/>
              <a:t>	</a:t>
            </a:r>
            <a:r>
              <a:rPr lang="el-GR" b="1" i="1">
                <a:solidFill>
                  <a:srgbClr val="000000"/>
                </a:solidFill>
              </a:rPr>
              <a:t>μ</a:t>
            </a:r>
            <a:r>
              <a:rPr lang="en-US">
                <a:solidFill>
                  <a:srgbClr val="000000"/>
                </a:solidFill>
              </a:rPr>
              <a:t> = parameters of interest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</a:t>
            </a:r>
            <a:r>
              <a:rPr lang="el-GR" b="1" i="1">
                <a:solidFill>
                  <a:srgbClr val="000000"/>
                </a:solidFill>
              </a:rPr>
              <a:t>θ</a:t>
            </a:r>
            <a:r>
              <a:rPr lang="en-US" b="1" i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= nuisance parameters</a:t>
            </a:r>
          </a:p>
          <a:p>
            <a:r>
              <a:rPr lang="en-US"/>
              <a:t>To provide info on nuisance parameters, often treat their best </a:t>
            </a:r>
          </a:p>
          <a:p>
            <a:r>
              <a:rPr lang="en-US"/>
              <a:t>estimates </a:t>
            </a:r>
            <a:r>
              <a:rPr lang="en-US" b="1" i="1"/>
              <a:t>u</a:t>
            </a:r>
            <a:r>
              <a:rPr lang="en-US"/>
              <a:t> as indep. Gaussian distributed r.v.s., giving likelihood</a:t>
            </a:r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76575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33813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498475" y="4935538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or log-likelihood (up to additive const.)</a:t>
            </a:r>
          </a:p>
        </p:txBody>
      </p:sp>
      <p:pic>
        <p:nvPicPr>
          <p:cNvPr id="1639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35600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0F5F4B-0F4A-4B44-8A44-ED0BD08BFB57}" type="slidenum">
              <a:rPr lang="en-GB" sz="1400"/>
              <a:pPr/>
              <a:t>14</a:t>
            </a:fld>
            <a:endParaRPr lang="en-GB" sz="1400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Systematic errors and their uncertainty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58813" y="965200"/>
            <a:ext cx="80549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Often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could represent a systematic bias and its best estimate</a:t>
            </a:r>
            <a:r>
              <a:rPr lang="el-GR"/>
              <a:t>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in the real measurement is zero.</a:t>
            </a:r>
          </a:p>
          <a:p>
            <a:pPr>
              <a:spcAft>
                <a:spcPts val="1200"/>
              </a:spcAft>
            </a:pPr>
            <a:r>
              <a:rPr lang="en-US"/>
              <a:t>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are the corresponding “systematic errors”.</a:t>
            </a:r>
          </a:p>
          <a:p>
            <a:pPr>
              <a:spcAft>
                <a:spcPts val="1200"/>
              </a:spcAft>
            </a:pPr>
            <a:r>
              <a:rPr lang="en-US"/>
              <a:t>Sometimes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/>
              <a:t>Other times the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are from an indirect measurement, Gaussian model approximate and/or 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  </a:t>
            </a:r>
            <a:r>
              <a:rPr lang="en-US"/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/>
              <a:t>Or sometimes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is at best a guess that represents an uncertainty in the underlying model (“theoretical error”).</a:t>
            </a:r>
          </a:p>
          <a:p>
            <a:r>
              <a:rPr lang="en-US"/>
              <a:t>In any case we can allow that 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are not known in general with perfect accuracy.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BF34B9-E919-D746-AD4A-40D19411815F}" type="slidenum">
              <a:rPr lang="en-GB" sz="1400"/>
              <a:pPr/>
              <a:t>15</a:t>
            </a:fld>
            <a:endParaRPr lang="en-GB" sz="1400"/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Gamma model for variance estimates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84188" y="906463"/>
            <a:ext cx="843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Suppose we want to treat the systematic errors as uncertain,</a:t>
            </a:r>
            <a:endParaRPr lang="el-GR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FF"/>
                </a:solidFill>
              </a:rPr>
              <a:t>so let the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be adjustable </a:t>
            </a:r>
            <a:r>
              <a:rPr lang="en-US">
                <a:solidFill>
                  <a:srgbClr val="CC3300"/>
                </a:solidFill>
              </a:rPr>
              <a:t>nuisance parameters</a:t>
            </a:r>
            <a:r>
              <a:rPr lang="en-US">
                <a:solidFill>
                  <a:srgbClr val="0000FF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FF"/>
                </a:solidFill>
              </a:rPr>
              <a:t>Suppose we have estimates </a:t>
            </a:r>
            <a:r>
              <a:rPr lang="en-US" i="1">
                <a:solidFill>
                  <a:srgbClr val="0000FF"/>
                </a:solidFill>
              </a:rPr>
              <a:t>s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for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 or equivalently </a:t>
            </a:r>
            <a:r>
              <a:rPr lang="en-US" i="1">
                <a:solidFill>
                  <a:srgbClr val="0000FF"/>
                </a:solidFill>
              </a:rPr>
              <a:t>v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= </a:t>
            </a:r>
            <a:r>
              <a:rPr lang="en-US" i="1">
                <a:solidFill>
                  <a:srgbClr val="0000FF"/>
                </a:solidFill>
              </a:rPr>
              <a:t>s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, is an estimate of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.</a:t>
            </a:r>
          </a:p>
          <a:p>
            <a:r>
              <a:rPr lang="en-US">
                <a:solidFill>
                  <a:srgbClr val="0000FF"/>
                </a:solidFill>
              </a:rPr>
              <a:t>Model the </a:t>
            </a:r>
            <a:r>
              <a:rPr lang="en-US" i="1">
                <a:solidFill>
                  <a:srgbClr val="0000FF"/>
                </a:solidFill>
              </a:rPr>
              <a:t>v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as independent and gamma distributed: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430213" y="5019675"/>
            <a:ext cx="84296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Set </a:t>
            </a:r>
            <a:r>
              <a:rPr lang="el-GR" i="1"/>
              <a:t>α</a:t>
            </a:r>
            <a:r>
              <a:rPr lang="en-US"/>
              <a:t> and </a:t>
            </a:r>
            <a:r>
              <a:rPr lang="el-GR" i="1"/>
              <a:t>β</a:t>
            </a:r>
            <a:r>
              <a:rPr lang="en-US"/>
              <a:t> so that they give desired relative uncertainty </a:t>
            </a:r>
            <a:r>
              <a:rPr lang="en-US" i="1"/>
              <a:t>r</a:t>
            </a:r>
            <a:r>
              <a:rPr lang="en-US" baseline="-25000"/>
              <a:t>  </a:t>
            </a:r>
            <a:r>
              <a:rPr lang="en-US"/>
              <a:t>in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/>
              <a:t>.</a:t>
            </a:r>
            <a:endParaRPr lang="en-US"/>
          </a:p>
          <a:p>
            <a:r>
              <a:rPr lang="en-US">
                <a:solidFill>
                  <a:schemeClr val="bg2"/>
                </a:solidFill>
              </a:rPr>
              <a:t>Similar to method 2 in W.J. Browne and D. Draper, Bayesian Analysis, Volume 1, Number 3 (2006), 473-514.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5050CD-8D94-5741-ADBA-9ACA9DE11A0B}" type="slidenum">
              <a:rPr lang="en-GB" sz="1400"/>
              <a:pPr/>
              <a:t>16</a:t>
            </a:fld>
            <a:endParaRPr lang="en-GB" sz="1400"/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</a:t>
            </a:r>
            <a:r>
              <a:rPr lang="en-GB" sz="3600" i="1">
                <a:solidFill>
                  <a:srgbClr val="CC3300"/>
                </a:solidFill>
              </a:rPr>
              <a:t>v </a:t>
            </a:r>
            <a:r>
              <a:rPr lang="en-GB" sz="3600">
                <a:solidFill>
                  <a:srgbClr val="CC3300"/>
                </a:solidFill>
              </a:rPr>
              <a:t>and </a:t>
            </a:r>
            <a:r>
              <a:rPr lang="en-GB" sz="3600" i="1">
                <a:solidFill>
                  <a:srgbClr val="CC3300"/>
                </a:solidFill>
              </a:rPr>
              <a:t>s</a:t>
            </a:r>
            <a:r>
              <a:rPr lang="en-GB" sz="3600">
                <a:solidFill>
                  <a:srgbClr val="CC3300"/>
                </a:solidFill>
              </a:rPr>
              <a:t> = √</a:t>
            </a:r>
            <a:r>
              <a:rPr lang="en-GB" sz="3600" i="1">
                <a:solidFill>
                  <a:srgbClr val="CC3300"/>
                </a:solidFill>
              </a:rPr>
              <a:t>v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498475" y="1173163"/>
            <a:ext cx="412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For </a:t>
            </a:r>
            <a:r>
              <a:rPr lang="el-GR" i="1"/>
              <a:t>α</a:t>
            </a:r>
            <a:r>
              <a:rPr lang="el-GR"/>
              <a:t>, </a:t>
            </a:r>
            <a:r>
              <a:rPr lang="el-GR" i="1"/>
              <a:t>β</a:t>
            </a:r>
            <a:r>
              <a:rPr lang="en-US"/>
              <a:t> of  gamma distribution, </a:t>
            </a:r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57263"/>
            <a:ext cx="210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30288"/>
            <a:ext cx="1993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5" name="Straight Arrow Connector 10"/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relative “error on error”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28AF62-E123-A74C-AF5A-30665F729A40}" type="slidenum">
              <a:rPr lang="en-GB" sz="1400"/>
              <a:pPr/>
              <a:t>17</a:t>
            </a:fld>
            <a:endParaRPr lang="en-GB" sz="1400"/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1023938" y="27463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Motivation for gamma model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603250" y="884238"/>
            <a:ext cx="8101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If one were to have </a:t>
            </a:r>
            <a:r>
              <a:rPr lang="en-US" i="1"/>
              <a:t>n</a:t>
            </a:r>
            <a:r>
              <a:rPr lang="en-US"/>
              <a:t> independent observations </a:t>
            </a:r>
            <a:r>
              <a:rPr lang="en-US" i="1"/>
              <a:t>u</a:t>
            </a:r>
            <a:r>
              <a:rPr lang="en-US" baseline="-25000"/>
              <a:t>1</a:t>
            </a:r>
            <a:r>
              <a:rPr lang="en-US"/>
              <a:t>,..,</a:t>
            </a:r>
            <a:r>
              <a:rPr lang="en-US" i="1"/>
              <a:t>u</a:t>
            </a:r>
            <a:r>
              <a:rPr lang="en-US" i="1" baseline="-25000"/>
              <a:t>n</a:t>
            </a:r>
            <a:r>
              <a:rPr lang="en-US"/>
              <a:t>,  with</a:t>
            </a:r>
            <a:r>
              <a:rPr lang="el-GR"/>
              <a:t> </a:t>
            </a:r>
            <a:r>
              <a:rPr lang="en-US"/>
              <a:t>all </a:t>
            </a:r>
          </a:p>
          <a:p>
            <a:r>
              <a:rPr lang="en-US" i="1"/>
              <a:t>u</a:t>
            </a:r>
            <a:r>
              <a:rPr lang="en-US"/>
              <a:t> ~ Gauss(</a:t>
            </a:r>
            <a:r>
              <a:rPr lang="el-GR" i="1"/>
              <a:t>θ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),  and we use the sample variance</a:t>
            </a: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790700"/>
            <a:ext cx="3314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504825" y="2900363"/>
            <a:ext cx="8034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estimate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, then (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/>
              <a:t>1)</a:t>
            </a:r>
            <a:r>
              <a:rPr lang="en-US" i="1"/>
              <a:t>v</a:t>
            </a:r>
            <a:r>
              <a:rPr lang="en-US"/>
              <a:t>/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 follows a chi-square distribution</a:t>
            </a:r>
          </a:p>
          <a:p>
            <a:r>
              <a:rPr lang="en-US"/>
              <a:t>for 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/>
              <a:t>1 degrees of freedom, which is a special case of the</a:t>
            </a:r>
          </a:p>
          <a:p>
            <a:r>
              <a:rPr lang="en-US"/>
              <a:t>gamma distribution (</a:t>
            </a:r>
            <a:r>
              <a:rPr lang="el-GR" i="1"/>
              <a:t>α</a:t>
            </a:r>
            <a:r>
              <a:rPr lang="en-US"/>
              <a:t> = </a:t>
            </a:r>
            <a:r>
              <a:rPr lang="en-US" i="1"/>
              <a:t>n</a:t>
            </a:r>
            <a:r>
              <a:rPr lang="en-US"/>
              <a:t>/2, </a:t>
            </a:r>
            <a:r>
              <a:rPr lang="el-GR" i="1"/>
              <a:t>β</a:t>
            </a:r>
            <a:r>
              <a:rPr lang="en-US"/>
              <a:t> = 1/2).  (In general one doesn’t</a:t>
            </a:r>
          </a:p>
          <a:p>
            <a:r>
              <a:rPr lang="en-US"/>
              <a:t>have a sample of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values, but if this were to be how </a:t>
            </a:r>
            <a:r>
              <a:rPr lang="en-US" i="1"/>
              <a:t>v</a:t>
            </a:r>
            <a:r>
              <a:rPr lang="en-US"/>
              <a:t> was </a:t>
            </a:r>
          </a:p>
          <a:p>
            <a:r>
              <a:rPr lang="en-US"/>
              <a:t>estimated, the gamma model would follow.)</a:t>
            </a:r>
          </a:p>
          <a:p>
            <a:endParaRPr lang="en-US"/>
          </a:p>
          <a:p>
            <a:r>
              <a:rPr lang="en-US"/>
              <a:t>Furthermore choice of the gamma distribution for </a:t>
            </a:r>
            <a:r>
              <a:rPr lang="en-US" i="1"/>
              <a:t>v</a:t>
            </a:r>
            <a:r>
              <a:rPr lang="en-US"/>
              <a:t> allows one</a:t>
            </a:r>
          </a:p>
          <a:p>
            <a:r>
              <a:rPr lang="en-US"/>
              <a:t>to profile over the nuisance parameters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 </a:t>
            </a:r>
            <a:r>
              <a:rPr lang="en-US"/>
              <a:t>in closed form and </a:t>
            </a:r>
          </a:p>
          <a:p>
            <a:r>
              <a:rPr lang="en-US"/>
              <a:t>leads to a simple profile likelihood.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C9909D-9D6D-B34C-91B5-F1DA419CF69E}" type="slidenum">
              <a:rPr lang="en-GB" sz="1400"/>
              <a:pPr/>
              <a:t>18</a:t>
            </a:fld>
            <a:endParaRPr lang="en-GB" sz="1400"/>
          </a:p>
        </p:txBody>
      </p:sp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CC3300"/>
                </a:solidFill>
              </a:rPr>
              <a:t>Likelihood for gamma error model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46729" y="2988222"/>
            <a:ext cx="8336203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Treated like data: 	  </a:t>
            </a:r>
            <a:r>
              <a:rPr lang="en-US" dirty="0" smtClean="0"/>
              <a:t>   </a:t>
            </a:r>
            <a:r>
              <a:rPr lang="en-US" i="1" dirty="0" smtClean="0"/>
              <a:t>y</a:t>
            </a:r>
            <a:r>
              <a:rPr lang="en-US" baseline="-25000" dirty="0" smtClean="0"/>
              <a:t>1</a:t>
            </a:r>
            <a:r>
              <a:rPr lang="en-US" dirty="0"/>
              <a:t>,...,</a:t>
            </a:r>
            <a:r>
              <a:rPr lang="en-US" i="1" dirty="0" err="1"/>
              <a:t>y</a:t>
            </a:r>
            <a:r>
              <a:rPr lang="en-US" i="1" baseline="-25000" dirty="0" err="1"/>
              <a:t>L</a:t>
            </a:r>
            <a:r>
              <a:rPr lang="en-US" i="1" baseline="-25000" dirty="0"/>
              <a:t> </a:t>
            </a:r>
            <a:r>
              <a:rPr lang="en-US" i="1" dirty="0"/>
              <a:t>      	</a:t>
            </a:r>
            <a:r>
              <a:rPr lang="en-US" dirty="0"/>
              <a:t>(the primary measurements)</a:t>
            </a:r>
            <a:endParaRPr lang="en-US" i="1" baseline="-25000" dirty="0"/>
          </a:p>
          <a:p>
            <a:r>
              <a:rPr lang="en-US" dirty="0"/>
              <a:t>			</a:t>
            </a:r>
            <a:r>
              <a:rPr lang="en-US" dirty="0" smtClean="0"/>
              <a:t>     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i="1" dirty="0" err="1"/>
              <a:t>u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dirty="0"/>
              <a:t>      	(estimates of nuisance par.)</a:t>
            </a:r>
          </a:p>
          <a:p>
            <a:r>
              <a:rPr lang="en-US" dirty="0"/>
              <a:t>			 </a:t>
            </a:r>
            <a:r>
              <a:rPr lang="en-US" dirty="0" smtClean="0"/>
              <a:t>    </a:t>
            </a:r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dirty="0"/>
              <a:t>,...,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dirty="0"/>
              <a:t>      	(estimates of variances</a:t>
            </a:r>
          </a:p>
          <a:p>
            <a:pPr>
              <a:spcAft>
                <a:spcPts val="1200"/>
              </a:spcAft>
            </a:pPr>
            <a:r>
              <a:rPr lang="en-US" dirty="0"/>
              <a:t>					         of estimates of NP)</a:t>
            </a:r>
          </a:p>
          <a:p>
            <a:r>
              <a:rPr lang="en-US" dirty="0" smtClean="0"/>
              <a:t>Adjustable parameters:    </a:t>
            </a:r>
            <a:r>
              <a:rPr lang="el-GR" i="1" dirty="0" smtClean="0"/>
              <a:t>μ</a:t>
            </a:r>
            <a:r>
              <a:rPr lang="en-US" baseline="-25000" dirty="0" smtClean="0"/>
              <a:t>1</a:t>
            </a:r>
            <a:r>
              <a:rPr lang="en-US" i="1" dirty="0"/>
              <a:t>,...,</a:t>
            </a:r>
            <a:r>
              <a:rPr lang="el-GR" i="1" dirty="0"/>
              <a:t>μ</a:t>
            </a:r>
            <a:r>
              <a:rPr lang="en-US" baseline="-25000" dirty="0"/>
              <a:t>M</a:t>
            </a:r>
            <a:r>
              <a:rPr lang="en-US" dirty="0"/>
              <a:t>	(parameters of interest)</a:t>
            </a:r>
            <a:endParaRPr lang="el-GR" dirty="0"/>
          </a:p>
          <a:p>
            <a:r>
              <a:rPr lang="en-US" dirty="0"/>
              <a:t>			 </a:t>
            </a:r>
            <a:r>
              <a:rPr lang="en-US" dirty="0" smtClean="0"/>
              <a:t>    </a:t>
            </a:r>
            <a:r>
              <a:rPr lang="el-GR" i="1" dirty="0" smtClean="0"/>
              <a:t>θ</a:t>
            </a:r>
            <a:r>
              <a:rPr lang="en-US" baseline="-25000" dirty="0" smtClean="0"/>
              <a:t>1</a:t>
            </a:r>
            <a:r>
              <a:rPr lang="en-US" dirty="0"/>
              <a:t>,...,</a:t>
            </a:r>
            <a:r>
              <a:rPr lang="el-GR" i="1" dirty="0"/>
              <a:t>θ</a:t>
            </a:r>
            <a:r>
              <a:rPr lang="en-US" i="1" baseline="-25000" dirty="0"/>
              <a:t>N </a:t>
            </a:r>
            <a:r>
              <a:rPr lang="en-US" dirty="0"/>
              <a:t>      	(nuisance parameters)</a:t>
            </a:r>
          </a:p>
          <a:p>
            <a:r>
              <a:rPr lang="en-US" dirty="0"/>
              <a:t>			 </a:t>
            </a:r>
            <a:r>
              <a:rPr lang="en-US" dirty="0" smtClean="0"/>
              <a:t>    </a:t>
            </a:r>
            <a:r>
              <a:rPr lang="el-GR" i="1" dirty="0" smtClean="0"/>
              <a:t>σ</a:t>
            </a:r>
            <a:r>
              <a:rPr lang="en-US" i="1" baseline="-25000" dirty="0" smtClean="0"/>
              <a:t>u</a:t>
            </a:r>
            <a:r>
              <a:rPr lang="en-US" i="1" baseline="-25000" dirty="0"/>
              <a:t>,</a:t>
            </a:r>
            <a:r>
              <a:rPr lang="en-US" baseline="-25000" dirty="0"/>
              <a:t>1</a:t>
            </a:r>
            <a:r>
              <a:rPr lang="en-US" dirty="0"/>
              <a:t>,...</a:t>
            </a:r>
            <a:r>
              <a:rPr lang="en-US" dirty="0" smtClean="0"/>
              <a:t>,</a:t>
            </a:r>
            <a:r>
              <a:rPr lang="el-GR" i="1" dirty="0" smtClean="0"/>
              <a:t>σ</a:t>
            </a:r>
            <a:r>
              <a:rPr lang="en-US" i="1" baseline="-25000" dirty="0" err="1" smtClean="0"/>
              <a:t>u</a:t>
            </a:r>
            <a:r>
              <a:rPr lang="en-US" i="1" baseline="-25000" dirty="0" err="1"/>
              <a:t>,N</a:t>
            </a:r>
            <a:r>
              <a:rPr lang="en-US" dirty="0"/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/>
              <a:t>						of NP estimates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Fixed parameters:     	     </a:t>
            </a:r>
            <a:r>
              <a:rPr lang="en-US" i="1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,...,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N</a:t>
            </a:r>
            <a:r>
              <a:rPr lang="en-US" dirty="0" smtClean="0"/>
              <a:t>          (rel. err. in estimate of </a:t>
            </a:r>
            <a:r>
              <a:rPr lang="el-GR" i="1" dirty="0"/>
              <a:t>σ</a:t>
            </a:r>
            <a:r>
              <a:rPr lang="en-US" i="1" baseline="-25000" dirty="0" err="1"/>
              <a:t>u</a:t>
            </a:r>
            <a:r>
              <a:rPr lang="en-US" i="1" baseline="-25000" dirty="0" err="1" smtClean="0"/>
              <a:t>,i</a:t>
            </a:r>
            <a:r>
              <a:rPr lang="en-US" dirty="0" smtClean="0"/>
              <a:t>)</a:t>
            </a:r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8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41D8D1-554A-FE4C-85F9-9DA0EF93D404}" type="slidenum">
              <a:rPr lang="en-GB" sz="1400"/>
              <a:pPr/>
              <a:t>19</a:t>
            </a:fld>
            <a:endParaRPr lang="en-GB" sz="1400"/>
          </a:p>
        </p:txBody>
      </p:sp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Profiling over systematic errors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profile over the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 </a:t>
            </a:r>
            <a:r>
              <a:rPr lang="en-US"/>
              <a:t>in closed form</a:t>
            </a:r>
          </a:p>
        </p:txBody>
      </p:sp>
      <p:pic>
        <p:nvPicPr>
          <p:cNvPr id="225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411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gives the profile log-likelihood (up to additive const.)</a:t>
            </a:r>
          </a:p>
        </p:txBody>
      </p:sp>
      <p:pic>
        <p:nvPicPr>
          <p:cNvPr id="225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27425"/>
            <a:ext cx="81835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428625" y="5553075"/>
            <a:ext cx="826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In limit of small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dirty="0" smtClean="0"/>
              <a:t> and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→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en-US" i="1" baseline="-25000" dirty="0">
                <a:solidFill>
                  <a:srgbClr val="0000FF"/>
                </a:solidFill>
              </a:rPr>
              <a:t>u</a:t>
            </a:r>
            <a:r>
              <a:rPr lang="el-GR" i="1" baseline="-25000" dirty="0">
                <a:solidFill>
                  <a:srgbClr val="0000FF"/>
                </a:solidFill>
              </a:rPr>
              <a:t>,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, the </a:t>
            </a:r>
            <a:r>
              <a:rPr lang="en-US" dirty="0"/>
              <a:t>log terms revert back to the </a:t>
            </a:r>
          </a:p>
          <a:p>
            <a:r>
              <a:rPr lang="en-US" dirty="0"/>
              <a:t>quadratic form seen with known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en-US" i="1" baseline="-25000" dirty="0">
                <a:solidFill>
                  <a:srgbClr val="0000FF"/>
                </a:solidFill>
              </a:rPr>
              <a:t>u</a:t>
            </a:r>
            <a:r>
              <a:rPr lang="el-GR" i="1" baseline="-25000" dirty="0">
                <a:solidFill>
                  <a:srgbClr val="0000FF"/>
                </a:solidFill>
              </a:rPr>
              <a:t>,</a:t>
            </a:r>
            <a:r>
              <a:rPr lang="en-US" i="1" baseline="-25000" dirty="0" err="1">
                <a:solidFill>
                  <a:srgbClr val="0000FF"/>
                </a:solidFill>
              </a:rPr>
              <a:t>i</a:t>
            </a:r>
            <a:r>
              <a:rPr lang="en-US" dirty="0"/>
              <a:t>.</a:t>
            </a:r>
          </a:p>
        </p:txBody>
      </p: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flipV="1">
            <a:off x="5905500" y="5064125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1127-5B44-C045-B59A-2B0FB7DE8BAC}" type="slidenum">
              <a:rPr lang="en-GB" sz="1400"/>
              <a:pPr/>
              <a:t>2</a:t>
            </a:fld>
            <a:endParaRPr lang="en-GB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539749"/>
            <a:ext cx="5998673" cy="573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2074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https://</a:t>
            </a:r>
            <a:r>
              <a:rPr lang="en-US" sz="1600" dirty="0" err="1">
                <a:solidFill>
                  <a:schemeClr val="bg2"/>
                </a:solidFill>
              </a:rPr>
              <a:t>xkcd.com</a:t>
            </a:r>
            <a:r>
              <a:rPr lang="en-US" sz="1600" dirty="0">
                <a:solidFill>
                  <a:schemeClr val="bg2"/>
                </a:solidFill>
              </a:rPr>
              <a:t>/2110/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4228" y="15875"/>
            <a:ext cx="242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Randall </a:t>
            </a:r>
            <a:r>
              <a:rPr lang="en-US" sz="1600" dirty="0" smtClean="0">
                <a:solidFill>
                  <a:srgbClr val="000000"/>
                </a:solidFill>
              </a:rPr>
              <a:t>Munroe, </a:t>
            </a:r>
            <a:r>
              <a:rPr lang="en-US" sz="1600" dirty="0" err="1" smtClean="0">
                <a:solidFill>
                  <a:srgbClr val="000000"/>
                </a:solidFill>
              </a:rPr>
              <a:t>xkcd.com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1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1CB3CD-303C-B64F-857B-E11F1AF4DBB3}" type="slidenum">
              <a:rPr lang="en-GB" sz="1400"/>
              <a:pPr/>
              <a:t>20</a:t>
            </a:fld>
            <a:endParaRPr lang="en-GB" sz="1400"/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Equivalent likelihood from Student’s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arrive at same likelihood by defining</a:t>
            </a:r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Since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~ Gauss and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 ~ Gamma, </a:t>
            </a:r>
            <a:r>
              <a:rPr lang="en-US" i="1"/>
              <a:t>z</a:t>
            </a:r>
            <a:r>
              <a:rPr lang="en-US" i="1" baseline="-25000"/>
              <a:t>i</a:t>
            </a:r>
            <a:r>
              <a:rPr lang="en-US"/>
              <a:t> ~ Student’s </a:t>
            </a:r>
            <a:r>
              <a:rPr lang="en-US" i="1"/>
              <a:t>t</a:t>
            </a:r>
          </a:p>
        </p:txBody>
      </p:sp>
      <p:pic>
        <p:nvPicPr>
          <p:cNvPr id="235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6089650" y="31369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 </a:t>
            </a:r>
          </a:p>
        </p:txBody>
      </p:sp>
      <p:pic>
        <p:nvPicPr>
          <p:cNvPr id="2356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014663"/>
            <a:ext cx="133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Resulting likelihood same as profile </a:t>
            </a:r>
            <a:r>
              <a:rPr lang="en-US" i="1"/>
              <a:t>L</a:t>
            </a:r>
            <a:r>
              <a:rPr lang="en-US"/>
              <a:t>ʹ(</a:t>
            </a:r>
            <a:r>
              <a:rPr lang="el-GR" b="1" i="1"/>
              <a:t>μ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</a:t>
            </a:r>
            <a:r>
              <a:rPr lang="el-GR"/>
              <a:t> </a:t>
            </a:r>
            <a:r>
              <a:rPr lang="en-US"/>
              <a:t>from gamma model </a:t>
            </a:r>
          </a:p>
        </p:txBody>
      </p:sp>
      <p:pic>
        <p:nvPicPr>
          <p:cNvPr id="2356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67407E-CDFE-194C-B59A-9AF4E58065F0}" type="slidenum">
              <a:rPr lang="en-GB" sz="1400"/>
              <a:pPr/>
              <a:t>21</a:t>
            </a:fld>
            <a:endParaRPr lang="en-GB" sz="1400"/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Single-measurement model</a:t>
            </a: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152775"/>
            <a:ext cx="7570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504825" y="1025525"/>
            <a:ext cx="409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As a simplest example consider</a:t>
            </a:r>
          </a:p>
        </p:txBody>
      </p:sp>
      <p:sp>
        <p:nvSpPr>
          <p:cNvPr id="24583" name="TextBox 3"/>
          <p:cNvSpPr txBox="1">
            <a:spLocks noChangeArrowheads="1"/>
          </p:cNvSpPr>
          <p:nvPr/>
        </p:nvSpPr>
        <p:spPr bwMode="auto">
          <a:xfrm>
            <a:off x="963613" y="1774825"/>
            <a:ext cx="23923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i="1">
                <a:solidFill>
                  <a:schemeClr val="bg2"/>
                </a:solidFill>
              </a:rPr>
              <a:t>y</a:t>
            </a:r>
            <a:r>
              <a:rPr lang="en-US">
                <a:solidFill>
                  <a:schemeClr val="bg2"/>
                </a:solidFill>
              </a:rPr>
              <a:t> ~ Gauss(</a:t>
            </a:r>
            <a:r>
              <a:rPr lang="el-GR" i="1">
                <a:solidFill>
                  <a:schemeClr val="bg2"/>
                </a:solidFill>
              </a:rPr>
              <a:t>μ</a:t>
            </a:r>
            <a:r>
              <a:rPr lang="el-GR">
                <a:solidFill>
                  <a:schemeClr val="bg2"/>
                </a:solidFill>
              </a:rPr>
              <a:t>, </a:t>
            </a:r>
            <a:r>
              <a:rPr lang="el-GR" i="1">
                <a:solidFill>
                  <a:schemeClr val="bg2"/>
                </a:solidFill>
              </a:rPr>
              <a:t>σ</a:t>
            </a:r>
            <a:r>
              <a:rPr lang="el-GR" baseline="30000">
                <a:solidFill>
                  <a:schemeClr val="bg2"/>
                </a:solidFill>
              </a:rPr>
              <a:t>2</a:t>
            </a:r>
            <a:r>
              <a:rPr lang="en-US">
                <a:solidFill>
                  <a:schemeClr val="bg2"/>
                </a:solidFill>
              </a:rPr>
              <a:t>), </a:t>
            </a:r>
            <a:r>
              <a:rPr lang="el-GR">
                <a:solidFill>
                  <a:schemeClr val="bg2"/>
                </a:solidFill>
              </a:rPr>
              <a:t>   </a:t>
            </a:r>
          </a:p>
          <a:p>
            <a:r>
              <a:rPr lang="en-US" i="1">
                <a:solidFill>
                  <a:schemeClr val="bg2"/>
                </a:solidFill>
              </a:rPr>
              <a:t>v</a:t>
            </a:r>
            <a:r>
              <a:rPr lang="en-US">
                <a:solidFill>
                  <a:schemeClr val="bg2"/>
                </a:solidFill>
              </a:rPr>
              <a:t> ~ Gamma(</a:t>
            </a:r>
            <a:r>
              <a:rPr lang="el-GR" i="1">
                <a:solidFill>
                  <a:schemeClr val="bg2"/>
                </a:solidFill>
              </a:rPr>
              <a:t>α</a:t>
            </a:r>
            <a:r>
              <a:rPr lang="en-US">
                <a:solidFill>
                  <a:schemeClr val="bg2"/>
                </a:solidFill>
              </a:rPr>
              <a:t>,</a:t>
            </a:r>
            <a:r>
              <a:rPr lang="el-GR">
                <a:solidFill>
                  <a:schemeClr val="bg2"/>
                </a:solidFill>
              </a:rPr>
              <a:t> </a:t>
            </a:r>
            <a:r>
              <a:rPr lang="el-GR" i="1">
                <a:solidFill>
                  <a:schemeClr val="bg2"/>
                </a:solidFill>
              </a:rPr>
              <a:t>β</a:t>
            </a:r>
            <a:r>
              <a:rPr lang="en-US">
                <a:solidFill>
                  <a:schemeClr val="bg2"/>
                </a:solidFill>
              </a:rPr>
              <a:t>)</a:t>
            </a:r>
            <a:r>
              <a:rPr lang="el-GR">
                <a:solidFill>
                  <a:schemeClr val="bg2"/>
                </a:solidFill>
              </a:rPr>
              <a:t>,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245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168525"/>
            <a:ext cx="17399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151063"/>
            <a:ext cx="18907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237038"/>
            <a:ext cx="2506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Box 7"/>
          <p:cNvSpPr txBox="1">
            <a:spLocks noChangeArrowheads="1"/>
          </p:cNvSpPr>
          <p:nvPr/>
        </p:nvSpPr>
        <p:spPr bwMode="auto">
          <a:xfrm>
            <a:off x="534988" y="4543425"/>
            <a:ext cx="532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Test values of </a:t>
            </a:r>
            <a:r>
              <a:rPr lang="el-GR" i="1"/>
              <a:t>μ</a:t>
            </a:r>
            <a:r>
              <a:rPr lang="en-US" i="1"/>
              <a:t> </a:t>
            </a:r>
            <a:r>
              <a:rPr lang="en-US"/>
              <a:t>with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 i="1"/>
              <a:t> </a:t>
            </a:r>
            <a:r>
              <a:rPr lang="en-US"/>
              <a:t> = </a:t>
            </a:r>
            <a:r>
              <a:rPr lang="en-US">
                <a:latin typeface="Courier New" charset="0"/>
                <a:cs typeface="Courier New" charset="0"/>
              </a:rPr>
              <a:t>-</a:t>
            </a:r>
            <a:r>
              <a:rPr lang="en-US"/>
              <a:t>2 ln </a:t>
            </a:r>
            <a:r>
              <a:rPr lang="el-GR" i="1"/>
              <a:t>λ</a:t>
            </a:r>
            <a:r>
              <a:rPr lang="en-US"/>
              <a:t>(</a:t>
            </a:r>
            <a:r>
              <a:rPr lang="el-GR" i="1"/>
              <a:t>μ</a:t>
            </a:r>
            <a:r>
              <a:rPr lang="en-US"/>
              <a:t>) with </a:t>
            </a:r>
          </a:p>
        </p:txBody>
      </p:sp>
      <p:pic>
        <p:nvPicPr>
          <p:cNvPr id="2458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5284788"/>
            <a:ext cx="48466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DDFE4D-AFD4-4E41-BDB8-624EF8CDBD60}" type="slidenum">
              <a:rPr lang="en-GB" sz="1400"/>
              <a:pPr/>
              <a:t>22</a:t>
            </a:fld>
            <a:endParaRPr lang="en-GB" sz="1400"/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 of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719138" y="979488"/>
            <a:ext cx="7635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From Wilks’ theorem, in the asymptotic limit we should</a:t>
            </a:r>
          </a:p>
          <a:p>
            <a:pPr>
              <a:spcAft>
                <a:spcPts val="1200"/>
              </a:spcAft>
            </a:pPr>
            <a:r>
              <a:rPr lang="en-US"/>
              <a:t>find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 ~ chi-squared(1).</a:t>
            </a:r>
          </a:p>
          <a:p>
            <a:r>
              <a:rPr lang="en-US"/>
              <a:t>Here “asymptotic limit” means all estimators ~Gauss, which</a:t>
            </a:r>
          </a:p>
          <a:p>
            <a:r>
              <a:rPr lang="en-US"/>
              <a:t>means </a:t>
            </a:r>
            <a:r>
              <a:rPr lang="en-US" i="1"/>
              <a:t>r</a:t>
            </a:r>
            <a:r>
              <a:rPr lang="en-US"/>
              <a:t> → 0.  For increasing </a:t>
            </a:r>
            <a:r>
              <a:rPr lang="en-US" i="1"/>
              <a:t>r</a:t>
            </a:r>
            <a:r>
              <a:rPr lang="en-US"/>
              <a:t>, clear deviations visible: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10" y="2898581"/>
            <a:ext cx="3733800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094" y="2964205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0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662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9855A0-96FF-E14E-A27B-A548C331EBBD}" type="slidenum">
              <a:rPr lang="en-GB" sz="1400"/>
              <a:pPr/>
              <a:t>23</a:t>
            </a:fld>
            <a:endParaRPr lang="en-GB" sz="1400"/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 of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r>
              <a:rPr lang="en-US" sz="3600" i="1" baseline="-25000">
                <a:solidFill>
                  <a:srgbClr val="CC3300"/>
                </a:solidFill>
              </a:rPr>
              <a:t>  </a:t>
            </a:r>
            <a:r>
              <a:rPr lang="en-GB" sz="3600">
                <a:solidFill>
                  <a:srgbClr val="CC3300"/>
                </a:solidFill>
              </a:rPr>
              <a:t>(2)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719138" y="979488"/>
            <a:ext cx="644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For larger </a:t>
            </a:r>
            <a:r>
              <a:rPr lang="en-US" i="1"/>
              <a:t>r</a:t>
            </a:r>
            <a:r>
              <a:rPr lang="en-US"/>
              <a:t>, breakdown of asymptotics gets worse:</a:t>
            </a:r>
          </a:p>
        </p:txBody>
      </p:sp>
      <p:sp>
        <p:nvSpPr>
          <p:cNvPr id="26631" name="TextBox 4"/>
          <p:cNvSpPr txBox="1">
            <a:spLocks noChangeArrowheads="1"/>
          </p:cNvSpPr>
          <p:nvPr/>
        </p:nvSpPr>
        <p:spPr bwMode="auto">
          <a:xfrm>
            <a:off x="412750" y="5338763"/>
            <a:ext cx="802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Values of </a:t>
            </a:r>
            <a:r>
              <a:rPr lang="en-US" i="1"/>
              <a:t>r</a:t>
            </a:r>
            <a:r>
              <a:rPr lang="en-US"/>
              <a:t> ~ several tenths are relevant so we cannot in general</a:t>
            </a:r>
          </a:p>
          <a:p>
            <a:r>
              <a:rPr lang="en-US"/>
              <a:t>rely on asymptotics to get confidence intervals, </a:t>
            </a:r>
            <a:r>
              <a:rPr lang="en-US" i="1"/>
              <a:t>p</a:t>
            </a:r>
            <a:r>
              <a:rPr lang="en-US"/>
              <a:t>-values,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34" y="1711682"/>
            <a:ext cx="38100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28" y="1716623"/>
            <a:ext cx="37719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6" y="3140616"/>
            <a:ext cx="3784600" cy="3505200"/>
          </a:xfrm>
          <a:prstGeom prst="rect">
            <a:avLst/>
          </a:prstGeom>
        </p:spPr>
      </p:pic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77A89B-6435-B946-B06A-AA8BA7B81A2C}" type="slidenum">
              <a:rPr lang="en-GB" sz="1400"/>
              <a:pPr/>
              <a:t>24</a:t>
            </a:fld>
            <a:endParaRPr lang="en-GB" sz="1400"/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Bartlett corrections</a:t>
            </a: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504825" y="923211"/>
            <a:ext cx="353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One can modify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 defining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73075" y="1642349"/>
            <a:ext cx="78803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such that the new statistic’s distribution is better approximated </a:t>
            </a:r>
          </a:p>
          <a:p>
            <a:pPr>
              <a:spcAft>
                <a:spcPts val="1200"/>
              </a:spcAft>
            </a:pPr>
            <a:r>
              <a:rPr lang="en-US"/>
              <a:t>by chi-squared for </a:t>
            </a:r>
            <a:r>
              <a:rPr lang="en-US" i="1"/>
              <a:t>n</a:t>
            </a:r>
            <a:r>
              <a:rPr lang="en-US" i="1" baseline="-25000"/>
              <a:t>d</a:t>
            </a:r>
            <a:r>
              <a:rPr lang="en-US"/>
              <a:t> degrees of freedom (Bartlett, 1937).</a:t>
            </a:r>
          </a:p>
          <a:p>
            <a:r>
              <a:rPr lang="en-US"/>
              <a:t>For this example </a:t>
            </a:r>
            <a:r>
              <a:rPr lang="en-US" i="1"/>
              <a:t>E</a:t>
            </a:r>
            <a:r>
              <a:rPr lang="en-US"/>
              <a:t>[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] ≈ 1 + 3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/>
              <a:t>  +  2</a:t>
            </a:r>
            <a:r>
              <a:rPr lang="en-US" i="1"/>
              <a:t>r</a:t>
            </a:r>
            <a:r>
              <a:rPr lang="en-US" baseline="30000"/>
              <a:t>4</a:t>
            </a:r>
            <a:r>
              <a:rPr lang="en-US"/>
              <a:t> works well:</a:t>
            </a:r>
          </a:p>
        </p:txBody>
      </p:sp>
      <p:pic>
        <p:nvPicPr>
          <p:cNvPr id="276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827961"/>
            <a:ext cx="1943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176" y="3193539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DD1B2B-1E8B-1844-86C3-1B611AAF8580}" type="slidenum">
              <a:rPr lang="en-GB" sz="1400"/>
              <a:pPr/>
              <a:t>25</a:t>
            </a:fld>
            <a:endParaRPr lang="en-GB" sz="1400"/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Bartlett corrections (2)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473075" y="1009650"/>
            <a:ext cx="7951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Good agreement for </a:t>
            </a:r>
            <a:r>
              <a:rPr lang="en-US" i="1"/>
              <a:t>r</a:t>
            </a:r>
            <a:r>
              <a:rPr lang="en-US"/>
              <a:t> ~ several tenths out to √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ʹ ~ several, i.e.,</a:t>
            </a:r>
          </a:p>
          <a:p>
            <a:r>
              <a:rPr lang="en-US"/>
              <a:t>good for significances of several sigma: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2" y="2082147"/>
            <a:ext cx="3771900" cy="349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46" y="2082146"/>
            <a:ext cx="37719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96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9895DB-7837-BE44-BEDC-7DEA5C1BDE28}" type="slidenum">
              <a:rPr lang="en-GB" sz="1400"/>
              <a:pPr/>
              <a:t>26</a:t>
            </a:fld>
            <a:endParaRPr lang="en-GB" sz="1400"/>
          </a:p>
        </p:txBody>
      </p:sp>
      <p:sp>
        <p:nvSpPr>
          <p:cNvPr id="2970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68.3% CL confidence interval for</a:t>
            </a:r>
            <a:r>
              <a:rPr lang="el-GR" sz="3600">
                <a:solidFill>
                  <a:srgbClr val="CC3300"/>
                </a:solidFill>
              </a:rPr>
              <a:t> </a:t>
            </a:r>
            <a:r>
              <a:rPr lang="el-GR" sz="3600" i="1">
                <a:solidFill>
                  <a:srgbClr val="CC3300"/>
                </a:solidFill>
              </a:rPr>
              <a:t>μ</a:t>
            </a:r>
            <a:endParaRPr lang="en-GB" sz="3600" i="1">
              <a:solidFill>
                <a:srgbClr val="CC3300"/>
              </a:solidFill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8" y="1477963"/>
            <a:ext cx="3956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503363"/>
            <a:ext cx="3914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13E0D2-087F-4F4D-9856-8F61BCB6F9A4}" type="slidenum">
              <a:rPr lang="en-GB" sz="1400"/>
              <a:pPr/>
              <a:t>27</a:t>
            </a:fld>
            <a:endParaRPr lang="en-GB" sz="1400"/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Curve fitting, averages</a:t>
            </a:r>
            <a:endParaRPr lang="en-GB" sz="3600">
              <a:solidFill>
                <a:srgbClr val="CC3300"/>
              </a:solidFill>
            </a:endParaRP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596900" y="993775"/>
            <a:ext cx="3505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independent </a:t>
            </a:r>
          </a:p>
          <a:p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 ~ Gauss, </a:t>
            </a:r>
            <a:r>
              <a:rPr lang="en-US" i="1"/>
              <a:t>i</a:t>
            </a:r>
            <a:r>
              <a:rPr lang="en-US"/>
              <a:t> = 1,...,</a:t>
            </a:r>
            <a:r>
              <a:rPr lang="en-US" i="1"/>
              <a:t>N</a:t>
            </a:r>
            <a:r>
              <a:rPr lang="en-US"/>
              <a:t>, with</a:t>
            </a:r>
          </a:p>
        </p:txBody>
      </p:sp>
      <p:pic>
        <p:nvPicPr>
          <p:cNvPr id="307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627063" y="3321050"/>
            <a:ext cx="75009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/>
              <a:t>μ</a:t>
            </a:r>
            <a:r>
              <a:rPr lang="en-US"/>
              <a:t> are the parameters of interest in the fit function </a:t>
            </a:r>
            <a:r>
              <a:rPr lang="el-GR" i="1"/>
              <a:t>φ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;</a:t>
            </a:r>
            <a:r>
              <a:rPr lang="el-GR" b="1" i="1"/>
              <a:t>μ</a:t>
            </a:r>
            <a:r>
              <a:rPr lang="en-US"/>
              <a:t>), </a:t>
            </a:r>
            <a:endParaRPr lang="el-GR"/>
          </a:p>
          <a:p>
            <a:r>
              <a:rPr lang="el-GR" b="1" i="1"/>
              <a:t>θ</a:t>
            </a:r>
            <a:r>
              <a:rPr lang="en-US"/>
              <a:t> are bias parameters</a:t>
            </a:r>
            <a:r>
              <a:rPr lang="el-GR"/>
              <a:t> </a:t>
            </a:r>
            <a:r>
              <a:rPr lang="en-US"/>
              <a:t>constrained by control measurements </a:t>
            </a:r>
            <a:endParaRPr lang="el-GR"/>
          </a:p>
          <a:p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~ Gauss(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u,i</a:t>
            </a:r>
            <a:r>
              <a:rPr lang="en-US"/>
              <a:t>), so that</a:t>
            </a:r>
            <a:r>
              <a:rPr lang="el-GR"/>
              <a:t> </a:t>
            </a:r>
            <a:r>
              <a:rPr lang="en-US"/>
              <a:t>if </a:t>
            </a:r>
            <a:r>
              <a:rPr lang="el-GR" i="1"/>
              <a:t>σ</a:t>
            </a:r>
            <a:r>
              <a:rPr lang="en-US" i="1" baseline="-25000"/>
              <a:t>u,i </a:t>
            </a:r>
            <a:r>
              <a:rPr lang="en-US"/>
              <a:t>are known we have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B4664D-7CD1-9747-BFFE-70931D9D33F4}" type="slidenum">
              <a:rPr lang="en-GB" sz="1400"/>
              <a:pPr/>
              <a:t>28</a:t>
            </a:fld>
            <a:endParaRPr lang="en-GB" sz="1400"/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Profiling over </a:t>
            </a:r>
            <a:r>
              <a:rPr lang="el-GR" sz="3600" i="1">
                <a:solidFill>
                  <a:srgbClr val="CC3300"/>
                </a:solidFill>
              </a:rPr>
              <a:t>θ</a:t>
            </a:r>
            <a:r>
              <a:rPr lang="en-GB" sz="3600" i="1" baseline="-25000">
                <a:solidFill>
                  <a:srgbClr val="CC3300"/>
                </a:solidFill>
              </a:rPr>
              <a:t>i</a:t>
            </a:r>
            <a:r>
              <a:rPr lang="en-GB" sz="3600">
                <a:solidFill>
                  <a:srgbClr val="CC3300"/>
                </a:solidFill>
              </a:rPr>
              <a:t> with known </a:t>
            </a:r>
            <a:r>
              <a:rPr lang="el-GR" sz="3600" i="1">
                <a:solidFill>
                  <a:srgbClr val="CC3300"/>
                </a:solidFill>
              </a:rPr>
              <a:t>σ</a:t>
            </a:r>
            <a:r>
              <a:rPr lang="en-GB" sz="3600" i="1" baseline="-25000">
                <a:solidFill>
                  <a:srgbClr val="CC3300"/>
                </a:solidFill>
              </a:rPr>
              <a:t>u,i</a:t>
            </a: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2038"/>
            <a:ext cx="678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520700" y="12239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Profiling over the bias parameters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for known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l-GR"/>
              <a:t> </a:t>
            </a:r>
            <a:r>
              <a:rPr lang="en-US"/>
              <a:t>gives usual least-squares (BLUE) </a:t>
            </a:r>
          </a:p>
        </p:txBody>
      </p:sp>
      <p:sp>
        <p:nvSpPr>
          <p:cNvPr id="31751" name="TextBox 3"/>
          <p:cNvSpPr txBox="1">
            <a:spLocks noChangeArrowheads="1"/>
          </p:cNvSpPr>
          <p:nvPr/>
        </p:nvSpPr>
        <p:spPr bwMode="auto">
          <a:xfrm>
            <a:off x="520700" y="3778250"/>
            <a:ext cx="8307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Widely used technique for curve fitting in Particle Physics.</a:t>
            </a:r>
          </a:p>
          <a:p>
            <a:pPr>
              <a:spcAft>
                <a:spcPts val="1200"/>
              </a:spcAft>
            </a:pPr>
            <a:r>
              <a:rPr lang="en-US"/>
              <a:t>Generally in real measurement,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= 0.</a:t>
            </a:r>
          </a:p>
          <a:p>
            <a:r>
              <a:rPr lang="en-US"/>
              <a:t>Generalized to case of correlated </a:t>
            </a:r>
            <a:r>
              <a:rPr lang="en-US" i="1"/>
              <a:t>y</a:t>
            </a:r>
            <a:r>
              <a:rPr lang="en-US" i="1" baseline="-25000"/>
              <a:t>i </a:t>
            </a:r>
            <a:r>
              <a:rPr lang="en-US"/>
              <a:t>and </a:t>
            </a:r>
            <a:r>
              <a:rPr lang="en-US" i="1"/>
              <a:t>u</a:t>
            </a:r>
            <a:r>
              <a:rPr lang="en-US" i="1" baseline="-25000"/>
              <a:t>i </a:t>
            </a:r>
            <a:r>
              <a:rPr lang="en-US"/>
              <a:t>by summing </a:t>
            </a:r>
          </a:p>
          <a:p>
            <a:r>
              <a:rPr lang="en-US"/>
              <a:t>statistical and systematic covariance matrices.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8D5458-0944-474A-A658-44775D49F836}" type="slidenum">
              <a:rPr lang="en-GB" sz="1400"/>
              <a:pPr/>
              <a:t>29</a:t>
            </a:fld>
            <a:endParaRPr lang="en-GB" sz="1400"/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911225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Curve fitting with uncertain </a:t>
            </a:r>
            <a:r>
              <a:rPr lang="el-GR" sz="3600" i="1">
                <a:solidFill>
                  <a:srgbClr val="CC3300"/>
                </a:solidFill>
              </a:rPr>
              <a:t>σ</a:t>
            </a:r>
            <a:r>
              <a:rPr lang="en-GB" sz="3600" i="1" baseline="-25000">
                <a:solidFill>
                  <a:srgbClr val="CC3300"/>
                </a:solidFill>
              </a:rPr>
              <a:t>u,i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884488"/>
            <a:ext cx="8569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508000" y="1131888"/>
            <a:ext cx="86614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now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 baseline="30000"/>
              <a:t>2</a:t>
            </a:r>
            <a:r>
              <a:rPr lang="en-US"/>
              <a:t>  are adjustable parameters with gamma distributed</a:t>
            </a:r>
          </a:p>
          <a:p>
            <a:pPr>
              <a:spcAft>
                <a:spcPts val="1200"/>
              </a:spcAft>
            </a:pPr>
            <a:r>
              <a:rPr lang="en-US"/>
              <a:t>estimates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.</a:t>
            </a:r>
          </a:p>
          <a:p>
            <a:r>
              <a:rPr lang="en-US"/>
              <a:t>Retaining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but profiling over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 baseline="30000"/>
              <a:t>2</a:t>
            </a:r>
            <a:r>
              <a:rPr lang="en-US"/>
              <a:t> gives</a:t>
            </a:r>
          </a:p>
        </p:txBody>
      </p:sp>
      <p:pic>
        <p:nvPicPr>
          <p:cNvPr id="327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522788"/>
            <a:ext cx="8016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4"/>
          <p:cNvSpPr txBox="1">
            <a:spLocks noChangeArrowheads="1"/>
          </p:cNvSpPr>
          <p:nvPr/>
        </p:nvSpPr>
        <p:spPr bwMode="auto">
          <a:xfrm>
            <a:off x="596900" y="4038600"/>
            <a:ext cx="674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Profiled values of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from solution to cubic equations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/>
              <a:pPr/>
              <a:t>3</a:t>
            </a:fld>
            <a:endParaRPr lang="en-GB" sz="1400"/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41325" y="2254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Outline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611188" y="935038"/>
            <a:ext cx="68421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Intro, history, motivation</a:t>
            </a:r>
          </a:p>
          <a:p>
            <a:pPr>
              <a:spcAft>
                <a:spcPts val="600"/>
              </a:spcAft>
            </a:pPr>
            <a:r>
              <a:rPr lang="en-US"/>
              <a:t>Using measurements with “known” systematic errors: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Least Squares (BLUE)</a:t>
            </a:r>
          </a:p>
          <a:p>
            <a:pPr>
              <a:spcAft>
                <a:spcPts val="600"/>
              </a:spcAft>
            </a:pPr>
            <a:r>
              <a:rPr lang="en-US"/>
              <a:t>Allowing for uncertainties in the systematic errors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Estimates of sys errors ~ Gamma</a:t>
            </a:r>
          </a:p>
          <a:p>
            <a:pPr>
              <a:spcAft>
                <a:spcPts val="600"/>
              </a:spcAft>
            </a:pPr>
            <a:r>
              <a:rPr lang="en-US"/>
              <a:t>Single-measurement model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Asymptotics, Bartlett correction</a:t>
            </a:r>
          </a:p>
          <a:p>
            <a:pPr>
              <a:spcAft>
                <a:spcPts val="600"/>
              </a:spcAft>
            </a:pPr>
            <a:r>
              <a:rPr lang="en-US"/>
              <a:t>Curve fitting, averages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Confidence intervals, goodness-of-fit, outliers</a:t>
            </a:r>
          </a:p>
          <a:p>
            <a:r>
              <a:rPr lang="en-US"/>
              <a:t>Discussion and conclusions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606258" y="5496263"/>
            <a:ext cx="8328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Details in:  G. Cowan, </a:t>
            </a:r>
            <a:r>
              <a:rPr lang="en-US" i="1" dirty="0">
                <a:solidFill>
                  <a:srgbClr val="000000"/>
                </a:solidFill>
              </a:rPr>
              <a:t>Statistical Models with Uncertain Error</a:t>
            </a:r>
          </a:p>
          <a:p>
            <a:r>
              <a:rPr lang="en-US" i="1" dirty="0">
                <a:solidFill>
                  <a:srgbClr val="000000"/>
                </a:solidFill>
              </a:rPr>
              <a:t>Parameters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is-IS" dirty="0">
                <a:solidFill>
                  <a:srgbClr val="000000"/>
                </a:solidFill>
              </a:rPr>
              <a:t>Eur. Phys. J. C (2019) 79:</a:t>
            </a:r>
            <a:r>
              <a:rPr lang="is-IS" dirty="0" smtClean="0">
                <a:solidFill>
                  <a:srgbClr val="000000"/>
                </a:solidFill>
              </a:rPr>
              <a:t>133, </a:t>
            </a:r>
            <a:r>
              <a:rPr lang="en-US" dirty="0" smtClean="0">
                <a:solidFill>
                  <a:srgbClr val="000000"/>
                </a:solidFill>
              </a:rPr>
              <a:t>arXiv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1809.05778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37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DF69E9-22F9-AD43-A767-1A5E5743433C}" type="slidenum">
              <a:rPr lang="en-GB" sz="1400"/>
              <a:pPr/>
              <a:t>30</a:t>
            </a:fld>
            <a:endParaRPr lang="en-GB" sz="1400"/>
          </a:p>
        </p:txBody>
      </p:sp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Goodness of fit</a:t>
            </a: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504825" y="1131888"/>
            <a:ext cx="544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Can quantify goodness of fit with statistic</a:t>
            </a:r>
          </a:p>
        </p:txBody>
      </p:sp>
      <p:pic>
        <p:nvPicPr>
          <p:cNvPr id="337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4975"/>
            <a:ext cx="2398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882900"/>
            <a:ext cx="79263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5"/>
          <p:cNvSpPr txBox="1">
            <a:spLocks noChangeArrowheads="1"/>
          </p:cNvSpPr>
          <p:nvPr/>
        </p:nvSpPr>
        <p:spPr bwMode="auto">
          <a:xfrm>
            <a:off x="504825" y="4114800"/>
            <a:ext cx="75358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Lʹ</a:t>
            </a:r>
            <a:r>
              <a:rPr lang="el-GR" i="1"/>
              <a:t> </a:t>
            </a:r>
            <a:r>
              <a:rPr lang="en-US"/>
              <a:t>(</a:t>
            </a:r>
            <a:r>
              <a:rPr lang="el-GR" b="1" i="1"/>
              <a:t>φ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 has an adjustable </a:t>
            </a:r>
            <a:r>
              <a:rPr lang="el-GR" i="1"/>
              <a:t>φ</a:t>
            </a:r>
            <a:r>
              <a:rPr lang="en-US" i="1" baseline="-25000"/>
              <a:t>i</a:t>
            </a:r>
            <a:r>
              <a:rPr lang="en-US"/>
              <a:t> for each </a:t>
            </a:r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 (the saturated</a:t>
            </a:r>
          </a:p>
          <a:p>
            <a:pPr>
              <a:spcAft>
                <a:spcPts val="1200"/>
              </a:spcAft>
            </a:pPr>
            <a:r>
              <a:rPr lang="en-US"/>
              <a:t>model).</a:t>
            </a:r>
          </a:p>
          <a:p>
            <a:pPr>
              <a:spcAft>
                <a:spcPts val="1200"/>
              </a:spcAft>
            </a:pPr>
            <a:r>
              <a:rPr lang="en-US"/>
              <a:t>Asymptotically should have </a:t>
            </a:r>
            <a:r>
              <a:rPr lang="en-US" i="1"/>
              <a:t>q</a:t>
            </a:r>
            <a:r>
              <a:rPr lang="en-US"/>
              <a:t> ~ chi-squared(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 i="1"/>
              <a:t>M</a:t>
            </a:r>
            <a:r>
              <a:rPr lang="en-US"/>
              <a:t>).</a:t>
            </a:r>
          </a:p>
          <a:p>
            <a:r>
              <a:rPr lang="en-US"/>
              <a:t>For increasing </a:t>
            </a:r>
            <a:r>
              <a:rPr lang="en-US" i="1"/>
              <a:t>r</a:t>
            </a:r>
            <a:r>
              <a:rPr lang="en-US" i="1" baseline="-25000"/>
              <a:t>i</a:t>
            </a:r>
            <a:r>
              <a:rPr lang="en-US"/>
              <a:t>, may need Bartlett correction or MC.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48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C448C7-E586-0D46-80BE-9E8B0B1BCAD0}" type="slidenum">
              <a:rPr lang="en-GB" sz="1400"/>
              <a:pPr/>
              <a:t>31</a:t>
            </a:fld>
            <a:endParaRPr lang="en-GB" sz="1400"/>
          </a:p>
        </p:txBody>
      </p:sp>
      <p:sp>
        <p:nvSpPr>
          <p:cNvPr id="3482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</a:t>
            </a:r>
            <a:r>
              <a:rPr lang="en-GB" sz="3600" i="1">
                <a:solidFill>
                  <a:srgbClr val="CC3300"/>
                </a:solidFill>
              </a:rPr>
              <a:t>q</a:t>
            </a: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11238"/>
            <a:ext cx="686911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584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4B1DE7-FEC1-7F44-A081-D9F5569D9E09}" type="slidenum">
              <a:rPr lang="en-GB" sz="1400"/>
              <a:pPr/>
              <a:t>32</a:t>
            </a:fld>
            <a:endParaRPr lang="en-GB" sz="1400"/>
          </a:p>
        </p:txBody>
      </p:sp>
      <p:sp>
        <p:nvSpPr>
          <p:cNvPr id="3584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Bartlett-corrected </a:t>
            </a:r>
            <a:r>
              <a:rPr lang="en-GB" sz="3600" i="1">
                <a:solidFill>
                  <a:srgbClr val="CC3300"/>
                </a:solidFill>
              </a:rPr>
              <a:t>qʹ</a:t>
            </a:r>
          </a:p>
        </p:txBody>
      </p:sp>
      <p:pic>
        <p:nvPicPr>
          <p:cNvPr id="358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985838"/>
            <a:ext cx="683418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9913"/>
            <a:ext cx="5064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066F4E-9D77-6044-A5B5-53E5EF53C46E}" type="slidenum">
              <a:rPr lang="en-GB" sz="1400"/>
              <a:pPr/>
              <a:t>33</a:t>
            </a:fld>
            <a:endParaRPr lang="en-GB" sz="1400"/>
          </a:p>
        </p:txBody>
      </p:sp>
      <p:sp>
        <p:nvSpPr>
          <p:cNvPr id="36869" name="Rectangle 2"/>
          <p:cNvSpPr txBox="1">
            <a:spLocks noChangeArrowheads="1"/>
          </p:cNvSpPr>
          <p:nvPr/>
        </p:nvSpPr>
        <p:spPr bwMode="auto">
          <a:xfrm>
            <a:off x="917575" y="150813"/>
            <a:ext cx="74056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Example:  average of two measurements</a:t>
            </a: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5848350" y="2085975"/>
            <a:ext cx="31416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Increased discrepancy</a:t>
            </a:r>
          </a:p>
          <a:p>
            <a:r>
              <a:rPr lang="en-US"/>
              <a:t>between values to be </a:t>
            </a:r>
          </a:p>
          <a:p>
            <a:r>
              <a:rPr lang="en-US"/>
              <a:t>averaged gives larger</a:t>
            </a:r>
          </a:p>
          <a:p>
            <a:pPr>
              <a:spcAft>
                <a:spcPts val="1200"/>
              </a:spcAft>
            </a:pPr>
            <a:r>
              <a:rPr lang="en-US"/>
              <a:t>interval.</a:t>
            </a:r>
          </a:p>
          <a:p>
            <a:r>
              <a:rPr lang="en-US"/>
              <a:t>Interval length saturates</a:t>
            </a:r>
          </a:p>
          <a:p>
            <a:r>
              <a:rPr lang="en-US"/>
              <a:t>at ~level of absolute </a:t>
            </a:r>
          </a:p>
          <a:p>
            <a:r>
              <a:rPr lang="en-US"/>
              <a:t>discrepancy between </a:t>
            </a:r>
          </a:p>
          <a:p>
            <a:r>
              <a:rPr lang="en-US"/>
              <a:t>input values.</a:t>
            </a:r>
          </a:p>
        </p:txBody>
      </p:sp>
      <p:sp>
        <p:nvSpPr>
          <p:cNvPr id="36871" name="TextBox 1"/>
          <p:cNvSpPr txBox="1">
            <a:spLocks noChangeArrowheads="1"/>
          </p:cNvSpPr>
          <p:nvPr/>
        </p:nvSpPr>
        <p:spPr bwMode="auto">
          <a:xfrm>
            <a:off x="423863" y="673100"/>
            <a:ext cx="726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MINOS interval (= approx. confidence interval) based on</a:t>
            </a:r>
          </a:p>
        </p:txBody>
      </p:sp>
      <p:pic>
        <p:nvPicPr>
          <p:cNvPr id="368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136650"/>
            <a:ext cx="284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4"/>
          <p:cNvSpPr txBox="1">
            <a:spLocks noChangeArrowheads="1"/>
          </p:cNvSpPr>
          <p:nvPr/>
        </p:nvSpPr>
        <p:spPr bwMode="auto">
          <a:xfrm>
            <a:off x="4938713" y="11922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</a:t>
            </a:r>
          </a:p>
        </p:txBody>
      </p:sp>
      <p:sp>
        <p:nvSpPr>
          <p:cNvPr id="36874" name="TextBox 5"/>
          <p:cNvSpPr txBox="1">
            <a:spLocks noChangeArrowheads="1"/>
          </p:cNvSpPr>
          <p:nvPr/>
        </p:nvSpPr>
        <p:spPr bwMode="auto">
          <a:xfrm>
            <a:off x="6563780" y="5717640"/>
            <a:ext cx="1787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relative error </a:t>
            </a:r>
          </a:p>
          <a:p>
            <a:r>
              <a:rPr lang="en-US" dirty="0"/>
              <a:t>on sys. error</a:t>
            </a:r>
          </a:p>
        </p:txBody>
      </p:sp>
      <p:cxnSp>
        <p:nvCxnSpPr>
          <p:cNvPr id="36875" name="Straight Arrow Connector 7"/>
          <p:cNvCxnSpPr>
            <a:cxnSpLocks noChangeShapeType="1"/>
          </p:cNvCxnSpPr>
          <p:nvPr/>
        </p:nvCxnSpPr>
        <p:spPr bwMode="auto">
          <a:xfrm flipH="1">
            <a:off x="5538788" y="6116638"/>
            <a:ext cx="920750" cy="1873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155700"/>
            <a:ext cx="386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78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A596-1159-1C41-9B80-817B4AFD46CD}" type="slidenum">
              <a:rPr lang="en-GB" sz="1400"/>
              <a:pPr/>
              <a:t>34</a:t>
            </a:fld>
            <a:endParaRPr lang="en-GB" sz="1400"/>
          </a:p>
        </p:txBody>
      </p:sp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Same with interval from </a:t>
            </a:r>
            <a:r>
              <a:rPr lang="en-GB" sz="3600" i="1">
                <a:solidFill>
                  <a:srgbClr val="CC3300"/>
                </a:solidFill>
              </a:rPr>
              <a:t>p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r>
              <a:rPr lang="en-GB" sz="3600">
                <a:solidFill>
                  <a:srgbClr val="CC3300"/>
                </a:solidFill>
              </a:rPr>
              <a:t> = </a:t>
            </a:r>
            <a:r>
              <a:rPr lang="el-GR" sz="3600" i="1">
                <a:solidFill>
                  <a:srgbClr val="CC3300"/>
                </a:solidFill>
              </a:rPr>
              <a:t>α</a:t>
            </a:r>
            <a:r>
              <a:rPr lang="en-GB" sz="3600">
                <a:solidFill>
                  <a:srgbClr val="CC3300"/>
                </a:solidFill>
              </a:rPr>
              <a:t> with nuisance parameters profiled at </a:t>
            </a:r>
            <a:r>
              <a:rPr lang="el-GR" sz="3600" i="1">
                <a:solidFill>
                  <a:srgbClr val="CC3300"/>
                </a:solidFill>
              </a:rPr>
              <a:t>μ</a:t>
            </a:r>
            <a:endParaRPr lang="en-GB" sz="3600" i="1">
              <a:solidFill>
                <a:srgbClr val="CC3300"/>
              </a:solidFill>
            </a:endParaRPr>
          </a:p>
        </p:txBody>
      </p:sp>
      <p:pic>
        <p:nvPicPr>
          <p:cNvPr id="378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487488"/>
            <a:ext cx="53721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89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AB482A-7B49-8C4B-AC7D-857A75856D91}" type="slidenum">
              <a:rPr lang="en-GB" sz="1400"/>
              <a:pPr/>
              <a:t>35</a:t>
            </a:fld>
            <a:endParaRPr lang="en-GB" sz="1400"/>
          </a:p>
        </p:txBody>
      </p:sp>
      <p:sp>
        <p:nvSpPr>
          <p:cNvPr id="3891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Coverage of intervals</a:t>
            </a:r>
            <a:endParaRPr lang="en-GB" sz="3600" i="1">
              <a:solidFill>
                <a:srgbClr val="CC3300"/>
              </a:solidFill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388938" y="896938"/>
            <a:ext cx="4016979" cy="580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Consider previous average of </a:t>
            </a:r>
          </a:p>
          <a:p>
            <a:r>
              <a:rPr lang="en-US" dirty="0"/>
              <a:t>two numbers but now generate</a:t>
            </a:r>
          </a:p>
          <a:p>
            <a:pPr>
              <a:spcAft>
                <a:spcPts val="300"/>
              </a:spcAft>
            </a:pPr>
            <a:r>
              <a:rPr lang="en-US" dirty="0"/>
              <a:t>for </a:t>
            </a:r>
            <a:r>
              <a:rPr lang="en-US" i="1" dirty="0" err="1"/>
              <a:t>i</a:t>
            </a:r>
            <a:r>
              <a:rPr lang="en-US" dirty="0"/>
              <a:t> = 1, 2 data values</a:t>
            </a:r>
            <a:r>
              <a:rPr lang="en-US" i="1" dirty="0"/>
              <a:t>	</a:t>
            </a:r>
          </a:p>
          <a:p>
            <a:pPr>
              <a:spcAft>
                <a:spcPts val="300"/>
              </a:spcAft>
            </a:pPr>
            <a:r>
              <a:rPr lang="en-US" i="1" dirty="0"/>
              <a:t>     </a:t>
            </a:r>
            <a:r>
              <a:rPr lang="en-US" i="1" dirty="0" err="1">
                <a:solidFill>
                  <a:schemeClr val="bg2"/>
                </a:solidFill>
              </a:rPr>
              <a:t>y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Gauss(</a:t>
            </a:r>
            <a:r>
              <a:rPr lang="el-GR" i="1" dirty="0">
                <a:solidFill>
                  <a:schemeClr val="bg2"/>
                </a:solidFill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y,i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</a:rPr>
              <a:t>     </a:t>
            </a:r>
            <a:r>
              <a:rPr lang="en-US" i="1" dirty="0" err="1">
                <a:solidFill>
                  <a:schemeClr val="bg2"/>
                </a:solidFill>
              </a:rPr>
              <a:t>u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Gauss(</a:t>
            </a:r>
            <a:r>
              <a:rPr lang="en-US" i="1" dirty="0">
                <a:solidFill>
                  <a:schemeClr val="bg2"/>
                </a:solidFill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</a:rPr>
              <a:t>     v</a:t>
            </a:r>
            <a:r>
              <a:rPr lang="en-US" i="1" baseline="-25000" dirty="0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Gamma(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 err="1">
                <a:solidFill>
                  <a:schemeClr val="bg2"/>
                </a:solidFill>
              </a:rPr>
              <a:t>r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bg2"/>
                </a:solidFill>
              </a:rPr>
              <a:t>    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y,i</a:t>
            </a:r>
            <a:r>
              <a:rPr lang="en-US" i="1" baseline="-25000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=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>
                <a:solidFill>
                  <a:schemeClr val="bg2"/>
                </a:solidFill>
              </a:rPr>
              <a:t> = 1</a:t>
            </a:r>
          </a:p>
          <a:p>
            <a:r>
              <a:rPr lang="en-US" dirty="0">
                <a:solidFill>
                  <a:srgbClr val="0000FF"/>
                </a:solidFill>
              </a:rPr>
              <a:t>and look at the probability </a:t>
            </a:r>
          </a:p>
          <a:p>
            <a:r>
              <a:rPr lang="en-US" dirty="0">
                <a:solidFill>
                  <a:srgbClr val="0000FF"/>
                </a:solidFill>
              </a:rPr>
              <a:t>that the interval covers the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</a:rPr>
              <a:t>true value of </a:t>
            </a:r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en-US" i="1" dirty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Coverage stays reasonable</a:t>
            </a:r>
          </a:p>
          <a:p>
            <a:r>
              <a:rPr lang="en-US" dirty="0">
                <a:solidFill>
                  <a:srgbClr val="0000FF"/>
                </a:solidFill>
              </a:rPr>
              <a:t>to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~ 0.5, even not bad</a:t>
            </a:r>
          </a:p>
          <a:p>
            <a:r>
              <a:rPr lang="en-US" dirty="0">
                <a:solidFill>
                  <a:srgbClr val="0000FF"/>
                </a:solidFill>
              </a:rPr>
              <a:t>for Profile Construction</a:t>
            </a:r>
          </a:p>
          <a:p>
            <a:r>
              <a:rPr lang="en-US" dirty="0">
                <a:solidFill>
                  <a:srgbClr val="0000FF"/>
                </a:solidFill>
              </a:rPr>
              <a:t>out to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~ 1.</a:t>
            </a:r>
          </a:p>
        </p:txBody>
      </p:sp>
      <p:pic>
        <p:nvPicPr>
          <p:cNvPr id="389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881188"/>
            <a:ext cx="4778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D368A0-8534-EB40-BDD4-80CF1AC1EBFA}" type="slidenum">
              <a:rPr lang="en-GB" sz="1400"/>
              <a:pPr/>
              <a:t>36</a:t>
            </a:fld>
            <a:endParaRPr lang="en-GB" sz="1400"/>
          </a:p>
        </p:txBody>
      </p:sp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Sensitivity of average to outliers</a:t>
            </a:r>
          </a:p>
        </p:txBody>
      </p:sp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458788" y="917575"/>
            <a:ext cx="805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we average 5 values, </a:t>
            </a:r>
            <a:r>
              <a:rPr lang="en-US" i="1"/>
              <a:t>y</a:t>
            </a:r>
            <a:r>
              <a:rPr lang="en-US"/>
              <a:t> = 8, 9, 10, 11, 12, all with</a:t>
            </a:r>
          </a:p>
          <a:p>
            <a:r>
              <a:rPr lang="en-US"/>
              <a:t>stat. and sys. errors of 1.0, and suppose negligible error on error</a:t>
            </a:r>
          </a:p>
          <a:p>
            <a:r>
              <a:rPr lang="en-US"/>
              <a:t>(here take </a:t>
            </a:r>
            <a:r>
              <a:rPr lang="en-US" i="1"/>
              <a:t>r</a:t>
            </a:r>
            <a:r>
              <a:rPr lang="en-US"/>
              <a:t> = 0.01 for all).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E03E94-4C7C-9F47-B842-21973A98181C}" type="slidenum">
              <a:rPr lang="en-GB" sz="1400"/>
              <a:pPr/>
              <a:t>37</a:t>
            </a:fld>
            <a:endParaRPr lang="en-GB" sz="1400"/>
          </a:p>
        </p:txBody>
      </p:sp>
      <p:sp>
        <p:nvSpPr>
          <p:cNvPr id="4096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Sensitivity of average to outliers (2)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458788" y="979488"/>
            <a:ext cx="7094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Now suppose the measurement at 10 was actually at 20: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3"/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Estimate pulled up to 12.0, size of confidence interval ~unchanged</a:t>
            </a:r>
          </a:p>
          <a:p>
            <a:r>
              <a:rPr lang="en-US"/>
              <a:t>(would be exactly unchanged with </a:t>
            </a:r>
            <a:r>
              <a:rPr lang="en-US" i="1"/>
              <a:t>r</a:t>
            </a:r>
            <a:r>
              <a:rPr lang="en-US"/>
              <a:t> → 0).</a:t>
            </a:r>
          </a:p>
        </p:txBody>
      </p:sp>
      <p:sp>
        <p:nvSpPr>
          <p:cNvPr id="40968" name="TextBox 5"/>
          <p:cNvSpPr txBox="1">
            <a:spLocks noChangeArrowheads="1"/>
          </p:cNvSpPr>
          <p:nvPr/>
        </p:nvSpPr>
        <p:spPr bwMode="auto">
          <a:xfrm>
            <a:off x="7191375" y="3289300"/>
            <a:ext cx="125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“outlier”</a:t>
            </a:r>
          </a:p>
        </p:txBody>
      </p:sp>
      <p:cxnSp>
        <p:nvCxnSpPr>
          <p:cNvPr id="40969" name="Straight Arrow Connector 7"/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501333-B1FA-9647-A122-539CB4E700CA}" type="slidenum">
              <a:rPr lang="en-GB" sz="1400"/>
              <a:pPr/>
              <a:t>38</a:t>
            </a:fld>
            <a:endParaRPr lang="en-GB" sz="1400"/>
          </a:p>
        </p:txBody>
      </p:sp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Average with all 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= 0.2</a:t>
            </a: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795338" y="979488"/>
            <a:ext cx="531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If we assign to each measurement </a:t>
            </a:r>
            <a:r>
              <a:rPr lang="en-US" i="1"/>
              <a:t>r</a:t>
            </a:r>
            <a:r>
              <a:rPr lang="en-US"/>
              <a:t> = 0.2, </a:t>
            </a:r>
          </a:p>
        </p:txBody>
      </p:sp>
      <p:sp>
        <p:nvSpPr>
          <p:cNvPr id="41991" name="TextBox 3"/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Estimate still at 10.00, size of interval moves 0.63 → 0.65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879983-805C-AA49-8F63-A66F72A614C7}" type="slidenum">
              <a:rPr lang="en-GB" sz="1400"/>
              <a:pPr/>
              <a:t>39</a:t>
            </a:fld>
            <a:endParaRPr lang="en-GB" sz="1400"/>
          </a:p>
        </p:txBody>
      </p:sp>
      <p:sp>
        <p:nvSpPr>
          <p:cNvPr id="4301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Average with all 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= 0.2 with outlier</a:t>
            </a:r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3"/>
          <p:cNvSpPr txBox="1">
            <a:spLocks noChangeArrowheads="1"/>
          </p:cNvSpPr>
          <p:nvPr/>
        </p:nvSpPr>
        <p:spPr bwMode="auto">
          <a:xfrm>
            <a:off x="520700" y="979488"/>
            <a:ext cx="7440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Same now with the outlier (middle measurement 10 → 20)</a:t>
            </a:r>
          </a:p>
        </p:txBody>
      </p:sp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Estimate →10.75 (outlier pulls much less).</a:t>
            </a:r>
          </a:p>
          <a:p>
            <a:r>
              <a:rPr lang="en-US"/>
              <a:t>Half-size of interval → 0.78 (inflated because of bad g.o.f.).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083DE9-8651-A74E-8214-BDFD48374350}" type="slidenum">
              <a:rPr lang="en-GB" sz="1400"/>
              <a:pPr/>
              <a:t>4</a:t>
            </a:fld>
            <a:endParaRPr lang="en-GB" sz="1400"/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Curve Fitting History:  Least Squares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631825" y="798513"/>
            <a:ext cx="8150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Method of Least Squares by Laplace, Gauss, Legendre</a:t>
            </a:r>
            <a:r>
              <a:rPr lang="en-US" dirty="0" smtClean="0"/>
              <a:t>, Galton.</a:t>
            </a:r>
            <a:r>
              <a:rPr lang="en-US" dirty="0"/>
              <a:t>..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399408" y="1449635"/>
            <a:ext cx="8509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C.F</a:t>
            </a:r>
            <a:r>
              <a:rPr lang="en-US" dirty="0">
                <a:solidFill>
                  <a:schemeClr val="bg2"/>
                </a:solidFill>
              </a:rPr>
              <a:t>. Gauss, </a:t>
            </a:r>
            <a:r>
              <a:rPr lang="en-US" dirty="0" err="1" smtClean="0">
                <a:solidFill>
                  <a:schemeClr val="bg2"/>
                </a:solidFill>
              </a:rPr>
              <a:t>Theoria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Combinationis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Observationum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Erroribus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Minimis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Obnoxiae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Commentationes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Societatis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Regiae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Scientiarium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Gottingensis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Recectiores</a:t>
            </a:r>
            <a:r>
              <a:rPr lang="en-US" dirty="0">
                <a:solidFill>
                  <a:schemeClr val="bg2"/>
                </a:solidFill>
              </a:rPr>
              <a:t> Vol. V (MDCCCXXIII).</a:t>
            </a:r>
          </a:p>
        </p:txBody>
      </p:sp>
      <p:pic>
        <p:nvPicPr>
          <p:cNvPr id="819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6" y="4534357"/>
            <a:ext cx="394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444463" y="3172873"/>
            <a:ext cx="439674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To fit curve </a:t>
            </a:r>
            <a:r>
              <a:rPr lang="en-US" i="1" dirty="0">
                <a:solidFill>
                  <a:schemeClr val="bg2"/>
                </a:solidFill>
              </a:rPr>
              <a:t>f</a:t>
            </a:r>
            <a:r>
              <a:rPr lang="en-US" sz="1200" i="1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i="1" dirty="0">
                <a:solidFill>
                  <a:schemeClr val="bg2"/>
                </a:solidFill>
              </a:rPr>
              <a:t>x</a:t>
            </a:r>
            <a:r>
              <a:rPr lang="en-US" dirty="0">
                <a:solidFill>
                  <a:schemeClr val="bg2"/>
                </a:solidFill>
              </a:rPr>
              <a:t>;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l-GR" dirty="0">
                <a:solidFill>
                  <a:schemeClr val="bg2"/>
                </a:solidFill>
              </a:rPr>
              <a:t>)</a:t>
            </a:r>
            <a:r>
              <a:rPr lang="en-US" dirty="0">
                <a:solidFill>
                  <a:schemeClr val="bg2"/>
                </a:solidFill>
              </a:rPr>
              <a:t> to data </a:t>
            </a:r>
            <a:r>
              <a:rPr lang="en-US" i="1" dirty="0" err="1">
                <a:solidFill>
                  <a:schemeClr val="bg2"/>
                </a:solidFill>
              </a:rPr>
              <a:t>y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±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adjust </a:t>
            </a:r>
            <a:r>
              <a:rPr lang="en-US" dirty="0">
                <a:solidFill>
                  <a:schemeClr val="bg2"/>
                </a:solidFill>
              </a:rPr>
              <a:t>parameters 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 = (</a:t>
            </a:r>
            <a:r>
              <a:rPr lang="el-GR" i="1" dirty="0">
                <a:solidFill>
                  <a:schemeClr val="bg2"/>
                </a:solidFill>
              </a:rPr>
              <a:t>θ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,...,</a:t>
            </a:r>
            <a:r>
              <a:rPr lang="el-GR" i="1" dirty="0">
                <a:solidFill>
                  <a:schemeClr val="bg2"/>
                </a:solidFill>
              </a:rPr>
              <a:t> θ</a:t>
            </a:r>
            <a:r>
              <a:rPr lang="en-US" i="1" baseline="-25000" dirty="0">
                <a:solidFill>
                  <a:schemeClr val="bg2"/>
                </a:solidFill>
              </a:rPr>
              <a:t>M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r>
              <a:rPr lang="en-US" dirty="0">
                <a:solidFill>
                  <a:schemeClr val="bg2"/>
                </a:solidFill>
              </a:rPr>
              <a:t>to minimize</a:t>
            </a:r>
          </a:p>
        </p:txBody>
      </p:sp>
      <p:sp>
        <p:nvSpPr>
          <p:cNvPr id="8201" name="TextBox 4"/>
          <p:cNvSpPr txBox="1">
            <a:spLocks noChangeArrowheads="1"/>
          </p:cNvSpPr>
          <p:nvPr/>
        </p:nvSpPr>
        <p:spPr bwMode="auto">
          <a:xfrm>
            <a:off x="576632" y="5742740"/>
            <a:ext cx="263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Assumes </a:t>
            </a:r>
            <a:r>
              <a:rPr lang="el-GR" i="1" dirty="0">
                <a:solidFill>
                  <a:srgbClr val="000000"/>
                </a:solidFill>
              </a:rPr>
              <a:t>σ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known.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63823" y="3065347"/>
            <a:ext cx="4447965" cy="3226776"/>
            <a:chOff x="4663823" y="3065347"/>
            <a:chExt cx="4447965" cy="3226776"/>
          </a:xfrm>
        </p:grpSpPr>
        <p:pic>
          <p:nvPicPr>
            <p:cNvPr id="8203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823" y="3065347"/>
              <a:ext cx="4447965" cy="322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Box 5"/>
            <p:cNvSpPr txBox="1">
              <a:spLocks noChangeArrowheads="1"/>
            </p:cNvSpPr>
            <p:nvPr/>
          </p:nvSpPr>
          <p:spPr bwMode="auto">
            <a:xfrm>
              <a:off x="6584052" y="5008351"/>
              <a:ext cx="1000316" cy="46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 err="1">
                  <a:solidFill>
                    <a:srgbClr val="000000"/>
                  </a:solidFill>
                </a:rPr>
                <a:t>y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i</a:t>
              </a:r>
              <a:r>
                <a:rPr lang="en-US" dirty="0">
                  <a:solidFill>
                    <a:srgbClr val="000000"/>
                  </a:solidFill>
                </a:rPr>
                <a:t> ± </a:t>
              </a:r>
              <a:r>
                <a:rPr lang="el-GR" i="1" dirty="0">
                  <a:solidFill>
                    <a:srgbClr val="000000"/>
                  </a:solidFill>
                </a:rPr>
                <a:t>σ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i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cxnSp>
          <p:nvCxnSpPr>
            <p:cNvPr id="8205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6150290" y="4856594"/>
              <a:ext cx="358843" cy="37940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6" name="TextBox 13"/>
            <p:cNvSpPr txBox="1">
              <a:spLocks noChangeArrowheads="1"/>
            </p:cNvSpPr>
            <p:nvPr/>
          </p:nvSpPr>
          <p:spPr bwMode="auto">
            <a:xfrm>
              <a:off x="7434297" y="4566581"/>
              <a:ext cx="951093" cy="46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C3300"/>
                  </a:solidFill>
                </a:rPr>
                <a:t>f</a:t>
              </a:r>
              <a:r>
                <a:rPr lang="en-US" sz="1200" i="1" dirty="0">
                  <a:solidFill>
                    <a:srgbClr val="CC3300"/>
                  </a:solidFill>
                </a:rPr>
                <a:t> </a:t>
              </a:r>
              <a:r>
                <a:rPr lang="en-US" dirty="0">
                  <a:solidFill>
                    <a:srgbClr val="CC3300"/>
                  </a:solidFill>
                </a:rPr>
                <a:t>(</a:t>
              </a:r>
              <a:r>
                <a:rPr lang="en-US" i="1" dirty="0">
                  <a:solidFill>
                    <a:srgbClr val="CC3300"/>
                  </a:solidFill>
                </a:rPr>
                <a:t>x</a:t>
              </a:r>
              <a:r>
                <a:rPr lang="en-US" dirty="0">
                  <a:solidFill>
                    <a:srgbClr val="CC3300"/>
                  </a:solidFill>
                </a:rPr>
                <a:t>;</a:t>
              </a:r>
              <a:r>
                <a:rPr lang="el-GR" b="1" i="1" dirty="0">
                  <a:solidFill>
                    <a:srgbClr val="CC3300"/>
                  </a:solidFill>
                </a:rPr>
                <a:t>θ</a:t>
              </a:r>
              <a:r>
                <a:rPr lang="el-GR" dirty="0">
                  <a:solidFill>
                    <a:srgbClr val="CC3300"/>
                  </a:solidFill>
                </a:rPr>
                <a:t>)</a:t>
              </a:r>
              <a:endParaRPr lang="en-US" dirty="0">
                <a:solidFill>
                  <a:srgbClr val="CC3300"/>
                </a:solidFill>
              </a:endParaRPr>
            </a:p>
          </p:txBody>
        </p:sp>
        <p:cxnSp>
          <p:nvCxnSpPr>
            <p:cNvPr id="8207" name="Straight Arrow Connector 23"/>
            <p:cNvCxnSpPr>
              <a:cxnSpLocks noChangeShapeType="1"/>
            </p:cNvCxnSpPr>
            <p:nvPr/>
          </p:nvCxnSpPr>
          <p:spPr bwMode="auto">
            <a:xfrm flipH="1" flipV="1">
              <a:off x="7019821" y="4362614"/>
              <a:ext cx="360431" cy="377814"/>
            </a:xfrm>
            <a:prstGeom prst="straightConnector1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8" name="Rectangle 1"/>
            <p:cNvSpPr>
              <a:spLocks noChangeArrowheads="1"/>
            </p:cNvSpPr>
            <p:nvPr/>
          </p:nvSpPr>
          <p:spPr bwMode="auto">
            <a:xfrm>
              <a:off x="7748387" y="5297314"/>
              <a:ext cx="1086258" cy="38648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ounded Rectangle 2"/>
          <p:cNvSpPr>
            <a:spLocks noChangeArrowheads="1"/>
          </p:cNvSpPr>
          <p:nvPr/>
        </p:nvSpPr>
        <p:spPr bwMode="auto">
          <a:xfrm>
            <a:off x="1845765" y="1461968"/>
            <a:ext cx="6252911" cy="43501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ounded Rectangle 2"/>
          <p:cNvSpPr>
            <a:spLocks noChangeArrowheads="1"/>
          </p:cNvSpPr>
          <p:nvPr/>
        </p:nvSpPr>
        <p:spPr bwMode="auto">
          <a:xfrm>
            <a:off x="381730" y="1861799"/>
            <a:ext cx="2455282" cy="43501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D7AD59-9C77-D542-8674-2E28003CCA46}" type="slidenum">
              <a:rPr lang="en-GB" sz="1400"/>
              <a:pPr/>
              <a:t>40</a:t>
            </a:fld>
            <a:endParaRPr lang="en-GB" sz="1400"/>
          </a:p>
        </p:txBody>
      </p:sp>
      <p:sp>
        <p:nvSpPr>
          <p:cNvPr id="440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Naive approach to errors on errors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28625" y="1039813"/>
            <a:ext cx="8283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Naively one might think that the error on the error in the previous</a:t>
            </a:r>
          </a:p>
          <a:p>
            <a:r>
              <a:rPr lang="en-US"/>
              <a:t>example could be taken into account conservatively by inflating </a:t>
            </a:r>
          </a:p>
          <a:p>
            <a:r>
              <a:rPr lang="en-US"/>
              <a:t>the systematic errors, i.e., </a:t>
            </a:r>
          </a:p>
        </p:txBody>
      </p:sp>
      <p:pic>
        <p:nvPicPr>
          <p:cNvPr id="440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474663" y="3182938"/>
            <a:ext cx="1878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But this gives </a:t>
            </a:r>
          </a:p>
        </p:txBody>
      </p:sp>
      <p:pic>
        <p:nvPicPr>
          <p:cNvPr id="440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4222750" y="3978275"/>
            <a:ext cx="431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without outlier (middle meas. 10)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4192588" y="4743450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 outlier (middle meas. 20)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444500" y="5400675"/>
            <a:ext cx="8072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So the sensitivity to the outlier is not reduced and the size of the</a:t>
            </a:r>
          </a:p>
          <a:p>
            <a:r>
              <a:rPr lang="en-US"/>
              <a:t>confidence interval is still independent of goodness of fit.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50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735B69-D286-6E46-AD90-2D77C463A3D0}" type="slidenum">
              <a:rPr lang="en-GB" sz="1400"/>
              <a:pPr/>
              <a:t>41</a:t>
            </a:fld>
            <a:endParaRPr lang="en-GB" sz="1400"/>
          </a:p>
        </p:txBody>
      </p:sp>
      <p:sp>
        <p:nvSpPr>
          <p:cNvPr id="4506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Correlated uncertainties</a:t>
            </a:r>
          </a:p>
        </p:txBody>
      </p:sp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395288" y="949325"/>
            <a:ext cx="83756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phrase “correlated uncertainties” usually means that a single</a:t>
            </a:r>
          </a:p>
          <a:p>
            <a:r>
              <a:rPr lang="en-US"/>
              <a:t>nuisance parameter affects the distribution (e.g.</a:t>
            </a:r>
            <a:r>
              <a:rPr lang="el-GR"/>
              <a:t>,</a:t>
            </a:r>
            <a:r>
              <a:rPr lang="en-US"/>
              <a:t> the mean) of more </a:t>
            </a:r>
          </a:p>
          <a:p>
            <a:pPr>
              <a:spcAft>
                <a:spcPts val="1200"/>
              </a:spcAft>
            </a:pPr>
            <a:r>
              <a:rPr lang="en-US"/>
              <a:t>than one measurement.   </a:t>
            </a:r>
          </a:p>
          <a:p>
            <a:r>
              <a:rPr lang="en-US"/>
              <a:t>For example, consider measurements </a:t>
            </a:r>
            <a:r>
              <a:rPr lang="en-US" b="1" i="1"/>
              <a:t>y</a:t>
            </a:r>
            <a:r>
              <a:rPr lang="en-US"/>
              <a:t>, parameters of interest </a:t>
            </a:r>
            <a:r>
              <a:rPr lang="el-GR" b="1" i="1"/>
              <a:t>μ</a:t>
            </a:r>
            <a:r>
              <a:rPr lang="en-US"/>
              <a:t>,</a:t>
            </a:r>
          </a:p>
          <a:p>
            <a:r>
              <a:rPr lang="en-US"/>
              <a:t>nuisance parameters </a:t>
            </a:r>
            <a:r>
              <a:rPr lang="el-GR" b="1" i="1"/>
              <a:t>θ</a:t>
            </a:r>
            <a:r>
              <a:rPr lang="el-GR"/>
              <a:t> </a:t>
            </a:r>
            <a:r>
              <a:rPr lang="en-US"/>
              <a:t>with </a:t>
            </a:r>
          </a:p>
        </p:txBody>
      </p:sp>
      <p:pic>
        <p:nvPicPr>
          <p:cNvPr id="450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16263"/>
            <a:ext cx="482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4"/>
          <p:cNvSpPr txBox="1">
            <a:spLocks noChangeArrowheads="1"/>
          </p:cNvSpPr>
          <p:nvPr/>
        </p:nvSpPr>
        <p:spPr bwMode="auto">
          <a:xfrm>
            <a:off x="390525" y="4184650"/>
            <a:ext cx="78724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That is,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are defined here as contributing to a bias and</a:t>
            </a:r>
          </a:p>
          <a:p>
            <a:pPr>
              <a:spcAft>
                <a:spcPts val="1200"/>
              </a:spcAft>
            </a:pPr>
            <a:r>
              <a:rPr lang="en-US"/>
              <a:t>the (known) factors </a:t>
            </a:r>
            <a:r>
              <a:rPr lang="en-US" i="1"/>
              <a:t>R</a:t>
            </a:r>
            <a:r>
              <a:rPr lang="en-US" i="1" baseline="-25000"/>
              <a:t>ij</a:t>
            </a:r>
            <a:r>
              <a:rPr lang="en-US"/>
              <a:t> determine how much </a:t>
            </a:r>
            <a:r>
              <a:rPr lang="el-GR" i="1"/>
              <a:t>θ</a:t>
            </a:r>
            <a:r>
              <a:rPr lang="en-US" i="1" baseline="-25000"/>
              <a:t>j </a:t>
            </a:r>
            <a:r>
              <a:rPr lang="en-US"/>
              <a:t>affects </a:t>
            </a:r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.</a:t>
            </a:r>
          </a:p>
          <a:p>
            <a:r>
              <a:rPr lang="en-US"/>
              <a:t>As before suppose one has independent control measurements </a:t>
            </a:r>
          </a:p>
          <a:p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~ Gauss(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ui</a:t>
            </a:r>
            <a:r>
              <a:rPr lang="en-US"/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60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AE7D2C-9E3C-D142-949E-A8AC26191A02}" type="slidenum">
              <a:rPr lang="en-GB" sz="1400"/>
              <a:pPr/>
              <a:t>42</a:t>
            </a:fld>
            <a:endParaRPr lang="en-GB" sz="1400"/>
          </a:p>
        </p:txBody>
      </p:sp>
      <p:sp>
        <p:nvSpPr>
          <p:cNvPr id="4608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Correlated uncertainties  (2)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509588" y="1177925"/>
            <a:ext cx="471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total bias of </a:t>
            </a:r>
            <a:r>
              <a:rPr lang="en-US" i="1"/>
              <a:t>y</a:t>
            </a:r>
            <a:r>
              <a:rPr lang="en-US" i="1" baseline="-25000"/>
              <a:t>i </a:t>
            </a:r>
            <a:r>
              <a:rPr lang="en-US"/>
              <a:t>can be defined as </a:t>
            </a:r>
          </a:p>
        </p:txBody>
      </p:sp>
      <p:pic>
        <p:nvPicPr>
          <p:cNvPr id="460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000125"/>
            <a:ext cx="2044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Box 1"/>
          <p:cNvSpPr txBox="1">
            <a:spLocks noChangeArrowheads="1"/>
          </p:cNvSpPr>
          <p:nvPr/>
        </p:nvSpPr>
        <p:spPr bwMode="auto">
          <a:xfrm>
            <a:off x="587375" y="2297113"/>
            <a:ext cx="368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can be estimated with</a:t>
            </a:r>
          </a:p>
        </p:txBody>
      </p:sp>
      <p:pic>
        <p:nvPicPr>
          <p:cNvPr id="4608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05025"/>
            <a:ext cx="1892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Box 6"/>
          <p:cNvSpPr txBox="1">
            <a:spLocks noChangeArrowheads="1"/>
          </p:cNvSpPr>
          <p:nvPr/>
        </p:nvSpPr>
        <p:spPr bwMode="auto">
          <a:xfrm>
            <a:off x="554038" y="3321050"/>
            <a:ext cx="6345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These estimators are correlated having covariance</a:t>
            </a:r>
          </a:p>
        </p:txBody>
      </p:sp>
      <p:pic>
        <p:nvPicPr>
          <p:cNvPr id="4609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890963"/>
            <a:ext cx="4635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Box 8"/>
          <p:cNvSpPr txBox="1">
            <a:spLocks noChangeArrowheads="1"/>
          </p:cNvSpPr>
          <p:nvPr/>
        </p:nvSpPr>
        <p:spPr bwMode="auto">
          <a:xfrm>
            <a:off x="471488" y="4932363"/>
            <a:ext cx="8175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this sense the present method treats “correlated uncertainties”,</a:t>
            </a:r>
          </a:p>
          <a:p>
            <a:r>
              <a:rPr lang="en-US"/>
              <a:t>i.e., the control measurements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 i="1"/>
              <a:t> </a:t>
            </a:r>
            <a:r>
              <a:rPr lang="en-US"/>
              <a:t>are independent, but nuisance</a:t>
            </a:r>
          </a:p>
          <a:p>
            <a:r>
              <a:rPr lang="en-US"/>
              <a:t>parameters affect multiple measurements, and thus bias estimates</a:t>
            </a:r>
          </a:p>
          <a:p>
            <a:r>
              <a:rPr lang="en-US"/>
              <a:t>are correlated.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4BFED5-0A32-5A4E-AC05-AB9139FE10B2}" type="slidenum">
              <a:rPr lang="en-GB" sz="1400"/>
              <a:pPr/>
              <a:t>43</a:t>
            </a:fld>
            <a:endParaRPr lang="en-GB" sz="1400"/>
          </a:p>
        </p:txBody>
      </p: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Discussion / Conclusions</a:t>
            </a: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428625" y="949325"/>
            <a:ext cx="85772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Gamma model for variance estimates gives confidence intervals</a:t>
            </a:r>
          </a:p>
          <a:p>
            <a:r>
              <a:rPr lang="en-US"/>
              <a:t>that increase in size when the data are internally inconsistent,</a:t>
            </a:r>
          </a:p>
          <a:p>
            <a:r>
              <a:rPr lang="en-US"/>
              <a:t>and gives decreased sensitivity to outliers (known property of </a:t>
            </a:r>
          </a:p>
          <a:p>
            <a:pPr>
              <a:spcAft>
                <a:spcPts val="1200"/>
              </a:spcAft>
            </a:pPr>
            <a:r>
              <a:rPr lang="en-US"/>
              <a:t>Student’s </a:t>
            </a:r>
            <a:r>
              <a:rPr lang="en-US" i="1"/>
              <a:t>t</a:t>
            </a:r>
            <a:r>
              <a:rPr lang="en-US"/>
              <a:t> based regression).</a:t>
            </a:r>
          </a:p>
          <a:p>
            <a:pPr>
              <a:spcAft>
                <a:spcPts val="1200"/>
              </a:spcAft>
            </a:pPr>
            <a:r>
              <a:rPr lang="en-US"/>
              <a:t>Equivalence with Student’s </a:t>
            </a:r>
            <a:r>
              <a:rPr lang="en-US" i="1"/>
              <a:t>t</a:t>
            </a:r>
            <a:r>
              <a:rPr lang="en-US"/>
              <a:t> model, </a:t>
            </a:r>
            <a:r>
              <a:rPr lang="el-GR" i="1"/>
              <a:t>ν</a:t>
            </a:r>
            <a:r>
              <a:rPr lang="en-US"/>
              <a:t> = 1/2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/>
              <a:t> degrees of freedom.</a:t>
            </a:r>
          </a:p>
          <a:p>
            <a:pPr>
              <a:spcAft>
                <a:spcPts val="1200"/>
              </a:spcAft>
            </a:pPr>
            <a:r>
              <a:rPr lang="en-US"/>
              <a:t>Simple profile likelihood – quadratic terms replaced by logarithmic: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412750" y="3810000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11" name="Straight Arrow Connector 4"/>
          <p:cNvCxnSpPr>
            <a:cxnSpLocks noChangeShapeType="1"/>
          </p:cNvCxnSpPr>
          <p:nvPr/>
        </p:nvCxnSpPr>
        <p:spPr bwMode="auto">
          <a:xfrm>
            <a:off x="2938463" y="4697413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224338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206875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81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21E742-4C34-2D41-A930-1F1CDA084616}" type="slidenum">
              <a:rPr lang="en-GB" sz="1400"/>
              <a:pPr/>
              <a:t>44</a:t>
            </a:fld>
            <a:endParaRPr lang="en-GB" sz="1400"/>
          </a:p>
        </p:txBody>
      </p:sp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358775" y="185193"/>
            <a:ext cx="8366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Discussion / </a:t>
            </a:r>
            <a:r>
              <a:rPr lang="el-GR" sz="3600" dirty="0">
                <a:solidFill>
                  <a:srgbClr val="CC3300"/>
                </a:solidFill>
              </a:rPr>
              <a:t> </a:t>
            </a:r>
            <a:r>
              <a:rPr lang="en-GB" sz="3600" dirty="0">
                <a:solidFill>
                  <a:srgbClr val="CC3300"/>
                </a:solidFill>
              </a:rPr>
              <a:t>Conclusions (2)</a:t>
            </a:r>
          </a:p>
        </p:txBody>
      </p:sp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699491" y="690117"/>
            <a:ext cx="7823251" cy="58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err="1"/>
              <a:t>Asymptotics</a:t>
            </a:r>
            <a:r>
              <a:rPr lang="en-US" dirty="0"/>
              <a:t> can break for increased error-on-error, may need </a:t>
            </a:r>
          </a:p>
          <a:p>
            <a:pPr>
              <a:spcAft>
                <a:spcPts val="1200"/>
              </a:spcAft>
            </a:pPr>
            <a:r>
              <a:rPr lang="en-US" dirty="0"/>
              <a:t>Bartlett correction or MC.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Method assumes that </a:t>
            </a:r>
            <a:r>
              <a:rPr lang="en-US" dirty="0"/>
              <a:t>meaningful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values can be </a:t>
            </a:r>
            <a:r>
              <a:rPr lang="en-US" dirty="0" smtClean="0"/>
              <a:t>assigned and is valuable when </a:t>
            </a:r>
            <a:r>
              <a:rPr lang="en-US" dirty="0"/>
              <a:t>systematic errors are not well </a:t>
            </a:r>
            <a:r>
              <a:rPr lang="en-US" dirty="0" smtClean="0"/>
              <a:t>known </a:t>
            </a:r>
            <a:r>
              <a:rPr lang="en-US" dirty="0"/>
              <a:t>but enough “expert opinion” is available </a:t>
            </a:r>
            <a:r>
              <a:rPr lang="en-US" dirty="0" smtClean="0"/>
              <a:t>to do so.</a:t>
            </a:r>
            <a:endParaRPr lang="en-US" dirty="0"/>
          </a:p>
          <a:p>
            <a:r>
              <a:rPr lang="en-US" dirty="0" smtClean="0"/>
              <a:t>Alternatively </a:t>
            </a:r>
            <a:r>
              <a:rPr lang="en-US" dirty="0"/>
              <a:t>one could try to fit a global </a:t>
            </a:r>
            <a:r>
              <a:rPr lang="en-US" i="1" dirty="0"/>
              <a:t>r</a:t>
            </a:r>
            <a:r>
              <a:rPr lang="en-US" dirty="0"/>
              <a:t> to all systematic</a:t>
            </a:r>
          </a:p>
          <a:p>
            <a:r>
              <a:rPr lang="en-US" dirty="0"/>
              <a:t>errors, analogous to PDG scale factor method or meta-analysis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DerSimonian</a:t>
            </a:r>
            <a:r>
              <a:rPr lang="en-US" dirty="0"/>
              <a:t> and Laird.  (→ future work)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Could also use e.g. as “stress test” – crank up the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values until </a:t>
            </a:r>
            <a:r>
              <a:rPr lang="en-US" dirty="0" smtClean="0"/>
              <a:t>significance </a:t>
            </a:r>
            <a:r>
              <a:rPr lang="en-US" dirty="0"/>
              <a:t>of result degrades and ask if you really trust </a:t>
            </a:r>
            <a:r>
              <a:rPr lang="en-US" dirty="0" smtClean="0"/>
              <a:t>the assigned </a:t>
            </a:r>
            <a:r>
              <a:rPr lang="en-US" dirty="0"/>
              <a:t>systematic errors at that level</a:t>
            </a:r>
            <a:r>
              <a:rPr lang="en-US" dirty="0" smtClean="0"/>
              <a:t>.</a:t>
            </a:r>
          </a:p>
          <a:p>
            <a:r>
              <a:rPr lang="en-US" dirty="0"/>
              <a:t>D</a:t>
            </a:r>
            <a:r>
              <a:rPr lang="en-US" dirty="0" smtClean="0"/>
              <a:t>ecisions on new facilities require one to know how accurately important parameters have and will be measured; it’s important to get this right.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91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0D225B-F282-4E4D-876D-967BEC9E2360}" type="slidenum">
              <a:rPr lang="en-GB" sz="1400"/>
              <a:pPr/>
              <a:t>45</a:t>
            </a:fld>
            <a:endParaRPr lang="en-GB" sz="1400"/>
          </a:p>
        </p:txBody>
      </p:sp>
      <p:sp>
        <p:nvSpPr>
          <p:cNvPr id="491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Extra slides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01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4C18C4-B826-C840-BCB8-9BF5F4AEBB35}" type="slidenum">
              <a:rPr lang="en-GB" sz="1400"/>
              <a:pPr/>
              <a:t>46</a:t>
            </a:fld>
            <a:endParaRPr lang="en-GB" sz="1400"/>
          </a:p>
        </p:txBody>
      </p:sp>
      <p:sp>
        <p:nvSpPr>
          <p:cNvPr id="50180" name="Rectangle 2"/>
          <p:cNvSpPr txBox="1">
            <a:spLocks noChangeArrowheads="1"/>
          </p:cNvSpPr>
          <p:nvPr/>
        </p:nvSpPr>
        <p:spPr bwMode="auto">
          <a:xfrm>
            <a:off x="1023938" y="30638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Gamma model for estimates of variance</a:t>
            </a: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533400" y="971550"/>
            <a:ext cx="7696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the estimated variance </a:t>
            </a:r>
            <a:r>
              <a:rPr lang="en-US" i="1"/>
              <a:t>v</a:t>
            </a:r>
            <a:r>
              <a:rPr lang="en-US"/>
              <a:t> was obtained as the sample</a:t>
            </a:r>
          </a:p>
          <a:p>
            <a:r>
              <a:rPr lang="en-US"/>
              <a:t>variance from </a:t>
            </a:r>
            <a:r>
              <a:rPr lang="en-US" i="1"/>
              <a:t>n</a:t>
            </a:r>
            <a:r>
              <a:rPr lang="en-US"/>
              <a:t> observations of a Gaussian distributed bias </a:t>
            </a:r>
          </a:p>
          <a:p>
            <a:pPr>
              <a:spcAft>
                <a:spcPts val="1200"/>
              </a:spcAft>
            </a:pPr>
            <a:r>
              <a:rPr lang="en-US"/>
              <a:t>estimate </a:t>
            </a:r>
            <a:r>
              <a:rPr lang="en-US" i="1"/>
              <a:t>u</a:t>
            </a:r>
            <a:r>
              <a:rPr lang="en-US"/>
              <a:t>.</a:t>
            </a:r>
          </a:p>
          <a:p>
            <a:r>
              <a:rPr lang="en-US"/>
              <a:t>In this case one can show </a:t>
            </a:r>
            <a:r>
              <a:rPr lang="en-US" i="1"/>
              <a:t>v</a:t>
            </a:r>
            <a:r>
              <a:rPr lang="en-US"/>
              <a:t> is gamma distributed with </a:t>
            </a:r>
          </a:p>
        </p:txBody>
      </p:sp>
      <p:pic>
        <p:nvPicPr>
          <p:cNvPr id="501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2724150"/>
            <a:ext cx="1765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749550"/>
            <a:ext cx="1651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Box 7"/>
          <p:cNvSpPr txBox="1">
            <a:spLocks noChangeArrowheads="1"/>
          </p:cNvSpPr>
          <p:nvPr/>
        </p:nvSpPr>
        <p:spPr bwMode="auto">
          <a:xfrm>
            <a:off x="495300" y="3763963"/>
            <a:ext cx="841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relate </a:t>
            </a:r>
            <a:r>
              <a:rPr lang="el-GR" i="1"/>
              <a:t>α</a:t>
            </a:r>
            <a:r>
              <a:rPr lang="en-US"/>
              <a:t> and </a:t>
            </a:r>
            <a:r>
              <a:rPr lang="el-GR" i="1"/>
              <a:t>β</a:t>
            </a:r>
            <a:r>
              <a:rPr lang="en-US"/>
              <a:t> to the relative uncertainty </a:t>
            </a:r>
            <a:r>
              <a:rPr lang="en-US" i="1"/>
              <a:t>r</a:t>
            </a:r>
            <a:r>
              <a:rPr lang="en-US"/>
              <a:t> in the systematic</a:t>
            </a:r>
          </a:p>
          <a:p>
            <a:r>
              <a:rPr lang="en-US"/>
              <a:t>uncertainty as reflected by the standard deviation of the sampling</a:t>
            </a:r>
          </a:p>
          <a:p>
            <a:r>
              <a:rPr lang="en-US"/>
              <a:t>distribution of </a:t>
            </a:r>
            <a:r>
              <a:rPr lang="en-US" i="1"/>
              <a:t>s</a:t>
            </a:r>
            <a:r>
              <a:rPr lang="en-US"/>
              <a:t>, 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s</a:t>
            </a:r>
            <a:endParaRPr lang="en-US"/>
          </a:p>
        </p:txBody>
      </p:sp>
      <p:pic>
        <p:nvPicPr>
          <p:cNvPr id="5018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5214938"/>
            <a:ext cx="2692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CAD415-10A9-444E-8E0C-8721D2870E8A}" type="slidenum">
              <a:rPr lang="en-GB" sz="1400"/>
              <a:pPr/>
              <a:t>47</a:t>
            </a:fld>
            <a:endParaRPr lang="en-GB" sz="1400"/>
          </a:p>
        </p:txBody>
      </p:sp>
      <p:sp>
        <p:nvSpPr>
          <p:cNvPr id="5120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Exact relation between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parameter and relative error on error</a:t>
            </a:r>
          </a:p>
        </p:txBody>
      </p:sp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596900" y="1790700"/>
            <a:ext cx="3052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r</a:t>
            </a:r>
            <a:r>
              <a:rPr lang="en-US"/>
              <a:t> parameter defined as: </a:t>
            </a:r>
          </a:p>
        </p:txBody>
      </p:sp>
      <p:pic>
        <p:nvPicPr>
          <p:cNvPr id="512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628775"/>
            <a:ext cx="2641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4"/>
          <p:cNvSpPr txBox="1">
            <a:spLocks noChangeArrowheads="1"/>
          </p:cNvSpPr>
          <p:nvPr/>
        </p:nvSpPr>
        <p:spPr bwMode="auto">
          <a:xfrm>
            <a:off x="627063" y="2814638"/>
            <a:ext cx="756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v</a:t>
            </a:r>
            <a:r>
              <a:rPr lang="en-US"/>
              <a:t> ~ Gamma(</a:t>
            </a:r>
            <a:r>
              <a:rPr lang="el-GR" i="1"/>
              <a:t>α</a:t>
            </a:r>
            <a:r>
              <a:rPr lang="el-GR"/>
              <a:t>, </a:t>
            </a:r>
            <a:r>
              <a:rPr lang="el-GR" i="1"/>
              <a:t>β</a:t>
            </a:r>
            <a:r>
              <a:rPr lang="el-GR"/>
              <a:t>)</a:t>
            </a:r>
            <a:r>
              <a:rPr lang="en-US"/>
              <a:t> so </a:t>
            </a:r>
            <a:r>
              <a:rPr lang="en-US" i="1"/>
              <a:t>s</a:t>
            </a:r>
            <a:r>
              <a:rPr lang="en-US"/>
              <a:t> = √</a:t>
            </a:r>
            <a:r>
              <a:rPr lang="en-US" i="1"/>
              <a:t>v</a:t>
            </a:r>
            <a:r>
              <a:rPr lang="en-US"/>
              <a:t> follows</a:t>
            </a:r>
            <a:r>
              <a:rPr lang="el-GR"/>
              <a:t> </a:t>
            </a:r>
            <a:r>
              <a:rPr lang="en-US"/>
              <a:t>a Nakagami distribution</a:t>
            </a:r>
          </a:p>
        </p:txBody>
      </p:sp>
      <p:pic>
        <p:nvPicPr>
          <p:cNvPr id="512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3416300"/>
            <a:ext cx="605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4494213"/>
            <a:ext cx="2641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456238"/>
            <a:ext cx="3975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379663"/>
            <a:ext cx="451326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22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F1B72-A255-C64A-B194-C14E91A9D876}" type="slidenum">
              <a:rPr lang="en-GB" sz="1400"/>
              <a:pPr/>
              <a:t>48</a:t>
            </a:fld>
            <a:endParaRPr lang="en-GB" sz="1400"/>
          </a:p>
        </p:txBody>
      </p:sp>
      <p:sp>
        <p:nvSpPr>
          <p:cNvPr id="52229" name="Rectangle 2"/>
          <p:cNvSpPr txBox="1">
            <a:spLocks noChangeArrowheads="1"/>
          </p:cNvSpPr>
          <p:nvPr/>
        </p:nvSpPr>
        <p:spPr bwMode="auto">
          <a:xfrm>
            <a:off x="895350" y="168275"/>
            <a:ext cx="72723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Exact relation between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parameter and relative error on error (2)</a:t>
            </a:r>
          </a:p>
        </p:txBody>
      </p: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841375" y="1408113"/>
            <a:ext cx="7110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exact relation between the error and the error </a:t>
            </a:r>
            <a:r>
              <a:rPr lang="en-US" i="1"/>
              <a:t>r</a:t>
            </a:r>
            <a:r>
              <a:rPr lang="en-US" i="1" baseline="-25000"/>
              <a:t>s</a:t>
            </a:r>
            <a:r>
              <a:rPr lang="en-US"/>
              <a:t> and</a:t>
            </a:r>
          </a:p>
          <a:p>
            <a:r>
              <a:rPr lang="en-US"/>
              <a:t>the parameter </a:t>
            </a:r>
            <a:r>
              <a:rPr lang="en-US" i="1"/>
              <a:t>r</a:t>
            </a:r>
            <a:r>
              <a:rPr lang="en-US"/>
              <a:t> is therefore </a:t>
            </a:r>
          </a:p>
        </p:txBody>
      </p:sp>
      <p:pic>
        <p:nvPicPr>
          <p:cNvPr id="5223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979988"/>
            <a:ext cx="13208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82838"/>
            <a:ext cx="15541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3521075"/>
            <a:ext cx="2914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Box 15"/>
          <p:cNvSpPr txBox="1">
            <a:spLocks noChangeArrowheads="1"/>
          </p:cNvSpPr>
          <p:nvPr/>
        </p:nvSpPr>
        <p:spPr bwMode="auto">
          <a:xfrm>
            <a:off x="504825" y="5875338"/>
            <a:ext cx="320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→  r</a:t>
            </a:r>
            <a:r>
              <a:rPr lang="en-US" i="1" baseline="-25000"/>
              <a:t>s</a:t>
            </a:r>
            <a:r>
              <a:rPr lang="en-US"/>
              <a:t> ≈ </a:t>
            </a:r>
            <a:r>
              <a:rPr lang="en-US" i="1"/>
              <a:t>r</a:t>
            </a:r>
            <a:r>
              <a:rPr lang="en-US"/>
              <a:t> good for </a:t>
            </a:r>
            <a:r>
              <a:rPr lang="en-US" i="1"/>
              <a:t>r</a:t>
            </a:r>
            <a:r>
              <a:rPr lang="en-US"/>
              <a:t> ⪅ 1.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325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C2B10B-5536-5F4C-B70B-94FF21271F37}" type="slidenum">
              <a:rPr lang="en-GB" sz="1400"/>
              <a:pPr/>
              <a:t>49</a:t>
            </a:fld>
            <a:endParaRPr lang="en-GB" sz="1400"/>
          </a:p>
        </p:txBody>
      </p:sp>
      <p:sp>
        <p:nvSpPr>
          <p:cNvPr id="53252" name="Rectangle 2"/>
          <p:cNvSpPr txBox="1">
            <a:spLocks noChangeArrowheads="1"/>
          </p:cNvSpPr>
          <p:nvPr/>
        </p:nvSpPr>
        <p:spPr bwMode="auto">
          <a:xfrm>
            <a:off x="1039813" y="2286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PDG scale factor</a:t>
            </a: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484188" y="989013"/>
            <a:ext cx="8437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we do not want to take the quoted errors as</a:t>
            </a:r>
          </a:p>
          <a:p>
            <a:r>
              <a:rPr lang="en-US">
                <a:solidFill>
                  <a:srgbClr val="0000FF"/>
                </a:solidFill>
              </a:rPr>
              <a:t>known constants.   Scale the variances by a factor</a:t>
            </a:r>
            <a:r>
              <a:rPr lang="el-GR">
                <a:solidFill>
                  <a:srgbClr val="0000FF"/>
                </a:solidFill>
              </a:rPr>
              <a:t> </a:t>
            </a:r>
            <a:r>
              <a:rPr lang="el-GR" i="1">
                <a:solidFill>
                  <a:srgbClr val="0000FF"/>
                </a:solidFill>
              </a:rPr>
              <a:t>ϕ</a:t>
            </a:r>
            <a:r>
              <a:rPr lang="en-US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53254" name="TextBox 3"/>
          <p:cNvSpPr txBox="1">
            <a:spLocks noChangeArrowheads="1"/>
          </p:cNvSpPr>
          <p:nvPr/>
        </p:nvSpPr>
        <p:spPr bwMode="auto">
          <a:xfrm>
            <a:off x="544513" y="2655888"/>
            <a:ext cx="236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likelihood </a:t>
            </a:r>
          </a:p>
          <a:p>
            <a:r>
              <a:rPr lang="en-US"/>
              <a:t>function becomes</a:t>
            </a:r>
          </a:p>
        </p:txBody>
      </p:sp>
      <p:pic>
        <p:nvPicPr>
          <p:cNvPr id="532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543175"/>
            <a:ext cx="5743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398963"/>
            <a:ext cx="2006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Box 6"/>
          <p:cNvSpPr txBox="1">
            <a:spLocks noChangeArrowheads="1"/>
          </p:cNvSpPr>
          <p:nvPr/>
        </p:nvSpPr>
        <p:spPr bwMode="auto">
          <a:xfrm>
            <a:off x="495300" y="3778250"/>
            <a:ext cx="720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estimator for </a:t>
            </a:r>
            <a:r>
              <a:rPr lang="el-GR" i="1"/>
              <a:t>μ</a:t>
            </a:r>
            <a:r>
              <a:rPr lang="en-US"/>
              <a:t> is</a:t>
            </a:r>
            <a:r>
              <a:rPr lang="el-GR"/>
              <a:t> </a:t>
            </a:r>
            <a:r>
              <a:rPr lang="en-US"/>
              <a:t>the same as before; for </a:t>
            </a:r>
            <a:r>
              <a:rPr lang="el-GR" i="1">
                <a:solidFill>
                  <a:srgbClr val="0000FF"/>
                </a:solidFill>
              </a:rPr>
              <a:t>ϕ </a:t>
            </a:r>
            <a:r>
              <a:rPr lang="en-US"/>
              <a:t>ML gives </a:t>
            </a:r>
          </a:p>
        </p:txBody>
      </p:sp>
      <p:sp>
        <p:nvSpPr>
          <p:cNvPr id="53258" name="TextBox 7"/>
          <p:cNvSpPr txBox="1">
            <a:spLocks noChangeArrowheads="1"/>
          </p:cNvSpPr>
          <p:nvPr/>
        </p:nvSpPr>
        <p:spPr bwMode="auto">
          <a:xfrm>
            <a:off x="2671763" y="4602163"/>
            <a:ext cx="229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has a bias; </a:t>
            </a:r>
          </a:p>
        </p:txBody>
      </p:sp>
      <p:pic>
        <p:nvPicPr>
          <p:cNvPr id="5325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73575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TextBox 9"/>
          <p:cNvSpPr txBox="1">
            <a:spLocks noChangeArrowheads="1"/>
          </p:cNvSpPr>
          <p:nvPr/>
        </p:nvSpPr>
        <p:spPr bwMode="auto">
          <a:xfrm>
            <a:off x="7092950" y="4618038"/>
            <a:ext cx="163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is unbiased.</a:t>
            </a:r>
          </a:p>
        </p:txBody>
      </p:sp>
      <p:pic>
        <p:nvPicPr>
          <p:cNvPr id="5326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573713"/>
            <a:ext cx="241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495300" y="5641975"/>
            <a:ext cx="4352925" cy="493713"/>
            <a:chOff x="461840" y="5839404"/>
            <a:chExt cx="4352724" cy="494654"/>
          </a:xfrm>
        </p:grpSpPr>
        <p:sp>
          <p:nvSpPr>
            <p:cNvPr id="53264" name="TextBox 11"/>
            <p:cNvSpPr txBox="1">
              <a:spLocks noChangeArrowheads="1"/>
            </p:cNvSpPr>
            <p:nvPr/>
          </p:nvSpPr>
          <p:spPr bwMode="auto">
            <a:xfrm>
              <a:off x="461840" y="5872393"/>
              <a:ext cx="43527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The variance of</a:t>
              </a:r>
              <a:r>
                <a:rPr lang="el-GR"/>
                <a:t> </a:t>
              </a:r>
              <a:r>
                <a:rPr lang="el-GR" i="1"/>
                <a:t>μ</a:t>
              </a:r>
              <a:r>
                <a:rPr lang="en-US"/>
                <a:t> is inflated by </a:t>
              </a:r>
              <a:r>
                <a:rPr lang="el-GR" i="1">
                  <a:solidFill>
                    <a:srgbClr val="0000FF"/>
                  </a:solidFill>
                </a:rPr>
                <a:t>ϕ</a:t>
              </a:r>
              <a:r>
                <a:rPr lang="en-US"/>
                <a:t>:</a:t>
              </a:r>
            </a:p>
          </p:txBody>
        </p:sp>
        <p:sp>
          <p:nvSpPr>
            <p:cNvPr id="53265" name="TextBox 13"/>
            <p:cNvSpPr txBox="1">
              <a:spLocks noChangeArrowheads="1"/>
            </p:cNvSpPr>
            <p:nvPr/>
          </p:nvSpPr>
          <p:spPr bwMode="auto">
            <a:xfrm>
              <a:off x="2474137" y="5839404"/>
              <a:ext cx="2929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l-GR" sz="1800"/>
                <a:t>^</a:t>
              </a:r>
              <a:endParaRPr lang="en-US" sz="1800"/>
            </a:p>
          </p:txBody>
        </p:sp>
      </p:grpSp>
      <p:pic>
        <p:nvPicPr>
          <p:cNvPr id="53263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939925"/>
            <a:ext cx="1689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02CB6-C8DE-894A-9F85-6DAA821D0AA7}" type="slidenum">
              <a:rPr lang="en-GB" sz="1400"/>
              <a:pPr/>
              <a:t>5</a:t>
            </a:fld>
            <a:endParaRPr lang="en-GB" sz="1400"/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05715" y="180975"/>
            <a:ext cx="816719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Least Squares ← Maximum Likelihood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516805" y="4537839"/>
            <a:ext cx="748188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Tails </a:t>
            </a:r>
            <a:r>
              <a:rPr lang="en-US" dirty="0"/>
              <a:t>of Gaussian fall off very </a:t>
            </a:r>
            <a:r>
              <a:rPr lang="en-US" dirty="0" smtClean="0"/>
              <a:t>fast</a:t>
            </a:r>
            <a:r>
              <a:rPr lang="en-US" dirty="0"/>
              <a:t>; points away from the</a:t>
            </a:r>
          </a:p>
          <a:p>
            <a:r>
              <a:rPr lang="en-US" dirty="0"/>
              <a:t>curve (“outliers”) have strong influence on parameter estimates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42" y="1945795"/>
            <a:ext cx="48768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192" y="846776"/>
            <a:ext cx="7883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of Least </a:t>
            </a:r>
            <a:r>
              <a:rPr lang="en-US" dirty="0"/>
              <a:t>S</a:t>
            </a:r>
            <a:r>
              <a:rPr lang="en-US" dirty="0" smtClean="0"/>
              <a:t>quares follows from method of Maximum</a:t>
            </a:r>
          </a:p>
          <a:p>
            <a:r>
              <a:rPr lang="en-US" dirty="0" smtClean="0"/>
              <a:t>Likelihood if independent measured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 ~ Gaussian(</a:t>
            </a:r>
            <a:r>
              <a:rPr lang="en-US" i="1" dirty="0" smtClean="0"/>
              <a:t>f</a:t>
            </a:r>
            <a:r>
              <a:rPr lang="en-US" sz="1200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;</a:t>
            </a:r>
            <a:r>
              <a:rPr lang="el-GR" b="1" i="1" dirty="0" smtClean="0"/>
              <a:t>θ</a:t>
            </a:r>
            <a:r>
              <a:rPr lang="el-GR" dirty="0" smtClean="0"/>
              <a:t>), </a:t>
            </a:r>
            <a:r>
              <a:rPr lang="el-GR" i="1" dirty="0" smtClean="0"/>
              <a:t>σ</a:t>
            </a:r>
            <a:r>
              <a:rPr lang="en-US" i="1" baseline="-25000" dirty="0" err="1"/>
              <a:t>i</a:t>
            </a:r>
            <a:r>
              <a:rPr lang="el-GR" dirty="0" smtClean="0"/>
              <a:t>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271002"/>
            <a:ext cx="5816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6D9BA9-2269-7241-B9EE-A3E809E2DB55}" type="slidenum">
              <a:rPr lang="en-GB" sz="1400"/>
              <a:pPr/>
              <a:t>50</a:t>
            </a:fld>
            <a:endParaRPr lang="en-GB" sz="1400"/>
          </a:p>
        </p:txBody>
      </p:sp>
      <p:pic>
        <p:nvPicPr>
          <p:cNvPr id="5427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23925"/>
            <a:ext cx="82375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382588" y="176213"/>
            <a:ext cx="57594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Bayesian approach</a:t>
            </a:r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393700" y="23479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Given measurements: </a:t>
            </a:r>
          </a:p>
        </p:txBody>
      </p:sp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406400" y="30083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and (usually) covariances:</a:t>
            </a:r>
          </a:p>
        </p:txBody>
      </p:sp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414338" y="3690938"/>
            <a:ext cx="215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Predicted value:</a:t>
            </a:r>
          </a:p>
        </p:txBody>
      </p:sp>
      <p:pic>
        <p:nvPicPr>
          <p:cNvPr id="5428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854450"/>
            <a:ext cx="2438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2400300"/>
            <a:ext cx="3898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8"/>
          <p:cNvSpPr txBox="1">
            <a:spLocks noChangeArrowheads="1"/>
          </p:cNvSpPr>
          <p:nvPr/>
        </p:nvSpPr>
        <p:spPr bwMode="auto">
          <a:xfrm>
            <a:off x="835025" y="4316413"/>
            <a:ext cx="228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control variable</a:t>
            </a:r>
          </a:p>
        </p:txBody>
      </p:sp>
      <p:sp>
        <p:nvSpPr>
          <p:cNvPr id="54284" name="Text Box 9"/>
          <p:cNvSpPr txBox="1">
            <a:spLocks noChangeArrowheads="1"/>
          </p:cNvSpPr>
          <p:nvPr/>
        </p:nvSpPr>
        <p:spPr bwMode="auto">
          <a:xfrm>
            <a:off x="3502025" y="4316413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parameters</a:t>
            </a:r>
          </a:p>
        </p:txBody>
      </p:sp>
      <p:sp>
        <p:nvSpPr>
          <p:cNvPr id="54285" name="Text Box 10"/>
          <p:cNvSpPr txBox="1">
            <a:spLocks noChangeArrowheads="1"/>
          </p:cNvSpPr>
          <p:nvPr/>
        </p:nvSpPr>
        <p:spPr bwMode="auto">
          <a:xfrm>
            <a:off x="7553325" y="4316413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bias</a:t>
            </a:r>
          </a:p>
        </p:txBody>
      </p:sp>
      <p:sp>
        <p:nvSpPr>
          <p:cNvPr id="54286" name="Line 11"/>
          <p:cNvSpPr>
            <a:spLocks noChangeShapeType="1"/>
          </p:cNvSpPr>
          <p:nvPr/>
        </p:nvSpPr>
        <p:spPr bwMode="auto">
          <a:xfrm flipV="1">
            <a:off x="2819400" y="4160838"/>
            <a:ext cx="1397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2"/>
          <p:cNvSpPr>
            <a:spLocks noChangeShapeType="1"/>
          </p:cNvSpPr>
          <p:nvPr/>
        </p:nvSpPr>
        <p:spPr bwMode="auto">
          <a:xfrm flipH="1" flipV="1">
            <a:off x="3348038" y="4100513"/>
            <a:ext cx="207962" cy="2889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3"/>
          <p:cNvSpPr>
            <a:spLocks noChangeShapeType="1"/>
          </p:cNvSpPr>
          <p:nvPr/>
        </p:nvSpPr>
        <p:spPr bwMode="auto">
          <a:xfrm flipV="1">
            <a:off x="8255000" y="4237038"/>
            <a:ext cx="203200" cy="228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Text Box 14"/>
          <p:cNvSpPr txBox="1">
            <a:spLocks noChangeArrowheads="1"/>
          </p:cNvSpPr>
          <p:nvPr/>
        </p:nvSpPr>
        <p:spPr bwMode="auto">
          <a:xfrm>
            <a:off x="492125" y="4875213"/>
            <a:ext cx="2859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Frequentist approach: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4290" name="Text Box 15"/>
          <p:cNvSpPr txBox="1">
            <a:spLocks noChangeArrowheads="1"/>
          </p:cNvSpPr>
          <p:nvPr/>
        </p:nvSpPr>
        <p:spPr bwMode="auto">
          <a:xfrm>
            <a:off x="454025" y="5611813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Minimize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54291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5683250"/>
            <a:ext cx="425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092450"/>
            <a:ext cx="1485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973638"/>
            <a:ext cx="226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Text Box 20"/>
          <p:cNvSpPr txBox="1">
            <a:spLocks noChangeArrowheads="1"/>
          </p:cNvSpPr>
          <p:nvPr/>
        </p:nvSpPr>
        <p:spPr bwMode="auto">
          <a:xfrm>
            <a:off x="3832225" y="3706813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expectation value</a:t>
            </a:r>
          </a:p>
        </p:txBody>
      </p:sp>
      <p:pic>
        <p:nvPicPr>
          <p:cNvPr id="5429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829050"/>
            <a:ext cx="1028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C28C23-0090-E94D-AA26-2F3549073603}" type="slidenum">
              <a:rPr lang="en-GB" sz="1400"/>
              <a:pPr/>
              <a:t>51</a:t>
            </a:fld>
            <a:endParaRPr lang="en-GB" sz="1400"/>
          </a:p>
        </p:txBody>
      </p:sp>
      <p:sp>
        <p:nvSpPr>
          <p:cNvPr id="55300" name="Rectangle 2"/>
          <p:cNvSpPr txBox="1">
            <a:spLocks noChangeArrowheads="1"/>
          </p:cNvSpPr>
          <p:nvPr/>
        </p:nvSpPr>
        <p:spPr bwMode="auto">
          <a:xfrm>
            <a:off x="107950" y="468313"/>
            <a:ext cx="47021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Its Bayesian equivalent</a:t>
            </a:r>
          </a:p>
        </p:txBody>
      </p:sp>
      <p:pic>
        <p:nvPicPr>
          <p:cNvPr id="5530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946400"/>
            <a:ext cx="1752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3568700"/>
            <a:ext cx="3581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593725" y="34655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and use Bayes’ theorem: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6425" y="4157663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get desired probability for </a:t>
            </a:r>
            <a:r>
              <a:rPr lang="el-GR" i="1">
                <a:latin typeface="Symbol" charset="0"/>
                <a:sym typeface="Symbol" charset="0"/>
              </a:rPr>
              <a:t>θ</a:t>
            </a:r>
            <a:r>
              <a:rPr lang="en-US"/>
              <a:t>, integrate (marginalize) over </a:t>
            </a:r>
            <a:r>
              <a:rPr lang="en-US" i="1"/>
              <a:t>b</a:t>
            </a:r>
            <a:r>
              <a:rPr lang="en-US"/>
              <a:t>:</a:t>
            </a:r>
          </a:p>
        </p:txBody>
      </p:sp>
      <p:pic>
        <p:nvPicPr>
          <p:cNvPr id="5530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806950"/>
            <a:ext cx="2679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263525" y="5421313"/>
            <a:ext cx="8523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>
                <a:cs typeface="Times New Roman" charset="0"/>
              </a:rPr>
              <a:t> Posterior is Gaussian with mode same as least squares estimator, </a:t>
            </a:r>
          </a:p>
          <a:p>
            <a:r>
              <a:rPr lang="en-US">
                <a:latin typeface="Symbol" charset="0"/>
                <a:cs typeface="Times New Roman" charset="0"/>
                <a:sym typeface="Symbol" charset="0"/>
              </a:rPr>
              <a:t>    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     σ</a:t>
            </a:r>
            <a:r>
              <a:rPr lang="el-GR" i="1" baseline="-25000">
                <a:latin typeface="Symbol" charset="0"/>
                <a:cs typeface="Times New Roman" charset="0"/>
                <a:sym typeface="Symbol" charset="0"/>
              </a:rPr>
              <a:t>θ</a:t>
            </a:r>
            <a:r>
              <a:rPr lang="en-US">
                <a:latin typeface="Symbol" charset="0"/>
                <a:cs typeface="Times New Roman" charset="0"/>
                <a:sym typeface="Symbol" charset="0"/>
              </a:rPr>
              <a:t>  </a:t>
            </a:r>
            <a:r>
              <a:rPr lang="en-US">
                <a:cs typeface="Times New Roman" charset="0"/>
              </a:rPr>
              <a:t>same as from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>
                <a:cs typeface="Times New Roman" charset="0"/>
              </a:rPr>
              <a:t> =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 baseline="-25000">
                <a:cs typeface="Times New Roman" charset="0"/>
                <a:sym typeface="Symbol" charset="0"/>
              </a:rPr>
              <a:t>min</a:t>
            </a:r>
            <a:r>
              <a:rPr lang="en-US">
                <a:cs typeface="Times New Roman" charset="0"/>
              </a:rPr>
              <a:t> + 1.  (Back where we started!)</a:t>
            </a:r>
          </a:p>
        </p:txBody>
      </p:sp>
      <p:pic>
        <p:nvPicPr>
          <p:cNvPr id="5530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974850"/>
            <a:ext cx="306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060450"/>
            <a:ext cx="660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542925" y="105251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Take</a:t>
            </a:r>
          </a:p>
        </p:txBody>
      </p:sp>
      <p:sp>
        <p:nvSpPr>
          <p:cNvPr id="55310" name="Line 12"/>
          <p:cNvSpPr>
            <a:spLocks noChangeShapeType="1"/>
          </p:cNvSpPr>
          <p:nvPr/>
        </p:nvSpPr>
        <p:spPr bwMode="auto">
          <a:xfrm flipH="1">
            <a:off x="4610100" y="2852738"/>
            <a:ext cx="889000" cy="520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Text Box 13"/>
          <p:cNvSpPr txBox="1">
            <a:spLocks noChangeArrowheads="1"/>
          </p:cNvSpPr>
          <p:nvPr/>
        </p:nvSpPr>
        <p:spPr bwMode="auto">
          <a:xfrm>
            <a:off x="5648325" y="2411413"/>
            <a:ext cx="233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Joint probability</a:t>
            </a:r>
          </a:p>
          <a:p>
            <a:r>
              <a:rPr lang="en-US"/>
              <a:t>for all parameters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54000"/>
            <a:ext cx="8716962" cy="461963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Bayesian approach with non-Gaussian prior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428625" y="1112838"/>
            <a:ext cx="606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now the experiment is characterized by</a:t>
            </a:r>
          </a:p>
        </p:txBody>
      </p:sp>
      <p:pic>
        <p:nvPicPr>
          <p:cNvPr id="5632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744663"/>
            <a:ext cx="476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504825" y="2365375"/>
            <a:ext cx="82772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 is an (unreported) factor by which the systematic error is </a:t>
            </a:r>
          </a:p>
          <a:p>
            <a:pPr>
              <a:spcAft>
                <a:spcPct val="40000"/>
              </a:spcAft>
            </a:pPr>
            <a:r>
              <a:rPr lang="en-US"/>
              <a:t>over/under-estimated.</a:t>
            </a:r>
          </a:p>
          <a:p>
            <a:r>
              <a:rPr lang="en-US"/>
              <a:t>Assume correct error for a Gaussian </a:t>
            </a:r>
            <a:r>
              <a:rPr lang="el-GR" i="1"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ym typeface="Symbol" charset="0"/>
              </a:rPr>
              <a:t>b</a:t>
            </a:r>
            <a:r>
              <a:rPr lang="en-US"/>
              <a:t>(</a:t>
            </a:r>
            <a:r>
              <a:rPr lang="en-US" i="1"/>
              <a:t>b</a:t>
            </a:r>
            <a:r>
              <a:rPr lang="en-US"/>
              <a:t>) would be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i</a:t>
            </a:r>
            <a:r>
              <a:rPr lang="en-US" baseline="30000">
                <a:sym typeface="Symbol" charset="0"/>
              </a:rPr>
              <a:t>sys</a:t>
            </a:r>
            <a:r>
              <a:rPr lang="en-US"/>
              <a:t>, so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4886325" y="5216525"/>
            <a:ext cx="298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Width of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) reflects</a:t>
            </a:r>
          </a:p>
          <a:p>
            <a:r>
              <a:rPr lang="en-US"/>
              <a:t>‘error on the error’.</a:t>
            </a:r>
          </a:p>
        </p:txBody>
      </p:sp>
      <p:sp>
        <p:nvSpPr>
          <p:cNvPr id="56328" name="Line 7"/>
          <p:cNvSpPr>
            <a:spLocks noChangeShapeType="1"/>
          </p:cNvSpPr>
          <p:nvPr/>
        </p:nvSpPr>
        <p:spPr bwMode="auto">
          <a:xfrm flipH="1" flipV="1">
            <a:off x="6388100" y="4622800"/>
            <a:ext cx="76200" cy="482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9481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3213"/>
            <a:ext cx="539750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Error-on-error function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466725" y="779463"/>
            <a:ext cx="7318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simple unimodal probability density for 0 &lt; </a:t>
            </a:r>
            <a:r>
              <a:rPr lang="en-US" i="1"/>
              <a:t>s</a:t>
            </a:r>
            <a:r>
              <a:rPr lang="en-US"/>
              <a:t> &lt; 1 with </a:t>
            </a:r>
          </a:p>
          <a:p>
            <a:r>
              <a:rPr lang="en-US"/>
              <a:t>adjustable mean and variance is the Gamma distribution:</a:t>
            </a:r>
          </a:p>
        </p:txBody>
      </p:sp>
      <p:pic>
        <p:nvPicPr>
          <p:cNvPr id="57349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865313"/>
            <a:ext cx="2628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454025" y="3038475"/>
            <a:ext cx="3636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Want e.g. expectation value </a:t>
            </a:r>
          </a:p>
          <a:p>
            <a:r>
              <a:rPr lang="en-US"/>
              <a:t>of 1 and adjustable standard </a:t>
            </a:r>
          </a:p>
          <a:p>
            <a:r>
              <a:rPr lang="en-US"/>
              <a:t>Deviation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, i.e., </a:t>
            </a:r>
          </a:p>
        </p:txBody>
      </p:sp>
      <p:pic>
        <p:nvPicPr>
          <p:cNvPr id="57351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810000"/>
            <a:ext cx="1962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5000625" y="1717675"/>
            <a:ext cx="2028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mean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</a:p>
          <a:p>
            <a:r>
              <a:rPr lang="en-US">
                <a:solidFill>
                  <a:schemeClr val="bg2"/>
                </a:solidFill>
              </a:rPr>
              <a:t>variance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  <a:r>
              <a:rPr lang="en-US" baseline="30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412750" y="5089525"/>
            <a:ext cx="848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In fact if we took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 baseline="-25000">
                <a:solidFill>
                  <a:schemeClr val="bg2"/>
                </a:solidFill>
                <a:sym typeface="Symbol" charset="0"/>
              </a:rPr>
              <a:t> 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s</a:t>
            </a:r>
            <a:r>
              <a:rPr lang="en-US">
                <a:solidFill>
                  <a:schemeClr val="bg2"/>
                </a:solidFill>
              </a:rPr>
              <a:t>) ~ </a:t>
            </a:r>
            <a:r>
              <a:rPr lang="en-US" i="1">
                <a:solidFill>
                  <a:schemeClr val="bg2"/>
                </a:solidFill>
              </a:rPr>
              <a:t>inverse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Gamma</a:t>
            </a:r>
            <a:r>
              <a:rPr lang="en-US">
                <a:solidFill>
                  <a:schemeClr val="bg2"/>
                </a:solidFill>
              </a:rPr>
              <a:t>, we could find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b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)</a:t>
            </a:r>
          </a:p>
          <a:p>
            <a:r>
              <a:rPr lang="en-US">
                <a:solidFill>
                  <a:schemeClr val="bg2"/>
                </a:solidFill>
              </a:rPr>
              <a:t>in closed form (cf. D’Agostini, Dose, von Linden).  But Gamma seems more natural &amp; numerical treatment not too painful.</a:t>
            </a:r>
          </a:p>
        </p:txBody>
      </p:sp>
      <p:pic>
        <p:nvPicPr>
          <p:cNvPr id="5735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616200"/>
            <a:ext cx="32496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651625" y="46577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s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5076825" y="3500438"/>
            <a:ext cx="287338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57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08275"/>
            <a:ext cx="7223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17513"/>
            <a:ext cx="7385050" cy="4238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Prior for bias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now has longer tails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090738"/>
            <a:ext cx="441483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558925" y="5445125"/>
            <a:ext cx="604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Gaussian (</a:t>
            </a:r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0)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6.3 </a:t>
            </a:r>
            <a:r>
              <a:rPr lang="en-US">
                <a:latin typeface="cmsy10" charset="0"/>
              </a:rPr>
              <a:t>×</a:t>
            </a:r>
            <a:r>
              <a:rPr lang="en-US"/>
              <a:t> 10</a:t>
            </a:r>
            <a:r>
              <a:rPr lang="en-US" baseline="30000"/>
              <a:t>-5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1635125" y="5927725"/>
            <a:ext cx="558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0.5              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0.65%</a:t>
            </a:r>
            <a:endParaRPr lang="en-US" baseline="30000"/>
          </a:p>
        </p:txBody>
      </p:sp>
      <p:pic>
        <p:nvPicPr>
          <p:cNvPr id="58375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1414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175125" y="50006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b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908175" y="3357563"/>
            <a:ext cx="2873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8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465388"/>
            <a:ext cx="7080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57175"/>
            <a:ext cx="2965450" cy="423863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simple test</a:t>
            </a:r>
          </a:p>
        </p:txBody>
      </p:sp>
      <p:pic>
        <p:nvPicPr>
          <p:cNvPr id="64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587625"/>
            <a:ext cx="3336925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466725" y="739775"/>
            <a:ext cx="6842125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/>
              <a:t>Suppose a fit effectively averages four measurements.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>
                <a:solidFill>
                  <a:schemeClr val="bg2"/>
                </a:solidFill>
              </a:rPr>
              <a:t>Take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sys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stat</a:t>
            </a:r>
            <a:r>
              <a:rPr lang="en-US" dirty="0">
                <a:solidFill>
                  <a:schemeClr val="bg2"/>
                </a:solidFill>
              </a:rPr>
              <a:t> = 0.1, uncorrelated.</a:t>
            </a: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454025" y="1997075"/>
            <a:ext cx="413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#1: data appear compatible</a:t>
            </a:r>
          </a:p>
        </p:txBody>
      </p:sp>
      <p:pic>
        <p:nvPicPr>
          <p:cNvPr id="64410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61181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60309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2630488"/>
            <a:ext cx="3344863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5" name="Text Box 9"/>
          <p:cNvSpPr txBox="1">
            <a:spLocks noChangeArrowheads="1"/>
          </p:cNvSpPr>
          <p:nvPr/>
        </p:nvSpPr>
        <p:spPr bwMode="auto">
          <a:xfrm>
            <a:off x="5521325" y="2028825"/>
            <a:ext cx="2192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sp>
        <p:nvSpPr>
          <p:cNvPr id="644106" name="Text Box 10"/>
          <p:cNvSpPr txBox="1">
            <a:spLocks noChangeArrowheads="1"/>
          </p:cNvSpPr>
          <p:nvPr/>
        </p:nvSpPr>
        <p:spPr bwMode="auto">
          <a:xfrm>
            <a:off x="365125" y="5495925"/>
            <a:ext cx="4529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Usually summarize 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 </a:t>
            </a:r>
          </a:p>
          <a:p>
            <a:pPr>
              <a:defRPr/>
            </a:pPr>
            <a:r>
              <a:rPr lang="en-US" dirty="0"/>
              <a:t>with mode and standard deviation:</a:t>
            </a:r>
          </a:p>
        </p:txBody>
      </p:sp>
      <p:sp>
        <p:nvSpPr>
          <p:cNvPr id="644107" name="Text Box 11"/>
          <p:cNvSpPr txBox="1">
            <a:spLocks noChangeArrowheads="1"/>
          </p:cNvSpPr>
          <p:nvPr/>
        </p:nvSpPr>
        <p:spPr bwMode="auto">
          <a:xfrm>
            <a:off x="1736725" y="4841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 rot="10800000">
            <a:off x="355600" y="2903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6905625" y="4860925"/>
            <a:ext cx="4873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10" name="Text Box 14"/>
          <p:cNvSpPr txBox="1">
            <a:spLocks noChangeArrowheads="1"/>
          </p:cNvSpPr>
          <p:nvPr/>
        </p:nvSpPr>
        <p:spPr bwMode="auto">
          <a:xfrm rot="10800000">
            <a:off x="4854575" y="32924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379413"/>
            <a:ext cx="7289800" cy="423862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Simple test with inconsistent data</a:t>
            </a:r>
          </a:p>
        </p:txBody>
      </p:sp>
      <p:pic>
        <p:nvPicPr>
          <p:cNvPr id="64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639888"/>
            <a:ext cx="3363913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4" name="Text Box 4"/>
          <p:cNvSpPr txBox="1">
            <a:spLocks noChangeArrowheads="1"/>
          </p:cNvSpPr>
          <p:nvPr/>
        </p:nvSpPr>
        <p:spPr bwMode="auto">
          <a:xfrm>
            <a:off x="674688" y="1057275"/>
            <a:ext cx="343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#2: there is an outlier</a:t>
            </a:r>
          </a:p>
        </p:txBody>
      </p:sp>
      <p:pic>
        <p:nvPicPr>
          <p:cNvPr id="64512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51326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9768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7" name="Text Box 7"/>
          <p:cNvSpPr txBox="1">
            <a:spLocks noChangeArrowheads="1"/>
          </p:cNvSpPr>
          <p:nvPr/>
        </p:nvSpPr>
        <p:spPr bwMode="auto">
          <a:xfrm>
            <a:off x="400050" y="5270500"/>
            <a:ext cx="6392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/>
              <a:t>Bayesian fit less sensitive to outlier.  See also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79575"/>
            <a:ext cx="3373437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9" name="Text Box 9"/>
          <p:cNvSpPr txBox="1">
            <a:spLocks noChangeArrowheads="1"/>
          </p:cNvSpPr>
          <p:nvPr/>
        </p:nvSpPr>
        <p:spPr bwMode="auto">
          <a:xfrm>
            <a:off x="5310188" y="1076325"/>
            <a:ext cx="2192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pic>
        <p:nvPicPr>
          <p:cNvPr id="64513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21558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3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6765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32" name="Line 12"/>
          <p:cNvSpPr>
            <a:spLocks noChangeShapeType="1"/>
          </p:cNvSpPr>
          <p:nvPr/>
        </p:nvSpPr>
        <p:spPr bwMode="auto">
          <a:xfrm>
            <a:off x="6532563" y="2819400"/>
            <a:ext cx="215900" cy="17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3" name="Line 13"/>
          <p:cNvSpPr>
            <a:spLocks noChangeShapeType="1"/>
          </p:cNvSpPr>
          <p:nvPr/>
        </p:nvSpPr>
        <p:spPr bwMode="auto">
          <a:xfrm flipH="1">
            <a:off x="7434263" y="2400300"/>
            <a:ext cx="635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4" name="Text Box 14"/>
          <p:cNvSpPr txBox="1">
            <a:spLocks noChangeArrowheads="1"/>
          </p:cNvSpPr>
          <p:nvPr/>
        </p:nvSpPr>
        <p:spPr bwMode="auto">
          <a:xfrm>
            <a:off x="1728788" y="3952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 rot="10800000">
            <a:off x="347663" y="2014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6681788" y="3933825"/>
            <a:ext cx="487362" cy="461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7" name="Text Box 17"/>
          <p:cNvSpPr txBox="1">
            <a:spLocks noChangeArrowheads="1"/>
          </p:cNvSpPr>
          <p:nvPr/>
        </p:nvSpPr>
        <p:spPr bwMode="auto">
          <a:xfrm rot="10800000">
            <a:off x="4630738" y="23653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pic>
        <p:nvPicPr>
          <p:cNvPr id="60436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803900"/>
            <a:ext cx="84089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04813"/>
            <a:ext cx="565785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Goodness-of-fit vs. size of error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116263"/>
            <a:ext cx="41306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555625" y="974725"/>
            <a:ext cx="77914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LS fit, value of minimized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does not affect size</a:t>
            </a:r>
          </a:p>
          <a:p>
            <a:r>
              <a:rPr lang="en-US"/>
              <a:t>of error on fitted parameter.</a:t>
            </a:r>
          </a:p>
          <a:p>
            <a:endParaRPr lang="en-US"/>
          </a:p>
          <a:p>
            <a:r>
              <a:rPr lang="en-US"/>
              <a:t>In Bayesian analysis with non-Gaussian prior for systematics,</a:t>
            </a:r>
          </a:p>
          <a:p>
            <a:r>
              <a:rPr lang="en-US"/>
              <a:t>a high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corresponds to a larger error (and vice versa).</a:t>
            </a:r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 flipH="1">
            <a:off x="4991100" y="3467100"/>
            <a:ext cx="3556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5407025" y="3178175"/>
            <a:ext cx="277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2000 repetitions of</a:t>
            </a:r>
          </a:p>
          <a:p>
            <a:r>
              <a:rPr lang="en-US">
                <a:solidFill>
                  <a:schemeClr val="bg2"/>
                </a:solidFill>
              </a:rPr>
              <a:t>experiment,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>
                <a:solidFill>
                  <a:schemeClr val="bg2"/>
                </a:solidFill>
              </a:rPr>
              <a:t> = 0.5,</a:t>
            </a:r>
          </a:p>
          <a:p>
            <a:r>
              <a:rPr lang="en-US">
                <a:solidFill>
                  <a:schemeClr val="bg2"/>
                </a:solidFill>
              </a:rPr>
              <a:t>here no actual bias.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5640388" y="5884863"/>
            <a:ext cx="5492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803525" y="5851525"/>
            <a:ext cx="4826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χ</a:t>
            </a:r>
            <a:r>
              <a:rPr lang="en-US" baseline="30000">
                <a:solidFill>
                  <a:schemeClr val="bg2"/>
                </a:solidFill>
                <a:sym typeface="Symbol" charset="0"/>
              </a:rPr>
              <a:t>2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175000" y="4635500"/>
            <a:ext cx="13081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797425" y="4924425"/>
            <a:ext cx="284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l-GR" i="1" baseline="-2500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>
                <a:solidFill>
                  <a:schemeClr val="bg2"/>
                </a:solidFill>
              </a:rPr>
              <a:t> from least squares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 flipV="1">
            <a:off x="4318000" y="4889500"/>
            <a:ext cx="5080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 rot="-5400000">
            <a:off x="233363" y="2981325"/>
            <a:ext cx="9144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  <a:sym typeface="Symbol" charset="0"/>
              </a:rPr>
              <a:t>post-</a:t>
            </a:r>
          </a:p>
          <a:p>
            <a:r>
              <a:rPr lang="en-US">
                <a:solidFill>
                  <a:schemeClr val="bg2"/>
                </a:solidFill>
                <a:sym typeface="Symbol" charset="0"/>
              </a:rPr>
              <a:t>erior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11188" y="4365625"/>
            <a:ext cx="360362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5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836988"/>
            <a:ext cx="3302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6" name="Rectangle 18"/>
          <p:cNvSpPr>
            <a:spLocks noChangeArrowheads="1"/>
          </p:cNvSpPr>
          <p:nvPr/>
        </p:nvSpPr>
        <p:spPr bwMode="auto">
          <a:xfrm>
            <a:off x="611188" y="4149725"/>
            <a:ext cx="358775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59D93D-857E-7A44-8FEE-7D6BA4F6C0C7}" type="slidenum">
              <a:rPr lang="en-GB" sz="1400"/>
              <a:pPr/>
              <a:t>6</a:t>
            </a:fld>
            <a:endParaRPr lang="en-GB" sz="1400"/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Goodness of fit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06834" y="811213"/>
            <a:ext cx="837921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If the hypothesized model </a:t>
            </a:r>
            <a:r>
              <a:rPr lang="en-US" i="1" dirty="0"/>
              <a:t>f</a:t>
            </a:r>
            <a:r>
              <a:rPr lang="en-US" sz="12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;</a:t>
            </a:r>
            <a:r>
              <a:rPr lang="el-GR" b="1" i="1" dirty="0"/>
              <a:t>θ</a:t>
            </a:r>
            <a:r>
              <a:rPr lang="el-GR" dirty="0"/>
              <a:t>)</a:t>
            </a:r>
            <a:r>
              <a:rPr lang="en-US" dirty="0"/>
              <a:t> is correct, </a:t>
            </a:r>
            <a:r>
              <a:rPr lang="el-GR" i="1" dirty="0"/>
              <a:t>χ</a:t>
            </a:r>
            <a:r>
              <a:rPr lang="en-US" baseline="30000" dirty="0"/>
              <a:t>2</a:t>
            </a:r>
            <a:r>
              <a:rPr lang="en-US" baseline="-25000" dirty="0"/>
              <a:t>min</a:t>
            </a:r>
            <a:r>
              <a:rPr lang="en-US" dirty="0"/>
              <a:t> should</a:t>
            </a:r>
          </a:p>
          <a:p>
            <a:r>
              <a:rPr lang="en-US" dirty="0"/>
              <a:t>follow a chi-square distribution for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(# meas.) –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smtClean="0"/>
              <a:t>(# fitted par.)</a:t>
            </a:r>
            <a:br>
              <a:rPr lang="en-US" dirty="0" smtClean="0"/>
            </a:br>
            <a:r>
              <a:rPr lang="en-US" dirty="0" smtClean="0"/>
              <a:t>degrees </a:t>
            </a:r>
            <a:r>
              <a:rPr lang="en-US" dirty="0"/>
              <a:t>of freedom</a:t>
            </a:r>
            <a:r>
              <a:rPr lang="en-US" dirty="0" smtClean="0"/>
              <a:t>; expectation </a:t>
            </a:r>
            <a:r>
              <a:rPr lang="en-US" dirty="0"/>
              <a:t>value = </a:t>
            </a:r>
            <a:r>
              <a:rPr lang="en-US" i="1" dirty="0"/>
              <a:t>N</a:t>
            </a:r>
            <a:r>
              <a:rPr lang="en-US" dirty="0"/>
              <a:t> – </a:t>
            </a:r>
            <a:r>
              <a:rPr lang="en-US" i="1" dirty="0"/>
              <a:t>M</a:t>
            </a:r>
            <a:r>
              <a:rPr lang="en-US" dirty="0"/>
              <a:t>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Suppose </a:t>
            </a:r>
            <a:r>
              <a:rPr lang="en-US" dirty="0"/>
              <a:t>initial guess for model </a:t>
            </a:r>
            <a:r>
              <a:rPr lang="en-US" dirty="0" smtClean="0"/>
              <a:t>is</a:t>
            </a:r>
            <a:r>
              <a:rPr lang="en-US" dirty="0" smtClean="0">
                <a:solidFill>
                  <a:srgbClr val="000000"/>
                </a:solidFill>
              </a:rPr>
              <a:t>:     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sz="1200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l-GR" b="1" i="1" dirty="0">
                <a:solidFill>
                  <a:srgbClr val="000000"/>
                </a:solidFill>
              </a:rPr>
              <a:t>θ</a:t>
            </a:r>
            <a:r>
              <a:rPr lang="el-GR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l-GR" i="1" dirty="0">
                <a:solidFill>
                  <a:srgbClr val="000000"/>
                </a:solidFill>
              </a:rPr>
              <a:t>θ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l-GR" i="1" dirty="0">
                <a:solidFill>
                  <a:srgbClr val="000000"/>
                </a:solidFill>
              </a:rPr>
              <a:t>θ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sz="1200" baseline="-25000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4913313" y="3046413"/>
            <a:ext cx="38560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</a:t>
            </a:r>
            <a:r>
              <a:rPr lang="el-GR" i="1"/>
              <a:t>χ</a:t>
            </a:r>
            <a:r>
              <a:rPr lang="en-US" baseline="30000"/>
              <a:t>2</a:t>
            </a:r>
            <a:r>
              <a:rPr lang="en-US" baseline="-25000"/>
              <a:t>min</a:t>
            </a:r>
            <a:r>
              <a:rPr lang="en-US"/>
              <a:t> =  20.9,</a:t>
            </a:r>
          </a:p>
          <a:p>
            <a:r>
              <a:rPr lang="en-US" i="1"/>
              <a:t>N</a:t>
            </a:r>
            <a:r>
              <a:rPr lang="en-US"/>
              <a:t> – </a:t>
            </a:r>
            <a:r>
              <a:rPr lang="en-US" i="1"/>
              <a:t>M</a:t>
            </a:r>
            <a:r>
              <a:rPr lang="en-US"/>
              <a:t> = 9 – 2 = 7,</a:t>
            </a:r>
          </a:p>
          <a:p>
            <a:r>
              <a:rPr lang="en-US"/>
              <a:t>so goodness of fit is “poor”.</a:t>
            </a:r>
          </a:p>
          <a:p>
            <a:endParaRPr lang="en-US"/>
          </a:p>
          <a:p>
            <a:r>
              <a:rPr lang="en-US"/>
              <a:t>This is an indication that the</a:t>
            </a:r>
          </a:p>
          <a:p>
            <a:r>
              <a:rPr lang="en-US"/>
              <a:t>model is inadequate, and thus</a:t>
            </a:r>
          </a:p>
          <a:p>
            <a:r>
              <a:rPr lang="en-US"/>
              <a:t>the values it predicts will </a:t>
            </a:r>
          </a:p>
          <a:p>
            <a:r>
              <a:rPr lang="en-US"/>
              <a:t>have a “systematic error”.</a:t>
            </a:r>
          </a:p>
        </p:txBody>
      </p:sp>
      <p:pic>
        <p:nvPicPr>
          <p:cNvPr id="92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036888"/>
            <a:ext cx="427355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282825"/>
            <a:ext cx="41402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BDBD12-3D45-DC4F-A49A-FBA8D6C44625}" type="slidenum">
              <a:rPr lang="en-GB" sz="1400"/>
              <a:pPr/>
              <a:t>7</a:t>
            </a:fld>
            <a:endParaRPr lang="en-GB" sz="1400"/>
          </a:p>
        </p:txBody>
      </p:sp>
      <p:sp>
        <p:nvSpPr>
          <p:cNvPr id="10245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Systematic errors ↔ nuisance parameters</a:t>
            </a:r>
            <a:endParaRPr lang="en-GB" sz="3200" baseline="-25000">
              <a:solidFill>
                <a:srgbClr val="CC3300"/>
              </a:solidFill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504825" y="5205413"/>
            <a:ext cx="8091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Estimators for all parameters correlated, and as a consequence the presence of the nuisance parameters inflates the statistical errors of the parameter(s) of interest.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546100" y="798513"/>
            <a:ext cx="7177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Solution: fix the model, generally by inserting additional </a:t>
            </a:r>
          </a:p>
          <a:p>
            <a:r>
              <a:rPr lang="en-US" dirty="0"/>
              <a:t>adjustable parameters (“nuisance parameters”).  Try, e.g.,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501650" y="2452688"/>
            <a:ext cx="33432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i="1">
                <a:solidFill>
                  <a:srgbClr val="0000FF"/>
                </a:solidFill>
              </a:rPr>
              <a:t>χ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 baseline="-25000">
                <a:solidFill>
                  <a:srgbClr val="0000FF"/>
                </a:solidFill>
              </a:rPr>
              <a:t>min </a:t>
            </a:r>
            <a:r>
              <a:rPr lang="en-US">
                <a:solidFill>
                  <a:srgbClr val="0000FF"/>
                </a:solidFill>
              </a:rPr>
              <a:t> = 3.5, </a:t>
            </a:r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 – </a:t>
            </a:r>
            <a:r>
              <a:rPr lang="en-US" i="1">
                <a:solidFill>
                  <a:srgbClr val="0000FF"/>
                </a:solidFill>
              </a:rPr>
              <a:t>M</a:t>
            </a:r>
            <a:r>
              <a:rPr lang="en-US">
                <a:solidFill>
                  <a:srgbClr val="0000FF"/>
                </a:solidFill>
              </a:rPr>
              <a:t> = 6</a:t>
            </a:r>
            <a:endParaRPr lang="en-US"/>
          </a:p>
          <a:p>
            <a:r>
              <a:rPr lang="en-US"/>
              <a:t>For some point in the</a:t>
            </a:r>
          </a:p>
          <a:p>
            <a:r>
              <a:rPr lang="en-US"/>
              <a:t>enlarged parameter space</a:t>
            </a:r>
          </a:p>
          <a:p>
            <a:r>
              <a:rPr lang="en-US"/>
              <a:t>we hope the model is</a:t>
            </a:r>
          </a:p>
          <a:p>
            <a:pPr>
              <a:spcAft>
                <a:spcPts val="1200"/>
              </a:spcAft>
            </a:pPr>
            <a:r>
              <a:rPr lang="en-US"/>
              <a:t>now ~correct.</a:t>
            </a:r>
          </a:p>
          <a:p>
            <a:pPr>
              <a:spcAft>
                <a:spcPts val="1200"/>
              </a:spcAft>
            </a:pPr>
            <a:r>
              <a:rPr lang="en-US"/>
              <a:t>Sys. error gone?</a:t>
            </a:r>
          </a:p>
        </p:txBody>
      </p:sp>
      <p:sp>
        <p:nvSpPr>
          <p:cNvPr id="10249" name="TextBox 4"/>
          <p:cNvSpPr txBox="1">
            <a:spLocks noChangeArrowheads="1"/>
          </p:cNvSpPr>
          <p:nvPr/>
        </p:nvSpPr>
        <p:spPr bwMode="auto">
          <a:xfrm>
            <a:off x="2522538" y="1711325"/>
            <a:ext cx="320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</a:rPr>
              <a:t>f</a:t>
            </a:r>
            <a:r>
              <a:rPr lang="en-US" sz="1200" i="1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x</a:t>
            </a:r>
            <a:r>
              <a:rPr lang="en-US">
                <a:solidFill>
                  <a:schemeClr val="bg2"/>
                </a:solidFill>
              </a:rPr>
              <a:t>;</a:t>
            </a:r>
            <a:r>
              <a:rPr lang="el-GR" b="1" i="1">
                <a:solidFill>
                  <a:schemeClr val="bg2"/>
                </a:solidFill>
              </a:rPr>
              <a:t>θ</a:t>
            </a:r>
            <a:r>
              <a:rPr lang="el-GR">
                <a:solidFill>
                  <a:schemeClr val="bg2"/>
                </a:solidFill>
              </a:rPr>
              <a:t>)</a:t>
            </a:r>
            <a:r>
              <a:rPr lang="en-US">
                <a:solidFill>
                  <a:schemeClr val="bg2"/>
                </a:solidFill>
              </a:rPr>
              <a:t> =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0</a:t>
            </a:r>
            <a:r>
              <a:rPr lang="en-US">
                <a:solidFill>
                  <a:schemeClr val="bg2"/>
                </a:solidFill>
              </a:rPr>
              <a:t> +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1</a:t>
            </a:r>
            <a:r>
              <a:rPr lang="en-US" sz="1200" baseline="-25000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x +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2</a:t>
            </a:r>
            <a:r>
              <a:rPr lang="en-US" sz="1200" baseline="-25000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x</a:t>
            </a:r>
            <a:r>
              <a:rPr lang="en-US" baseline="30000">
                <a:solidFill>
                  <a:schemeClr val="bg2"/>
                </a:solidFill>
              </a:rPr>
              <a:t>2</a:t>
            </a:r>
            <a:endParaRPr lang="en-US" i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1EC7A0-0BEC-5146-ADF1-B01CB2F92DDF}" type="slidenum">
              <a:rPr lang="en-GB" sz="1400"/>
              <a:pPr/>
              <a:t>8</a:t>
            </a:fld>
            <a:endParaRPr lang="en-GB" sz="1400"/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677863" y="251539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Uncertainty of fitted parameters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733233" y="907707"/>
            <a:ext cx="69478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Suppose parameter of interest </a:t>
            </a:r>
            <a:r>
              <a:rPr lang="el-GR" i="1" dirty="0" smtClean="0"/>
              <a:t>μ</a:t>
            </a:r>
            <a:r>
              <a:rPr lang="en-US" dirty="0" smtClean="0"/>
              <a:t>, nuisance parameter </a:t>
            </a:r>
            <a:r>
              <a:rPr lang="el-GR" i="1" dirty="0"/>
              <a:t>θ</a:t>
            </a:r>
            <a:r>
              <a:rPr lang="en-US" dirty="0" smtClean="0"/>
              <a:t>,</a:t>
            </a:r>
            <a:endParaRPr lang="el-GR" dirty="0" smtClean="0"/>
          </a:p>
          <a:p>
            <a:r>
              <a:rPr lang="en-US" i="1" dirty="0" smtClean="0"/>
              <a:t>confidence</a:t>
            </a:r>
            <a:r>
              <a:rPr lang="en-US" dirty="0" smtClean="0"/>
              <a:t> </a:t>
            </a:r>
            <a:r>
              <a:rPr lang="en-US" i="1" dirty="0"/>
              <a:t>interval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l-GR" i="1" dirty="0" smtClean="0"/>
              <a:t>μ</a:t>
            </a:r>
            <a:r>
              <a:rPr lang="en-US" i="1" dirty="0" smtClean="0"/>
              <a:t> </a:t>
            </a:r>
            <a:r>
              <a:rPr lang="en-US" dirty="0" smtClean="0"/>
              <a:t>from  “</a:t>
            </a:r>
            <a:r>
              <a:rPr lang="en-US" dirty="0"/>
              <a:t>profile likelihood</a:t>
            </a:r>
            <a:r>
              <a:rPr lang="en-US" dirty="0" smtClean="0"/>
              <a:t>”: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03" y="1787726"/>
            <a:ext cx="3225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77" y="1849098"/>
            <a:ext cx="22225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692" y="2557967"/>
            <a:ext cx="5211178" cy="3122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0752" y="5839223"/>
            <a:ext cx="811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 of interval in usual LS fit </a:t>
            </a:r>
            <a:r>
              <a:rPr lang="en-US" i="1" dirty="0" smtClean="0"/>
              <a:t>independent</a:t>
            </a:r>
            <a:r>
              <a:rPr lang="en-US" dirty="0" smtClean="0"/>
              <a:t> of goodness of fit.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72" y="5695261"/>
            <a:ext cx="637915" cy="63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LBNL / 21 June 2019 / Errors on Errors</a:t>
            </a:r>
            <a:endParaRPr lang="en-GB" sz="140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/>
              <a:pPr/>
              <a:t>9</a:t>
            </a:fld>
            <a:endParaRPr lang="en-GB" sz="1400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0" y="350838"/>
            <a:ext cx="56673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Least Squares for Averaging</a:t>
            </a:r>
          </a:p>
          <a:p>
            <a:pPr algn="ctr"/>
            <a:r>
              <a:rPr lang="en-GB" sz="3600" baseline="-25000">
                <a:solidFill>
                  <a:srgbClr val="CC3300"/>
                </a:solidFill>
              </a:rPr>
              <a:t>= fit of horizontal line</a:t>
            </a:r>
          </a:p>
        </p:txBody>
      </p:sp>
      <p:pic>
        <p:nvPicPr>
          <p:cNvPr id="13317" name="Picture 1" descr="birge_proto_pdg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450975"/>
            <a:ext cx="48021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5405438" y="2908300"/>
            <a:ext cx="3700462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Raymond T. </a:t>
            </a:r>
            <a:r>
              <a:rPr lang="en-US" dirty="0" err="1"/>
              <a:t>Birge</a:t>
            </a:r>
            <a:r>
              <a:rPr lang="en-US" dirty="0"/>
              <a:t>, 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Probable Values of the General Physical Constants (as of January 1, 1929)</a:t>
            </a:r>
            <a:r>
              <a:rPr lang="en-US" dirty="0"/>
              <a:t>, Physical Review Supplement, </a:t>
            </a:r>
            <a:r>
              <a:rPr lang="en-US" dirty="0" err="1"/>
              <a:t>Vol</a:t>
            </a:r>
            <a:r>
              <a:rPr lang="en-US" dirty="0"/>
              <a:t> 1, Number 1, July 1929</a:t>
            </a:r>
          </a:p>
          <a:p>
            <a:r>
              <a:rPr lang="en-US" dirty="0"/>
              <a:t>Forerunner of the </a:t>
            </a:r>
          </a:p>
          <a:p>
            <a:r>
              <a:rPr lang="en-US" dirty="0"/>
              <a:t>Particle Data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3917950" y="0"/>
            <a:ext cx="5226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http://bancroft.berkeley.edu/Exhibits/physics/learning01.html</a:t>
            </a:r>
          </a:p>
        </p:txBody>
      </p:sp>
      <p:pic>
        <p:nvPicPr>
          <p:cNvPr id="13320" name="Picture 4" descr="RTBi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74663"/>
            <a:ext cx="296703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0"/>
  <p:tag name="DEFAULTHEIGHT" val="2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 | \vec{y}) = \int p(\theta, \vec{b} | \vec{y}) \, d \vec{b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44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\vec{b}) \sim &#10;\exp \left[ - {\small \frac{1}{2}} \, \vec{b}^T \,  V_{\rm sys}^{-1} \,  \vec{b}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41"/>
  <p:tag name="PICTUREFILESIZE" val="270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L( \vec{y} | \vec{\theta}, \vec{b}) \sim&#10;\exp \left[ - {\small \frac{1}{2}} (\vec{y} - \vec{\mu}(\theta) - \vec{b})^T \, &#10;V^{-1}_{\rm stat} \,  &#10;(\vec{y} - \vec{\mu}(\theta) - \vec{b})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520"/>
  <p:tag name="PICTUREFILESIZE" val="512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,  \quad \sigma_i^{\rm stat},  \quad \sigma_i^{\rm sys}, \quad&#10; s_i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75"/>
  <p:tag name="PICTUREFILESIZE" val="209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 = \frac{a (as)^{b-1} e^{-as} }{\Gamma(b)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07"/>
  <p:tag name="PICTUREFILESIZE" val="225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a = b = 1 / \sigma_s^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27"/>
  <p:tag name="PICTUREFILESIZE" val="93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"/>
  <p:tag name="PICTUREFILESIZE" val="53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7"/>
  <p:tag name="PICTUREFILESIZE" val="59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E[y_i] = \mu(x_i; \theta) + b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92"/>
  <p:tag name="PICTUREFILESIZE" val="1639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000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68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00 \pm 0.07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71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125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77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93 \pm 0.089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93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6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8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mu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2"/>
  <p:tag name="PICTUREFILESIZE" val="25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 \pm \sigma_i^{\rm stat} \pm \sigma_i^{\rm sys}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198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chi^2(\theta) = (\vec{y} - \vec{\mu}(\theta))^T V^{-1} &#10;(\vec{y} - \vec{\mu}(\theta)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35"/>
  <p:tag name="PICTUREFILESIZE" val="285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^{\rm stat}, \; V_{ij}^{\rm sys} \;.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17"/>
  <p:tag name="PICTUREFILESIZE" val="123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 = V_{ij}^{\rm stat} + V_{ij}^{\rm sys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4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mu(x_i; \theta)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81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{\theta}(\theta) \sim \mbox{const.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21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, \vec{b} | \vec{y}) &#10;\propto L(\vec{y}|\theta, \vec{b}) \pi_{\theta}(\theta) \pi_{b}(\vec{b}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82"/>
  <p:tag name="PICTUREFILESIZE" val="29954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11423</TotalTime>
  <Words>3871</Words>
  <Application>Microsoft Macintosh PowerPoint</Application>
  <PresentationFormat>On-screen Show (4:3)</PresentationFormat>
  <Paragraphs>551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approach with non-Gaussian prior πb(b)</vt:lpstr>
      <vt:lpstr>Error-on-error function πs(s)</vt:lpstr>
      <vt:lpstr>Prior for bias πb(b) now has longer tails</vt:lpstr>
      <vt:lpstr>A simple test</vt:lpstr>
      <vt:lpstr>Simple test with inconsistent data</vt:lpstr>
      <vt:lpstr>Goodness-of-fit vs. size of error</vt:lpstr>
    </vt:vector>
  </TitlesOfParts>
  <Company>RHUL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 </dc:title>
  <dc:creator>cowan</dc:creator>
  <cp:lastModifiedBy>Glen Cowan</cp:lastModifiedBy>
  <cp:revision>612</cp:revision>
  <cp:lastPrinted>2002-06-26T19:05:53Z</cp:lastPrinted>
  <dcterms:created xsi:type="dcterms:W3CDTF">2011-07-06T19:54:49Z</dcterms:created>
  <dcterms:modified xsi:type="dcterms:W3CDTF">2019-06-21T15:56:51Z</dcterms:modified>
</cp:coreProperties>
</file>