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27" r:id="rId2"/>
    <p:sldId id="1457" r:id="rId3"/>
    <p:sldId id="1186" r:id="rId4"/>
    <p:sldId id="1203" r:id="rId5"/>
    <p:sldId id="1190" r:id="rId6"/>
    <p:sldId id="1195" r:id="rId7"/>
    <p:sldId id="1196" r:id="rId8"/>
    <p:sldId id="1197" r:id="rId9"/>
    <p:sldId id="1198" r:id="rId10"/>
    <p:sldId id="1199" r:id="rId11"/>
    <p:sldId id="1200" r:id="rId12"/>
    <p:sldId id="335" r:id="rId13"/>
    <p:sldId id="1523" r:id="rId14"/>
    <p:sldId id="1524" r:id="rId15"/>
    <p:sldId id="1339" r:id="rId16"/>
    <p:sldId id="1346" r:id="rId17"/>
    <p:sldId id="1350" r:id="rId18"/>
    <p:sldId id="1338" r:id="rId19"/>
    <p:sldId id="1340" r:id="rId20"/>
    <p:sldId id="1341" r:id="rId21"/>
    <p:sldId id="1358" r:id="rId22"/>
    <p:sldId id="1360" r:id="rId23"/>
    <p:sldId id="1533" r:id="rId24"/>
    <p:sldId id="1534" r:id="rId25"/>
    <p:sldId id="1535" r:id="rId26"/>
    <p:sldId id="1536" r:id="rId27"/>
    <p:sldId id="1537" r:id="rId28"/>
    <p:sldId id="1538" r:id="rId29"/>
    <p:sldId id="1539" r:id="rId30"/>
    <p:sldId id="1319" r:id="rId31"/>
    <p:sldId id="1320" r:id="rId32"/>
    <p:sldId id="1540" r:id="rId33"/>
    <p:sldId id="1462" r:id="rId34"/>
    <p:sldId id="1321" r:id="rId35"/>
    <p:sldId id="1380" r:id="rId36"/>
    <p:sldId id="1327" r:id="rId37"/>
    <p:sldId id="1328" r:id="rId38"/>
    <p:sldId id="1329" r:id="rId39"/>
    <p:sldId id="1381" r:id="rId40"/>
    <p:sldId id="1382" r:id="rId41"/>
    <p:sldId id="1332" r:id="rId42"/>
    <p:sldId id="1333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6/21/21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6/21/21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CERN Academic Training / Statistics for PP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CERN Academic Training / Statistics for PP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4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5" Type="http://schemas.openxmlformats.org/officeDocument/2006/relationships/tags" Target="../tags/tag26.xml"/><Relationship Id="rId10" Type="http://schemas.openxmlformats.org/officeDocument/2006/relationships/image" Target="../media/image38.png"/><Relationship Id="rId4" Type="http://schemas.openxmlformats.org/officeDocument/2006/relationships/tags" Target="../tags/tag25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41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9.xml"/><Relationship Id="rId7" Type="http://schemas.openxmlformats.org/officeDocument/2006/relationships/image" Target="../media/image4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3.xml"/><Relationship Id="rId7" Type="http://schemas.openxmlformats.org/officeDocument/2006/relationships/image" Target="../media/image48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8.tif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0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79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42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0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0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0.png"/><Relationship Id="rId38" Type="http://schemas.openxmlformats.org/officeDocument/2006/relationships/customXml" Target="../ink/ink33.xml"/><Relationship Id="rId59" Type="http://schemas.openxmlformats.org/officeDocument/2006/relationships/image" Target="../media/image63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0.png"/><Relationship Id="rId91" Type="http://schemas.openxmlformats.org/officeDocument/2006/relationships/image" Target="../media/image790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0.png"/><Relationship Id="rId28" Type="http://schemas.openxmlformats.org/officeDocument/2006/relationships/customXml" Target="../ink/ink28.xml"/><Relationship Id="rId49" Type="http://schemas.openxmlformats.org/officeDocument/2006/relationships/image" Target="../media/image58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0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75.png"/><Relationship Id="rId71" Type="http://schemas.openxmlformats.org/officeDocument/2006/relationships/image" Target="../media/image690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39.xml"/><Relationship Id="rId29" Type="http://schemas.openxmlformats.org/officeDocument/2006/relationships/image" Target="../media/image480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0.png"/><Relationship Id="rId66" Type="http://schemas.openxmlformats.org/officeDocument/2006/relationships/customXml" Target="../ink/ink47.xml"/><Relationship Id="rId87" Type="http://schemas.openxmlformats.org/officeDocument/2006/relationships/image" Target="../media/image770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0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76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40.xml"/><Relationship Id="rId25" Type="http://schemas.openxmlformats.org/officeDocument/2006/relationships/image" Target="../media/image460.png"/><Relationship Id="rId46" Type="http://schemas.openxmlformats.org/officeDocument/2006/relationships/customXml" Target="../ink/ink37.xml"/><Relationship Id="rId67" Type="http://schemas.openxmlformats.org/officeDocument/2006/relationships/image" Target="../media/image670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0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0.png"/><Relationship Id="rId36" Type="http://schemas.openxmlformats.org/officeDocument/2006/relationships/customXml" Target="../ink/ink32.xml"/><Relationship Id="rId57" Type="http://schemas.openxmlformats.org/officeDocument/2006/relationships/image" Target="../media/image62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78.png"/><Relationship Id="rId31" Type="http://schemas.openxmlformats.org/officeDocument/2006/relationships/image" Target="../media/image490.png"/><Relationship Id="rId52" Type="http://schemas.openxmlformats.org/officeDocument/2006/relationships/customXml" Target="../ink/ink40.xml"/><Relationship Id="rId73" Type="http://schemas.openxmlformats.org/officeDocument/2006/relationships/image" Target="../media/image70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41.xml"/><Relationship Id="rId9" Type="http://schemas.openxmlformats.org/officeDocument/2006/relationships/image" Target="../media/image77.png"/><Relationship Id="rId26" Type="http://schemas.openxmlformats.org/officeDocument/2006/relationships/customXml" Target="../ink/ink27.xml"/><Relationship Id="rId47" Type="http://schemas.openxmlformats.org/officeDocument/2006/relationships/image" Target="../media/image570.png"/><Relationship Id="rId68" Type="http://schemas.openxmlformats.org/officeDocument/2006/relationships/customXml" Target="../ink/ink48.xml"/><Relationship Id="rId89" Type="http://schemas.openxmlformats.org/officeDocument/2006/relationships/image" Target="../media/image780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0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0.png"/><Relationship Id="rId48" Type="http://schemas.openxmlformats.org/officeDocument/2006/relationships/customXml" Target="../ink/ink38.xml"/><Relationship Id="rId69" Type="http://schemas.openxmlformats.org/officeDocument/2006/relationships/image" Target="../media/image680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tif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48.xml"/><Relationship Id="rId7" Type="http://schemas.openxmlformats.org/officeDocument/2006/relationships/image" Target="../media/image13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3.png"/><Relationship Id="rId4" Type="http://schemas.openxmlformats.org/officeDocument/2006/relationships/tags" Target="../tags/tag49.xml"/><Relationship Id="rId9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tiff"/><Relationship Id="rId4" Type="http://schemas.openxmlformats.org/officeDocument/2006/relationships/image" Target="../media/image14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145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image" Target="../media/image8.jpe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1.xml"/><Relationship Id="rId7" Type="http://schemas.openxmlformats.org/officeDocument/2006/relationships/image" Target="../media/image16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tags" Target="../tags/tag1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5.xml"/><Relationship Id="rId7" Type="http://schemas.openxmlformats.org/officeDocument/2006/relationships/image" Target="../media/image2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934" y="1826987"/>
            <a:ext cx="52758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Academic Training Lectures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CERN / Zoom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+mj-lt"/>
              </a:rPr>
              <a:t>21-24 June 2021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266067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Physicists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3788229" y="3690258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/event/1040092/</a:t>
            </a:r>
          </a:p>
        </p:txBody>
      </p:sp>
      <p:pic>
        <p:nvPicPr>
          <p:cNvPr id="4100" name="Picture 4" descr="CERN - Wikipedia">
            <a:extLst>
              <a:ext uri="{FF2B5EF4-FFF2-40B4-BE49-F238E27FC236}">
                <a16:creationId xmlns:a16="http://schemas.microsoft.com/office/drawing/2014/main" id="{BFFBDE14-BEA8-074B-8AD8-408F46F3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1" y="1981200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C14B3F4-6D60-8247-91D9-5710A01EB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676400"/>
            <a:ext cx="62007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019205F-9266-A142-82C0-A9A328EBF944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</a:t>
            </a:r>
            <a:r>
              <a:rPr lang="ja-JP" altLang="en-GB" sz="320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 theorem example (cont.)</a:t>
            </a:r>
            <a:endParaRPr lang="en-GB" altLang="en-US" sz="3200" dirty="0">
              <a:solidFill>
                <a:srgbClr val="0070C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F4DDB89-7BE9-3B4D-8B9B-E7E58138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The probability to have the disease given a + result is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72EC7B0-277B-824D-91F0-D0F6006D1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91025"/>
            <a:ext cx="8763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i.e. you’re probably OK!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viewpoint:  my degree of belief that I have the disease is 3.2%.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Your doctor’s viewpoint:  3.2% of people like this have the disease.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1C244867-816B-E545-B68E-7D7E1485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35814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31488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09613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571093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20495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980418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980543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487159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3972606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391887" y="4452258"/>
            <a:ext cx="8273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391886" y="1752601"/>
            <a:ext cx="78129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probability,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Hypothesis tests, limits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3:  Systematic uncertainties, experimental sensitivity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4:  Bayesian methods, Student’s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regression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897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2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21775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2385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168053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68086" y="799425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P.A. </a:t>
            </a:r>
            <a:r>
              <a:rPr lang="en-US" altLang="en-US" sz="2400" dirty="0" err="1">
                <a:solidFill>
                  <a:srgbClr val="0070C0"/>
                </a:solidFill>
              </a:rPr>
              <a:t>Zyla</a:t>
            </a:r>
            <a:r>
              <a:rPr lang="en-US" altLang="en-US" sz="2400" dirty="0">
                <a:solidFill>
                  <a:srgbClr val="0070C0"/>
                </a:solidFill>
              </a:rPr>
              <a:t> et al. (Particle Data Group), 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2020, 083C01 (2020);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40206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Next time...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4A0E0-56AC-064B-BEE4-9A51D5F662A6}"/>
              </a:ext>
            </a:extLst>
          </p:cNvPr>
          <p:cNvSpPr txBox="1"/>
          <p:nvPr/>
        </p:nvSpPr>
        <p:spPr>
          <a:xfrm>
            <a:off x="936171" y="1817915"/>
            <a:ext cx="78129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probability,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Hypothesis tests, limits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3:  Systematic uncertainties, experimental sensitivity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4:  Bayesian methods, Student’s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regression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25E42-851F-6A45-9C0F-3AE2B573BCC5}"/>
              </a:ext>
            </a:extLst>
          </p:cNvPr>
          <p:cNvCxnSpPr>
            <a:cxnSpLocks/>
          </p:cNvCxnSpPr>
          <p:nvPr/>
        </p:nvCxnSpPr>
        <p:spPr>
          <a:xfrm>
            <a:off x="381000" y="2579914"/>
            <a:ext cx="381000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7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D51E6A-6595-854C-AE9D-A3D15E383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06" y="314099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41043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396875" y="476250"/>
            <a:ext cx="467995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definition of probability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0515292D-BC25-0647-BD21-89FF7304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116013"/>
            <a:ext cx="4774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Consider a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with subsets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...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8A748A61-3D54-8943-8927-9A66497E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420938"/>
            <a:ext cx="1970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+mn-lt"/>
              </a:rPr>
              <a:t>Kolmogorov</a:t>
            </a:r>
          </a:p>
          <a:p>
            <a:r>
              <a:rPr lang="en-US" altLang="en-US">
                <a:solidFill>
                  <a:srgbClr val="0070C0"/>
                </a:solidFill>
                <a:latin typeface="+mn-lt"/>
              </a:rPr>
              <a:t>axioms (1933)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D3DCC96B-A5CA-2341-873C-C7393590E5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29067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txp_fig">
            <a:extLst>
              <a:ext uri="{FF2B5EF4-FFF2-40B4-BE49-F238E27FC236}">
                <a16:creationId xmlns:a16="http://schemas.microsoft.com/office/drawing/2014/main" id="{44191E9C-3C03-E84B-A28A-29D6B1E4A3E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886075"/>
            <a:ext cx="48625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kolmogorov-m">
            <a:extLst>
              <a:ext uri="{FF2B5EF4-FFF2-40B4-BE49-F238E27FC236}">
                <a16:creationId xmlns:a16="http://schemas.microsoft.com/office/drawing/2014/main" id="{B28F2BF4-848B-7547-AE4C-DE9D15EE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692150"/>
            <a:ext cx="184467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>
            <a:extLst>
              <a:ext uri="{FF2B5EF4-FFF2-40B4-BE49-F238E27FC236}">
                <a16:creationId xmlns:a16="http://schemas.microsoft.com/office/drawing/2014/main" id="{8FC34FE1-4669-4146-8D07-C0BA30702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3684588"/>
            <a:ext cx="3257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Also define conditional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probability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 given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1B8B917-2688-B54C-BC38-A0F0BC2B2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73238"/>
            <a:ext cx="5400675" cy="15113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3" name="Picture 21" descr="txp_fig">
            <a:extLst>
              <a:ext uri="{FF2B5EF4-FFF2-40B4-BE49-F238E27FC236}">
                <a16:creationId xmlns:a16="http://schemas.microsoft.com/office/drawing/2014/main" id="{360C51E9-115D-C44B-AACE-FCCBDA44838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2381250"/>
            <a:ext cx="1155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CA35F0DF-8636-214C-ADD9-D83247B3F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888" y="3613150"/>
            <a:ext cx="3038475" cy="1014413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5" name="Picture 31" descr="txp_fig">
            <a:extLst>
              <a:ext uri="{FF2B5EF4-FFF2-40B4-BE49-F238E27FC236}">
                <a16:creationId xmlns:a16="http://schemas.microsoft.com/office/drawing/2014/main" id="{8FF73350-F543-7048-BC94-8289E43D269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3779838"/>
            <a:ext cx="27051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1">
            <a:extLst>
              <a:ext uri="{FF2B5EF4-FFF2-40B4-BE49-F238E27FC236}">
                <a16:creationId xmlns:a16="http://schemas.microsoft.com/office/drawing/2014/main" id="{788B95A1-3854-9B47-8DF6-D8BA3A5CA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4973638"/>
            <a:ext cx="3737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Subsets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A, 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independent if:</a:t>
            </a:r>
          </a:p>
        </p:txBody>
      </p:sp>
      <p:pic>
        <p:nvPicPr>
          <p:cNvPr id="27" name="Picture 20" descr="txp_fig">
            <a:extLst>
              <a:ext uri="{FF2B5EF4-FFF2-40B4-BE49-F238E27FC236}">
                <a16:creationId xmlns:a16="http://schemas.microsoft.com/office/drawing/2014/main" id="{71B84941-1475-4E43-B87E-A6E225577CC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100638"/>
            <a:ext cx="28463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1">
            <a:extLst>
              <a:ext uri="{FF2B5EF4-FFF2-40B4-BE49-F238E27FC236}">
                <a16:creationId xmlns:a16="http://schemas.microsoft.com/office/drawing/2014/main" id="{FA56D782-6313-D14E-914E-7663DF25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694363"/>
            <a:ext cx="2711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A, 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+mn-lt"/>
              </a:rPr>
              <a:t>independent,</a:t>
            </a:r>
          </a:p>
        </p:txBody>
      </p:sp>
      <p:pic>
        <p:nvPicPr>
          <p:cNvPr id="29" name="Picture 32" descr="txp_fig">
            <a:extLst>
              <a:ext uri="{FF2B5EF4-FFF2-40B4-BE49-F238E27FC236}">
                <a16:creationId xmlns:a16="http://schemas.microsoft.com/office/drawing/2014/main" id="{0BD7C984-68D7-B24E-9AEA-A66D2BB7FF6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5646738"/>
            <a:ext cx="36972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6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 of Probability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1760516-F3DD-8B47-AC1F-4AC61EF7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37764"/>
            <a:ext cx="6822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Relative frequency    </a:t>
            </a:r>
            <a:r>
              <a:rPr lang="en-US" altLang="en-US" sz="2400" dirty="0">
                <a:latin typeface="+mn-lt"/>
              </a:rPr>
              <a:t>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+mn-lt"/>
              </a:rPr>
              <a:t> “frequentist statistics”)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... are outcomes of a repeatable experiment 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AE0E2975-3102-2542-8811-59A06CA8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2403930"/>
            <a:ext cx="783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cf. quantum mechanics, particle scattering, radioactive decay...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062FC63B-D107-3D49-9245-6A92E2187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70627"/>
            <a:ext cx="78432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II.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Subjective probability    </a:t>
            </a:r>
            <a:r>
              <a:rPr lang="en-US" altLang="en-US" sz="2400" dirty="0">
                <a:latin typeface="+mn-lt"/>
              </a:rPr>
              <a:t>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+mn-lt"/>
              </a:rPr>
              <a:t> “Bayesian statistics”)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... are hypotheses (statements that are true or false) </a:t>
            </a:r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404231F9-EB43-1843-830C-DD2C03E2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97" y="4141560"/>
            <a:ext cx="822514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•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Both interpretations consistent with Kolmogorov axioms.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•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In particle physics  frequency interpretation often most useful, but subjective probability can provide more natural treatment of non-repeatable phenomena:  systematic uncertainties, probability that magnetic monopoles exist,...</a:t>
            </a:r>
          </a:p>
        </p:txBody>
      </p:sp>
      <p:pic>
        <p:nvPicPr>
          <p:cNvPr id="11" name="Picture 31" descr="txp_fig">
            <a:extLst>
              <a:ext uri="{FF2B5EF4-FFF2-40B4-BE49-F238E27FC236}">
                <a16:creationId xmlns:a16="http://schemas.microsoft.com/office/drawing/2014/main" id="{F4559C35-BD8F-F54D-8860-F9083103F7F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729490"/>
            <a:ext cx="509111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txp_fig">
            <a:extLst>
              <a:ext uri="{FF2B5EF4-FFF2-40B4-BE49-F238E27FC236}">
                <a16:creationId xmlns:a16="http://schemas.microsoft.com/office/drawing/2014/main" id="{9689A4B6-C8A3-164E-92AA-A2927E9B9F1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855339"/>
            <a:ext cx="41513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EFFAF8C4-5A71-5140-9249-728D40F87C75}"/>
              </a:ext>
            </a:extLst>
          </p:cNvPr>
          <p:cNvSpPr txBox="1">
            <a:spLocks noChangeArrowheads="1"/>
          </p:cNvSpPr>
          <p:nvPr/>
        </p:nvSpPr>
        <p:spPr>
          <a:xfrm>
            <a:off x="2658495" y="170247"/>
            <a:ext cx="3671887" cy="5032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</a:t>
            </a:r>
            <a:r>
              <a:rPr lang="ja-JP" altLang="en-GB" sz="3600">
                <a:solidFill>
                  <a:srgbClr val="0070C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theorem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BAA314E8-5FB3-4044-B526-A1154B5F4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36613"/>
            <a:ext cx="6992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From the definition of conditional probability we have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0249AE09-B64E-E847-853E-E094E491B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504950"/>
            <a:ext cx="655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91A78389-5449-3843-A21B-F69FF6A7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63" y="2286227"/>
            <a:ext cx="611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</a:t>
            </a:r>
          </a:p>
        </p:txBody>
      </p:sp>
      <p:pic>
        <p:nvPicPr>
          <p:cNvPr id="25" name="Picture 17" descr="txp_fig">
            <a:extLst>
              <a:ext uri="{FF2B5EF4-FFF2-40B4-BE49-F238E27FC236}">
                <a16:creationId xmlns:a16="http://schemas.microsoft.com/office/drawing/2014/main" id="{94BAB1A6-D40D-B344-8CC4-15DB8DA6816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6" y="2381477"/>
            <a:ext cx="321151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8">
            <a:extLst>
              <a:ext uri="{FF2B5EF4-FFF2-40B4-BE49-F238E27FC236}">
                <a16:creationId xmlns:a16="http://schemas.microsoft.com/office/drawing/2014/main" id="{1B923A1C-9B45-6040-96C2-2DF3C1E9C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901" y="2265589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so</a:t>
            </a:r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FD835829-E157-904E-BE2E-B36F0916B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2852738"/>
            <a:ext cx="2103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Bayes’ theorem</a:t>
            </a:r>
          </a:p>
        </p:txBody>
      </p:sp>
      <p:pic>
        <p:nvPicPr>
          <p:cNvPr id="29" name="Picture 23" descr="bayes">
            <a:extLst>
              <a:ext uri="{FF2B5EF4-FFF2-40B4-BE49-F238E27FC236}">
                <a16:creationId xmlns:a16="http://schemas.microsoft.com/office/drawing/2014/main" id="{4CE361D0-85D4-E048-B3AB-44D6688A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6" y="2918962"/>
            <a:ext cx="2108093" cy="226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4">
            <a:extLst>
              <a:ext uri="{FF2B5EF4-FFF2-40B4-BE49-F238E27FC236}">
                <a16:creationId xmlns:a16="http://schemas.microsoft.com/office/drawing/2014/main" id="{40D66346-4733-6E41-A3C9-412873853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02" y="4427538"/>
            <a:ext cx="4940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First published (posthumously) by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Reverend Thomas Bayes (1702−1761)</a:t>
            </a:r>
          </a:p>
        </p:txBody>
      </p:sp>
      <p:sp>
        <p:nvSpPr>
          <p:cNvPr id="31" name="Text Box 25">
            <a:extLst>
              <a:ext uri="{FF2B5EF4-FFF2-40B4-BE49-F238E27FC236}">
                <a16:creationId xmlns:a16="http://schemas.microsoft.com/office/drawing/2014/main" id="{5AF4DCDB-1C8C-9F44-8107-CA43BFD3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66443"/>
            <a:ext cx="649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An essay towards solving a problem in the doctrine of chances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Philos. Trans. R. Soc. </a:t>
            </a:r>
            <a:r>
              <a:rPr lang="en-US" altLang="en-US" sz="2400" b="1" dirty="0">
                <a:solidFill>
                  <a:srgbClr val="0070C0"/>
                </a:solidFill>
                <a:latin typeface="+mn-lt"/>
              </a:rPr>
              <a:t>53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(1763) 370</a:t>
            </a:r>
          </a:p>
        </p:txBody>
      </p:sp>
      <p:pic>
        <p:nvPicPr>
          <p:cNvPr id="32" name="Picture 26" descr="txp_fig">
            <a:extLst>
              <a:ext uri="{FF2B5EF4-FFF2-40B4-BE49-F238E27FC236}">
                <a16:creationId xmlns:a16="http://schemas.microsoft.com/office/drawing/2014/main" id="{C9E80A9B-3819-EB49-A5EE-E609BA316B3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3" y="3204936"/>
            <a:ext cx="3514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7" descr="txp_fig">
            <a:extLst>
              <a:ext uri="{FF2B5EF4-FFF2-40B4-BE49-F238E27FC236}">
                <a16:creationId xmlns:a16="http://schemas.microsoft.com/office/drawing/2014/main" id="{9F46AF5D-AD80-D743-8525-8F5A218722F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381125"/>
            <a:ext cx="2998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8" descr="txp_fig">
            <a:extLst>
              <a:ext uri="{FF2B5EF4-FFF2-40B4-BE49-F238E27FC236}">
                <a16:creationId xmlns:a16="http://schemas.microsoft.com/office/drawing/2014/main" id="{385BEA69-2E09-6449-8D80-F0BDCD8EA60A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382713"/>
            <a:ext cx="299878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CC38179-7AEB-074B-958F-953A3F98C64D}"/>
              </a:ext>
            </a:extLst>
          </p:cNvPr>
          <p:cNvSpPr/>
          <p:nvPr/>
        </p:nvSpPr>
        <p:spPr>
          <a:xfrm>
            <a:off x="637950" y="3060474"/>
            <a:ext cx="3766458" cy="978197"/>
          </a:xfrm>
          <a:prstGeom prst="rect">
            <a:avLst/>
          </a:prstGeom>
          <a:noFill/>
          <a:ln w="19050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9C5EE-4438-D848-B8FF-93186D658FB4}"/>
              </a:ext>
            </a:extLst>
          </p:cNvPr>
          <p:cNvSpPr txBox="1"/>
          <p:nvPr/>
        </p:nvSpPr>
        <p:spPr>
          <a:xfrm>
            <a:off x="4651850" y="3117955"/>
            <a:ext cx="126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</a:t>
            </a:r>
          </a:p>
        </p:txBody>
      </p:sp>
    </p:spTree>
    <p:extLst>
      <p:ext uri="{BB962C8B-B14F-4D97-AF65-F5344CB8AC3E}">
        <p14:creationId xmlns:p14="http://schemas.microsoft.com/office/powerpoint/2010/main" val="32129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9640C3-44DC-584F-98F1-C475302CD691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4967287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law of total probability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D6897A4-B3AB-1546-90C2-A7AC1F0FD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25538"/>
            <a:ext cx="30299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subset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sample space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</a:t>
            </a:r>
          </a:p>
        </p:txBody>
      </p:sp>
      <p:pic>
        <p:nvPicPr>
          <p:cNvPr id="8" name="Picture 18" descr="subsets">
            <a:extLst>
              <a:ext uri="{FF2B5EF4-FFF2-40B4-BE49-F238E27FC236}">
                <a16:creationId xmlns:a16="http://schemas.microsoft.com/office/drawing/2014/main" id="{EC698013-8A66-024C-BBCA-B8011134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750888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1A42AFF7-A4CA-DE42-823D-E93B6F93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3044825"/>
            <a:ext cx="985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B</a:t>
            </a:r>
            <a:r>
              <a:rPr lang="en-US" altLang="en-US" sz="2400" dirty="0"/>
              <a:t> ∩ </a:t>
            </a:r>
            <a:r>
              <a:rPr lang="en-US" altLang="en-US" sz="2400" i="1" dirty="0"/>
              <a:t>A</a:t>
            </a:r>
            <a:r>
              <a:rPr lang="en-US" altLang="en-US" sz="2400" i="1" baseline="-25000" dirty="0"/>
              <a:t>i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EBDDEE00-593F-A846-A376-6D1113F8D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2206625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A</a:t>
            </a:r>
            <a:r>
              <a:rPr lang="en-US" altLang="en-US" sz="2400" i="1" baseline="-25000" dirty="0"/>
              <a:t>i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80CD6D12-4B8A-7243-97A4-28874C98F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88" y="33337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B</a:t>
            </a:r>
            <a:endParaRPr lang="en-US" altLang="en-US" sz="2400" i="1" baseline="-25000" dirty="0"/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EB21B929-A1F3-324C-8780-34641799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14144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endParaRPr lang="en-US" altLang="en-US" sz="2400" i="1" baseline="-25000" dirty="0">
              <a:cs typeface="Times New Roman" panose="02020603050405020304" pitchFamily="18" charset="0"/>
            </a:endParaRP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B3DA6CFC-4386-264D-9C0A-2A688F91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39485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divided into disjoint subsets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such that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∪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A1B5F0CB-B953-134B-A432-1CCB674B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131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448F02D8-1A52-FF46-8AA6-E52F08EBF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381476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6" name="Picture 31" descr="txp_fig">
            <a:extLst>
              <a:ext uri="{FF2B5EF4-FFF2-40B4-BE49-F238E27FC236}">
                <a16:creationId xmlns:a16="http://schemas.microsoft.com/office/drawing/2014/main" id="{0C682473-06DD-B345-B0A8-39C868D026C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906838"/>
            <a:ext cx="56959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2">
            <a:extLst>
              <a:ext uri="{FF2B5EF4-FFF2-40B4-BE49-F238E27FC236}">
                <a16:creationId xmlns:a16="http://schemas.microsoft.com/office/drawing/2014/main" id="{FA515215-5738-CA49-88A7-5940A49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39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9" name="Picture 34" descr="txp_fig">
            <a:extLst>
              <a:ext uri="{FF2B5EF4-FFF2-40B4-BE49-F238E27FC236}">
                <a16:creationId xmlns:a16="http://schemas.microsoft.com/office/drawing/2014/main" id="{349EBF0E-1EC7-344F-90C7-C86F67A5B3B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468813"/>
            <a:ext cx="37576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5">
            <a:extLst>
              <a:ext uri="{FF2B5EF4-FFF2-40B4-BE49-F238E27FC236}">
                <a16:creationId xmlns:a16="http://schemas.microsoft.com/office/drawing/2014/main" id="{12546417-6B42-364E-89E9-87AD3D6F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365625"/>
            <a:ext cx="298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law of total probability</a:t>
            </a: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ABB10CC5-A5BB-664E-B98D-31267525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47" y="5413604"/>
            <a:ext cx="3324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becomes</a:t>
            </a:r>
          </a:p>
        </p:txBody>
      </p:sp>
      <p:pic>
        <p:nvPicPr>
          <p:cNvPr id="23" name="Picture 41" descr="txp_fig">
            <a:extLst>
              <a:ext uri="{FF2B5EF4-FFF2-40B4-BE49-F238E27FC236}">
                <a16:creationId xmlns:a16="http://schemas.microsoft.com/office/drawing/2014/main" id="{0DBC9A95-121D-AB4B-8E7E-4ED23C70FDB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5340579"/>
            <a:ext cx="41211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txp_fig">
            <a:extLst>
              <a:ext uri="{FF2B5EF4-FFF2-40B4-BE49-F238E27FC236}">
                <a16:creationId xmlns:a16="http://schemas.microsoft.com/office/drawing/2014/main" id="{EE486953-28A9-C74F-B918-3C4BC427B6B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0100"/>
            <a:ext cx="56499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C04B6D-A4D7-3441-B0A8-051C6F71616A}"/>
              </a:ext>
            </a:extLst>
          </p:cNvPr>
          <p:cNvSpPr/>
          <p:nvPr/>
        </p:nvSpPr>
        <p:spPr>
          <a:xfrm>
            <a:off x="3908425" y="5153253"/>
            <a:ext cx="4572000" cy="1091465"/>
          </a:xfrm>
          <a:prstGeom prst="rect">
            <a:avLst/>
          </a:prstGeom>
          <a:noFill/>
          <a:ln w="19050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Academic Training / Statistics for PP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11866F-EB72-DF47-8BB9-EC8A65BABEFD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6119812" cy="5762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An example using Bayes</a:t>
            </a:r>
            <a:r>
              <a:rPr lang="ja-JP" altLang="en-GB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theorem</a:t>
            </a:r>
            <a:endParaRPr lang="en-GB" altLang="en-US" sz="32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832C3F5-3076-834A-AA7C-0B9B4B7BE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556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the probability (for anyone) to have a disease D is:</a:t>
            </a: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A51C5871-14CC-DD4F-A4F6-B0C9D91DD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557338"/>
            <a:ext cx="3843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prior probabilities,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before any test carried out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EA48DE99-E803-A346-8DC7-B17DCDF0C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08275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test for the disease:  result is + or 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DFF71BDC-6E99-FF4F-82B6-FBDDA5CD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3429000"/>
            <a:ext cx="4738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person with the disease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44E873F2-628A-1A4F-803A-B1D39DF9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89475"/>
            <a:ext cx="4095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←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to (in)correctly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identify a healthy person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E1B5605D-9D34-5F45-B6FC-AFD6FD56C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674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your result is +.  How worried should you be?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9CE3183-619B-B343-8410-86773FD80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261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B37785F-39FC-0B43-BCE4-44FE5E27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FD02A6-6986-FC42-93D4-DA44036C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11700"/>
            <a:ext cx="2781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1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mbox{For all } A \subset S, P(A) \ge 0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0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B|A)P(A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32"/>
  <p:tag name="PICTUREFILESIZE" val="170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A \cap B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0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B|A) = \frac{P(B \cap A)}{P(A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1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B) = P(\cup_i (B \cap A_i)) = \sum_i P(B \cap A_i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76"/>
  <p:tag name="PICTUREFILESIZE" val="178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B) = \sum_i P(B | A_i) P(A_i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137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B|A)P(A)}{\sum_i P(B|A_i) P(A_i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41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B = B \cap S = B \cap (\cup_i A_i) = \cup_i (B \cap A_i)$,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73"/>
  <p:tag name="PICTUREFILESIZE" val="155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mbox{If } A \cap B = \emptyset, P(A \cup B) =&#13;&#10;P(A) + P(B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5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S) = 1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39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|B) = \frac{P(A \cap B)}{P(B)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98"/>
  <p:tag name="PICTUREFILESIZE" val="140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 \cap B) = P(A) P(B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24"/>
  <p:tag name="PICTUREFILESIZE" val="1024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 | B) = \frac{P(A) P(B)}{P(B)} = P(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92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) = \mbox{\small degree of belief that } A \;&#13;&#10;\mbox{\small is true}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36"/>
  <p:tag name="PICTUREFILESIZE" val="140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P(A) = \lim\limits_{n \rightarrow \infty}&#13;&#10;\frac{\mbox{\tiny times outcome is }A}{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74"/>
  <p:tag name="PICTUREFILESIZE" val="14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P(A \cap B) = P(B \cap A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212"/>
  <p:tag name="PICTUREFILESIZE" val="94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28455</TotalTime>
  <Words>3234</Words>
  <Application>Microsoft Macintosh PowerPoint</Application>
  <PresentationFormat>On-screen Show (4:3)</PresentationFormat>
  <Paragraphs>436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689</cp:revision>
  <dcterms:created xsi:type="dcterms:W3CDTF">2020-05-18T17:44:39Z</dcterms:created>
  <dcterms:modified xsi:type="dcterms:W3CDTF">2021-06-21T10:25:10Z</dcterms:modified>
</cp:coreProperties>
</file>