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27" r:id="rId2"/>
    <p:sldId id="1533" r:id="rId3"/>
    <p:sldId id="1525" r:id="rId4"/>
    <p:sldId id="295" r:id="rId5"/>
    <p:sldId id="349" r:id="rId6"/>
    <p:sldId id="1271" r:id="rId7"/>
    <p:sldId id="1272" r:id="rId8"/>
    <p:sldId id="1532" r:id="rId9"/>
    <p:sldId id="348" r:id="rId10"/>
    <p:sldId id="1266" r:id="rId11"/>
    <p:sldId id="1267" r:id="rId12"/>
    <p:sldId id="1294" r:id="rId13"/>
    <p:sldId id="1527" r:id="rId14"/>
    <p:sldId id="1273" r:id="rId15"/>
    <p:sldId id="1275" r:id="rId16"/>
    <p:sldId id="1274" r:id="rId17"/>
    <p:sldId id="1403" r:id="rId18"/>
    <p:sldId id="1436" r:id="rId19"/>
    <p:sldId id="1526" r:id="rId20"/>
    <p:sldId id="1447" r:id="rId21"/>
    <p:sldId id="1448" r:id="rId22"/>
    <p:sldId id="1449" r:id="rId23"/>
    <p:sldId id="1450" r:id="rId24"/>
    <p:sldId id="1440" r:id="rId25"/>
    <p:sldId id="1441" r:id="rId26"/>
    <p:sldId id="1442" r:id="rId27"/>
    <p:sldId id="1443" r:id="rId28"/>
    <p:sldId id="1444" r:id="rId29"/>
    <p:sldId id="1445" r:id="rId30"/>
    <p:sldId id="1530" r:id="rId31"/>
    <p:sldId id="1462" r:id="rId32"/>
    <p:sldId id="1451" r:id="rId33"/>
    <p:sldId id="1452" r:id="rId34"/>
    <p:sldId id="1453" r:id="rId35"/>
    <p:sldId id="1454" r:id="rId36"/>
    <p:sldId id="1455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6" r:id="rId45"/>
    <p:sldId id="487" r:id="rId46"/>
    <p:sldId id="489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6/20/21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6/20/21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Academic Training / Statistics for PP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Academic Training / Statistics for PP Lecture 2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85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CERN Academic Training / Statistics for PP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7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Academic Training / Statistics for PP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.png"/><Relationship Id="rId181" Type="http://schemas.openxmlformats.org/officeDocument/2006/relationships/customXml" Target="../ink/ink91.xml"/><Relationship Id="rId216" Type="http://schemas.openxmlformats.org/officeDocument/2006/relationships/image" Target="../media/image109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.png"/><Relationship Id="rId162" Type="http://schemas.openxmlformats.org/officeDocument/2006/relationships/image" Target="../media/image82.png"/><Relationship Id="rId183" Type="http://schemas.openxmlformats.org/officeDocument/2006/relationships/customXml" Target="../ink/ink92.xml"/><Relationship Id="rId218" Type="http://schemas.openxmlformats.org/officeDocument/2006/relationships/image" Target="../media/image11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.png"/><Relationship Id="rId219" Type="http://schemas.openxmlformats.org/officeDocument/2006/relationships/customXml" Target="../ink/ink110.xml"/><Relationship Id="rId230" Type="http://schemas.openxmlformats.org/officeDocument/2006/relationships/image" Target="../media/image116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image" Target="../media/image74.png"/><Relationship Id="rId167" Type="http://schemas.openxmlformats.org/officeDocument/2006/relationships/customXml" Target="../ink/ink84.xml"/><Relationship Id="rId188" Type="http://schemas.openxmlformats.org/officeDocument/2006/relationships/image" Target="../media/image95.png"/><Relationship Id="rId71" Type="http://schemas.openxmlformats.org/officeDocument/2006/relationships/image" Target="../media/image37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.png"/><Relationship Id="rId179" Type="http://schemas.openxmlformats.org/officeDocument/2006/relationships/customXml" Target="../ink/ink90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2758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Academic Training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/ Zoom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21-24 June 2021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3788229" y="3690258"/>
            <a:ext cx="424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/event/1040094/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as discussed previously).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979715" y="1502229"/>
            <a:ext cx="789767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Hypothesis tests, limits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Systematic uncertainties, experimental sensitivity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Bayesian methods, Student’s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EDD55C-F5A6-0444-9E36-1D8F0D900E3C}"/>
              </a:ext>
            </a:extLst>
          </p:cNvPr>
          <p:cNvCxnSpPr>
            <a:cxnSpLocks/>
          </p:cNvCxnSpPr>
          <p:nvPr/>
        </p:nvCxnSpPr>
        <p:spPr>
          <a:xfrm>
            <a:off x="424543" y="2264227"/>
            <a:ext cx="3810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Academic Training / Statistics for PP Lecture 2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time...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7534E-EEE1-9142-A65A-A63A6522E399}"/>
              </a:ext>
            </a:extLst>
          </p:cNvPr>
          <p:cNvSpPr txBox="1"/>
          <p:nvPr/>
        </p:nvSpPr>
        <p:spPr>
          <a:xfrm>
            <a:off x="979715" y="1502229"/>
            <a:ext cx="789767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Hypothesis tests, limits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Systematic uncertainties, experimental sensitivity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Bayesian methods, Student’s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4C7D1C-570E-1E44-B019-A8CFFD5793DF}"/>
              </a:ext>
            </a:extLst>
          </p:cNvPr>
          <p:cNvCxnSpPr>
            <a:cxnSpLocks/>
          </p:cNvCxnSpPr>
          <p:nvPr/>
        </p:nvCxnSpPr>
        <p:spPr>
          <a:xfrm>
            <a:off x="391886" y="2775857"/>
            <a:ext cx="3810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3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BEF1215-A8D5-1A43-A968-7A0AE72C2B7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924175"/>
            <a:ext cx="5364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552501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s, then this would imply a non-flat prior for 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439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27A1D1-301E-7B4B-95C7-58AFEE0C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14488"/>
            <a:ext cx="501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375025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5167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 requiring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870325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891E4A3F-3B7A-684E-B4EA-125912DF04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40325" y="4049713"/>
            <a:ext cx="1165225" cy="74612"/>
          </a:xfrm>
          <a:prstGeom prst="straightConnector1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5214938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5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1">
            <a:extLst>
              <a:ext uri="{FF2B5EF4-FFF2-40B4-BE49-F238E27FC236}">
                <a16:creationId xmlns:a16="http://schemas.microsoft.com/office/drawing/2014/main" id="{40289792-4662-9A4B-9306-CB1E7DCD4C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0658" name="Footer Placeholder 2">
            <a:extLst>
              <a:ext uri="{FF2B5EF4-FFF2-40B4-BE49-F238E27FC236}">
                <a16:creationId xmlns:a16="http://schemas.microsoft.com/office/drawing/2014/main" id="{BA7B0999-BDBF-1243-AEDC-DA2F4E05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7D37954-9D1D-1343-8B2A-0D3438C2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511F97-0FD6-7F44-A9E6-EBC2FA4DCEB9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E44F8FF0-8FA2-6343-8275-217B5C9E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sensitivity to 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GB" altLang="en-US" sz="32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9E90F172-0154-E34B-B754-4F8F143A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667000"/>
            <a:ext cx="4476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7">
            <a:extLst>
              <a:ext uri="{FF2B5EF4-FFF2-40B4-BE49-F238E27FC236}">
                <a16:creationId xmlns:a16="http://schemas.microsoft.com/office/drawing/2014/main" id="{BB97246F-99D0-6643-9B7D-67CA4AE5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be that the effect of a given hypothesized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very small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to the background-only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0) prediction.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the distributions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|0)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be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the same:</a:t>
            </a:r>
          </a:p>
        </p:txBody>
      </p:sp>
    </p:spTree>
    <p:extLst>
      <p:ext uri="{BB962C8B-B14F-4D97-AF65-F5344CB8AC3E}">
        <p14:creationId xmlns:p14="http://schemas.microsoft.com/office/powerpoint/2010/main" val="688664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1">
            <a:extLst>
              <a:ext uri="{FF2B5EF4-FFF2-40B4-BE49-F238E27FC236}">
                <a16:creationId xmlns:a16="http://schemas.microsoft.com/office/drawing/2014/main" id="{39F570AD-04E5-CE4F-958D-1931893EE4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AA21DE7E-00E5-C541-864C-A2FBEB56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61768BA8-F834-9E46-A233-F2326306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81951D-E4C3-E24C-8A1C-748E2EB4CD82}" type="slidenum">
              <a:rPr lang="en-GB" altLang="en-US" sz="1400">
                <a:solidFill>
                  <a:srgbClr val="0070C0"/>
                </a:solidFill>
              </a:rPr>
              <a:pPr/>
              <a:t>38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DB91579-55D9-674D-8D4D-F0DBE449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+mj-lt"/>
                <a:ea typeface="ＭＳ Ｐゴシック" charset="-128"/>
                <a:cs typeface="ＭＳ Ｐゴシック" charset="-128"/>
              </a:rPr>
              <a:t>Having sufficient sensitivity</a:t>
            </a:r>
          </a:p>
        </p:txBody>
      </p:sp>
      <p:pic>
        <p:nvPicPr>
          <p:cNvPr id="71685" name="Picture 6">
            <a:extLst>
              <a:ext uri="{FF2B5EF4-FFF2-40B4-BE49-F238E27FC236}">
                <a16:creationId xmlns:a16="http://schemas.microsoft.com/office/drawing/2014/main" id="{05AA4D68-17DD-7F40-8189-15B1D040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39544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Box 7">
            <a:extLst>
              <a:ext uri="{FF2B5EF4-FFF2-40B4-BE49-F238E27FC236}">
                <a16:creationId xmlns:a16="http://schemas.microsoft.com/office/drawing/2014/main" id="{E0AFA1BF-28A1-1249-9B9E-E9C89D78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7896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contrast, having sensitivity to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distributions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|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|0)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more separated: </a:t>
            </a:r>
          </a:p>
        </p:txBody>
      </p:sp>
      <p:sp>
        <p:nvSpPr>
          <p:cNvPr id="71687" name="TextBox 8">
            <a:extLst>
              <a:ext uri="{FF2B5EF4-FFF2-40B4-BE49-F238E27FC236}">
                <a16:creationId xmlns:a16="http://schemas.microsoft.com/office/drawing/2014/main" id="{BAFAB359-5BE4-E24C-AB89-A83DC3C2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358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power (probability to reject 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= 0)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substantially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than </a:t>
            </a:r>
            <a:r>
              <a:rPr lang="el-GR" altLang="en-US" i="1" dirty="0">
                <a:solidFill>
                  <a:srgbClr val="0070C0"/>
                </a:solidFill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power as a measure of the sensitivity.</a:t>
            </a:r>
          </a:p>
        </p:txBody>
      </p:sp>
    </p:spTree>
    <p:extLst>
      <p:ext uri="{BB962C8B-B14F-4D97-AF65-F5344CB8AC3E}">
        <p14:creationId xmlns:p14="http://schemas.microsoft.com/office/powerpoint/2010/main" val="657680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1">
            <a:extLst>
              <a:ext uri="{FF2B5EF4-FFF2-40B4-BE49-F238E27FC236}">
                <a16:creationId xmlns:a16="http://schemas.microsoft.com/office/drawing/2014/main" id="{908067D5-22D3-084B-823F-CABB7CF6A5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2706" name="Footer Placeholder 2">
            <a:extLst>
              <a:ext uri="{FF2B5EF4-FFF2-40B4-BE49-F238E27FC236}">
                <a16:creationId xmlns:a16="http://schemas.microsoft.com/office/drawing/2014/main" id="{CD8BBC9C-933D-AD42-AC4B-51CFDBBB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02622F9D-93A4-D046-A3BC-5CA154E5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49B2DD8-6F3C-C54E-8061-B7652AF0F8EE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93D4E1C7-0E05-534F-A5CF-F0050EEB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Spurious exclusion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5E8432BA-D62A-7F41-A5F5-180B497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2779713"/>
            <a:ext cx="43434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Box 8">
            <a:extLst>
              <a:ext uri="{FF2B5EF4-FFF2-40B4-BE49-F238E27FC236}">
                <a16:creationId xmlns:a16="http://schemas.microsoft.com/office/drawing/2014/main" id="{094BF279-3CAD-5948-8889-82FC49EC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38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low sensitivity.  By construction the probability to reject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 is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5%).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probability to reject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 (the power) is only slightly greater than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2711" name="TextBox 9">
            <a:extLst>
              <a:ext uri="{FF2B5EF4-FFF2-40B4-BE49-F238E27FC236}">
                <a16:creationId xmlns:a16="http://schemas.microsoft.com/office/drawing/2014/main" id="{5F9FEE20-C166-6A46-B53D-4A77D50F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0"/>
            <a:ext cx="3886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with probability of around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5% (slightly higher), one excludes hypotheses to which one has essentially no sensitivity (e.g.,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1000 TeV).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“Spurious exclusion”</a:t>
            </a:r>
          </a:p>
        </p:txBody>
      </p:sp>
    </p:spTree>
    <p:extLst>
      <p:ext uri="{BB962C8B-B14F-4D97-AF65-F5344CB8AC3E}">
        <p14:creationId xmlns:p14="http://schemas.microsoft.com/office/powerpoint/2010/main" val="32969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1">
            <a:extLst>
              <a:ext uri="{FF2B5EF4-FFF2-40B4-BE49-F238E27FC236}">
                <a16:creationId xmlns:a16="http://schemas.microsoft.com/office/drawing/2014/main" id="{D925FC0D-C6DD-5B40-88D8-8BA1FDF5D9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3730" name="Footer Placeholder 2">
            <a:extLst>
              <a:ext uri="{FF2B5EF4-FFF2-40B4-BE49-F238E27FC236}">
                <a16:creationId xmlns:a16="http://schemas.microsoft.com/office/drawing/2014/main" id="{7166F6A8-9766-024E-97A6-BC23206A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148631E1-2A8B-B24C-83D4-3BBF6DA0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FB19F2-58E7-1B47-8A83-D4BD282BDEC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634FB17-D63C-A749-8CC8-B037EA0E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1788"/>
            <a:ext cx="8180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of addressing spurious exclusion</a:t>
            </a:r>
          </a:p>
        </p:txBody>
      </p:sp>
      <p:sp>
        <p:nvSpPr>
          <p:cNvPr id="73733" name="TextBox 9">
            <a:extLst>
              <a:ext uri="{FF2B5EF4-FFF2-40B4-BE49-F238E27FC236}">
                <a16:creationId xmlns:a16="http://schemas.microsoft.com/office/drawing/2014/main" id="{85CEF972-E32F-784D-A0D7-4BE1BC6A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problem of excluding parameter values to which one has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sensitivity known for a long time; see e.g.,</a:t>
            </a:r>
          </a:p>
        </p:txBody>
      </p:sp>
      <p:pic>
        <p:nvPicPr>
          <p:cNvPr id="73734" name="Picture 10">
            <a:extLst>
              <a:ext uri="{FF2B5EF4-FFF2-40B4-BE49-F238E27FC236}">
                <a16:creationId xmlns:a16="http://schemas.microsoft.com/office/drawing/2014/main" id="{F5AACABD-8F21-8B4E-991E-15D29E1E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1388"/>
            <a:ext cx="8077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Box 11">
            <a:extLst>
              <a:ext uri="{FF2B5EF4-FFF2-40B4-BE49-F238E27FC236}">
                <a16:creationId xmlns:a16="http://schemas.microsoft.com/office/drawing/2014/main" id="{B247B118-98E0-F64A-A0BD-9C3BB928B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795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1990s this was re-examined for the LEP Higgs search by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 Read and others</a:t>
            </a:r>
          </a:p>
        </p:txBody>
      </p:sp>
      <p:pic>
        <p:nvPicPr>
          <p:cNvPr id="73736" name="Picture 12">
            <a:extLst>
              <a:ext uri="{FF2B5EF4-FFF2-40B4-BE49-F238E27FC236}">
                <a16:creationId xmlns:a16="http://schemas.microsoft.com/office/drawing/2014/main" id="{DDE72B99-BCC8-F143-A391-AC86AE785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62400"/>
            <a:ext cx="8124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Box 13">
            <a:extLst>
              <a:ext uri="{FF2B5EF4-FFF2-40B4-BE49-F238E27FC236}">
                <a16:creationId xmlns:a16="http://schemas.microsoft.com/office/drawing/2014/main" id="{0B9D5DD5-FC47-B34F-A459-9916883F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78803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led to the “CL</a:t>
            </a:r>
            <a:r>
              <a:rPr lang="en-US" altLang="en-US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procedure for upper limits.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intervals also effectively reduce spurious exclusion by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particular choice of critical region.</a:t>
            </a:r>
          </a:p>
        </p:txBody>
      </p:sp>
    </p:spTree>
    <p:extLst>
      <p:ext uri="{BB962C8B-B14F-4D97-AF65-F5344CB8AC3E}">
        <p14:creationId xmlns:p14="http://schemas.microsoft.com/office/powerpoint/2010/main" val="1515492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1">
            <a:extLst>
              <a:ext uri="{FF2B5EF4-FFF2-40B4-BE49-F238E27FC236}">
                <a16:creationId xmlns:a16="http://schemas.microsoft.com/office/drawing/2014/main" id="{6E7BF65D-742A-114F-8996-A0A07E4507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4754" name="Footer Placeholder 2">
            <a:extLst>
              <a:ext uri="{FF2B5EF4-FFF2-40B4-BE49-F238E27FC236}">
                <a16:creationId xmlns:a16="http://schemas.microsoft.com/office/drawing/2014/main" id="{3D76C6D8-5A47-7E4B-B306-87F558E3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82F8DA8A-59DE-0440-9EBD-F287662B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1C65B01-9511-824B-82D9-41C5C48498E8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25E992EB-D359-1847-80F7-810F005B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</a:t>
            </a:r>
          </a:p>
        </p:txBody>
      </p:sp>
      <p:pic>
        <p:nvPicPr>
          <p:cNvPr id="74757" name="Picture 2" descr="http://www.pp.rhul.ac.uk/~cowan/temp/Qdist3_cls.gif">
            <a:extLst>
              <a:ext uri="{FF2B5EF4-FFF2-40B4-BE49-F238E27FC236}">
                <a16:creationId xmlns:a16="http://schemas.microsoft.com/office/drawing/2014/main" id="{C5C68C04-543D-D043-9C5F-E7089397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9650"/>
            <a:ext cx="40370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8">
            <a:extLst>
              <a:ext uri="{FF2B5EF4-FFF2-40B4-BE49-F238E27FC236}">
                <a16:creationId xmlns:a16="http://schemas.microsoft.com/office/drawing/2014/main" id="{FC84468D-7D28-2147-A650-83BEDE81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1099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4759" name="TextBox 9">
            <a:extLst>
              <a:ext uri="{FF2B5EF4-FFF2-40B4-BE49-F238E27FC236}">
                <a16:creationId xmlns:a16="http://schemas.microsoft.com/office/drawing/2014/main" id="{D83373EA-F4C4-AB43-8F5E-EA40073CF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86175"/>
            <a:ext cx="160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4760" name="TextBox 10">
            <a:extLst>
              <a:ext uri="{FF2B5EF4-FFF2-40B4-BE49-F238E27FC236}">
                <a16:creationId xmlns:a16="http://schemas.microsoft.com/office/drawing/2014/main" id="{93CE2E0E-0218-9149-8EE3-300C8398F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4506913"/>
            <a:ext cx="636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sp>
        <p:nvSpPr>
          <p:cNvPr id="74761" name="TextBox 11">
            <a:extLst>
              <a:ext uri="{FF2B5EF4-FFF2-40B4-BE49-F238E27FC236}">
                <a16:creationId xmlns:a16="http://schemas.microsoft.com/office/drawing/2014/main" id="{658FC46F-C040-FF4F-8045-9B034BE7D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722813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4762" name="Straight Arrow Connector 13">
            <a:extLst>
              <a:ext uri="{FF2B5EF4-FFF2-40B4-BE49-F238E27FC236}">
                <a16:creationId xmlns:a16="http://schemas.microsoft.com/office/drawing/2014/main" id="{5BC8438D-9E8F-1645-8D1B-E2966907C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930650"/>
            <a:ext cx="865187" cy="3603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3" name="Straight Arrow Connector 14">
            <a:extLst>
              <a:ext uri="{FF2B5EF4-FFF2-40B4-BE49-F238E27FC236}">
                <a16:creationId xmlns:a16="http://schemas.microsoft.com/office/drawing/2014/main" id="{E8343505-7BD3-5A4D-BF16-5284CD3ED8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5083175"/>
            <a:ext cx="1582737" cy="28733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4" name="Straight Arrow Connector 18">
            <a:extLst>
              <a:ext uri="{FF2B5EF4-FFF2-40B4-BE49-F238E27FC236}">
                <a16:creationId xmlns:a16="http://schemas.microsoft.com/office/drawing/2014/main" id="{D8ACC87B-E1FD-F942-A508-03558CF3ACA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19700" y="3427413"/>
            <a:ext cx="1008063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5" name="Straight Arrow Connector 21">
            <a:extLst>
              <a:ext uri="{FF2B5EF4-FFF2-40B4-BE49-F238E27FC236}">
                <a16:creationId xmlns:a16="http://schemas.microsoft.com/office/drawing/2014/main" id="{8A50EABB-ECFE-6A4E-96C7-1CA8D98CF02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787900" y="4795838"/>
            <a:ext cx="1368425" cy="5746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6" name="TextBox 16">
            <a:extLst>
              <a:ext uri="{FF2B5EF4-FFF2-40B4-BE49-F238E27FC236}">
                <a16:creationId xmlns:a16="http://schemas.microsoft.com/office/drawing/2014/main" id="{2D2A4E38-25E0-E848-A685-AC10C5930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09650"/>
            <a:ext cx="830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usual formulation of CL</a:t>
            </a:r>
            <a:r>
              <a:rPr lang="en-US" alt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 tests both the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(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</a:t>
            </a:r>
          </a:p>
          <a:p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0 (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hypotheses with the same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-2ln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3681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Date Placeholder 1">
            <a:extLst>
              <a:ext uri="{FF2B5EF4-FFF2-40B4-BE49-F238E27FC236}">
                <a16:creationId xmlns:a16="http://schemas.microsoft.com/office/drawing/2014/main" id="{2658D458-55A5-2E4B-8733-23750B002E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5778" name="Footer Placeholder 2">
            <a:extLst>
              <a:ext uri="{FF2B5EF4-FFF2-40B4-BE49-F238E27FC236}">
                <a16:creationId xmlns:a16="http://schemas.microsoft.com/office/drawing/2014/main" id="{31E708BD-20F7-2A4B-AED1-BB30D697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B05B97FE-6E78-AC4C-87FA-F91BBFE1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A0A05D4-7C13-2C4E-9C77-07F939F552E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8C746596-2537-DC49-963E-5E95F009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 (2)</a:t>
            </a:r>
          </a:p>
        </p:txBody>
      </p:sp>
      <p:sp>
        <p:nvSpPr>
          <p:cNvPr id="75781" name="TextBox 16">
            <a:extLst>
              <a:ext uri="{FF2B5EF4-FFF2-40B4-BE49-F238E27FC236}">
                <a16:creationId xmlns:a16="http://schemas.microsoft.com/office/drawing/2014/main" id="{788AD344-7C27-C84E-A6DB-59DA7D6A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064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before, “low sensitivity” means the distributions of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</a:p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very close:</a:t>
            </a:r>
          </a:p>
        </p:txBody>
      </p:sp>
      <p:pic>
        <p:nvPicPr>
          <p:cNvPr id="75782" name="Picture 2" descr="http://www.pp.rhul.ac.uk/~cowan/temp/Qdist0.gif">
            <a:extLst>
              <a:ext uri="{FF2B5EF4-FFF2-40B4-BE49-F238E27FC236}">
                <a16:creationId xmlns:a16="http://schemas.microsoft.com/office/drawing/2014/main" id="{0294BF9F-1DFA-2D45-ABCE-053BB421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286000"/>
            <a:ext cx="40322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8">
            <a:extLst>
              <a:ext uri="{FF2B5EF4-FFF2-40B4-BE49-F238E27FC236}">
                <a16:creationId xmlns:a16="http://schemas.microsoft.com/office/drawing/2014/main" id="{6F2B736C-568F-0849-A919-48BB2C987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20304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5784" name="TextBox 9">
            <a:extLst>
              <a:ext uri="{FF2B5EF4-FFF2-40B4-BE49-F238E27FC236}">
                <a16:creationId xmlns:a16="http://schemas.microsoft.com/office/drawing/2014/main" id="{6DF2C014-3E88-3449-B5D7-B6BBD0F2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2686050"/>
            <a:ext cx="161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5785" name="TextBox 10">
            <a:extLst>
              <a:ext uri="{FF2B5EF4-FFF2-40B4-BE49-F238E27FC236}">
                <a16:creationId xmlns:a16="http://schemas.microsoft.com/office/drawing/2014/main" id="{495049BC-57CC-DD4C-86D4-9753EEE6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384675"/>
            <a:ext cx="63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sp>
        <p:nvSpPr>
          <p:cNvPr id="75786" name="TextBox 11">
            <a:extLst>
              <a:ext uri="{FF2B5EF4-FFF2-40B4-BE49-F238E27FC236}">
                <a16:creationId xmlns:a16="http://schemas.microsoft.com/office/drawing/2014/main" id="{D61884CE-DF52-F646-8399-191E78DAF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86275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5787" name="Straight Arrow Connector 13">
            <a:extLst>
              <a:ext uri="{FF2B5EF4-FFF2-40B4-BE49-F238E27FC236}">
                <a16:creationId xmlns:a16="http://schemas.microsoft.com/office/drawing/2014/main" id="{AA41DC01-2C1B-F34E-80B1-ECAAF2E7A02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846513" y="3190875"/>
            <a:ext cx="431800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8" name="Straight Arrow Connector 14">
            <a:extLst>
              <a:ext uri="{FF2B5EF4-FFF2-40B4-BE49-F238E27FC236}">
                <a16:creationId xmlns:a16="http://schemas.microsoft.com/office/drawing/2014/main" id="{8192CB52-0E0B-374F-A9BA-479FA86E8C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2225" y="4846638"/>
            <a:ext cx="1800225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Straight Arrow Connector 18">
            <a:extLst>
              <a:ext uri="{FF2B5EF4-FFF2-40B4-BE49-F238E27FC236}">
                <a16:creationId xmlns:a16="http://schemas.microsoft.com/office/drawing/2014/main" id="{FC3E5001-9C41-DF47-BE40-48CE73D71AF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076825" y="2349500"/>
            <a:ext cx="792163" cy="6477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0" name="Straight Arrow Connector 21">
            <a:extLst>
              <a:ext uri="{FF2B5EF4-FFF2-40B4-BE49-F238E27FC236}">
                <a16:creationId xmlns:a16="http://schemas.microsoft.com/office/drawing/2014/main" id="{AC244686-6F70-AE48-A755-BD36AB08768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26050" y="4919663"/>
            <a:ext cx="863600" cy="5032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86598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1">
            <a:extLst>
              <a:ext uri="{FF2B5EF4-FFF2-40B4-BE49-F238E27FC236}">
                <a16:creationId xmlns:a16="http://schemas.microsoft.com/office/drawing/2014/main" id="{90BEF364-5643-1F4E-81E8-C59DFAD0CE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6802" name="Footer Placeholder 2">
            <a:extLst>
              <a:ext uri="{FF2B5EF4-FFF2-40B4-BE49-F238E27FC236}">
                <a16:creationId xmlns:a16="http://schemas.microsoft.com/office/drawing/2014/main" id="{EF34B95C-56D1-C24A-B0E4-9C66B8C2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A95A4F5C-E2EA-AB40-9077-8C8F027C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3B6A64-74E0-FC4A-9DB4-D6176D179DC6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6804" name="Picture 12" descr="http://www.pp.rhul.ac.uk/~cowan/temp/Qdist3.gif">
            <a:extLst>
              <a:ext uri="{FF2B5EF4-FFF2-40B4-BE49-F238E27FC236}">
                <a16:creationId xmlns:a16="http://schemas.microsoft.com/office/drawing/2014/main" id="{16EEF825-8B07-5442-B958-E5CB5664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16113"/>
            <a:ext cx="36544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Box 5">
            <a:extLst>
              <a:ext uri="{FF2B5EF4-FFF2-40B4-BE49-F238E27FC236}">
                <a16:creationId xmlns:a16="http://schemas.microsoft.com/office/drawing/2014/main" id="{2A75945E-1CAD-C24D-914C-C5944902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760413"/>
            <a:ext cx="7513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solution (A. Read et al.) is to base the test not on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(CL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but rather to divide this by 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(~ one minus the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-only hypothesis), i.e.,</a:t>
            </a:r>
          </a:p>
        </p:txBody>
      </p:sp>
      <p:pic>
        <p:nvPicPr>
          <p:cNvPr id="76806" name="Picture 2">
            <a:extLst>
              <a:ext uri="{FF2B5EF4-FFF2-40B4-BE49-F238E27FC236}">
                <a16:creationId xmlns:a16="http://schemas.microsoft.com/office/drawing/2014/main" id="{17C28641-96AC-0947-A612-116093BD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52738"/>
            <a:ext cx="19065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8">
            <a:extLst>
              <a:ext uri="{FF2B5EF4-FFF2-40B4-BE49-F238E27FC236}">
                <a16:creationId xmlns:a16="http://schemas.microsoft.com/office/drawing/2014/main" id="{97B16181-3CD8-E547-9573-95D1DB23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349500"/>
            <a:ext cx="110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</a:t>
            </a:r>
          </a:p>
        </p:txBody>
      </p:sp>
      <p:sp>
        <p:nvSpPr>
          <p:cNvPr id="76808" name="TextBox 9">
            <a:extLst>
              <a:ext uri="{FF2B5EF4-FFF2-40B4-BE49-F238E27FC236}">
                <a16:creationId xmlns:a16="http://schemas.microsoft.com/office/drawing/2014/main" id="{809C72D7-D6F7-F04B-805D-74AA4F88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752975"/>
            <a:ext cx="270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s+b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if:</a:t>
            </a:r>
          </a:p>
        </p:txBody>
      </p:sp>
      <p:pic>
        <p:nvPicPr>
          <p:cNvPr id="76809" name="Picture 3">
            <a:extLst>
              <a:ext uri="{FF2B5EF4-FFF2-40B4-BE49-F238E27FC236}">
                <a16:creationId xmlns:a16="http://schemas.microsoft.com/office/drawing/2014/main" id="{49BE782E-5E0F-F44C-9707-89834F37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689600"/>
            <a:ext cx="1114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Box 11">
            <a:extLst>
              <a:ext uri="{FF2B5EF4-FFF2-40B4-BE49-F238E27FC236}">
                <a16:creationId xmlns:a16="http://schemas.microsoft.com/office/drawing/2014/main" id="{84332BE5-4533-7740-8A64-23D17C56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521335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“effective”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 when the two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become close (prevents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 if sensitivity is low).</a:t>
            </a:r>
          </a:p>
        </p:txBody>
      </p:sp>
      <p:sp>
        <p:nvSpPr>
          <p:cNvPr id="76811" name="TextBox 12">
            <a:extLst>
              <a:ext uri="{FF2B5EF4-FFF2-40B4-BE49-F238E27FC236}">
                <a16:creationId xmlns:a16="http://schemas.microsoft.com/office/drawing/2014/main" id="{73D4E97C-D58C-AA41-AB95-1FAD6257E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246221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6812" name="TextBox 15">
            <a:extLst>
              <a:ext uri="{FF2B5EF4-FFF2-40B4-BE49-F238E27FC236}">
                <a16:creationId xmlns:a16="http://schemas.microsoft.com/office/drawing/2014/main" id="{BAFE7448-1F96-4E47-841D-AF24AE14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276475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pic>
        <p:nvPicPr>
          <p:cNvPr id="76813" name="Picture 13">
            <a:extLst>
              <a:ext uri="{FF2B5EF4-FFF2-40B4-BE49-F238E27FC236}">
                <a16:creationId xmlns:a16="http://schemas.microsoft.com/office/drawing/2014/main" id="{FB147C5A-E5B6-7441-B8B9-8E0C2201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29063"/>
            <a:ext cx="1558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14" name="Straight Arrow Connector 18">
            <a:extLst>
              <a:ext uri="{FF2B5EF4-FFF2-40B4-BE49-F238E27FC236}">
                <a16:creationId xmlns:a16="http://schemas.microsoft.com/office/drawing/2014/main" id="{5162673D-1C9F-074B-A33E-460DBF3EF4B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29212" y="2997201"/>
            <a:ext cx="504825" cy="215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Straight Arrow Connector 22">
            <a:extLst>
              <a:ext uri="{FF2B5EF4-FFF2-40B4-BE49-F238E27FC236}">
                <a16:creationId xmlns:a16="http://schemas.microsoft.com/office/drawing/2014/main" id="{3B8C0907-3A43-7443-A90B-474CDE9C67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23075" y="3105150"/>
            <a:ext cx="431800" cy="215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6" name="TextBox 26">
            <a:extLst>
              <a:ext uri="{FF2B5EF4-FFF2-40B4-BE49-F238E27FC236}">
                <a16:creationId xmlns:a16="http://schemas.microsoft.com/office/drawing/2014/main" id="{DC9ED4AC-92EC-0D42-8217-1822E15F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8" y="3933825"/>
            <a:ext cx="856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cxnSp>
        <p:nvCxnSpPr>
          <p:cNvPr id="76817" name="Straight Arrow Connector 28">
            <a:extLst>
              <a:ext uri="{FF2B5EF4-FFF2-40B4-BE49-F238E27FC236}">
                <a16:creationId xmlns:a16="http://schemas.microsoft.com/office/drawing/2014/main" id="{B69A1278-73F5-E541-B52E-A8E8A7D7B46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70663" y="4221163"/>
            <a:ext cx="1079500" cy="2873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8" name="TextBox 29">
            <a:extLst>
              <a:ext uri="{FF2B5EF4-FFF2-40B4-BE49-F238E27FC236}">
                <a16:creationId xmlns:a16="http://schemas.microsoft.com/office/drawing/2014/main" id="{080AFE4A-0C65-4948-AD0B-9EE9724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789363"/>
            <a:ext cx="835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6819" name="Straight Arrow Connector 30">
            <a:extLst>
              <a:ext uri="{FF2B5EF4-FFF2-40B4-BE49-F238E27FC236}">
                <a16:creationId xmlns:a16="http://schemas.microsoft.com/office/drawing/2014/main" id="{F5ACA7DF-AEEE-924C-A997-D810B5C9EC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4437063"/>
            <a:ext cx="1439862" cy="2873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0" name="Rectangle 2">
            <a:extLst>
              <a:ext uri="{FF2B5EF4-FFF2-40B4-BE49-F238E27FC236}">
                <a16:creationId xmlns:a16="http://schemas.microsoft.com/office/drawing/2014/main" id="{EFB5B461-CDB9-FD47-AB51-5441005C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915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 (3)</a:t>
            </a:r>
          </a:p>
        </p:txBody>
      </p:sp>
    </p:spTree>
    <p:extLst>
      <p:ext uri="{BB962C8B-B14F-4D97-AF65-F5344CB8AC3E}">
        <p14:creationId xmlns:p14="http://schemas.microsoft.com/office/powerpoint/2010/main" val="195934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1">
            <a:extLst>
              <a:ext uri="{FF2B5EF4-FFF2-40B4-BE49-F238E27FC236}">
                <a16:creationId xmlns:a16="http://schemas.microsoft.com/office/drawing/2014/main" id="{9FAB144C-937F-B249-82CE-C87FB7C7C0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9874" name="Footer Placeholder 2">
            <a:extLst>
              <a:ext uri="{FF2B5EF4-FFF2-40B4-BE49-F238E27FC236}">
                <a16:creationId xmlns:a16="http://schemas.microsoft.com/office/drawing/2014/main" id="{75630B47-1808-4D45-A1CA-E7E1EBA1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E73C1C56-11CD-7949-9883-34EF6A22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1B95FE-87B1-EF45-B2A1-DC9CF820FF4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2417A9B2-2F87-C64B-BF22-C15AF3145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55588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test for limits (2)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7" name="TextBox 11">
            <a:extLst>
              <a:ext uri="{FF2B5EF4-FFF2-40B4-BE49-F238E27FC236}">
                <a16:creationId xmlns:a16="http://schemas.microsoft.com/office/drawing/2014/main" id="{1C2CAC57-E53E-6140-935F-E63F473F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6925"/>
            <a:ext cx="874720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some cases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is no longer a relevant alternative and we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try to exclude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grounds that some other measure of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incompatibility between it and the data exceeds some threshold.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measure of incompatibility is taken to be the likelihood ratio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a two-sided alternative, then the critical region can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 both high and  low data values.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unified intervals, G. Feldman, R. Cousins,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Phys. Rev. D 57, 3873–3889 (1998)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Big Debate is whether to use one-sided or unified intervals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cases where small (or zero) values of the parameter are relevant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alternatives.  Professional statisticians have voiced support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both sides of the debate. </a:t>
            </a:r>
          </a:p>
        </p:txBody>
      </p:sp>
    </p:spTree>
    <p:extLst>
      <p:ext uri="{BB962C8B-B14F-4D97-AF65-F5344CB8AC3E}">
        <p14:creationId xmlns:p14="http://schemas.microsoft.com/office/powerpoint/2010/main" val="2431862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>
            <a:extLst>
              <a:ext uri="{FF2B5EF4-FFF2-40B4-BE49-F238E27FC236}">
                <a16:creationId xmlns:a16="http://schemas.microsoft.com/office/drawing/2014/main" id="{9BF53286-622E-A546-B6A7-AF0DD68D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876D21C-06C9-8644-985E-44295D3655F5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6D56141A-46A2-764A-973F-3706E77E3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375" y="396875"/>
            <a:ext cx="7546975" cy="5842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Unified (Feldman-Cousins) intervals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FBE46420-0B8F-674A-84C0-FD692DF8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267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use directly</a:t>
            </a:r>
          </a:p>
        </p:txBody>
      </p:sp>
      <p:sp>
        <p:nvSpPr>
          <p:cNvPr id="80900" name="Date Placeholder 10">
            <a:extLst>
              <a:ext uri="{FF2B5EF4-FFF2-40B4-BE49-F238E27FC236}">
                <a16:creationId xmlns:a16="http://schemas.microsoft.com/office/drawing/2014/main" id="{B426A3CD-EB0B-CC43-B1BB-0C1C6A6C5C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80901" name="Footer Placeholder 11">
            <a:extLst>
              <a:ext uri="{FF2B5EF4-FFF2-40B4-BE49-F238E27FC236}">
                <a16:creationId xmlns:a16="http://schemas.microsoft.com/office/drawing/2014/main" id="{09F40CE9-963B-0343-A982-E3101F84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02" name="TextBox 7">
            <a:extLst>
              <a:ext uri="{FF2B5EF4-FFF2-40B4-BE49-F238E27FC236}">
                <a16:creationId xmlns:a16="http://schemas.microsoft.com/office/drawing/2014/main" id="{CE13176E-43F7-C244-BFFF-0BACB1F8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501900"/>
            <a:ext cx="4914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test statistic for a hypothesized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0903" name="Picture 7">
            <a:extLst>
              <a:ext uri="{FF2B5EF4-FFF2-40B4-BE49-F238E27FC236}">
                <a16:creationId xmlns:a16="http://schemas.microsoft.com/office/drawing/2014/main" id="{2FB5F222-EA0F-3248-9CDB-C4538C1D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531938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Box 11">
            <a:extLst>
              <a:ext uri="{FF2B5EF4-FFF2-40B4-BE49-F238E27FC236}">
                <a16:creationId xmlns:a16="http://schemas.microsoft.com/office/drawing/2014/main" id="{D202472D-729C-5549-881E-E0C8C0A2E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181927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80905" name="Picture 2">
            <a:extLst>
              <a:ext uri="{FF2B5EF4-FFF2-40B4-BE49-F238E27FC236}">
                <a16:creationId xmlns:a16="http://schemas.microsoft.com/office/drawing/2014/main" id="{6831A2E6-3717-6140-80E1-C52C5CCD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25613"/>
            <a:ext cx="2314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Box 12">
            <a:extLst>
              <a:ext uri="{FF2B5EF4-FFF2-40B4-BE49-F238E27FC236}">
                <a16:creationId xmlns:a16="http://schemas.microsoft.com/office/drawing/2014/main" id="{6ECEA82F-A459-3546-9870-0DB90D16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081338"/>
            <a:ext cx="83232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discrepancy between data and hypothesis can correspond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to the estimate for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being observed high or low relative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essentially the statistic used for Feldman-Cousins intervals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also treats nuisance parameters).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G. Feldman and R.D. Cousins, Phys. Rev. D 57 (1998) 3873.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edge of interval can be at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depending on data.</a:t>
            </a:r>
          </a:p>
        </p:txBody>
      </p:sp>
    </p:spTree>
    <p:extLst>
      <p:ext uri="{BB962C8B-B14F-4D97-AF65-F5344CB8AC3E}">
        <p14:creationId xmlns:p14="http://schemas.microsoft.com/office/powerpoint/2010/main" val="2951077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>
            <a:extLst>
              <a:ext uri="{FF2B5EF4-FFF2-40B4-BE49-F238E27FC236}">
                <a16:creationId xmlns:a16="http://schemas.microsoft.com/office/drawing/2014/main" id="{AD42802F-E04A-B04D-8E02-79FCC4C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DC8C1324-586F-4042-A0EA-E293156E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7AA6A2-0CE1-7045-8115-17C06FAA6DF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4AC55A76-0E75-6A4E-B6A3-83D516341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" y="265113"/>
            <a:ext cx="8467725" cy="820737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Upper/lower edges of F-C interval for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b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Poisson(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2948" name="Text Box 7">
            <a:extLst>
              <a:ext uri="{FF2B5EF4-FFF2-40B4-BE49-F238E27FC236}">
                <a16:creationId xmlns:a16="http://schemas.microsoft.com/office/drawing/2014/main" id="{E5565BCD-588A-1044-A59A-449630E1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984750"/>
            <a:ext cx="657115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edge may be at zero, depending on data.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upper edge has (weak) dependence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2949" name="Picture 8">
            <a:extLst>
              <a:ext uri="{FF2B5EF4-FFF2-40B4-BE49-F238E27FC236}">
                <a16:creationId xmlns:a16="http://schemas.microsoft.com/office/drawing/2014/main" id="{47EE826D-F27C-C84A-8309-E22ABEF0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09725"/>
            <a:ext cx="33083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9">
            <a:extLst>
              <a:ext uri="{FF2B5EF4-FFF2-40B4-BE49-F238E27FC236}">
                <a16:creationId xmlns:a16="http://schemas.microsoft.com/office/drawing/2014/main" id="{06803EEF-97BA-FC42-AB03-9E463A32B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471613"/>
            <a:ext cx="275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Feldman &amp; Cousins, PRD 57 (1998) 3873</a:t>
            </a:r>
          </a:p>
        </p:txBody>
      </p:sp>
      <p:pic>
        <p:nvPicPr>
          <p:cNvPr id="82951" name="Picture 9">
            <a:extLst>
              <a:ext uri="{FF2B5EF4-FFF2-40B4-BE49-F238E27FC236}">
                <a16:creationId xmlns:a16="http://schemas.microsoft.com/office/drawing/2014/main" id="{84414E81-A60E-3948-A6B6-D1441791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670050"/>
            <a:ext cx="34353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Date Placeholder 8">
            <a:extLst>
              <a:ext uri="{FF2B5EF4-FFF2-40B4-BE49-F238E27FC236}">
                <a16:creationId xmlns:a16="http://schemas.microsoft.com/office/drawing/2014/main" id="{37DF9F73-83D7-E845-A444-F72DAAFA06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19753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Academic Training / Statistics for PP Lecture 2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Academic Training / Statistics for PP Lecture 2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Academic Training / Statistics for PP Lecture 2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Academic Training / Statistics for PP Lecture 2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1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28040</TotalTime>
  <Words>4383</Words>
  <Application>Microsoft Macintosh PowerPoint</Application>
  <PresentationFormat>On-screen Show (4:3)</PresentationFormat>
  <Paragraphs>486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Unified (Feldman-Cousins) intervals</vt:lpstr>
      <vt:lpstr>Upper/lower edges of F-C interval for μ versus b for n ~ Poisson(μ+b)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679</cp:revision>
  <dcterms:created xsi:type="dcterms:W3CDTF">2020-05-18T17:44:39Z</dcterms:created>
  <dcterms:modified xsi:type="dcterms:W3CDTF">2021-06-20T15:01:41Z</dcterms:modified>
</cp:coreProperties>
</file>