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27" r:id="rId2"/>
    <p:sldId id="1529" r:id="rId3"/>
    <p:sldId id="1528" r:id="rId4"/>
    <p:sldId id="1495" r:id="rId5"/>
    <p:sldId id="1496" r:id="rId6"/>
    <p:sldId id="1497" r:id="rId7"/>
    <p:sldId id="1164" r:id="rId8"/>
    <p:sldId id="1165" r:id="rId9"/>
    <p:sldId id="1166" r:id="rId10"/>
    <p:sldId id="1167" r:id="rId11"/>
    <p:sldId id="1168" r:id="rId12"/>
    <p:sldId id="1169" r:id="rId13"/>
    <p:sldId id="1170" r:id="rId14"/>
    <p:sldId id="1171" r:id="rId15"/>
    <p:sldId id="1172" r:id="rId16"/>
    <p:sldId id="1173" r:id="rId17"/>
    <p:sldId id="1174" r:id="rId18"/>
    <p:sldId id="1175" r:id="rId19"/>
    <p:sldId id="1117" r:id="rId20"/>
    <p:sldId id="1118" r:id="rId21"/>
    <p:sldId id="1119" r:id="rId22"/>
    <p:sldId id="1120" r:id="rId23"/>
    <p:sldId id="1121" r:id="rId24"/>
    <p:sldId id="1122" r:id="rId25"/>
    <p:sldId id="1123" r:id="rId26"/>
    <p:sldId id="1124" r:id="rId27"/>
    <p:sldId id="1125" r:id="rId28"/>
    <p:sldId id="1126" r:id="rId29"/>
    <p:sldId id="1127" r:id="rId30"/>
    <p:sldId id="1128" r:id="rId31"/>
    <p:sldId id="1129" r:id="rId32"/>
    <p:sldId id="1130" r:id="rId33"/>
    <p:sldId id="1131" r:id="rId34"/>
    <p:sldId id="1530" r:id="rId35"/>
    <p:sldId id="1462" r:id="rId36"/>
    <p:sldId id="1136" r:id="rId37"/>
    <p:sldId id="1137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6/20/21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6/20/21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CERN Academic Training / Statistics for PP Lecture 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CERN Academic Training / Statistics for PP Lecture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474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CERN Academic Training / Statistics for PP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3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934" y="1826987"/>
            <a:ext cx="527586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Academic Training Lectures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CERN / Zoom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+mj-lt"/>
              </a:rPr>
              <a:t>21-24 June 2021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26606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Physicists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3788229" y="3690258"/>
            <a:ext cx="4240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/event/1040095/</a:t>
            </a:r>
          </a:p>
        </p:txBody>
      </p:sp>
      <p:pic>
        <p:nvPicPr>
          <p:cNvPr id="4100" name="Picture 4" descr="CERN - Wikipedia">
            <a:extLst>
              <a:ext uri="{FF2B5EF4-FFF2-40B4-BE49-F238E27FC236}">
                <a16:creationId xmlns:a16="http://schemas.microsoft.com/office/drawing/2014/main" id="{BFFBDE14-BEA8-074B-8AD8-408F46F3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1" y="1981200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1">
            <a:extLst>
              <a:ext uri="{FF2B5EF4-FFF2-40B4-BE49-F238E27FC236}">
                <a16:creationId xmlns:a16="http://schemas.microsoft.com/office/drawing/2014/main" id="{7182A28E-D576-6C48-A4AE-E28145BB990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8914" name="Footer Placeholder 2">
            <a:extLst>
              <a:ext uri="{FF2B5EF4-FFF2-40B4-BE49-F238E27FC236}">
                <a16:creationId xmlns:a16="http://schemas.microsoft.com/office/drawing/2014/main" id="{8DF88FCD-0133-AC43-8477-A669692C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894C1B0F-92EB-024F-BC6E-2E9EE0CF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2125B1-6DF7-9D4B-96EE-FB66296E11D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7764820F-611F-C046-B53C-4D73750AA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144463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discovery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7" name="Text Box 3">
            <a:extLst>
              <a:ext uri="{FF2B5EF4-FFF2-40B4-BE49-F238E27FC236}">
                <a16:creationId xmlns:a16="http://schemas.microsoft.com/office/drawing/2014/main" id="{0FEE3523-E80E-EB44-8B03-EF9BC3B1E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760413"/>
            <a:ext cx="815816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relevant alternative to background-only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take critical region for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 to high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0 (data characteristic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to test background-only hypothesis define statistic</a:t>
            </a:r>
          </a:p>
        </p:txBody>
      </p:sp>
      <p:pic>
        <p:nvPicPr>
          <p:cNvPr id="38918" name="Picture 7">
            <a:extLst>
              <a:ext uri="{FF2B5EF4-FFF2-40B4-BE49-F238E27FC236}">
                <a16:creationId xmlns:a16="http://schemas.microsoft.com/office/drawing/2014/main" id="{E6008B6C-A2A8-7E40-82B3-716C2F0D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2640013"/>
            <a:ext cx="3924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14">
            <a:extLst>
              <a:ext uri="{FF2B5EF4-FFF2-40B4-BE49-F238E27FC236}">
                <a16:creationId xmlns:a16="http://schemas.microsoft.com/office/drawing/2014/main" id="{4E1658A2-3BC0-B94A-ABAA-71759F30C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3983038"/>
            <a:ext cx="82105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here only large (positive) observed signal strength is evidence  against the background-only hypothesis.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even though here physically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allow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negative.  In large sample limit its distribution becomes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Gaussian, and this will allow us to write down simple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expressions for distributions of our test statistics.</a:t>
            </a:r>
          </a:p>
        </p:txBody>
      </p:sp>
      <p:graphicFrame>
        <p:nvGraphicFramePr>
          <p:cNvPr id="38920" name="Object 2">
            <a:extLst>
              <a:ext uri="{FF2B5EF4-FFF2-40B4-BE49-F238E27FC236}">
                <a16:creationId xmlns:a16="http://schemas.microsoft.com/office/drawing/2014/main" id="{FCADC008-B88B-1649-B8D1-EBF6A69ED9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0788" y="1709738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4" imgW="241300" imgH="368300" progId="Equation.3">
                  <p:embed/>
                </p:oleObj>
              </mc:Choice>
              <mc:Fallback>
                <p:oleObj name="Equation" r:id="rId4" imgW="241300" imgH="368300" progId="Equation.3">
                  <p:embed/>
                  <p:pic>
                    <p:nvPicPr>
                      <p:cNvPr id="38920" name="Object 2">
                        <a:extLst>
                          <a:ext uri="{FF2B5EF4-FFF2-40B4-BE49-F238E27FC236}">
                            <a16:creationId xmlns:a16="http://schemas.microsoft.com/office/drawing/2014/main" id="{FCADC008-B88B-1649-B8D1-EBF6A69ED9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709738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2">
            <a:extLst>
              <a:ext uri="{FF2B5EF4-FFF2-40B4-BE49-F238E27FC236}">
                <a16:creationId xmlns:a16="http://schemas.microsoft.com/office/drawing/2014/main" id="{4F2A68DB-4576-C046-98E3-71AF0CBB05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8050" y="4945063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6" imgW="241300" imgH="368300" progId="Equation.3">
                  <p:embed/>
                </p:oleObj>
              </mc:Choice>
              <mc:Fallback>
                <p:oleObj name="Equation" r:id="rId6" imgW="241300" imgH="368300" progId="Equation.3">
                  <p:embed/>
                  <p:pic>
                    <p:nvPicPr>
                      <p:cNvPr id="38921" name="Object 2">
                        <a:extLst>
                          <a:ext uri="{FF2B5EF4-FFF2-40B4-BE49-F238E27FC236}">
                            <a16:creationId xmlns:a16="http://schemas.microsoft.com/office/drawing/2014/main" id="{4F2A68DB-4576-C046-98E3-71AF0CBB05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050" y="4945063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900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98A35CB1-858F-8841-91B4-9206310936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ABA71D3-5FD9-084C-B31A-8DE75033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3F2E7164-BD85-7F40-A8A1-89283D9F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9F215A-F3DF-4A40-8817-9F2832F67F4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6C192049-CAF5-624D-B31A-DCC6488FA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5613"/>
            <a:ext cx="85693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large-sample limit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98240DD8-212E-AE4E-B5D8-08668854C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192213"/>
            <a:ext cx="8167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approximations valid in the large sample (asymptotic)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limit, we can write down the full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sp>
        <p:nvSpPr>
          <p:cNvPr id="39942" name="TextBox 7">
            <a:extLst>
              <a:ext uri="{FF2B5EF4-FFF2-40B4-BE49-F238E27FC236}">
                <a16:creationId xmlns:a16="http://schemas.microsoft.com/office/drawing/2014/main" id="{699DC126-3B80-A345-B8A6-B3D5E4DDE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394075"/>
            <a:ext cx="726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“half chi-square” distribution: </a:t>
            </a:r>
          </a:p>
        </p:txBody>
      </p:sp>
      <p:pic>
        <p:nvPicPr>
          <p:cNvPr id="39943" name="Picture 10">
            <a:extLst>
              <a:ext uri="{FF2B5EF4-FFF2-40B4-BE49-F238E27FC236}">
                <a16:creationId xmlns:a16="http://schemas.microsoft.com/office/drawing/2014/main" id="{D1C6943A-BAB8-A544-B51E-5BE73D22B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0500"/>
            <a:ext cx="49688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1">
            <a:extLst>
              <a:ext uri="{FF2B5EF4-FFF2-40B4-BE49-F238E27FC236}">
                <a16:creationId xmlns:a16="http://schemas.microsoft.com/office/drawing/2014/main" id="{49CCE8A2-F04E-C94F-B8A2-66BCB0F9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3300"/>
            <a:ext cx="8099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1">
            <a:extLst>
              <a:ext uri="{FF2B5EF4-FFF2-40B4-BE49-F238E27FC236}">
                <a16:creationId xmlns:a16="http://schemas.microsoft.com/office/drawing/2014/main" id="{C64FE57B-C47B-3C46-B1A1-4390B5E2D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80000"/>
            <a:ext cx="8447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 sample limit,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of nuisance parameters;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nuisance parameters through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9946" name="TextBox 19">
            <a:extLst>
              <a:ext uri="{FF2B5EF4-FFF2-40B4-BE49-F238E27FC236}">
                <a16:creationId xmlns:a16="http://schemas.microsoft.com/office/drawing/2014/main" id="{917AA63A-FB5F-B649-BE54-81086E368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991799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>
            <a:extLst>
              <a:ext uri="{FF2B5EF4-FFF2-40B4-BE49-F238E27FC236}">
                <a16:creationId xmlns:a16="http://schemas.microsoft.com/office/drawing/2014/main" id="{5B671B95-A90E-514C-A315-1727A678525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0962" name="Footer Placeholder 2">
            <a:extLst>
              <a:ext uri="{FF2B5EF4-FFF2-40B4-BE49-F238E27FC236}">
                <a16:creationId xmlns:a16="http://schemas.microsoft.com/office/drawing/2014/main" id="{360A20EC-7312-0144-9A56-1EA817A3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9356C26-2760-5147-97A0-0C011D056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8F6B10-1889-D444-B91F-3CDE610B25A4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17B7BBDA-0696-E04F-997B-19AEF7480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31750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discovery</a:t>
            </a:r>
            <a:endParaRPr lang="en-GB" altLang="en-US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5" name="TextBox 8">
            <a:extLst>
              <a:ext uri="{FF2B5EF4-FFF2-40B4-BE49-F238E27FC236}">
                <a16:creationId xmlns:a16="http://schemas.microsoft.com/office/drawing/2014/main" id="{7B425EF4-2BA9-E649-8AA1-D027B756D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28688"/>
            <a:ext cx="7593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increasing incompatibility between the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hypothesis, therefore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an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0,obs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40966" name="Picture 8">
            <a:extLst>
              <a:ext uri="{FF2B5EF4-FFF2-40B4-BE49-F238E27FC236}">
                <a16:creationId xmlns:a16="http://schemas.microsoft.com/office/drawing/2014/main" id="{68B94142-F9E7-2A4E-81F2-A3507960A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795463"/>
            <a:ext cx="31337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0">
            <a:extLst>
              <a:ext uri="{FF2B5EF4-FFF2-40B4-BE49-F238E27FC236}">
                <a16:creationId xmlns:a16="http://schemas.microsoft.com/office/drawing/2014/main" id="{86E36728-0A7E-3045-9592-551F10E79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2795588"/>
            <a:ext cx="3637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e.g. asymptotic formula</a:t>
            </a:r>
          </a:p>
        </p:txBody>
      </p:sp>
      <p:cxnSp>
        <p:nvCxnSpPr>
          <p:cNvPr id="40968" name="Straight Arrow Connector 11">
            <a:extLst>
              <a:ext uri="{FF2B5EF4-FFF2-40B4-BE49-F238E27FC236}">
                <a16:creationId xmlns:a16="http://schemas.microsoft.com/office/drawing/2014/main" id="{65860F49-D09C-A240-B01B-F02AABF4B05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610100" y="2662238"/>
            <a:ext cx="285750" cy="2857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69" name="Picture 2">
            <a:extLst>
              <a:ext uri="{FF2B5EF4-FFF2-40B4-BE49-F238E27FC236}">
                <a16:creationId xmlns:a16="http://schemas.microsoft.com/office/drawing/2014/main" id="{E7439262-E8AA-8349-9C8F-77154440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286125"/>
            <a:ext cx="41433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Box 13">
            <a:extLst>
              <a:ext uri="{FF2B5EF4-FFF2-40B4-BE49-F238E27FC236}">
                <a16:creationId xmlns:a16="http://schemas.microsoft.com/office/drawing/2014/main" id="{3ADA6584-9235-6D47-8D0F-75B5C0D00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4071938"/>
            <a:ext cx="3101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get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significance,</a:t>
            </a:r>
          </a:p>
        </p:txBody>
      </p:sp>
      <p:pic>
        <p:nvPicPr>
          <p:cNvPr id="40971" name="Picture 3">
            <a:extLst>
              <a:ext uri="{FF2B5EF4-FFF2-40B4-BE49-F238E27FC236}">
                <a16:creationId xmlns:a16="http://schemas.microsoft.com/office/drawing/2014/main" id="{E6236959-BD4C-8947-B530-968E2BCF9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00625"/>
            <a:ext cx="21653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270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29CF80B1-4DC2-9249-85AE-013EE80A98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52358C63-D498-7847-A35E-A11019DF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624852E-1948-1944-A083-FF664537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13095-8CE0-F94C-A948-65C04C2F68E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8B39849-4DAC-ED45-9582-38934C28C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390525"/>
            <a:ext cx="7480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significance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9" name="Text Box 3">
            <a:extLst>
              <a:ext uri="{FF2B5EF4-FFF2-40B4-BE49-F238E27FC236}">
                <a16:creationId xmlns:a16="http://schemas.microsoft.com/office/drawing/2014/main" id="{925459D9-1C1A-FC40-8B80-70FD190CF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781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pdf, the cumulative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found to be </a:t>
            </a:r>
          </a:p>
        </p:txBody>
      </p:sp>
      <p:pic>
        <p:nvPicPr>
          <p:cNvPr id="41990" name="Picture 2">
            <a:extLst>
              <a:ext uri="{FF2B5EF4-FFF2-40B4-BE49-F238E27FC236}">
                <a16:creationId xmlns:a16="http://schemas.microsoft.com/office/drawing/2014/main" id="{4B80F21B-A7BF-4B40-A9FE-16F6CCF3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71625"/>
            <a:ext cx="339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10">
            <a:extLst>
              <a:ext uri="{FF2B5EF4-FFF2-40B4-BE49-F238E27FC236}">
                <a16:creationId xmlns:a16="http://schemas.microsoft.com/office/drawing/2014/main" id="{C8EFB778-B5A8-014D-91DD-7C9A22FB8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2552700"/>
            <a:ext cx="3348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′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</a:p>
        </p:txBody>
      </p:sp>
      <p:pic>
        <p:nvPicPr>
          <p:cNvPr id="41992" name="Picture 3">
            <a:extLst>
              <a:ext uri="{FF2B5EF4-FFF2-40B4-BE49-F238E27FC236}">
                <a16:creationId xmlns:a16="http://schemas.microsoft.com/office/drawing/2014/main" id="{0AB8B446-7708-EF49-87E8-8B53436D5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114675"/>
            <a:ext cx="23907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Box 12">
            <a:extLst>
              <a:ext uri="{FF2B5EF4-FFF2-40B4-BE49-F238E27FC236}">
                <a16:creationId xmlns:a16="http://schemas.microsoft.com/office/drawing/2014/main" id="{4F867357-2C37-8D46-B7CB-4D5E82A22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848100"/>
            <a:ext cx="486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is</a:t>
            </a:r>
          </a:p>
        </p:txBody>
      </p:sp>
      <p:pic>
        <p:nvPicPr>
          <p:cNvPr id="41994" name="Picture 4">
            <a:extLst>
              <a:ext uri="{FF2B5EF4-FFF2-40B4-BE49-F238E27FC236}">
                <a16:creationId xmlns:a16="http://schemas.microsoft.com/office/drawing/2014/main" id="{06E66921-F283-0649-BBE5-E9C26842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46246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TextBox 14">
            <a:extLst>
              <a:ext uri="{FF2B5EF4-FFF2-40B4-BE49-F238E27FC236}">
                <a16:creationId xmlns:a16="http://schemas.microsoft.com/office/drawing/2014/main" id="{2DA41D10-071D-5F4F-8939-3696B138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086350"/>
            <a:ext cx="614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 the discovery significance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simply</a:t>
            </a:r>
          </a:p>
        </p:txBody>
      </p:sp>
      <p:pic>
        <p:nvPicPr>
          <p:cNvPr id="41996" name="Picture 5">
            <a:extLst>
              <a:ext uri="{FF2B5EF4-FFF2-40B4-BE49-F238E27FC236}">
                <a16:creationId xmlns:a16="http://schemas.microsoft.com/office/drawing/2014/main" id="{1EAD4B85-382A-054B-A834-BEB70B98F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5748338"/>
            <a:ext cx="3124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Rectangle 13">
            <a:extLst>
              <a:ext uri="{FF2B5EF4-FFF2-40B4-BE49-F238E27FC236}">
                <a16:creationId xmlns:a16="http://schemas.microsoft.com/office/drawing/2014/main" id="{6192F40B-DC76-AF42-B0E5-D180AC9C6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638800"/>
            <a:ext cx="3829050" cy="685800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98" name="TextBox 19">
            <a:extLst>
              <a:ext uri="{FF2B5EF4-FFF2-40B4-BE49-F238E27FC236}">
                <a16:creationId xmlns:a16="http://schemas.microsoft.com/office/drawing/2014/main" id="{5833BAE1-0C67-6743-A6FF-C74F60205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576795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>
            <a:extLst>
              <a:ext uri="{FF2B5EF4-FFF2-40B4-BE49-F238E27FC236}">
                <a16:creationId xmlns:a16="http://schemas.microsoft.com/office/drawing/2014/main" id="{A6EB7D14-9622-D84F-BC75-5A194015E80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3010" name="Footer Placeholder 2">
            <a:extLst>
              <a:ext uri="{FF2B5EF4-FFF2-40B4-BE49-F238E27FC236}">
                <a16:creationId xmlns:a16="http://schemas.microsoft.com/office/drawing/2014/main" id="{C61A2F9A-E89B-A444-A72F-F7928E13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EF489866-F2BC-EB40-82F7-4BF401CB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EACC65-6996-AD47-97B8-78C19F69FC66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EAE3A194-5E17-BE4C-9FD6-F264210A6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013" name="Picture 9">
            <a:extLst>
              <a:ext uri="{FF2B5EF4-FFF2-40B4-BE49-F238E27FC236}">
                <a16:creationId xmlns:a16="http://schemas.microsoft.com/office/drawing/2014/main" id="{6555E983-50F5-4545-9AA6-458107D5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38263"/>
            <a:ext cx="3181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>
            <a:extLst>
              <a:ext uri="{FF2B5EF4-FFF2-40B4-BE49-F238E27FC236}">
                <a16:creationId xmlns:a16="http://schemas.microsoft.com/office/drawing/2014/main" id="{2F2ACF8D-7AFC-BC4C-84FB-F132BF3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28775"/>
            <a:ext cx="43243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8">
            <a:extLst>
              <a:ext uri="{FF2B5EF4-FFF2-40B4-BE49-F238E27FC236}">
                <a16:creationId xmlns:a16="http://schemas.microsoft.com/office/drawing/2014/main" id="{DD8B1FEF-9246-834D-8CAC-4840BAACD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57450"/>
            <a:ext cx="33321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param. of interest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take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6" name="TextBox 9">
            <a:extLst>
              <a:ext uri="{FF2B5EF4-FFF2-40B4-BE49-F238E27FC236}">
                <a16:creationId xmlns:a16="http://schemas.microsoft.com/office/drawing/2014/main" id="{170C4624-BB16-4C4A-84D2-B4C775857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221163"/>
            <a:ext cx="3503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formula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approximation to 5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lang="en-US" altLang="en-US" sz="24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25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already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20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7" name="TextBox 19">
            <a:extLst>
              <a:ext uri="{FF2B5EF4-FFF2-40B4-BE49-F238E27FC236}">
                <a16:creationId xmlns:a16="http://schemas.microsoft.com/office/drawing/2014/main" id="{36DB189E-0670-394E-9219-C0E01069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1628430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1">
            <a:extLst>
              <a:ext uri="{FF2B5EF4-FFF2-40B4-BE49-F238E27FC236}">
                <a16:creationId xmlns:a16="http://schemas.microsoft.com/office/drawing/2014/main" id="{A099994B-B581-574B-8C73-92584D288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5275263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Date Placeholder 1">
            <a:extLst>
              <a:ext uri="{FF2B5EF4-FFF2-40B4-BE49-F238E27FC236}">
                <a16:creationId xmlns:a16="http://schemas.microsoft.com/office/drawing/2014/main" id="{5ED256CE-E792-9348-8991-0C8F3822018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4035" name="Footer Placeholder 2">
            <a:extLst>
              <a:ext uri="{FF2B5EF4-FFF2-40B4-BE49-F238E27FC236}">
                <a16:creationId xmlns:a16="http://schemas.microsoft.com/office/drawing/2014/main" id="{0882CD17-E3FD-7D41-B59E-7E4DFAC8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B2C59D08-F7BC-A14C-A15A-2917D60E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C74E5B-BEAF-6B4C-A325-BFD133C4325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E0EA9BA-5484-1046-81CC-954C6B60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</a:t>
            </a:r>
            <a:r>
              <a:rPr lang="en-GB" sz="3200" i="1" kern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</a:t>
            </a:r>
            <a:r>
              <a:rPr lang="en-GB" sz="3200" kern="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0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plot</a:t>
            </a:r>
          </a:p>
        </p:txBody>
      </p:sp>
      <p:sp>
        <p:nvSpPr>
          <p:cNvPr id="44038" name="TextBox 5">
            <a:extLst>
              <a:ext uri="{FF2B5EF4-FFF2-40B4-BE49-F238E27FC236}">
                <a16:creationId xmlns:a16="http://schemas.microsoft.com/office/drawing/2014/main" id="{39F519F6-3BDF-CB47-B9AE-F2C89B71C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46113"/>
            <a:ext cx="80645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“local”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background-only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obtained from the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each individual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without any correct for the Look-Elsewhere Effect.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“Expected” (dashed) curve gives the median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the SM Higgs (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1) at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4039" name="TextBox 16">
            <a:extLst>
              <a:ext uri="{FF2B5EF4-FFF2-40B4-BE49-F238E27FC236}">
                <a16:creationId xmlns:a16="http://schemas.microsoft.com/office/drawing/2014/main" id="{1FF0536D-7BB2-4441-86CA-92DFB21DD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2841625"/>
            <a:ext cx="3392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  <p:sp>
        <p:nvSpPr>
          <p:cNvPr id="44040" name="TextBox 1">
            <a:extLst>
              <a:ext uri="{FF2B5EF4-FFF2-40B4-BE49-F238E27FC236}">
                <a16:creationId xmlns:a16="http://schemas.microsoft.com/office/drawing/2014/main" id="{3E6262B7-F590-5E4A-AD43-2A9DCA26F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3109913"/>
            <a:ext cx="32658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blue band gives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 of the distribution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(±1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of significances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assumption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 Higgs.</a:t>
            </a:r>
          </a:p>
        </p:txBody>
      </p:sp>
    </p:spTree>
    <p:extLst>
      <p:ext uri="{BB962C8B-B14F-4D97-AF65-F5344CB8AC3E}">
        <p14:creationId xmlns:p14="http://schemas.microsoft.com/office/powerpoint/2010/main" val="99768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7">
            <a:extLst>
              <a:ext uri="{FF2B5EF4-FFF2-40B4-BE49-F238E27FC236}">
                <a16:creationId xmlns:a16="http://schemas.microsoft.com/office/drawing/2014/main" id="{296E3D26-5E3C-9A4D-B0D7-E7DC321C1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93" y="2895600"/>
            <a:ext cx="8607741" cy="348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when setting an upper limit, an upwards fluctuation of the data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not taken to mean incompatibility with the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-value:</a:t>
            </a:r>
          </a:p>
          <a:p>
            <a:pPr>
              <a:spcBef>
                <a:spcPts val="1400"/>
              </a:spcBef>
              <a:spcAft>
                <a:spcPts val="18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sample approximation: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upper limit at CL = 1</a:t>
            </a:r>
            <a:r>
              <a:rPr lang="en-US" altLang="en-US" sz="2400" dirty="0">
                <a:solidFill>
                  <a:srgbClr val="0070C0"/>
                </a:solidFill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solve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5058" name="Picture 12">
            <a:extLst>
              <a:ext uri="{FF2B5EF4-FFF2-40B4-BE49-F238E27FC236}">
                <a16:creationId xmlns:a16="http://schemas.microsoft.com/office/drawing/2014/main" id="{6F9A4FAE-A5A7-4345-A650-08DB8AD69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4914900"/>
            <a:ext cx="1612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Date Placeholder 1">
            <a:extLst>
              <a:ext uri="{FF2B5EF4-FFF2-40B4-BE49-F238E27FC236}">
                <a16:creationId xmlns:a16="http://schemas.microsoft.com/office/drawing/2014/main" id="{E7E0CE02-71BA-B44A-B57C-F79FC30410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5060" name="Footer Placeholder 2">
            <a:extLst>
              <a:ext uri="{FF2B5EF4-FFF2-40B4-BE49-F238E27FC236}">
                <a16:creationId xmlns:a16="http://schemas.microsoft.com/office/drawing/2014/main" id="{B2BB7AA8-469E-0148-92B8-7750BF84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1" name="Slide Number Placeholder 3">
            <a:extLst>
              <a:ext uri="{FF2B5EF4-FFF2-40B4-BE49-F238E27FC236}">
                <a16:creationId xmlns:a16="http://schemas.microsoft.com/office/drawing/2014/main" id="{FE3EDA45-3114-8147-A762-34E739DB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5890E-54F6-FB45-BDBD-F47F84BB5F8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2" name="Rectangle 2">
            <a:extLst>
              <a:ext uri="{FF2B5EF4-FFF2-40B4-BE49-F238E27FC236}">
                <a16:creationId xmlns:a16="http://schemas.microsoft.com/office/drawing/2014/main" id="{4E3F2D38-2BE2-6C49-A6BA-2C9293327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381000"/>
            <a:ext cx="696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upper limits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3" name="Text Box 3">
            <a:extLst>
              <a:ext uri="{FF2B5EF4-FFF2-40B4-BE49-F238E27FC236}">
                <a16:creationId xmlns:a16="http://schemas.microsoft.com/office/drawing/2014/main" id="{B4FAA955-C172-B246-9A1C-A5C9155A9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18" y="1028700"/>
            <a:ext cx="6007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purposes of setting an upper limit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</a:t>
            </a:r>
          </a:p>
        </p:txBody>
      </p:sp>
      <p:pic>
        <p:nvPicPr>
          <p:cNvPr id="45064" name="Picture 7">
            <a:extLst>
              <a:ext uri="{FF2B5EF4-FFF2-40B4-BE49-F238E27FC236}">
                <a16:creationId xmlns:a16="http://schemas.microsoft.com/office/drawing/2014/main" id="{622D7D53-4B03-FD43-BCEC-A88E54716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1" y="1617663"/>
            <a:ext cx="365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7">
            <a:extLst>
              <a:ext uri="{FF2B5EF4-FFF2-40B4-BE49-F238E27FC236}">
                <a16:creationId xmlns:a16="http://schemas.microsoft.com/office/drawing/2014/main" id="{F8A7EE24-0A29-E142-AFFB-1D6E8353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31" y="16748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Box 11">
            <a:extLst>
              <a:ext uri="{FF2B5EF4-FFF2-40B4-BE49-F238E27FC236}">
                <a16:creationId xmlns:a16="http://schemas.microsoft.com/office/drawing/2014/main" id="{BAEDCD9A-C715-DC48-9A2B-208617D1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943" y="1962150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45067" name="Picture 11">
            <a:extLst>
              <a:ext uri="{FF2B5EF4-FFF2-40B4-BE49-F238E27FC236}">
                <a16:creationId xmlns:a16="http://schemas.microsoft.com/office/drawing/2014/main" id="{D59BC07F-2422-CE4F-8E5D-37FAFD8F5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56" y="3865563"/>
            <a:ext cx="2962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1">
            <a:extLst>
              <a:ext uri="{FF2B5EF4-FFF2-40B4-BE49-F238E27FC236}">
                <a16:creationId xmlns:a16="http://schemas.microsoft.com/office/drawing/2014/main" id="{866A53C5-B494-844D-AB61-493CD343D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68" y="5003800"/>
            <a:ext cx="77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Rectangle 13">
            <a:extLst>
              <a:ext uri="{FF2B5EF4-FFF2-40B4-BE49-F238E27FC236}">
                <a16:creationId xmlns:a16="http://schemas.microsoft.com/office/drawing/2014/main" id="{CFE5372E-16D2-5F4F-89C0-B1CDA6B93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718" y="4803775"/>
            <a:ext cx="2595563" cy="790575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70" name="TextBox 19">
            <a:extLst>
              <a:ext uri="{FF2B5EF4-FFF2-40B4-BE49-F238E27FC236}">
                <a16:creationId xmlns:a16="http://schemas.microsoft.com/office/drawing/2014/main" id="{07241441-AE3C-0247-A9E3-E33D70F03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884946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D73F88B7-9810-7040-858B-4E8F43FB7C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3B862BD6-6E3B-9D49-B192-761DC18F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EABE4D02-4450-DE44-B918-272836FA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8501A8-F833-484A-87CF-3279DEDDF36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A50F3F5A-4D05-AC41-B40F-31241466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formulae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085" name="Picture 2">
            <a:extLst>
              <a:ext uri="{FF2B5EF4-FFF2-40B4-BE49-F238E27FC236}">
                <a16:creationId xmlns:a16="http://schemas.microsoft.com/office/drawing/2014/main" id="{D6CBA4A6-7C45-4448-9062-880D50E24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8862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6">
            <a:extLst>
              <a:ext uri="{FF2B5EF4-FFF2-40B4-BE49-F238E27FC236}">
                <a16:creationId xmlns:a16="http://schemas.microsoft.com/office/drawing/2014/main" id="{5E6DD9FE-591B-0B4D-827D-83F743BCB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095375"/>
            <a:ext cx="675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values.</a:t>
            </a:r>
          </a:p>
        </p:txBody>
      </p:sp>
      <p:sp>
        <p:nvSpPr>
          <p:cNvPr id="46087" name="TextBox 7">
            <a:extLst>
              <a:ext uri="{FF2B5EF4-FFF2-40B4-BE49-F238E27FC236}">
                <a16:creationId xmlns:a16="http://schemas.microsoft.com/office/drawing/2014/main" id="{28CF4981-381D-B549-9B21-82435401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71700"/>
            <a:ext cx="4669971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|1)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Typically interested in 95% CL, i.e.,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threshold = 0.05,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2.69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 1.64.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|0]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“exclusion sensitivity”.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asymptotic formulae good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6,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9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6088" name="TextBox 19">
            <a:extLst>
              <a:ext uri="{FF2B5EF4-FFF2-40B4-BE49-F238E27FC236}">
                <a16:creationId xmlns:a16="http://schemas.microsoft.com/office/drawing/2014/main" id="{913C03A1-4ADA-A54F-B514-586CC1FAB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2989402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>
            <a:extLst>
              <a:ext uri="{FF2B5EF4-FFF2-40B4-BE49-F238E27FC236}">
                <a16:creationId xmlns:a16="http://schemas.microsoft.com/office/drawing/2014/main" id="{93ABD081-09ED-4846-8641-8CD69A3EF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016250"/>
            <a:ext cx="6027424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Date Placeholder 1">
            <a:extLst>
              <a:ext uri="{FF2B5EF4-FFF2-40B4-BE49-F238E27FC236}">
                <a16:creationId xmlns:a16="http://schemas.microsoft.com/office/drawing/2014/main" id="{08E9D0D4-6236-374F-BAB3-318FB91611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1600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7107" name="Footer Placeholder 2">
            <a:extLst>
              <a:ext uri="{FF2B5EF4-FFF2-40B4-BE49-F238E27FC236}">
                <a16:creationId xmlns:a16="http://schemas.microsoft.com/office/drawing/2014/main" id="{43DF773A-0206-144A-8273-75DE4363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9919" y="6480175"/>
            <a:ext cx="625161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53EB90E3-1675-F44C-8335-ADBB293E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4513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30E0E1-BAF7-504B-BBC1-A38E414662D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8A1AC5A-2D88-9249-A45C-5EE180A1D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115888"/>
            <a:ext cx="75599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green and yellow limit plots</a:t>
            </a:r>
          </a:p>
        </p:txBody>
      </p:sp>
      <p:sp>
        <p:nvSpPr>
          <p:cNvPr id="47110" name="TextBox 4">
            <a:extLst>
              <a:ext uri="{FF2B5EF4-FFF2-40B4-BE49-F238E27FC236}">
                <a16:creationId xmlns:a16="http://schemas.microsoft.com/office/drawing/2014/main" id="{0A7CB4FA-2CF1-EA45-A296-16A6EA7E0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620713"/>
            <a:ext cx="878972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every value of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find the upper limit on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for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determine the distribution of upper limits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would obtain under the hypothesis of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dashed curve is the median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 green (yellow) bands give the ± 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regions of this distribution.</a:t>
            </a:r>
          </a:p>
        </p:txBody>
      </p:sp>
      <p:sp>
        <p:nvSpPr>
          <p:cNvPr id="47111" name="TextBox 16">
            <a:extLst>
              <a:ext uri="{FF2B5EF4-FFF2-40B4-BE49-F238E27FC236}">
                <a16:creationId xmlns:a16="http://schemas.microsoft.com/office/drawing/2014/main" id="{A53F9DEF-CAA6-EE44-8779-29F884432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49" y="2859088"/>
            <a:ext cx="342045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</p:spTree>
    <p:extLst>
      <p:ext uri="{BB962C8B-B14F-4D97-AF65-F5344CB8AC3E}">
        <p14:creationId xmlns:p14="http://schemas.microsoft.com/office/powerpoint/2010/main" val="1676867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1">
            <a:extLst>
              <a:ext uri="{FF2B5EF4-FFF2-40B4-BE49-F238E27FC236}">
                <a16:creationId xmlns:a16="http://schemas.microsoft.com/office/drawing/2014/main" id="{8A599624-06F4-7B40-8E26-F7721B46962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2530" name="Footer Placeholder 2">
            <a:extLst>
              <a:ext uri="{FF2B5EF4-FFF2-40B4-BE49-F238E27FC236}">
                <a16:creationId xmlns:a16="http://schemas.microsoft.com/office/drawing/2014/main" id="{89A523EB-341D-0443-99BA-582F41FF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D687DB0C-F710-5C4F-907F-13223540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58F8C5-2CAC-254F-9569-1876BDFC1933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2" name="TextBox 1">
            <a:extLst>
              <a:ext uri="{FF2B5EF4-FFF2-40B4-BE49-F238E27FC236}">
                <a16:creationId xmlns:a16="http://schemas.microsoft.com/office/drawing/2014/main" id="{E6F1153E-70EB-BC4F-B147-6A3AC96F4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919163"/>
            <a:ext cx="8005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 Discovery sensitivity for counting experiment with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(a)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(b)  Profile likelihood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ratio test &amp; Asimov:</a:t>
            </a:r>
          </a:p>
        </p:txBody>
      </p:sp>
      <p:sp>
        <p:nvSpPr>
          <p:cNvPr id="22533" name="TextBox 20">
            <a:extLst>
              <a:ext uri="{FF2B5EF4-FFF2-40B4-BE49-F238E27FC236}">
                <a16:creationId xmlns:a16="http://schemas.microsoft.com/office/drawing/2014/main" id="{F6811800-54B1-9944-8703-7500A4749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57563"/>
            <a:ext cx="63642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 Discovery sensitivity with uncertainty 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en-US" sz="24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l-GR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(b)  Profile likelihood ratio test &amp; Asimov:</a:t>
            </a:r>
          </a:p>
        </p:txBody>
      </p:sp>
      <p:pic>
        <p:nvPicPr>
          <p:cNvPr id="22534" name="Picture 2">
            <a:extLst>
              <a:ext uri="{FF2B5EF4-FFF2-40B4-BE49-F238E27FC236}">
                <a16:creationId xmlns:a16="http://schemas.microsoft.com/office/drawing/2014/main" id="{08AAD7D3-8B98-9A48-B27E-DD4997E87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66863"/>
            <a:ext cx="546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>
            <a:extLst>
              <a:ext uri="{FF2B5EF4-FFF2-40B4-BE49-F238E27FC236}">
                <a16:creationId xmlns:a16="http://schemas.microsoft.com/office/drawing/2014/main" id="{4E75B858-3780-894E-A4C6-2D970EA8D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860800"/>
            <a:ext cx="1206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5">
            <a:extLst>
              <a:ext uri="{FF2B5EF4-FFF2-40B4-BE49-F238E27FC236}">
                <a16:creationId xmlns:a16="http://schemas.microsoft.com/office/drawing/2014/main" id="{FE2C3A57-2F90-D848-84DD-43B7FD9D7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5302250"/>
            <a:ext cx="7658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6">
            <a:extLst>
              <a:ext uri="{FF2B5EF4-FFF2-40B4-BE49-F238E27FC236}">
                <a16:creationId xmlns:a16="http://schemas.microsoft.com/office/drawing/2014/main" id="{CBBE31C8-C782-3540-B62A-548F385C6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2287588"/>
            <a:ext cx="3619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ectangle 2">
            <a:extLst>
              <a:ext uri="{FF2B5EF4-FFF2-40B4-BE49-F238E27FC236}">
                <a16:creationId xmlns:a16="http://schemas.microsoft.com/office/drawing/2014/main" id="{50590C4D-7E1F-AA45-946E-105CA1F07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-38100"/>
            <a:ext cx="8496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discovery significance for counting</a:t>
            </a:r>
            <a:r>
              <a:rPr lang="el-GR" altLang="en-US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28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 with background uncertainty</a:t>
            </a:r>
            <a:endParaRPr lang="en-GB" altLang="en-US" sz="2800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7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979715" y="1502229"/>
            <a:ext cx="7897675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parameter estimation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Hypothesis tests, limits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Systematic uncertainties, experimental sensitivity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4:  Bayesian methods, Student’s 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regression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EDD55C-F5A6-0444-9E36-1D8F0D900E3C}"/>
              </a:ext>
            </a:extLst>
          </p:cNvPr>
          <p:cNvCxnSpPr>
            <a:cxnSpLocks/>
          </p:cNvCxnSpPr>
          <p:nvPr/>
        </p:nvCxnSpPr>
        <p:spPr>
          <a:xfrm>
            <a:off x="424543" y="2786740"/>
            <a:ext cx="381000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89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>
            <a:extLst>
              <a:ext uri="{FF2B5EF4-FFF2-40B4-BE49-F238E27FC236}">
                <a16:creationId xmlns:a16="http://schemas.microsoft.com/office/drawing/2014/main" id="{8F735751-910B-9345-82F9-905D787BE0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3554" name="Footer Placeholder 2">
            <a:extLst>
              <a:ext uri="{FF2B5EF4-FFF2-40B4-BE49-F238E27FC236}">
                <a16:creationId xmlns:a16="http://schemas.microsoft.com/office/drawing/2014/main" id="{EB190D20-A222-734C-B3CC-5FFFDD36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8FF6AD68-016A-F74A-9AD8-4975C33D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A04F9E-65AF-A847-857D-10DDAA04649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CE8530BE-7E13-2541-BC70-5CB37FF1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280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Counting experiment with known background</a:t>
            </a:r>
          </a:p>
        </p:txBody>
      </p:sp>
      <p:sp>
        <p:nvSpPr>
          <p:cNvPr id="23557" name="TextBox 1">
            <a:extLst>
              <a:ext uri="{FF2B5EF4-FFF2-40B4-BE49-F238E27FC236}">
                <a16:creationId xmlns:a16="http://schemas.microsoft.com/office/drawing/2014/main" id="{CCACEB91-7581-6F43-9294-D12CE56AC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908050"/>
            <a:ext cx="65262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 a number of events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where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expected number of events from signal,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expected number of background events.</a:t>
            </a:r>
          </a:p>
        </p:txBody>
      </p:sp>
      <p:sp>
        <p:nvSpPr>
          <p:cNvPr id="23558" name="TextBox 4">
            <a:extLst>
              <a:ext uri="{FF2B5EF4-FFF2-40B4-BE49-F238E27FC236}">
                <a16:creationId xmlns:a16="http://schemas.microsoft.com/office/drawing/2014/main" id="{D97BB6D2-C2D9-8D43-A817-D94C9BD2B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4259263"/>
            <a:ext cx="546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convert to equivalent significance:</a:t>
            </a:r>
          </a:p>
        </p:txBody>
      </p:sp>
      <p:pic>
        <p:nvPicPr>
          <p:cNvPr id="23559" name="Picture 5">
            <a:extLst>
              <a:ext uri="{FF2B5EF4-FFF2-40B4-BE49-F238E27FC236}">
                <a16:creationId xmlns:a16="http://schemas.microsoft.com/office/drawing/2014/main" id="{88D04AF4-CF47-5B4E-BA85-0499B6E3F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254500"/>
            <a:ext cx="2057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6">
            <a:extLst>
              <a:ext uri="{FF2B5EF4-FFF2-40B4-BE49-F238E27FC236}">
                <a16:creationId xmlns:a16="http://schemas.microsoft.com/office/drawing/2014/main" id="{272E9470-4260-7C47-9632-9E4D06845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565400"/>
            <a:ext cx="8405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of signal compute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hypothesis,</a:t>
            </a:r>
          </a:p>
        </p:txBody>
      </p:sp>
      <p:sp>
        <p:nvSpPr>
          <p:cNvPr id="23561" name="TextBox 7">
            <a:extLst>
              <a:ext uri="{FF2B5EF4-FFF2-40B4-BE49-F238E27FC236}">
                <a16:creationId xmlns:a16="http://schemas.microsoft.com/office/drawing/2014/main" id="{DF2C5060-2061-D74C-A455-363A4FF59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614863"/>
            <a:ext cx="8032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standard Gaussian cumulative distribution, e.g.,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5 sigma effect) means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×10</a:t>
            </a:r>
            <a:r>
              <a:rPr lang="en-US" alt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562" name="TextBox 8">
            <a:extLst>
              <a:ext uri="{FF2B5EF4-FFF2-40B4-BE49-F238E27FC236}">
                <a16:creationId xmlns:a16="http://schemas.microsoft.com/office/drawing/2014/main" id="{1EC6C209-ECD2-0740-91AE-8DCD55787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589588"/>
            <a:ext cx="7686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characterize sensitivity to discovery, give expected (mean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median)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a given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3563" name="Picture 10">
            <a:extLst>
              <a:ext uri="{FF2B5EF4-FFF2-40B4-BE49-F238E27FC236}">
                <a16:creationId xmlns:a16="http://schemas.microsoft.com/office/drawing/2014/main" id="{B043B89E-734E-534D-B3F1-C17866C24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213100"/>
            <a:ext cx="6731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768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1">
            <a:extLst>
              <a:ext uri="{FF2B5EF4-FFF2-40B4-BE49-F238E27FC236}">
                <a16:creationId xmlns:a16="http://schemas.microsoft.com/office/drawing/2014/main" id="{327EF2F6-9BCE-2B43-A067-1A0AD5707FE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4578" name="Footer Placeholder 2">
            <a:extLst>
              <a:ext uri="{FF2B5EF4-FFF2-40B4-BE49-F238E27FC236}">
                <a16:creationId xmlns:a16="http://schemas.microsoft.com/office/drawing/2014/main" id="{6F915EA5-B06C-FC41-823F-5BDD8994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A91F510A-22E4-3440-B90A-A490F541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91EA6E-3016-0C4A-B2D8-D8D090A6B80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70E3D3F1-AD9A-054E-BF73-C988107E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B342238D-4E9A-2440-AA29-906904D1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82588"/>
            <a:ext cx="71643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expected discovery significance</a:t>
            </a:r>
          </a:p>
        </p:txBody>
      </p:sp>
      <p:sp>
        <p:nvSpPr>
          <p:cNvPr id="24582" name="Text Box 3">
            <a:extLst>
              <a:ext uri="{FF2B5EF4-FFF2-40B4-BE49-F238E27FC236}">
                <a16:creationId xmlns:a16="http://schemas.microsoft.com/office/drawing/2014/main" id="{E0DA55FB-1D99-7F41-AFE8-374FE79B7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022350"/>
            <a:ext cx="8220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observed value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Prob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),:</a:t>
            </a:r>
          </a:p>
        </p:txBody>
      </p:sp>
      <p:pic>
        <p:nvPicPr>
          <p:cNvPr id="24583" name="Picture 3">
            <a:extLst>
              <a:ext uri="{FF2B5EF4-FFF2-40B4-BE49-F238E27FC236}">
                <a16:creationId xmlns:a16="http://schemas.microsoft.com/office/drawing/2014/main" id="{D3A078C3-4BCF-D94F-BE50-B7914783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416175"/>
            <a:ext cx="29876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8">
            <a:extLst>
              <a:ext uri="{FF2B5EF4-FFF2-40B4-BE49-F238E27FC236}">
                <a16:creationId xmlns:a16="http://schemas.microsoft.com/office/drawing/2014/main" id="{B5E44277-7BA3-E145-960E-CAAC27D8B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384550"/>
            <a:ext cx="540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for rejecting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therefore</a:t>
            </a:r>
          </a:p>
        </p:txBody>
      </p:sp>
      <p:pic>
        <p:nvPicPr>
          <p:cNvPr id="24585" name="Picture 4">
            <a:extLst>
              <a:ext uri="{FF2B5EF4-FFF2-40B4-BE49-F238E27FC236}">
                <a16:creationId xmlns:a16="http://schemas.microsoft.com/office/drawing/2014/main" id="{EFEC07DB-971C-F946-A317-1FC41FFDB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992563"/>
            <a:ext cx="37766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0">
            <a:extLst>
              <a:ext uri="{FF2B5EF4-FFF2-40B4-BE49-F238E27FC236}">
                <a16:creationId xmlns:a16="http://schemas.microsoft.com/office/drawing/2014/main" id="{C66E3B24-A74F-334A-90A2-84769523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4824413"/>
            <a:ext cx="7142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(median) significance assuming signal rate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4587" name="Picture 5">
            <a:extLst>
              <a:ext uri="{FF2B5EF4-FFF2-40B4-BE49-F238E27FC236}">
                <a16:creationId xmlns:a16="http://schemas.microsoft.com/office/drawing/2014/main" id="{D0EC7013-2656-CF4C-8283-B717BCED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5445125"/>
            <a:ext cx="3060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262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1">
            <a:extLst>
              <a:ext uri="{FF2B5EF4-FFF2-40B4-BE49-F238E27FC236}">
                <a16:creationId xmlns:a16="http://schemas.microsoft.com/office/drawing/2014/main" id="{3A4F5F64-27F5-D747-836A-DDE92508E4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5602" name="Footer Placeholder 2">
            <a:extLst>
              <a:ext uri="{FF2B5EF4-FFF2-40B4-BE49-F238E27FC236}">
                <a16:creationId xmlns:a16="http://schemas.microsoft.com/office/drawing/2014/main" id="{7356AB16-C748-BF40-ACB5-2F9A66B3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F8806DDA-6652-6946-A24A-1A3D449A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E1FFF3-0B71-2944-8E23-8A607DB09DF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0D9AB588-3E8E-514A-B3B0-A533B37AC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approximation for significance</a:t>
            </a:r>
          </a:p>
        </p:txBody>
      </p:sp>
      <p:sp>
        <p:nvSpPr>
          <p:cNvPr id="25605" name="Text Box 3">
            <a:extLst>
              <a:ext uri="{FF2B5EF4-FFF2-40B4-BE49-F238E27FC236}">
                <a16:creationId xmlns:a16="http://schemas.microsoft.com/office/drawing/2014/main" id="{3348412B-CB0C-3D4A-9E2F-8D65A1BD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095375"/>
            <a:ext cx="468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likelihood for parameter 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5606" name="Picture 15">
            <a:extLst>
              <a:ext uri="{FF2B5EF4-FFF2-40B4-BE49-F238E27FC236}">
                <a16:creationId xmlns:a16="http://schemas.microsoft.com/office/drawing/2014/main" id="{4C01C9AD-C376-D348-9CEC-762A9397F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3238"/>
            <a:ext cx="2971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3">
            <a:extLst>
              <a:ext uri="{FF2B5EF4-FFF2-40B4-BE49-F238E27FC236}">
                <a16:creationId xmlns:a16="http://schemas.microsoft.com/office/drawing/2014/main" id="{047D5BBC-AF55-9849-979F-9A011B8BC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52963"/>
            <a:ext cx="623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likelihood ratio statistic for testing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pic>
        <p:nvPicPr>
          <p:cNvPr id="25608" name="Picture 2">
            <a:extLst>
              <a:ext uri="{FF2B5EF4-FFF2-40B4-BE49-F238E27FC236}">
                <a16:creationId xmlns:a16="http://schemas.microsoft.com/office/drawing/2014/main" id="{B5FA1833-D728-054D-B41B-F8629652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199063"/>
            <a:ext cx="78771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8">
            <a:extLst>
              <a:ext uri="{FF2B5EF4-FFF2-40B4-BE49-F238E27FC236}">
                <a16:creationId xmlns:a16="http://schemas.microsoft.com/office/drawing/2014/main" id="{07FEEF43-5851-7D4D-8791-7AF488715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27400"/>
            <a:ext cx="3771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19">
            <a:extLst>
              <a:ext uri="{FF2B5EF4-FFF2-40B4-BE49-F238E27FC236}">
                <a16:creationId xmlns:a16="http://schemas.microsoft.com/office/drawing/2014/main" id="{35BFA570-567A-E240-A30C-767977E70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2708275"/>
            <a:ext cx="6154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use profile likelihood ratio:</a:t>
            </a:r>
          </a:p>
        </p:txBody>
      </p:sp>
      <p:pic>
        <p:nvPicPr>
          <p:cNvPr id="25611" name="Picture 20">
            <a:extLst>
              <a:ext uri="{FF2B5EF4-FFF2-40B4-BE49-F238E27FC236}">
                <a16:creationId xmlns:a16="http://schemas.microsoft.com/office/drawing/2014/main" id="{52CC3C9D-1E1E-1F40-9D94-BE9727110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84563"/>
            <a:ext cx="226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Box 21">
            <a:extLst>
              <a:ext uri="{FF2B5EF4-FFF2-40B4-BE49-F238E27FC236}">
                <a16:creationId xmlns:a16="http://schemas.microsoft.com/office/drawing/2014/main" id="{EE58A2C9-5327-F346-8EFA-A5E76ACB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1797050"/>
            <a:ext cx="17540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nuisance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params.</a:t>
            </a:r>
          </a:p>
        </p:txBody>
      </p:sp>
      <p:cxnSp>
        <p:nvCxnSpPr>
          <p:cNvPr id="25613" name="Straight Arrow Connector 22">
            <a:extLst>
              <a:ext uri="{FF2B5EF4-FFF2-40B4-BE49-F238E27FC236}">
                <a16:creationId xmlns:a16="http://schemas.microsoft.com/office/drawing/2014/main" id="{E172B0AE-FAF1-7741-8E37-7C2D2B6D721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24750" y="3068638"/>
            <a:ext cx="142875" cy="360362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85060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1">
            <a:extLst>
              <a:ext uri="{FF2B5EF4-FFF2-40B4-BE49-F238E27FC236}">
                <a16:creationId xmlns:a16="http://schemas.microsoft.com/office/drawing/2014/main" id="{330D6B7E-4B64-FD43-9822-A298AD5191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6626" name="Footer Placeholder 2">
            <a:extLst>
              <a:ext uri="{FF2B5EF4-FFF2-40B4-BE49-F238E27FC236}">
                <a16:creationId xmlns:a16="http://schemas.microsoft.com/office/drawing/2014/main" id="{115520DA-5EEF-B94B-8EDC-ABD7AFF4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B74EC1BF-7936-354C-8A70-19B9BCE1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916EF3-8F6D-3D49-A58A-F038D5E3F01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8E619828-F664-3F44-9ED8-234551CA6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Poisson significance (continued)</a:t>
            </a:r>
          </a:p>
        </p:txBody>
      </p:sp>
      <p:sp>
        <p:nvSpPr>
          <p:cNvPr id="26629" name="TextBox 15">
            <a:extLst>
              <a:ext uri="{FF2B5EF4-FFF2-40B4-BE49-F238E27FC236}">
                <a16:creationId xmlns:a16="http://schemas.microsoft.com/office/drawing/2014/main" id="{5DDD078E-166D-414C-BC8D-2B81CFC3A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68413"/>
            <a:ext cx="632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sufficiently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(use Wilks’ theorem), </a:t>
            </a:r>
          </a:p>
        </p:txBody>
      </p:sp>
      <p:sp>
        <p:nvSpPr>
          <p:cNvPr id="26630" name="TextBox 9">
            <a:extLst>
              <a:ext uri="{FF2B5EF4-FFF2-40B4-BE49-F238E27FC236}">
                <a16:creationId xmlns:a16="http://schemas.microsoft.com/office/drawing/2014/main" id="{0CA2F214-1637-5F40-B15D-AFC59BEEC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25800"/>
            <a:ext cx="768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(i.e., the Asimov data set):</a:t>
            </a:r>
          </a:p>
        </p:txBody>
      </p:sp>
      <p:sp>
        <p:nvSpPr>
          <p:cNvPr id="26631" name="TextBox 11">
            <a:extLst>
              <a:ext uri="{FF2B5EF4-FFF2-40B4-BE49-F238E27FC236}">
                <a16:creationId xmlns:a16="http://schemas.microsoft.com/office/drawing/2014/main" id="{8B62BBEC-CA62-7645-8FD6-42B13EE3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5300663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reduces to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&lt;&lt;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6632" name="Picture 8">
            <a:extLst>
              <a:ext uri="{FF2B5EF4-FFF2-40B4-BE49-F238E27FC236}">
                <a16:creationId xmlns:a16="http://schemas.microsoft.com/office/drawing/2014/main" id="{62B24EB3-4E15-8A40-ABC2-5E2FB43A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19563"/>
            <a:ext cx="4483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>
            <a:extLst>
              <a:ext uri="{FF2B5EF4-FFF2-40B4-BE49-F238E27FC236}">
                <a16:creationId xmlns:a16="http://schemas.microsoft.com/office/drawing/2014/main" id="{7B5AD43E-332E-AC40-95AC-4D2F32A36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92300"/>
            <a:ext cx="3454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>
            <a:extLst>
              <a:ext uri="{FF2B5EF4-FFF2-40B4-BE49-F238E27FC236}">
                <a16:creationId xmlns:a16="http://schemas.microsoft.com/office/drawing/2014/main" id="{24850D9E-91D8-8E41-BA38-4DC22F18F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43138"/>
            <a:ext cx="386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923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1">
            <a:extLst>
              <a:ext uri="{FF2B5EF4-FFF2-40B4-BE49-F238E27FC236}">
                <a16:creationId xmlns:a16="http://schemas.microsoft.com/office/drawing/2014/main" id="{365F9399-BADF-BA44-890B-10910E76DF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7650" name="Footer Placeholder 2">
            <a:extLst>
              <a:ext uri="{FF2B5EF4-FFF2-40B4-BE49-F238E27FC236}">
                <a16:creationId xmlns:a16="http://schemas.microsoft.com/office/drawing/2014/main" id="{7F0D6224-833D-FE4D-A6FE-4EE955B1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B9EB78B4-E80C-7545-BF56-54E930F1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018003-31B8-BB47-942E-EC2274EA478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652" name="Picture 8">
            <a:extLst>
              <a:ext uri="{FF2B5EF4-FFF2-40B4-BE49-F238E27FC236}">
                <a16:creationId xmlns:a16="http://schemas.microsoft.com/office/drawing/2014/main" id="{B60104BE-F9E6-5042-AA66-1A06D755F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2463"/>
            <a:ext cx="50577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>
            <a:extLst>
              <a:ext uri="{FF2B5EF4-FFF2-40B4-BE49-F238E27FC236}">
                <a16:creationId xmlns:a16="http://schemas.microsoft.com/office/drawing/2014/main" id="{B833B378-B2BC-6543-BF0F-CB1D03FD0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1463"/>
            <a:ext cx="81121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significance,</a:t>
            </a:r>
            <a:b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of the hypothesis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27654" name="TextBox 15">
            <a:extLst>
              <a:ext uri="{FF2B5EF4-FFF2-40B4-BE49-F238E27FC236}">
                <a16:creationId xmlns:a16="http://schemas.microsoft.com/office/drawing/2014/main" id="{ABCD211A-5FAA-984F-AFED-0597F76CF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2179638"/>
            <a:ext cx="35480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“Exact” values from MC,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jumps due to discrete data.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Asimov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broad range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only good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≪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655" name="TextBox 16">
            <a:extLst>
              <a:ext uri="{FF2B5EF4-FFF2-40B4-BE49-F238E27FC236}">
                <a16:creationId xmlns:a16="http://schemas.microsoft.com/office/drawing/2014/main" id="{295CAED4-2B08-734C-97FC-950B623C7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74788"/>
            <a:ext cx="4314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CCGV, EPJC 71 (2011) 1554, arXiv:1007.1727</a:t>
            </a:r>
          </a:p>
        </p:txBody>
      </p:sp>
    </p:spTree>
    <p:extLst>
      <p:ext uri="{BB962C8B-B14F-4D97-AF65-F5344CB8AC3E}">
        <p14:creationId xmlns:p14="http://schemas.microsoft.com/office/powerpoint/2010/main" val="695508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1">
            <a:extLst>
              <a:ext uri="{FF2B5EF4-FFF2-40B4-BE49-F238E27FC236}">
                <a16:creationId xmlns:a16="http://schemas.microsoft.com/office/drawing/2014/main" id="{3FB65E4B-AEE6-1641-897F-D048CCA675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8674" name="Footer Placeholder 2">
            <a:extLst>
              <a:ext uri="{FF2B5EF4-FFF2-40B4-BE49-F238E27FC236}">
                <a16:creationId xmlns:a16="http://schemas.microsoft.com/office/drawing/2014/main" id="{8CC1D525-9355-AF4F-9734-582D46749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EA733B27-A5BD-9143-BA5F-E67DD399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E17C4F-8EDC-644A-870A-291C9B3DE9B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D9DB1010-EBE6-4D47-B664-FE5AE2E3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03225"/>
            <a:ext cx="79200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Extending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case where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uncertain</a:t>
            </a:r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0CA88C78-83C0-2846-AD50-6B256193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3918178"/>
            <a:ext cx="2717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2">
            <a:extLst>
              <a:ext uri="{FF2B5EF4-FFF2-40B4-BE49-F238E27FC236}">
                <a16:creationId xmlns:a16="http://schemas.microsoft.com/office/drawing/2014/main" id="{4D822B45-CBB5-1D47-B2EF-874DE4213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85850"/>
            <a:ext cx="792505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intuitive explanation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that it compares the signal,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the standard deviation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assuming no signal,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uncertain, characterized by a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reasonable guess is to replace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quadratic sum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</a:t>
            </a:r>
          </a:p>
        </p:txBody>
      </p:sp>
      <p:sp>
        <p:nvSpPr>
          <p:cNvPr id="28679" name="TextBox 3">
            <a:extLst>
              <a:ext uri="{FF2B5EF4-FFF2-40B4-BE49-F238E27FC236}">
                <a16:creationId xmlns:a16="http://schemas.microsoft.com/office/drawing/2014/main" id="{EE1B06F0-5F8B-084D-A59F-7AE305E0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84763"/>
            <a:ext cx="736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has been used to optimize some analyses e.g. where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cannot be neglected.</a:t>
            </a:r>
          </a:p>
        </p:txBody>
      </p:sp>
    </p:spTree>
    <p:extLst>
      <p:ext uri="{BB962C8B-B14F-4D97-AF65-F5344CB8AC3E}">
        <p14:creationId xmlns:p14="http://schemas.microsoft.com/office/powerpoint/2010/main" val="1797352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1">
            <a:extLst>
              <a:ext uri="{FF2B5EF4-FFF2-40B4-BE49-F238E27FC236}">
                <a16:creationId xmlns:a16="http://schemas.microsoft.com/office/drawing/2014/main" id="{EB30AF7A-B919-7940-8B73-3DFC82E1AF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9698" name="Footer Placeholder 2">
            <a:extLst>
              <a:ext uri="{FF2B5EF4-FFF2-40B4-BE49-F238E27FC236}">
                <a16:creationId xmlns:a16="http://schemas.microsoft.com/office/drawing/2014/main" id="{BE8C27DA-BA98-8740-990C-90B53D09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2431A33C-C368-A645-9B83-6678594D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67E8B0-087B-BF4F-A6A3-E7F80AD09452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E7C3DC1A-DF26-D143-913D-978A4FE2F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with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uncertain</a:t>
            </a:r>
          </a:p>
        </p:txBody>
      </p:sp>
      <p:sp>
        <p:nvSpPr>
          <p:cNvPr id="29701" name="TextBox 1">
            <a:extLst>
              <a:ext uri="{FF2B5EF4-FFF2-40B4-BE49-F238E27FC236}">
                <a16:creationId xmlns:a16="http://schemas.microsoft.com/office/drawing/2014/main" id="{C2E0A590-D466-3142-8E57-D418C47F0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1014413"/>
            <a:ext cx="778610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the well studied “on/off” problem:  Cranmer 2005;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Cousins,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Linnemann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Tucker 2008; Li and Ma 1983,...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two Poisson distributed values: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        (primary or “search” measurement)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	(control measurement,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known)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pic>
        <p:nvPicPr>
          <p:cNvPr id="29702" name="Picture 3">
            <a:extLst>
              <a:ext uri="{FF2B5EF4-FFF2-40B4-BE49-F238E27FC236}">
                <a16:creationId xmlns:a16="http://schemas.microsoft.com/office/drawing/2014/main" id="{0ACC2643-054C-7E4B-BA01-E366F02A6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4060825"/>
            <a:ext cx="4584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4">
            <a:extLst>
              <a:ext uri="{FF2B5EF4-FFF2-40B4-BE49-F238E27FC236}">
                <a16:creationId xmlns:a16="http://schemas.microsoft.com/office/drawing/2014/main" id="{5D62D4C6-DB3B-104D-892F-856B4D3EE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941888"/>
            <a:ext cx="7339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to construct profile likelihood ratio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nuisance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parameter):</a:t>
            </a:r>
          </a:p>
        </p:txBody>
      </p:sp>
      <p:pic>
        <p:nvPicPr>
          <p:cNvPr id="29704" name="Picture 1">
            <a:extLst>
              <a:ext uri="{FF2B5EF4-FFF2-40B4-BE49-F238E27FC236}">
                <a16:creationId xmlns:a16="http://schemas.microsoft.com/office/drawing/2014/main" id="{2B060390-BFA8-2741-A062-EF3B1E907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45125"/>
            <a:ext cx="2197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39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1">
            <a:extLst>
              <a:ext uri="{FF2B5EF4-FFF2-40B4-BE49-F238E27FC236}">
                <a16:creationId xmlns:a16="http://schemas.microsoft.com/office/drawing/2014/main" id="{06F67D82-8E22-8441-BA38-F15D80FA9F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0722" name="Footer Placeholder 2">
            <a:extLst>
              <a:ext uri="{FF2B5EF4-FFF2-40B4-BE49-F238E27FC236}">
                <a16:creationId xmlns:a16="http://schemas.microsoft.com/office/drawing/2014/main" id="{BC4A1102-5B39-0F4A-838B-695974B9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62738AB1-28FB-C34E-BB7A-659AACC0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B10731-DB33-DC4C-94C8-C15EC265E6A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615BD140-9B91-2B45-B6D8-CBAE13394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Ingredients for profile likelihood ratio</a:t>
            </a:r>
          </a:p>
        </p:txBody>
      </p:sp>
      <p:sp>
        <p:nvSpPr>
          <p:cNvPr id="30725" name="TextBox 1">
            <a:extLst>
              <a:ext uri="{FF2B5EF4-FFF2-40B4-BE49-F238E27FC236}">
                <a16:creationId xmlns:a16="http://schemas.microsoft.com/office/drawing/2014/main" id="{C91B5865-72EE-6D4B-B774-BE5AF836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1149350"/>
            <a:ext cx="794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construct profile likelihood ratio from this need estimators:</a:t>
            </a:r>
          </a:p>
        </p:txBody>
      </p:sp>
      <p:pic>
        <p:nvPicPr>
          <p:cNvPr id="30726" name="Picture 2">
            <a:extLst>
              <a:ext uri="{FF2B5EF4-FFF2-40B4-BE49-F238E27FC236}">
                <a16:creationId xmlns:a16="http://schemas.microsoft.com/office/drawing/2014/main" id="{8145CEBA-70E6-3E40-9D45-3A048302A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827213"/>
            <a:ext cx="866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3">
            <a:extLst>
              <a:ext uri="{FF2B5EF4-FFF2-40B4-BE49-F238E27FC236}">
                <a16:creationId xmlns:a16="http://schemas.microsoft.com/office/drawing/2014/main" id="{04CE3A85-FE02-F941-ACB1-2CEF4AE65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987800"/>
            <a:ext cx="5763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in particular to test for discovery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</p:txBody>
      </p:sp>
      <p:pic>
        <p:nvPicPr>
          <p:cNvPr id="30728" name="Picture 4">
            <a:extLst>
              <a:ext uri="{FF2B5EF4-FFF2-40B4-BE49-F238E27FC236}">
                <a16:creationId xmlns:a16="http://schemas.microsoft.com/office/drawing/2014/main" id="{57AAEFA6-2E72-894C-A3BF-2379EF4A2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78375"/>
            <a:ext cx="18669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334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1">
            <a:extLst>
              <a:ext uri="{FF2B5EF4-FFF2-40B4-BE49-F238E27FC236}">
                <a16:creationId xmlns:a16="http://schemas.microsoft.com/office/drawing/2014/main" id="{6CAA4E7A-E6EE-C348-AF46-FB869513E7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1746" name="Footer Placeholder 2">
            <a:extLst>
              <a:ext uri="{FF2B5EF4-FFF2-40B4-BE49-F238E27FC236}">
                <a16:creationId xmlns:a16="http://schemas.microsoft.com/office/drawing/2014/main" id="{E2BFAA3C-5358-AC40-B7C5-EE55C84B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65730830-F106-C440-9841-C9C20A28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0D0402-23B7-CF4E-8AC3-70FB483D7DC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2E0DACAD-7221-D740-913E-E5A2017E4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032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significance</a:t>
            </a:r>
          </a:p>
        </p:txBody>
      </p:sp>
      <p:sp>
        <p:nvSpPr>
          <p:cNvPr id="31749" name="TextBox 1">
            <a:extLst>
              <a:ext uri="{FF2B5EF4-FFF2-40B4-BE49-F238E27FC236}">
                <a16:creationId xmlns:a16="http://schemas.microsoft.com/office/drawing/2014/main" id="{6AD41F83-F42F-054A-BD06-34662C765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052513"/>
            <a:ext cx="8353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profile likelihood ratio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then from this get discovery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using asymptotic approximation (Wilks’ theorem):</a:t>
            </a:r>
          </a:p>
        </p:txBody>
      </p:sp>
      <p:pic>
        <p:nvPicPr>
          <p:cNvPr id="31750" name="Picture 1">
            <a:extLst>
              <a:ext uri="{FF2B5EF4-FFF2-40B4-BE49-F238E27FC236}">
                <a16:creationId xmlns:a16="http://schemas.microsoft.com/office/drawing/2014/main" id="{F832A756-355C-4E47-8CEA-009FBDF9A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222500"/>
            <a:ext cx="1206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>
            <a:extLst>
              <a:ext uri="{FF2B5EF4-FFF2-40B4-BE49-F238E27FC236}">
                <a16:creationId xmlns:a16="http://schemas.microsoft.com/office/drawing/2014/main" id="{08C273A2-DDD8-2841-933F-96AFEB231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801938"/>
            <a:ext cx="6032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">
            <a:extLst>
              <a:ext uri="{FF2B5EF4-FFF2-40B4-BE49-F238E27FC236}">
                <a16:creationId xmlns:a16="http://schemas.microsoft.com/office/drawing/2014/main" id="{6FB85621-CE20-D342-8EFF-EA1389686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860800"/>
            <a:ext cx="4229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4">
            <a:extLst>
              <a:ext uri="{FF2B5EF4-FFF2-40B4-BE49-F238E27FC236}">
                <a16:creationId xmlns:a16="http://schemas.microsoft.com/office/drawing/2014/main" id="{9B020019-A3D4-914E-A7D7-C9B15491E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581525"/>
            <a:ext cx="2979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Essentially same as in:</a:t>
            </a:r>
          </a:p>
        </p:txBody>
      </p:sp>
      <p:pic>
        <p:nvPicPr>
          <p:cNvPr id="31754" name="Picture 7">
            <a:extLst>
              <a:ext uri="{FF2B5EF4-FFF2-40B4-BE49-F238E27FC236}">
                <a16:creationId xmlns:a16="http://schemas.microsoft.com/office/drawing/2014/main" id="{ED051820-49D7-5045-9AFF-4DB7BED0F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8623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8">
            <a:extLst>
              <a:ext uri="{FF2B5EF4-FFF2-40B4-BE49-F238E27FC236}">
                <a16:creationId xmlns:a16="http://schemas.microsoft.com/office/drawing/2014/main" id="{0476B617-D600-3347-B8EB-B062D588D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5732463"/>
            <a:ext cx="6896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859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">
            <a:extLst>
              <a:ext uri="{FF2B5EF4-FFF2-40B4-BE49-F238E27FC236}">
                <a16:creationId xmlns:a16="http://schemas.microsoft.com/office/drawing/2014/main" id="{1D3DFC92-8C06-E64E-9BB1-317CCDE1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4221163"/>
            <a:ext cx="4150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 use the variance of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</a:p>
        </p:txBody>
      </p:sp>
      <p:sp>
        <p:nvSpPr>
          <p:cNvPr id="32770" name="Date Placeholder 1">
            <a:extLst>
              <a:ext uri="{FF2B5EF4-FFF2-40B4-BE49-F238E27FC236}">
                <a16:creationId xmlns:a16="http://schemas.microsoft.com/office/drawing/2014/main" id="{311E63A6-48EE-9B49-82BF-E00870B03E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2771" name="Footer Placeholder 2">
            <a:extLst>
              <a:ext uri="{FF2B5EF4-FFF2-40B4-BE49-F238E27FC236}">
                <a16:creationId xmlns:a16="http://schemas.microsoft.com/office/drawing/2014/main" id="{3DF2CAC0-ABB6-9E4C-A90E-30E3EC17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E50F7E17-1308-3A4D-B0A0-3290DE39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1B3245-DADD-9841-A6B1-2B59619356A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F709BCD6-8231-D64E-AF5E-F7CFE526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1788"/>
            <a:ext cx="86407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Asimov approximation for median significance</a:t>
            </a:r>
          </a:p>
        </p:txBody>
      </p:sp>
      <p:sp>
        <p:nvSpPr>
          <p:cNvPr id="32774" name="TextBox 1">
            <a:extLst>
              <a:ext uri="{FF2B5EF4-FFF2-40B4-BE49-F238E27FC236}">
                <a16:creationId xmlns:a16="http://schemas.microsoft.com/office/drawing/2014/main" id="{28098900-14C8-E145-8E5D-59F8C61C6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7642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median discovery significance, replace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their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 values assuming background-plus-signal model: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→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32775" name="Picture 2">
            <a:extLst>
              <a:ext uri="{FF2B5EF4-FFF2-40B4-BE49-F238E27FC236}">
                <a16:creationId xmlns:a16="http://schemas.microsoft.com/office/drawing/2014/main" id="{244D9FEE-BB2A-7D49-9029-E34EF279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870200"/>
            <a:ext cx="8267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4">
            <a:extLst>
              <a:ext uri="{FF2B5EF4-FFF2-40B4-BE49-F238E27FC236}">
                <a16:creationId xmlns:a16="http://schemas.microsoft.com/office/drawing/2014/main" id="{33816445-60AE-F545-BEDF-F9702E431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30663"/>
            <a:ext cx="1943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Box 9">
            <a:extLst>
              <a:ext uri="{FF2B5EF4-FFF2-40B4-BE49-F238E27FC236}">
                <a16:creationId xmlns:a16="http://schemas.microsoft.com/office/drawing/2014/main" id="{0D3C01ED-2606-944C-9C73-660516424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4221163"/>
            <a:ext cx="2225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 to eliminate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2778" name="TextBox 5">
            <a:extLst>
              <a:ext uri="{FF2B5EF4-FFF2-40B4-BE49-F238E27FC236}">
                <a16:creationId xmlns:a16="http://schemas.microsoft.com/office/drawing/2014/main" id="{3CAF5C80-2995-3742-B7C1-DD5634AA5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113" y="4119563"/>
            <a:ext cx="306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ˆ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779" name="Picture 6">
            <a:extLst>
              <a:ext uri="{FF2B5EF4-FFF2-40B4-BE49-F238E27FC236}">
                <a16:creationId xmlns:a16="http://schemas.microsoft.com/office/drawing/2014/main" id="{A37A36AD-FB22-234B-AA9F-987D9DEC7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79988"/>
            <a:ext cx="8420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Rectangle 12">
            <a:extLst>
              <a:ext uri="{FF2B5EF4-FFF2-40B4-BE49-F238E27FC236}">
                <a16:creationId xmlns:a16="http://schemas.microsoft.com/office/drawing/2014/main" id="{6D54CA1A-8427-2A48-B551-22F9E0DCD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868863"/>
            <a:ext cx="8640763" cy="1296987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6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89288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96827-A344-DA49-B526-A57BC21E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92" y="1393372"/>
            <a:ext cx="1652685" cy="494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CB693-2B14-3B46-86BB-97CF30EC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93" y="1937657"/>
            <a:ext cx="4130882" cy="481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233C1C-1586-8A46-8AAD-46EEA31E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42" y="3895052"/>
            <a:ext cx="2625271" cy="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1">
            <a:extLst>
              <a:ext uri="{FF2B5EF4-FFF2-40B4-BE49-F238E27FC236}">
                <a16:creationId xmlns:a16="http://schemas.microsoft.com/office/drawing/2014/main" id="{1B90F2D8-5D19-3C4C-B414-152C49A3BF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3794" name="Footer Placeholder 2">
            <a:extLst>
              <a:ext uri="{FF2B5EF4-FFF2-40B4-BE49-F238E27FC236}">
                <a16:creationId xmlns:a16="http://schemas.microsoft.com/office/drawing/2014/main" id="{DE9BC939-2615-1349-8F06-5E83ADF4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36C179D-AC2D-9A4A-B366-FD09DFDC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24A2C0-A9E8-D24D-BC68-A601D92C4B7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07280522-8760-2F43-BC6A-CF31FE3AE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032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Limiting cases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C47A1EED-644F-6B4A-A2D3-2DE2B1F00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154238"/>
            <a:ext cx="51435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">
            <a:extLst>
              <a:ext uri="{FF2B5EF4-FFF2-40B4-BE49-F238E27FC236}">
                <a16:creationId xmlns:a16="http://schemas.microsoft.com/office/drawing/2014/main" id="{37A6F236-76B4-8341-A291-91C0D5C53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25538"/>
            <a:ext cx="6635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Expanding the Asimov formula in powers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(= 1/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</a:p>
        </p:txBody>
      </p:sp>
      <p:sp>
        <p:nvSpPr>
          <p:cNvPr id="33799" name="TextBox 2">
            <a:extLst>
              <a:ext uri="{FF2B5EF4-FFF2-40B4-BE49-F238E27FC236}">
                <a16:creationId xmlns:a16="http://schemas.microsoft.com/office/drawing/2014/main" id="{6CDFC586-5A00-254B-8B63-F85ED24E8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52813"/>
            <a:ext cx="8333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“intuitive” formula can be justified as a limiting case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significance from the profile likelihood ratio test evaluated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Asimov data set.</a:t>
            </a:r>
          </a:p>
        </p:txBody>
      </p:sp>
    </p:spTree>
    <p:extLst>
      <p:ext uri="{BB962C8B-B14F-4D97-AF65-F5344CB8AC3E}">
        <p14:creationId xmlns:p14="http://schemas.microsoft.com/office/powerpoint/2010/main" val="459854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medsig_s5_rel.gif">
            <a:extLst>
              <a:ext uri="{FF2B5EF4-FFF2-40B4-BE49-F238E27FC236}">
                <a16:creationId xmlns:a16="http://schemas.microsoft.com/office/drawing/2014/main" id="{C3313FA6-66A4-CA47-A493-C5D354E9B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877888"/>
            <a:ext cx="62992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Date Placeholder 1">
            <a:extLst>
              <a:ext uri="{FF2B5EF4-FFF2-40B4-BE49-F238E27FC236}">
                <a16:creationId xmlns:a16="http://schemas.microsoft.com/office/drawing/2014/main" id="{170E9E27-AE9E-F549-8453-39DBE18CA1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4819" name="Footer Placeholder 2">
            <a:extLst>
              <a:ext uri="{FF2B5EF4-FFF2-40B4-BE49-F238E27FC236}">
                <a16:creationId xmlns:a16="http://schemas.microsoft.com/office/drawing/2014/main" id="{9167A38D-526D-514B-B2D7-3C8DFEA7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28F03DFE-0800-604C-8B17-E579BA50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9E4B69-1574-A545-86E7-69FCCF5AB13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C9E032F5-F3EA-4342-AA25-214346083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3524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 the formulae: 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464394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>
            <a:extLst>
              <a:ext uri="{FF2B5EF4-FFF2-40B4-BE49-F238E27FC236}">
                <a16:creationId xmlns:a16="http://schemas.microsoft.com/office/drawing/2014/main" id="{EC165DB2-FC2E-DB4D-8D16-DEE2B6F2F3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5842" name="Footer Placeholder 2">
            <a:extLst>
              <a:ext uri="{FF2B5EF4-FFF2-40B4-BE49-F238E27FC236}">
                <a16:creationId xmlns:a16="http://schemas.microsoft.com/office/drawing/2014/main" id="{E87E2AAA-7233-6F4C-92AB-D7788BB9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DC42B987-4A92-9149-879F-899F359D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27EFAD-46C3-354D-9C02-68B743BF2CA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9107030A-197B-404F-A7CD-9520AEEAC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52070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sensitivity to optimize a cut</a:t>
            </a:r>
            <a:endParaRPr lang="en-GB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845" name="Picture 3">
            <a:extLst>
              <a:ext uri="{FF2B5EF4-FFF2-40B4-BE49-F238E27FC236}">
                <a16:creationId xmlns:a16="http://schemas.microsoft.com/office/drawing/2014/main" id="{727E3DE8-FB0F-374A-BF5D-3FAE44955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1440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900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1">
            <a:extLst>
              <a:ext uri="{FF2B5EF4-FFF2-40B4-BE49-F238E27FC236}">
                <a16:creationId xmlns:a16="http://schemas.microsoft.com/office/drawing/2014/main" id="{416D5EAF-C454-8242-B861-29AAA6A775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37AF44E2-897D-4B4C-82F7-0650F30A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40062DEF-0FAB-FB4C-8624-9E510209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5A90C6-8070-6E47-A687-2FA91A62A11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91B1D177-C07C-3F4C-96E8-41D2E4C94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88913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on discovery sensitivity</a:t>
            </a:r>
          </a:p>
        </p:txBody>
      </p:sp>
      <p:sp>
        <p:nvSpPr>
          <p:cNvPr id="36869" name="TextBox 4">
            <a:extLst>
              <a:ext uri="{FF2B5EF4-FFF2-40B4-BE49-F238E27FC236}">
                <a16:creationId xmlns:a16="http://schemas.microsoft.com/office/drawing/2014/main" id="{099E41D8-F566-0A40-8960-A64FB8E63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154363"/>
            <a:ext cx="8342312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all formulae OK.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small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l-GR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overestimate the significance.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Could be important in optimization of searches with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low background.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 maybe also OK if model is not simple on/off experiment,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several background control measurements (check this).</a:t>
            </a:r>
          </a:p>
        </p:txBody>
      </p:sp>
      <p:sp>
        <p:nvSpPr>
          <p:cNvPr id="36870" name="TextBox 5">
            <a:extLst>
              <a:ext uri="{FF2B5EF4-FFF2-40B4-BE49-F238E27FC236}">
                <a16:creationId xmlns:a16="http://schemas.microsoft.com/office/drawing/2014/main" id="{AE8AD3F0-9171-C449-8EFE-CE53FDB2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25500"/>
            <a:ext cx="7713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formula for expected discovery significance based 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test and Asimov approximation:</a:t>
            </a:r>
          </a:p>
        </p:txBody>
      </p:sp>
      <p:pic>
        <p:nvPicPr>
          <p:cNvPr id="36871" name="Picture 14">
            <a:extLst>
              <a:ext uri="{FF2B5EF4-FFF2-40B4-BE49-F238E27FC236}">
                <a16:creationId xmlns:a16="http://schemas.microsoft.com/office/drawing/2014/main" id="{68B610A4-D4C0-1145-8EB4-9E4DEF193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814513"/>
            <a:ext cx="8420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713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5D51E6A-6595-854C-AE9D-A3D15E383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906" y="314099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time...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7534E-EEE1-9142-A65A-A63A6522E399}"/>
              </a:ext>
            </a:extLst>
          </p:cNvPr>
          <p:cNvSpPr txBox="1"/>
          <p:nvPr/>
        </p:nvSpPr>
        <p:spPr>
          <a:xfrm>
            <a:off x="979715" y="1502229"/>
            <a:ext cx="7897675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parameter estimation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Hypothesis tests</a:t>
            </a: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limits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Systematic uncertainties, experimental sensitivity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4:  Bayesian methods, Student’s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regression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4C7D1C-570E-1E44-B019-A8CFFD5793DF}"/>
              </a:ext>
            </a:extLst>
          </p:cNvPr>
          <p:cNvCxnSpPr>
            <a:cxnSpLocks/>
          </p:cNvCxnSpPr>
          <p:nvPr/>
        </p:nvCxnSpPr>
        <p:spPr>
          <a:xfrm>
            <a:off x="424543" y="3309257"/>
            <a:ext cx="381000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3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5D51E6A-6595-854C-AE9D-A3D15E383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906" y="314099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1">
            <a:extLst>
              <a:ext uri="{FF2B5EF4-FFF2-40B4-BE49-F238E27FC236}">
                <a16:creationId xmlns:a16="http://schemas.microsoft.com/office/drawing/2014/main" id="{1A8E3FD1-2A5E-D145-A042-38026D76312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+mj-lt"/>
              </a:rPr>
              <a:t>G. Cowan / RHUL Physics</a:t>
            </a:r>
          </a:p>
        </p:txBody>
      </p:sp>
      <p:sp>
        <p:nvSpPr>
          <p:cNvPr id="32770" name="Footer Placeholder 2">
            <a:extLst>
              <a:ext uri="{FF2B5EF4-FFF2-40B4-BE49-F238E27FC236}">
                <a16:creationId xmlns:a16="http://schemas.microsoft.com/office/drawing/2014/main" id="{4FDD7788-B7D2-614F-9FFE-2DE17C29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+mj-lt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8E328299-5A63-DF4B-82D7-563A03E3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FE0E29-45C4-E04D-BB24-F12DCBA0F60B}" type="slidenum">
              <a:rPr lang="en-GB" altLang="en-US" sz="1400" smtClean="0">
                <a:solidFill>
                  <a:srgbClr val="0070C0"/>
                </a:solidFill>
                <a:latin typeface="+mj-lt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4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A340A5FA-6ACD-614C-A942-CB5476210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8913"/>
            <a:ext cx="88519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+mj-lt"/>
              </a:rPr>
              <a:t>-values </a:t>
            </a:r>
            <a:r>
              <a:rPr lang="en-GB" altLang="en-US" dirty="0">
                <a:solidFill>
                  <a:srgbClr val="0070C0"/>
                </a:solidFill>
                <a:latin typeface="+mj-lt"/>
              </a:rPr>
              <a:t>in cases with nuisance parameters</a:t>
            </a:r>
            <a:endParaRPr lang="en-GB" altLang="en-US" baseline="-25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2773" name="TextBox 5">
            <a:extLst>
              <a:ext uri="{FF2B5EF4-FFF2-40B4-BE49-F238E27FC236}">
                <a16:creationId xmlns:a16="http://schemas.microsoft.com/office/drawing/2014/main" id="{FF7DD65E-9EEA-B549-96B6-C66A6E1A3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28675"/>
            <a:ext cx="8273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Suppose we have a statistic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 that we use to test a hypothesized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value of a parameter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, such that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-value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 is</a:t>
            </a:r>
          </a:p>
        </p:txBody>
      </p:sp>
      <p:pic>
        <p:nvPicPr>
          <p:cNvPr id="32774" name="Picture 6">
            <a:extLst>
              <a:ext uri="{FF2B5EF4-FFF2-40B4-BE49-F238E27FC236}">
                <a16:creationId xmlns:a16="http://schemas.microsoft.com/office/drawing/2014/main" id="{F20F2E84-164B-2742-8E2C-DF9B01F62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46263"/>
            <a:ext cx="3175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7">
            <a:extLst>
              <a:ext uri="{FF2B5EF4-FFF2-40B4-BE49-F238E27FC236}">
                <a16:creationId xmlns:a16="http://schemas.microsoft.com/office/drawing/2014/main" id="{27358A90-BBC2-1448-A76F-D101BC02C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2562225"/>
            <a:ext cx="8351837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But what values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 to use for </a:t>
            </a:r>
            <a:r>
              <a:rPr lang="en-US" altLang="en-US" sz="2400" i="1" dirty="0">
                <a:solidFill>
                  <a:srgbClr val="0070C0"/>
                </a:solidFill>
                <a:latin typeface="+mj-lt"/>
              </a:rPr>
              <a:t>f</a:t>
            </a:r>
            <a:r>
              <a:rPr lang="el-GR" altLang="en-US" sz="800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l-GR" altLang="en-US" sz="2400" dirty="0">
                <a:solidFill>
                  <a:srgbClr val="0070C0"/>
                </a:solidFill>
                <a:latin typeface="+mj-lt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 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)?</a:t>
            </a:r>
            <a:endParaRPr lang="el-GR" altLang="en-US" sz="2400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Fundamentally we want to reject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 only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for all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+mj-lt"/>
              </a:rPr>
              <a:t>	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+mj-lt"/>
              </a:rPr>
              <a:t> “exact” confidence interval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But in general for finite data samples this is not true; one may be unable to reject some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 values if all values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 must be considered (resulting interval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 “</a:t>
            </a:r>
            <a:r>
              <a:rPr lang="en-US" altLang="ja-JP" sz="2400" dirty="0">
                <a:solidFill>
                  <a:srgbClr val="0070C0"/>
                </a:solidFill>
                <a:latin typeface="+mj-lt"/>
              </a:rPr>
              <a:t>overcovers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”</a:t>
            </a:r>
            <a:r>
              <a:rPr lang="en-US" altLang="ja-JP" sz="2400" dirty="0">
                <a:solidFill>
                  <a:srgbClr val="0070C0"/>
                </a:solidFill>
                <a:latin typeface="+mj-lt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2199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1">
            <a:extLst>
              <a:ext uri="{FF2B5EF4-FFF2-40B4-BE49-F238E27FC236}">
                <a16:creationId xmlns:a16="http://schemas.microsoft.com/office/drawing/2014/main" id="{B3EF067A-D062-5942-931C-44D27C86EE5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3794" name="Footer Placeholder 2">
            <a:extLst>
              <a:ext uri="{FF2B5EF4-FFF2-40B4-BE49-F238E27FC236}">
                <a16:creationId xmlns:a16="http://schemas.microsoft.com/office/drawing/2014/main" id="{26BA9DB4-72E0-F04F-ACDC-66877D5CF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D1013FF-134C-4348-B0A5-6508628B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4EE92E-98DA-0F40-A7C1-87CA95CDE63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AAF4490F-0B2F-C44C-A424-640D49EB7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373063"/>
            <a:ext cx="8610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construction (</a:t>
            </a:r>
            <a:r>
              <a:rPr lang="ja-JP" altLang="en-GB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 resampling</a:t>
            </a:r>
            <a:r>
              <a:rPr lang="ja-JP" altLang="en-GB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8B124CD5-1CD1-C548-BA42-DFC4CE9A7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08063"/>
            <a:ext cx="79248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6">
            <a:extLst>
              <a:ext uri="{FF2B5EF4-FFF2-40B4-BE49-F238E27FC236}">
                <a16:creationId xmlns:a16="http://schemas.microsoft.com/office/drawing/2014/main" id="{82E2DBE7-FA2E-C444-9E81-DB6404595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711325"/>
            <a:ext cx="7648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procedure is to reject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computed assuming the value of the nuisance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that best fits the data for the specified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3799" name="Picture 7">
            <a:extLst>
              <a:ext uri="{FF2B5EF4-FFF2-40B4-BE49-F238E27FC236}">
                <a16:creationId xmlns:a16="http://schemas.microsoft.com/office/drawing/2014/main" id="{6606ED7B-F65B-6740-BA91-70480F54E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3395663"/>
            <a:ext cx="83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Box 8">
            <a:extLst>
              <a:ext uri="{FF2B5EF4-FFF2-40B4-BE49-F238E27FC236}">
                <a16:creationId xmlns:a16="http://schemas.microsoft.com/office/drawing/2014/main" id="{470081DF-5370-144C-A2AB-6A8442DE9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3175000"/>
            <a:ext cx="48652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“double hat” notation means profiled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value, i.e., parameter that maximizes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likelihood for the given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3801" name="TextBox 9">
            <a:extLst>
              <a:ext uri="{FF2B5EF4-FFF2-40B4-BE49-F238E27FC236}">
                <a16:creationId xmlns:a16="http://schemas.microsoft.com/office/drawing/2014/main" id="{57FCFAFB-1F64-A441-9526-C11D8826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611688"/>
            <a:ext cx="8047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resulting confidence interval will have the correct coverage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points </a:t>
            </a:r>
          </a:p>
        </p:txBody>
      </p:sp>
      <p:graphicFrame>
        <p:nvGraphicFramePr>
          <p:cNvPr id="33802" name="Object 2">
            <a:extLst>
              <a:ext uri="{FF2B5EF4-FFF2-40B4-BE49-F238E27FC236}">
                <a16:creationId xmlns:a16="http://schemas.microsoft.com/office/drawing/2014/main" id="{CD7B0676-EB32-C44A-9420-E08399CD49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6800" y="4979988"/>
          <a:ext cx="990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5" imgW="990600" imgH="431800" progId="Equation.3">
                  <p:embed/>
                </p:oleObj>
              </mc:Choice>
              <mc:Fallback>
                <p:oleObj name="Equation" r:id="rId5" imgW="990600" imgH="431800" progId="Equation.3">
                  <p:embed/>
                  <p:pic>
                    <p:nvPicPr>
                      <p:cNvPr id="33802" name="Object 2">
                        <a:extLst>
                          <a:ext uri="{FF2B5EF4-FFF2-40B4-BE49-F238E27FC236}">
                            <a16:creationId xmlns:a16="http://schemas.microsoft.com/office/drawing/2014/main" id="{CD7B0676-EB32-C44A-9420-E08399CD49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979988"/>
                        <a:ext cx="990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TextBox 12">
            <a:extLst>
              <a:ext uri="{FF2B5EF4-FFF2-40B4-BE49-F238E27FC236}">
                <a16:creationId xmlns:a16="http://schemas.microsoft.com/office/drawing/2014/main" id="{B54342EB-58CF-E849-88EA-2996881FE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4970463"/>
            <a:ext cx="26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3804" name="TextBox 13">
            <a:extLst>
              <a:ext uri="{FF2B5EF4-FFF2-40B4-BE49-F238E27FC236}">
                <a16:creationId xmlns:a16="http://schemas.microsoft.com/office/drawing/2014/main" id="{C831825D-D4E8-F14A-8AD1-4760F0EFB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5591175"/>
            <a:ext cx="84058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Elsewhere it may under- or overcover, but this is usually as good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we can do (check with MC if crucial or small sample problem).</a:t>
            </a:r>
          </a:p>
        </p:txBody>
      </p:sp>
    </p:spTree>
    <p:extLst>
      <p:ext uri="{BB962C8B-B14F-4D97-AF65-F5344CB8AC3E}">
        <p14:creationId xmlns:p14="http://schemas.microsoft.com/office/powerpoint/2010/main" val="166933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3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23902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3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Academic Training / Statistics for PP Lecture 3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92AE-252D-8C4C-8200-D7B7B9A238DB}"/>
              </a:ext>
            </a:extLst>
          </p:cNvPr>
          <p:cNvSpPr txBox="1"/>
          <p:nvPr/>
        </p:nvSpPr>
        <p:spPr>
          <a:xfrm>
            <a:off x="451757" y="2484486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thus the same as before, simply use the profile likelihood: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A065-3DD1-B94F-B54F-9DCEE63D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684815"/>
            <a:ext cx="4953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CD3BF-C648-904D-8B12-C331256D3BAA}"/>
              </a:ext>
            </a:extLst>
          </p:cNvPr>
          <p:cNvSpPr txBox="1"/>
          <p:nvPr/>
        </p:nvSpPr>
        <p:spPr>
          <a:xfrm>
            <a:off x="451757" y="1000853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large enough data sample to justify use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chi-square pdf, then if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it is rejected for any values of the nuisance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AB228-DEB2-4440-9A4C-D99C61AC0225}"/>
              </a:ext>
            </a:extLst>
          </p:cNvPr>
          <p:cNvSpPr txBox="1"/>
          <p:nvPr/>
        </p:nvSpPr>
        <p:spPr>
          <a:xfrm>
            <a:off x="440986" y="4670679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7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>
            <a:extLst>
              <a:ext uri="{FF2B5EF4-FFF2-40B4-BE49-F238E27FC236}">
                <a16:creationId xmlns:a16="http://schemas.microsoft.com/office/drawing/2014/main" id="{6A17989A-717E-AE46-9DBC-BDE8636831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5842" name="Footer Placeholder 2">
            <a:extLst>
              <a:ext uri="{FF2B5EF4-FFF2-40B4-BE49-F238E27FC236}">
                <a16:creationId xmlns:a16="http://schemas.microsoft.com/office/drawing/2014/main" id="{93EA2F52-F684-434F-A13E-05A18D4E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E04491DA-A9DB-6A44-B6AC-830FD16B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0E0800-1373-4448-B6EE-149A21DA514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60073443-4659-544C-9E4D-5AE0F3F0D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29845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search analysis 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93066B19-B51E-B24C-AFAD-60B45900A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90600"/>
            <a:ext cx="79644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signal in a region of phase space; result is histogram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some variable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giving numbers: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pic>
        <p:nvPicPr>
          <p:cNvPr id="35846" name="Picture 10">
            <a:extLst>
              <a:ext uri="{FF2B5EF4-FFF2-40B4-BE49-F238E27FC236}">
                <a16:creationId xmlns:a16="http://schemas.microsoft.com/office/drawing/2014/main" id="{2ED93FF0-5522-1B40-B644-F2541F15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282950"/>
            <a:ext cx="22574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12">
            <a:extLst>
              <a:ext uri="{FF2B5EF4-FFF2-40B4-BE49-F238E27FC236}">
                <a16:creationId xmlns:a16="http://schemas.microsoft.com/office/drawing/2014/main" id="{B55ED767-B5E0-1D47-B86E-0390B208C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5630863"/>
            <a:ext cx="919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pic>
        <p:nvPicPr>
          <p:cNvPr id="35848" name="Picture 12">
            <a:extLst>
              <a:ext uri="{FF2B5EF4-FFF2-40B4-BE49-F238E27FC236}">
                <a16:creationId xmlns:a16="http://schemas.microsoft.com/office/drawing/2014/main" id="{9054B7C7-EAF0-5C47-B1BD-CA204473B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545013"/>
            <a:ext cx="37433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3">
            <a:extLst>
              <a:ext uri="{FF2B5EF4-FFF2-40B4-BE49-F238E27FC236}">
                <a16:creationId xmlns:a16="http://schemas.microsoft.com/office/drawing/2014/main" id="{68CC34C6-3041-6B48-9989-1E7AD1FA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586288"/>
            <a:ext cx="3686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Box 15">
            <a:extLst>
              <a:ext uri="{FF2B5EF4-FFF2-40B4-BE49-F238E27FC236}">
                <a16:creationId xmlns:a16="http://schemas.microsoft.com/office/drawing/2014/main" id="{A79DCC00-9B84-F443-A627-C6C90D69F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4138613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cxnSp>
        <p:nvCxnSpPr>
          <p:cNvPr id="35851" name="Straight Arrow Connector 17">
            <a:extLst>
              <a:ext uri="{FF2B5EF4-FFF2-40B4-BE49-F238E27FC236}">
                <a16:creationId xmlns:a16="http://schemas.microsoft.com/office/drawing/2014/main" id="{4985484A-CE1C-2542-B13F-C2B61A1B425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436688" y="5314950"/>
            <a:ext cx="519112" cy="4365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TextBox 19">
            <a:extLst>
              <a:ext uri="{FF2B5EF4-FFF2-40B4-BE49-F238E27FC236}">
                <a16:creationId xmlns:a16="http://schemas.microsoft.com/office/drawing/2014/main" id="{42E1C737-5056-694E-90D3-D425EF4E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5629275"/>
            <a:ext cx="1657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35853" name="TextBox 21">
            <a:extLst>
              <a:ext uri="{FF2B5EF4-FFF2-40B4-BE49-F238E27FC236}">
                <a16:creationId xmlns:a16="http://schemas.microsoft.com/office/drawing/2014/main" id="{C64B1A37-93DC-BB40-B2A0-841F4504F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917950"/>
            <a:ext cx="2612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 parameter</a:t>
            </a:r>
          </a:p>
        </p:txBody>
      </p:sp>
      <p:cxnSp>
        <p:nvCxnSpPr>
          <p:cNvPr id="35854" name="Straight Arrow Connector 22">
            <a:extLst>
              <a:ext uri="{FF2B5EF4-FFF2-40B4-BE49-F238E27FC236}">
                <a16:creationId xmlns:a16="http://schemas.microsoft.com/office/drawing/2014/main" id="{9761BF82-C223-5741-957A-7FDCE602321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396582" y="3823494"/>
            <a:ext cx="366712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5855" name="Picture 2">
            <a:extLst>
              <a:ext uri="{FF2B5EF4-FFF2-40B4-BE49-F238E27FC236}">
                <a16:creationId xmlns:a16="http://schemas.microsoft.com/office/drawing/2014/main" id="{1CCB2147-38A0-0C40-B73F-F15385335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2638"/>
            <a:ext cx="235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56" name="Straight Arrow Connector 27">
            <a:extLst>
              <a:ext uri="{FF2B5EF4-FFF2-40B4-BE49-F238E27FC236}">
                <a16:creationId xmlns:a16="http://schemas.microsoft.com/office/drawing/2014/main" id="{03D578C5-6163-9348-AA6D-AA62028FA73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472113" y="5373688"/>
            <a:ext cx="520700" cy="43497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8204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1">
            <a:extLst>
              <a:ext uri="{FF2B5EF4-FFF2-40B4-BE49-F238E27FC236}">
                <a16:creationId xmlns:a16="http://schemas.microsoft.com/office/drawing/2014/main" id="{35E988FF-7364-C34D-816E-E6594A7FDB6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385FEC02-0AEB-AD4E-A5D0-DE645165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7F29B9C3-B220-D948-9883-C164AB2F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EB47C7-AC63-BF4D-B099-D6DECD4FEFC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5A8DA48B-A8ED-9C4A-94F3-6DC0F94F5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338138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analysis (II)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B8F5F4BE-AD2C-724F-86B4-2B25CD61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06475"/>
            <a:ext cx="816447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also have a subsidiary measurement that constrains some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background and/or shape parameters: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sp>
        <p:nvSpPr>
          <p:cNvPr id="36870" name="TextBox 21">
            <a:extLst>
              <a:ext uri="{FF2B5EF4-FFF2-40B4-BE49-F238E27FC236}">
                <a16:creationId xmlns:a16="http://schemas.microsoft.com/office/drawing/2014/main" id="{1266479F-22D9-5740-8E32-72643E7A3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4086225"/>
            <a:ext cx="4210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 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36871" name="Straight Arrow Connector 22">
            <a:extLst>
              <a:ext uri="{FF2B5EF4-FFF2-40B4-BE49-F238E27FC236}">
                <a16:creationId xmlns:a16="http://schemas.microsoft.com/office/drawing/2014/main" id="{B7A7CB20-CE3E-9146-B3AA-CC5B7DB7E34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810793" y="4012407"/>
            <a:ext cx="366713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72" name="Picture 14">
            <a:extLst>
              <a:ext uri="{FF2B5EF4-FFF2-40B4-BE49-F238E27FC236}">
                <a16:creationId xmlns:a16="http://schemas.microsoft.com/office/drawing/2014/main" id="{B7FEBF5E-6E39-0948-A07F-BF797B243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467100"/>
            <a:ext cx="1971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27">
            <a:extLst>
              <a:ext uri="{FF2B5EF4-FFF2-40B4-BE49-F238E27FC236}">
                <a16:creationId xmlns:a16="http://schemas.microsoft.com/office/drawing/2014/main" id="{8CA70A6C-133D-1140-B0E3-117E86EFC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573588"/>
            <a:ext cx="2916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</a:t>
            </a:r>
          </a:p>
        </p:txBody>
      </p:sp>
      <p:pic>
        <p:nvPicPr>
          <p:cNvPr id="36874" name="Picture 15">
            <a:extLst>
              <a:ext uri="{FF2B5EF4-FFF2-40B4-BE49-F238E27FC236}">
                <a16:creationId xmlns:a16="http://schemas.microsoft.com/office/drawing/2014/main" id="{A84F20EE-A0E5-3E4D-9107-8ACE04B70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060575"/>
            <a:ext cx="2686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6">
            <a:extLst>
              <a:ext uri="{FF2B5EF4-FFF2-40B4-BE49-F238E27FC236}">
                <a16:creationId xmlns:a16="http://schemas.microsoft.com/office/drawing/2014/main" id="{B2304E4A-EB48-554D-A084-F3D19A87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5216525"/>
            <a:ext cx="7019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181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CC0F22C8-3385-4542-B573-61EBECF30A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D175808C-F3D0-9F45-AB26-F1189492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Academic Training / Statistics for PP Lecture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3EF3B304-2A98-E54B-ABE8-E71A2D6CD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DE3CB4-7B40-4943-9372-953644EDD80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F8F42AFC-CE92-964B-9FB2-CB1A5B7B6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92113"/>
            <a:ext cx="4725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ratio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BCC39FCB-65C2-3748-A7DA-45167642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662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significance test on the profile likelihood ratio:</a:t>
            </a:r>
          </a:p>
        </p:txBody>
      </p:sp>
      <p:pic>
        <p:nvPicPr>
          <p:cNvPr id="37894" name="Picture 7">
            <a:extLst>
              <a:ext uri="{FF2B5EF4-FFF2-40B4-BE49-F238E27FC236}">
                <a16:creationId xmlns:a16="http://schemas.microsoft.com/office/drawing/2014/main" id="{E030E135-0FCE-554A-9B08-380CB3DE6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24241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895" name="Straight Arrow Connector 7">
            <a:extLst>
              <a:ext uri="{FF2B5EF4-FFF2-40B4-BE49-F238E27FC236}">
                <a16:creationId xmlns:a16="http://schemas.microsoft.com/office/drawing/2014/main" id="{8EE8468C-4F70-D44F-83A4-D78468E9E60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362450" y="2076450"/>
            <a:ext cx="6096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6" name="TextBox 12">
            <a:extLst>
              <a:ext uri="{FF2B5EF4-FFF2-40B4-BE49-F238E27FC236}">
                <a16:creationId xmlns:a16="http://schemas.microsoft.com/office/drawing/2014/main" id="{4DD43EF3-26AA-144C-BC9C-6A617344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1809750"/>
            <a:ext cx="2149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7897" name="Straight Arrow Connector 13">
            <a:extLst>
              <a:ext uri="{FF2B5EF4-FFF2-40B4-BE49-F238E27FC236}">
                <a16:creationId xmlns:a16="http://schemas.microsoft.com/office/drawing/2014/main" id="{9A78B1A0-530A-F845-98C2-8A2B7CCA073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67150" y="3467100"/>
            <a:ext cx="800100" cy="3238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8" name="TextBox 14">
            <a:extLst>
              <a:ext uri="{FF2B5EF4-FFF2-40B4-BE49-F238E27FC236}">
                <a16:creationId xmlns:a16="http://schemas.microsoft.com/office/drawing/2014/main" id="{B6B28A6E-137E-0144-8B6B-06BD53424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3524250"/>
            <a:ext cx="1603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37899" name="Straight Arrow Connector 17">
            <a:extLst>
              <a:ext uri="{FF2B5EF4-FFF2-40B4-BE49-F238E27FC236}">
                <a16:creationId xmlns:a16="http://schemas.microsoft.com/office/drawing/2014/main" id="{D9456028-2683-BF4B-B401-CD1D213DBDB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210050" y="3448050"/>
            <a:ext cx="4572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0" name="TextBox 21">
            <a:extLst>
              <a:ext uri="{FF2B5EF4-FFF2-40B4-BE49-F238E27FC236}">
                <a16:creationId xmlns:a16="http://schemas.microsoft.com/office/drawing/2014/main" id="{C4B3253C-A35A-3C4A-923E-73E0A3EC8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035425"/>
            <a:ext cx="819785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critical region of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region of data space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gives the lowest values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advantage of profile LR is that its distribution becomes independent of nuisance parameters in large sample limit.</a:t>
            </a:r>
          </a:p>
        </p:txBody>
      </p:sp>
    </p:spTree>
    <p:extLst>
      <p:ext uri="{BB962C8B-B14F-4D97-AF65-F5344CB8AC3E}">
        <p14:creationId xmlns:p14="http://schemas.microsoft.com/office/powerpoint/2010/main" val="15710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28049</TotalTime>
  <Words>3132</Words>
  <Application>Microsoft Macintosh PowerPoint</Application>
  <PresentationFormat>On-screen Show (4:3)</PresentationFormat>
  <Paragraphs>380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Courier New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677</cp:revision>
  <dcterms:created xsi:type="dcterms:W3CDTF">2020-05-18T17:44:39Z</dcterms:created>
  <dcterms:modified xsi:type="dcterms:W3CDTF">2021-06-20T15:02:20Z</dcterms:modified>
</cp:coreProperties>
</file>