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27" r:id="rId2"/>
    <p:sldId id="1537" r:id="rId3"/>
    <p:sldId id="270" r:id="rId4"/>
    <p:sldId id="271" r:id="rId5"/>
    <p:sldId id="279" r:id="rId6"/>
    <p:sldId id="280" r:id="rId7"/>
    <p:sldId id="273" r:id="rId8"/>
    <p:sldId id="274" r:id="rId9"/>
    <p:sldId id="275" r:id="rId10"/>
    <p:sldId id="288" r:id="rId11"/>
    <p:sldId id="289" r:id="rId12"/>
    <p:sldId id="290" r:id="rId13"/>
    <p:sldId id="291" r:id="rId14"/>
    <p:sldId id="311" r:id="rId15"/>
    <p:sldId id="312" r:id="rId16"/>
    <p:sldId id="259" r:id="rId17"/>
    <p:sldId id="292" r:id="rId18"/>
    <p:sldId id="1543" r:id="rId19"/>
    <p:sldId id="294" r:id="rId20"/>
    <p:sldId id="295" r:id="rId21"/>
    <p:sldId id="296" r:id="rId22"/>
    <p:sldId id="297" r:id="rId23"/>
    <p:sldId id="298" r:id="rId24"/>
    <p:sldId id="299" r:id="rId25"/>
    <p:sldId id="1302" r:id="rId26"/>
    <p:sldId id="1544" r:id="rId27"/>
    <p:sldId id="1545" r:id="rId28"/>
    <p:sldId id="1132" r:id="rId29"/>
    <p:sldId id="1546" r:id="rId30"/>
    <p:sldId id="309" r:id="rId31"/>
    <p:sldId id="310" r:id="rId32"/>
    <p:sldId id="302" r:id="rId33"/>
    <p:sldId id="306" r:id="rId3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7/7/24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7/7/24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CERN Summer Student Lectures / Statistics Lecture 4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E73754-4345-734F-B0EF-9DC738FF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9BB783-7E60-A446-A206-9E3659018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  <a:ea typeface="+mn-ea"/>
              </a:defRPr>
            </a:lvl1pPr>
          </a:lstStyle>
          <a:p>
            <a:r>
              <a:rPr lang="en-GB"/>
              <a:t>CERN Summer Student Lectures / Statistics Lecture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BE86D-AE5E-DA42-91F6-FA9928FE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page </a:t>
            </a:r>
            <a:fld id="{C74EE884-096E-F443-88D4-EF68A0CC31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695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F9C888-ED01-3242-9E8B-ED2F10E550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5DC365-A707-314F-8FA2-B23BD6627B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CERN Summer Student Lectures / Statistics Lecture 4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DCCB5F-841C-414E-B1AB-5E25757461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79EB9-B8C9-BB4B-B380-8DF577E378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4816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CERN Summer Student Lectures / Statistics Lecture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p.rhul.ac.uk/~cowan/ph3010/ml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  <a:endParaRPr lang="en-US" dirty="0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94954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GB" altLang="en-US" sz="3600" dirty="0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934" y="1826987"/>
            <a:ext cx="50233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3600" dirty="0">
                <a:solidFill>
                  <a:srgbClr val="0070C0"/>
                </a:solidFill>
                <a:latin typeface="+mj-lt"/>
              </a:rPr>
              <a:t>Summer Student Lectures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3600" dirty="0">
                <a:solidFill>
                  <a:srgbClr val="0070C0"/>
                </a:solidFill>
                <a:latin typeface="+mj-lt"/>
              </a:rPr>
              <a:t>CERN 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+mj-lt"/>
              </a:rPr>
              <a:t>9 – 12 July 2024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266067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4621667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D8ED7B98-2DA6-564D-A3D8-6F6A01118E4A}"/>
              </a:ext>
            </a:extLst>
          </p:cNvPr>
          <p:cNvSpPr txBox="1">
            <a:spLocks noChangeArrowheads="1"/>
          </p:cNvSpPr>
          <p:nvPr/>
        </p:nvSpPr>
        <p:spPr>
          <a:xfrm>
            <a:off x="707799" y="293914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Statistics for Particle Physicists</a:t>
            </a:r>
          </a:p>
          <a:p>
            <a:r>
              <a:rPr lang="en-GB" altLang="en-US" sz="32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4:  Introduction to Machine Learning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6F682F-8B09-AF47-9E15-9E9E4E996EB3}"/>
              </a:ext>
            </a:extLst>
          </p:cNvPr>
          <p:cNvSpPr txBox="1"/>
          <p:nvPr/>
        </p:nvSpPr>
        <p:spPr>
          <a:xfrm>
            <a:off x="2830287" y="3690258"/>
            <a:ext cx="5347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indico.cern.ch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/event/1347523/timetable/</a:t>
            </a:r>
          </a:p>
        </p:txBody>
      </p:sp>
      <p:pic>
        <p:nvPicPr>
          <p:cNvPr id="4100" name="Picture 4" descr="CERN - Wikipedia">
            <a:extLst>
              <a:ext uri="{FF2B5EF4-FFF2-40B4-BE49-F238E27FC236}">
                <a16:creationId xmlns:a16="http://schemas.microsoft.com/office/drawing/2014/main" id="{BFFBDE14-BEA8-074B-8AD8-408F46F38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1" y="1981200"/>
            <a:ext cx="1567543" cy="15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75727" y="21365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ATLAS Detector at the LHC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868363"/>
            <a:ext cx="5043487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3829050"/>
            <a:ext cx="381635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50925" y="1789113"/>
            <a:ext cx="2358723" cy="94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3000 physicists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 countries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167 universities/labs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535613" y="4492625"/>
            <a:ext cx="2803909" cy="125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 m diameter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 m length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7000 tonnes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GB" sz="2200" baseline="33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electronic channels</a:t>
            </a:r>
          </a:p>
        </p:txBody>
      </p:sp>
    </p:spTree>
    <p:extLst>
      <p:ext uri="{BB962C8B-B14F-4D97-AF65-F5344CB8AC3E}">
        <p14:creationId xmlns:p14="http://schemas.microsoft.com/office/powerpoint/2010/main" val="14587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75727" y="37045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simulated proton-proton collision</a:t>
            </a:r>
          </a:p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GB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supersymmetry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(“signal”)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1719263"/>
            <a:ext cx="52895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4150" y="1439863"/>
            <a:ext cx="886461" cy="6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</a:t>
            </a:r>
            <a:r>
              <a:rPr lang="en-GB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baseline="-3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GB" baseline="-3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muons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1157288" y="1938338"/>
            <a:ext cx="379412" cy="388937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1055688" y="2139950"/>
            <a:ext cx="482600" cy="434975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600950" y="1425575"/>
            <a:ext cx="1479059" cy="6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</a:t>
            </a:r>
            <a:r>
              <a:rPr lang="en-GB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baseline="-3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jets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hadrons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4494213" y="1754188"/>
            <a:ext cx="2970212" cy="982662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5157788" y="1892300"/>
            <a:ext cx="2335212" cy="2112963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4284663" y="4397375"/>
            <a:ext cx="6350" cy="1560513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176588" y="5984875"/>
            <a:ext cx="319246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transverse energy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1155700" y="3689350"/>
            <a:ext cx="987425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H="1">
            <a:off x="6370638" y="3689350"/>
            <a:ext cx="1011237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858838" y="3471863"/>
            <a:ext cx="161904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7499350" y="3484563"/>
            <a:ext cx="161904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60026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538439" y="3234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simulated proton-proton collision from production of top quarks (“background”)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48" y="1377197"/>
            <a:ext cx="465772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65951" y="2226547"/>
            <a:ext cx="368972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event has features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 to what we hope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see in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supersymmetric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events, and thus constitutes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“background” that can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mimic the “signal”.</a:t>
            </a:r>
          </a:p>
        </p:txBody>
      </p:sp>
    </p:spTree>
    <p:extLst>
      <p:ext uri="{BB962C8B-B14F-4D97-AF65-F5344CB8AC3E}">
        <p14:creationId xmlns:p14="http://schemas.microsoft.com/office/powerpoint/2010/main" val="377752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585473" y="1666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of proton-proton collisions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7618" y="815354"/>
            <a:ext cx="8403231" cy="5816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Proton-proton collisions can be considered to come in two classes: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signal (the kind of event we’re looking for,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background (the kind that mimics signal,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collision (event), we measure a collection of features:</a:t>
            </a:r>
          </a:p>
          <a:p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energy of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muon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missing transverse energy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angle between jets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invariant mass of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muon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pair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total jet energy	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...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real events don’t come with true class labels, but computer-simulated events do.  So we can have a set of simulated events that consist of a feature vector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true class label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(0 for background, 1 for signal):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..., 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simulated events are called “training data”.</a:t>
            </a:r>
          </a:p>
        </p:txBody>
      </p:sp>
    </p:spTree>
    <p:extLst>
      <p:ext uri="{BB962C8B-B14F-4D97-AF65-F5344CB8AC3E}">
        <p14:creationId xmlns:p14="http://schemas.microsoft.com/office/powerpoint/2010/main" val="184015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03808" y="1740044"/>
            <a:ext cx="8627346" cy="2664000"/>
            <a:chOff x="203808" y="1285324"/>
            <a:chExt cx="8627346" cy="2664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808" y="1285324"/>
              <a:ext cx="8627346" cy="266400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2477072" y="1536631"/>
              <a:ext cx="391942" cy="36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373065" y="1594952"/>
              <a:ext cx="391942" cy="36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284734" y="1590552"/>
              <a:ext cx="391942" cy="36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203818" y="119579"/>
            <a:ext cx="8842204" cy="83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best decision boundary?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081" y="1473914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“cuts”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8909" y="1520954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04105" y="1520953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nonlinear</a:t>
            </a:r>
          </a:p>
        </p:txBody>
      </p:sp>
    </p:spTree>
    <p:extLst>
      <p:ext uri="{BB962C8B-B14F-4D97-AF65-F5344CB8AC3E}">
        <p14:creationId xmlns:p14="http://schemas.microsoft.com/office/powerpoint/2010/main" val="115204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039" y="1275711"/>
            <a:ext cx="4583898" cy="4499999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203818" y="119579"/>
            <a:ext cx="8842204" cy="83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best decision function?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794" y="1175913"/>
            <a:ext cx="3937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surface in an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 can be described by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42" y="2315912"/>
            <a:ext cx="2540000" cy="5715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1253662" y="2985264"/>
            <a:ext cx="244220" cy="48840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4293" y="3461954"/>
            <a:ext cx="1229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scalar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function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309711" y="2912635"/>
            <a:ext cx="174493" cy="70755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05477" y="3659718"/>
            <a:ext cx="1260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constant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6669" y="4591812"/>
            <a:ext cx="4248579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values of the constant</a:t>
            </a:r>
          </a:p>
          <a:p>
            <a:pPr>
              <a:spcAft>
                <a:spcPts val="1200"/>
              </a:spcAft>
            </a:pP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result in a family of surfaces.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is reduced to finding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best decision function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188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903" y="2816462"/>
            <a:ext cx="4760877" cy="3516829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 decision boundary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9596" y="879128"/>
            <a:ext cx="3847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simple 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Ansatz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to try a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function of the form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260" y="817285"/>
            <a:ext cx="2159000" cy="977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9596" y="1807094"/>
            <a:ext cx="8202758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coefficients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constants (or “weights”) we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determine using the training data.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given choice of the weights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fixes the function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 at the training events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 two classes, for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evaluate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enter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into a histogram.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maximize the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“separation” between the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distributions.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33629" y="3337424"/>
            <a:ext cx="919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65810" y="3288585"/>
            <a:ext cx="1079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back-</a:t>
            </a:r>
          </a:p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ground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977850" y="3874668"/>
            <a:ext cx="260501" cy="53724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362425" y="4189869"/>
            <a:ext cx="303477" cy="401124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33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2009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 discriminant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270" y="1775421"/>
            <a:ext cx="4888916" cy="46267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721" y="846566"/>
            <a:ext cx="83740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a particular definition of what constitutes “best separation”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due to R. Fisher one obtains a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 discriminant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0511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Nonlinear decision boundaries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6264" y="768315"/>
            <a:ext cx="8624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 scatter plot below it’s clear that some nonlinear boundary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would be better than a linear one: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38" y="1756150"/>
            <a:ext cx="4825038" cy="464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44069" y="2916462"/>
            <a:ext cx="3257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to have a nonlinear boundary, the decision function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must be nonlinear in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326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Neural Networks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4395" y="815355"/>
            <a:ext cx="7445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simple nonlinear decision function can be constructed 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721" y="1421687"/>
            <a:ext cx="3594100" cy="106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7357" y="2649901"/>
            <a:ext cx="7158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called the “activation function”.   For this one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use, e.g., a logistic sigmoid function,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79" y="4580870"/>
            <a:ext cx="2209800" cy="8509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7274445" y="6193564"/>
            <a:ext cx="51736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32906" y="5927005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119" y="3449680"/>
            <a:ext cx="4112537" cy="303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91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CERN Summer Student Lectures / Statistics Lecture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1295401" y="1741715"/>
            <a:ext cx="575144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1:	Introduction, probability,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2:  Parameter estimation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3:  Hypothesis tests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4:  Introduction to Machine Learning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(some exercises on ML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here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65C28D-7A92-4447-8021-E731698B557B}"/>
              </a:ext>
            </a:extLst>
          </p:cNvPr>
          <p:cNvCxnSpPr/>
          <p:nvPr/>
        </p:nvCxnSpPr>
        <p:spPr>
          <a:xfrm>
            <a:off x="522514" y="3526974"/>
            <a:ext cx="533400" cy="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63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 Layer Perceptron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7363" y="1301433"/>
            <a:ext cx="3496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form, the decision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 is called a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 Layer Perceptron –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simplest example of a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Neural Network.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777" y="833010"/>
            <a:ext cx="3177952" cy="24884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007" y="4421738"/>
            <a:ext cx="7081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the surface described by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=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same as by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8973" y="5911327"/>
            <a:ext cx="6138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here we still have a linear decision boundary.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813" y="4981032"/>
            <a:ext cx="4543368" cy="89999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5110920" y="3324139"/>
            <a:ext cx="0" cy="470397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52455" y="3810216"/>
            <a:ext cx="1509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input layer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815409" y="2488705"/>
            <a:ext cx="0" cy="470397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56944" y="2974782"/>
            <a:ext cx="1745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output node</a:t>
            </a:r>
          </a:p>
        </p:txBody>
      </p:sp>
    </p:spTree>
    <p:extLst>
      <p:ext uri="{BB962C8B-B14F-4D97-AF65-F5344CB8AC3E}">
        <p14:creationId xmlns:p14="http://schemas.microsoft.com/office/powerpoint/2010/main" val="136242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Multilayer Perceptron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1685" y="956475"/>
            <a:ext cx="75852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Single Layer Perceptron can be generalized by defining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a set of functions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with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1,...,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784" y="2110824"/>
            <a:ext cx="4318000" cy="1181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7364" y="3512300"/>
            <a:ext cx="8076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then treated as if they were the input variables, in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perceptron, i.e., the decision function (output node) 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807" y="2429105"/>
            <a:ext cx="1905000" cy="431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651" y="4663669"/>
            <a:ext cx="45339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Multilayer Perceptron (2)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023" y="995182"/>
            <a:ext cx="3844399" cy="303788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213920" y="4108131"/>
            <a:ext cx="0" cy="470397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37653" y="4625568"/>
            <a:ext cx="91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input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layer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435774" y="2708221"/>
            <a:ext cx="0" cy="470397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77309" y="3194298"/>
            <a:ext cx="1745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output node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306999" y="3680377"/>
            <a:ext cx="0" cy="470397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52343" y="4244853"/>
            <a:ext cx="3568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hidden layer with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nodes </a:t>
            </a:r>
          </a:p>
          <a:p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),...,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431" y="5519328"/>
            <a:ext cx="74578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line in the graph represents one of the weights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must be adjusted using the training data.</a:t>
            </a:r>
          </a:p>
        </p:txBody>
      </p:sp>
    </p:spTree>
    <p:extLst>
      <p:ext uri="{BB962C8B-B14F-4D97-AF65-F5344CB8AC3E}">
        <p14:creationId xmlns:p14="http://schemas.microsoft.com/office/powerpoint/2010/main" val="230044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5093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a Neural Network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2784" y="721276"/>
            <a:ext cx="75761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train the network (i.e., determine the best values for the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weights), define a loss function, e.g.,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7359" y="2743983"/>
            <a:ext cx="7862089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represents the set of all weights, the sum is over the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of training events, and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(numeric) true class label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each event (0 or 1).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optimal values of the weights are found by minimizing</a:t>
            </a:r>
          </a:p>
          <a:p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respect to the weights (non-trivial algorithms:</a:t>
            </a:r>
          </a:p>
          <a:p>
            <a:pPr>
              <a:spcAft>
                <a:spcPts val="1200"/>
              </a:spcAft>
            </a:pP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backpropagation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stochastic gradient descent,...).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desired result for an event with feature vector </a:t>
            </a:r>
            <a:r>
              <a:rPr lang="en-US" sz="2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is: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if the event is of type 0, want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~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0,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 if the event is of type 1, want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~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760" y="1685267"/>
            <a:ext cx="37084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8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neural net output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13" y="1850231"/>
            <a:ext cx="5963909" cy="43559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7402" y="2663189"/>
            <a:ext cx="919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39583" y="2614350"/>
            <a:ext cx="1079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back-</a:t>
            </a:r>
          </a:p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ground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098614" y="3214382"/>
            <a:ext cx="342828" cy="49193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900370" y="3515634"/>
            <a:ext cx="235828" cy="529784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77949" y="783994"/>
            <a:ext cx="78397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Degree of separation between classes now much better than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linear decision function:</a:t>
            </a:r>
          </a:p>
        </p:txBody>
      </p:sp>
    </p:spTree>
    <p:extLst>
      <p:ext uri="{BB962C8B-B14F-4D97-AF65-F5344CB8AC3E}">
        <p14:creationId xmlns:p14="http://schemas.microsoft.com/office/powerpoint/2010/main" val="12738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FB3D969-203A-9F43-8ACF-55A5C3A1B3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2650" y="246287"/>
            <a:ext cx="7127875" cy="431800"/>
          </a:xfrm>
          <a:noFill/>
        </p:spPr>
        <p:txBody>
          <a:bodyPr lIns="91430" tIns="45715" rIns="91430" bIns="45715"/>
          <a:lstStyle/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Neural network example from LEP II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1C3B0243-B778-2348-A45F-445754360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08050"/>
            <a:ext cx="7665584" cy="46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Signal:  </a:t>
            </a:r>
            <a:r>
              <a:rPr lang="en-US" altLang="en-US" dirty="0" err="1">
                <a:solidFill>
                  <a:srgbClr val="0070C0"/>
                </a:solidFill>
              </a:rPr>
              <a:t>e</a:t>
            </a:r>
            <a:r>
              <a:rPr lang="en-US" altLang="en-US" baseline="30000" dirty="0" err="1">
                <a:solidFill>
                  <a:srgbClr val="0070C0"/>
                </a:solidFill>
                <a:latin typeface="Symbol" pitchFamily="2" charset="2"/>
              </a:rPr>
              <a:t>+</a:t>
            </a:r>
            <a:r>
              <a:rPr lang="en-US" altLang="en-US" dirty="0" err="1">
                <a:solidFill>
                  <a:srgbClr val="0070C0"/>
                </a:solidFill>
              </a:rPr>
              <a:t>e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</a:rPr>
              <a:t>-</a:t>
            </a:r>
            <a:r>
              <a:rPr lang="en-US" altLang="en-US" dirty="0">
                <a:solidFill>
                  <a:srgbClr val="0070C0"/>
                </a:solidFill>
              </a:rPr>
              <a:t> → W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</a:rPr>
              <a:t>+</a:t>
            </a:r>
            <a:r>
              <a:rPr lang="en-US" altLang="en-US" dirty="0">
                <a:solidFill>
                  <a:srgbClr val="0070C0"/>
                </a:solidFill>
              </a:rPr>
              <a:t>W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</a:rPr>
              <a:t>-</a:t>
            </a:r>
            <a:r>
              <a:rPr lang="en-US" altLang="en-US" dirty="0">
                <a:solidFill>
                  <a:srgbClr val="0070C0"/>
                </a:solidFill>
              </a:rPr>
              <a:t>  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(often 4 well separated hadron jets)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ACD4F1DA-7770-1C4E-A57D-B6E4DC504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1390650"/>
            <a:ext cx="7863523" cy="46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Background:  </a:t>
            </a:r>
            <a:r>
              <a:rPr lang="en-US" altLang="en-US" dirty="0" err="1">
                <a:solidFill>
                  <a:srgbClr val="0070C0"/>
                </a:solidFill>
              </a:rPr>
              <a:t>e</a:t>
            </a:r>
            <a:r>
              <a:rPr lang="en-US" altLang="en-US" baseline="30000" dirty="0" err="1">
                <a:solidFill>
                  <a:srgbClr val="0070C0"/>
                </a:solidFill>
                <a:latin typeface="Symbol" pitchFamily="2" charset="2"/>
              </a:rPr>
              <a:t>+</a:t>
            </a:r>
            <a:r>
              <a:rPr lang="en-US" altLang="en-US" dirty="0" err="1">
                <a:solidFill>
                  <a:srgbClr val="0070C0"/>
                </a:solidFill>
              </a:rPr>
              <a:t>e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</a:rPr>
              <a:t>-</a:t>
            </a:r>
            <a:r>
              <a:rPr lang="en-US" altLang="en-US" dirty="0">
                <a:solidFill>
                  <a:srgbClr val="0070C0"/>
                </a:solidFill>
              </a:rPr>
              <a:t> → </a:t>
            </a:r>
            <a:r>
              <a:rPr lang="en-US" altLang="en-US" dirty="0" err="1">
                <a:solidFill>
                  <a:srgbClr val="0070C0"/>
                </a:solidFill>
              </a:rPr>
              <a:t>qqgg</a:t>
            </a:r>
            <a:r>
              <a:rPr lang="en-US" altLang="en-US" dirty="0">
                <a:solidFill>
                  <a:srgbClr val="0070C0"/>
                </a:solidFill>
              </a:rPr>
              <a:t>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 less well separated hadron jets)</a:t>
            </a:r>
          </a:p>
        </p:txBody>
      </p:sp>
      <p:pic>
        <p:nvPicPr>
          <p:cNvPr id="8" name="Picture 5" descr="nn_inputs">
            <a:extLst>
              <a:ext uri="{FF2B5EF4-FFF2-40B4-BE49-F238E27FC236}">
                <a16:creationId xmlns:a16="http://schemas.microsoft.com/office/drawing/2014/main" id="{78D9A76D-3D23-6544-B397-EF9528B65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3589337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nn_output">
            <a:extLst>
              <a:ext uri="{FF2B5EF4-FFF2-40B4-BE49-F238E27FC236}">
                <a16:creationId xmlns:a16="http://schemas.microsoft.com/office/drawing/2014/main" id="{F25FFEFB-AD06-4F4C-B294-43D8395C1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76700"/>
            <a:ext cx="3127375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E461299E-F178-FA43-A769-080094177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2170113"/>
            <a:ext cx="4808455" cy="120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</a:rPr>
              <a:t>←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variables based on jet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structure, event shape, ...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none by itself gives much separation.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81815BD6-4060-6245-8CD9-90841036F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550" y="3622675"/>
            <a:ext cx="3132933" cy="46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Neural network output: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6E03F166-9231-524F-99B2-CAD608342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851525"/>
            <a:ext cx="5862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(Garrido,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Juste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Martinez, ALEPH 96-144)</a:t>
            </a:r>
          </a:p>
        </p:txBody>
      </p:sp>
    </p:spTree>
    <p:extLst>
      <p:ext uri="{BB962C8B-B14F-4D97-AF65-F5344CB8AC3E}">
        <p14:creationId xmlns:p14="http://schemas.microsoft.com/office/powerpoint/2010/main" val="1422901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86C01A-138B-A44B-AEC7-EE710CA41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4" y="2677886"/>
            <a:ext cx="5419363" cy="3739925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200688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 Neural Networks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5327" y="769715"/>
            <a:ext cx="850210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multilayer perceptron can be generalized to have an arbitrary number of hidden layers, with an arbitrary number of nodes in each (= “network architecture”).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“deep” network has several (or many) hidden layers: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19093" y="0"/>
            <a:ext cx="3014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H.I. Kim and K.Y. Han, </a:t>
            </a:r>
            <a:r>
              <a:rPr lang="en-GB" sz="1200" i="1" dirty="0"/>
              <a:t>Water</a:t>
            </a:r>
            <a:r>
              <a:rPr lang="en-GB" sz="1200" dirty="0"/>
              <a:t> </a:t>
            </a:r>
            <a:r>
              <a:rPr lang="en-GB" sz="1200" b="1" dirty="0"/>
              <a:t>2020</a:t>
            </a:r>
            <a:r>
              <a:rPr lang="en-GB" sz="1200" dirty="0"/>
              <a:t>, </a:t>
            </a:r>
            <a:r>
              <a:rPr lang="en-GB" sz="1200" i="1" dirty="0"/>
              <a:t>12</a:t>
            </a:r>
            <a:r>
              <a:rPr lang="en-GB" sz="1200" dirty="0"/>
              <a:t>(3), 899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1017" y="5240357"/>
            <a:ext cx="3302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“Deep Learning” is a very recent and active field of research.</a:t>
            </a:r>
          </a:p>
        </p:txBody>
      </p:sp>
    </p:spTree>
    <p:extLst>
      <p:ext uri="{BB962C8B-B14F-4D97-AF65-F5344CB8AC3E}">
        <p14:creationId xmlns:p14="http://schemas.microsoft.com/office/powerpoint/2010/main" val="104937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types of classifiers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7619" y="846715"/>
            <a:ext cx="8304227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 seen only two types of classifiers: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Linear (Fisher discriminant)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Neural Network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many others: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Support Vector Machine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Boosted Decision Tree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-Nearest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Neighbour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...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field is rapidly developing with advances, e.g., that allow one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use feature vectors of very high dimension, such as the pixels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an image.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face/handwriting recognition, driverless cars...</a:t>
            </a:r>
          </a:p>
        </p:txBody>
      </p:sp>
    </p:spTree>
    <p:extLst>
      <p:ext uri="{BB962C8B-B14F-4D97-AF65-F5344CB8AC3E}">
        <p14:creationId xmlns:p14="http://schemas.microsoft.com/office/powerpoint/2010/main" val="277206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1">
            <a:extLst>
              <a:ext uri="{FF2B5EF4-FFF2-40B4-BE49-F238E27FC236}">
                <a16:creationId xmlns:a16="http://schemas.microsoft.com/office/drawing/2014/main" id="{8A7589C5-3028-5742-AB6C-4C7B1F22C2C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7890" name="Footer Placeholder 2">
            <a:extLst>
              <a:ext uri="{FF2B5EF4-FFF2-40B4-BE49-F238E27FC236}">
                <a16:creationId xmlns:a16="http://schemas.microsoft.com/office/drawing/2014/main" id="{E4B26303-F728-FA4D-9D20-FF1A0FD03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C1E287A3-0499-6844-9D65-0687FF8F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9E302E-D0A3-5A4A-8DB5-8DD617504CE7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3F9FAC79-7969-A54B-8F5B-1FA634E95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5888"/>
            <a:ext cx="74945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Finally</a:t>
            </a:r>
          </a:p>
        </p:txBody>
      </p:sp>
      <p:sp>
        <p:nvSpPr>
          <p:cNvPr id="37893" name="TextBox 1">
            <a:extLst>
              <a:ext uri="{FF2B5EF4-FFF2-40B4-BE49-F238E27FC236}">
                <a16:creationId xmlns:a16="http://schemas.microsoft.com/office/drawing/2014/main" id="{AB2271CD-8BBF-EB45-A078-AA4584E9D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812800"/>
            <a:ext cx="8338003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Four lectures only enough for a brief introduction to: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Probability, frequentist &amp; Bayesian approaches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Parameter estimation, maximum likelihood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Hypothesis tests, 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-values, limits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Intro to Machine Learning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other important areas: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Treatment of systematic uncertainties (nuisance parameters)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Profile likelihood ratio tests,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asymptotics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,...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GB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have put links to some exercises that contain simple python programs on the web pages for lectures 2 (parameter estimation), 3 (hypothesis tests) and 4 (machine learning) – enjoy!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16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126068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6" y="3434510"/>
            <a:ext cx="4421868" cy="3060000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75727" y="38192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Machine Learning 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3421" y="714584"/>
            <a:ext cx="817289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term Machine Learning (ML) refers to algorithms that “learn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data” and make predictions based on what has been learned.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its simplest sense, “learning” means the algorithm contains adjustable parameters whose values are estimated using data.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Formally, curve fitting can be seen as Machine Learning.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15737" y="3441996"/>
            <a:ext cx="2797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Hypothesized curve: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1707" y="4679285"/>
            <a:ext cx="4677178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 of parameters are “learned”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 data.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Fitted curve can make predictions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of future measurements.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212" y="3978575"/>
            <a:ext cx="3978729" cy="47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3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131888" y="3810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Overtraining</a:t>
            </a: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241754" y="619125"/>
            <a:ext cx="8929047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Including more parameters in a classifier makes its decision boundary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increasingly flexible, e.g., more nodes/layers for a neural network.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 “flexible” classifier may conform too closely to the training points;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 same boundary will not perform well on an independent test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data sample (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“overtraining”).</a:t>
            </a: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784475"/>
            <a:ext cx="4176712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2751138"/>
            <a:ext cx="4130675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2308225" y="2847975"/>
            <a:ext cx="21194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training sample</a:t>
            </a: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5490479" y="2841625"/>
            <a:ext cx="33073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independent test sample</a:t>
            </a:r>
          </a:p>
        </p:txBody>
      </p:sp>
    </p:spTree>
    <p:extLst>
      <p:ext uri="{BB962C8B-B14F-4D97-AF65-F5344CB8AC3E}">
        <p14:creationId xmlns:p14="http://schemas.microsoft.com/office/powerpoint/2010/main" val="375096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131888" y="19526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Monitoring overtraining</a:t>
            </a: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406400" y="830263"/>
            <a:ext cx="83583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If we monitor the fraction of misclassified events (or similar, e.g.,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loss function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 for test and training samples, it will usually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decrease for both as the boundary is made more flexible:</a:t>
            </a:r>
          </a:p>
        </p:txBody>
      </p:sp>
      <p:pic>
        <p:nvPicPr>
          <p:cNvPr id="1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2200275"/>
            <a:ext cx="3176588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1433513" y="2506663"/>
            <a:ext cx="8226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error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rate</a:t>
            </a: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2686050" y="5192713"/>
            <a:ext cx="46313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complexity/flexibility (e.g., number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of nodes/layers in MLP)</a:t>
            </a:r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5454650" y="4119563"/>
            <a:ext cx="16321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test sample</a:t>
            </a: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5411788" y="4613275"/>
            <a:ext cx="225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training sample</a:t>
            </a:r>
          </a:p>
        </p:txBody>
      </p:sp>
      <p:cxnSp>
        <p:nvCxnSpPr>
          <p:cNvPr id="24" name="Straight Arrow Connector 11"/>
          <p:cNvCxnSpPr>
            <a:cxnSpLocks noChangeShapeType="1"/>
          </p:cNvCxnSpPr>
          <p:nvPr/>
        </p:nvCxnSpPr>
        <p:spPr bwMode="auto">
          <a:xfrm>
            <a:off x="4395788" y="3255963"/>
            <a:ext cx="0" cy="91122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3125788" y="2262188"/>
            <a:ext cx="335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optimum at minimum of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error rate for test sample</a:t>
            </a:r>
          </a:p>
        </p:txBody>
      </p:sp>
      <p:cxnSp>
        <p:nvCxnSpPr>
          <p:cNvPr id="26" name="Straight Arrow Connector 19"/>
          <p:cNvCxnSpPr>
            <a:cxnSpLocks noChangeShapeType="1"/>
          </p:cNvCxnSpPr>
          <p:nvPr/>
        </p:nvCxnSpPr>
        <p:spPr bwMode="auto">
          <a:xfrm flipH="1">
            <a:off x="5176838" y="3565525"/>
            <a:ext cx="554037" cy="66675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5845175" y="3224213"/>
            <a:ext cx="29017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increase in error rate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indicates overtraining</a:t>
            </a:r>
          </a:p>
        </p:txBody>
      </p:sp>
    </p:spTree>
    <p:extLst>
      <p:ext uri="{BB962C8B-B14F-4D97-AF65-F5344CB8AC3E}">
        <p14:creationId xmlns:p14="http://schemas.microsoft.com/office/powerpoint/2010/main" val="209917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188140" y="417499"/>
            <a:ext cx="885788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Machine Learning for handwriting recognition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581" y="1882095"/>
            <a:ext cx="5809790" cy="42558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0769" y="0"/>
            <a:ext cx="5845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www.wolfram.com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mathematica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/new-in-10/highly-automated-machine-learning/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2606" y="1238713"/>
            <a:ext cx="675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 feature vector = set of pixel values of an image</a:t>
            </a:r>
          </a:p>
        </p:txBody>
      </p:sp>
    </p:spTree>
    <p:extLst>
      <p:ext uri="{BB962C8B-B14F-4D97-AF65-F5344CB8AC3E}">
        <p14:creationId xmlns:p14="http://schemas.microsoft.com/office/powerpoint/2010/main" val="148524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601151" y="30773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Scene parsing/</a:t>
            </a:r>
            <a:r>
              <a:rPr lang="en-GB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labeling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Convolutional Neural Nets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5020"/>
            <a:ext cx="9144000" cy="3883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853" y="5091708"/>
            <a:ext cx="4105657" cy="3111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73975" y="0"/>
            <a:ext cx="87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Y. </a:t>
            </a:r>
            <a:r>
              <a:rPr lang="en-US" sz="1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LeCun</a:t>
            </a:r>
            <a:endParaRPr lang="en-US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787" y="5472286"/>
            <a:ext cx="7843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 Learning and the Future of AI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seminar at CERN by </a:t>
            </a:r>
          </a:p>
          <a:p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LeCun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indico.cern.ch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/event/510372/</a:t>
            </a:r>
          </a:p>
        </p:txBody>
      </p:sp>
    </p:spTree>
    <p:extLst>
      <p:ext uri="{BB962C8B-B14F-4D97-AF65-F5344CB8AC3E}">
        <p14:creationId xmlns:p14="http://schemas.microsoft.com/office/powerpoint/2010/main" val="181865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75727" y="18229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general Machine Learning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1686" y="815354"/>
            <a:ext cx="8230776" cy="590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generally ML refers to situations in which: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hypothesized model is very general (e.g., not just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a polynomial) and contains many adjustable parameters;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the quantity we want to predict could depend on many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variables, e.g., not just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but a set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(x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can be seen as a part of or related to: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Artificial Intelligence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Pattern Recognition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Statistical Learning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Multivariate Analysis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 from (mainly) Computer Science, (also) Statistics;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“Data Science” used to refer to all of above.</a:t>
            </a:r>
          </a:p>
        </p:txBody>
      </p:sp>
    </p:spTree>
    <p:extLst>
      <p:ext uri="{BB962C8B-B14F-4D97-AF65-F5344CB8AC3E}">
        <p14:creationId xmlns:p14="http://schemas.microsoft.com/office/powerpoint/2010/main" val="52628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C973AB-1156-EB42-A3AF-D044D4F7D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257" y="3559628"/>
            <a:ext cx="3102428" cy="3265713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695219" y="45575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Curve fitting 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regression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1887" y="3974008"/>
            <a:ext cx="447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E.g. in two dimensions,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multiple regression means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fitting a surface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data points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5839" y="3254830"/>
            <a:ext cx="3941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web.stanford.edu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/~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hastie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/ISLR2/ISLRv2_website.pdf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680" y="647269"/>
            <a:ext cx="8421536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generalisation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curve fitting with a multidimensional control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variable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called multiple regression.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data consist of sets of points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where now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multidimensional vector, and usually the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not come with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error bar.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predict the expected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 for a new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577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893" y="3153033"/>
            <a:ext cx="3551881" cy="3404122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75727" y="411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0329" y="606113"/>
            <a:ext cx="8199421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related type of ML algorithm is called classification:  the data consist of points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now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discrete class label, </a:t>
            </a:r>
          </a:p>
          <a:p>
            <a:pPr>
              <a:spcAft>
                <a:spcPts val="10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(e.g., 0 or 1, red or blue, etc.).   </a:t>
            </a:r>
          </a:p>
          <a:p>
            <a:pPr>
              <a:spcAft>
                <a:spcPts val="10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based on events with known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supervised learning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0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create a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boundary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-space so as to predict the class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a new instance of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72417" y="4528117"/>
            <a:ext cx="2489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decision boundary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24901" y="5718078"/>
            <a:ext cx="1734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 = class 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1443" y="3522509"/>
            <a:ext cx="1871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blue = class 1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972644" y="3810219"/>
            <a:ext cx="1451829" cy="26829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760988" y="5136716"/>
            <a:ext cx="1757551" cy="74325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070332" y="4778553"/>
            <a:ext cx="1563007" cy="488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81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104" y="1297053"/>
            <a:ext cx="2951419" cy="1605919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75726" y="245019"/>
            <a:ext cx="831944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of classification: Industrial Fishing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0072" y="956473"/>
            <a:ext cx="5443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scoop up fish which are of two types: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396" y="1693425"/>
            <a:ext cx="766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Sea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751" y="1668069"/>
            <a:ext cx="2279465" cy="9269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54513" y="1881585"/>
            <a:ext cx="697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0326" y="2869417"/>
            <a:ext cx="7849158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examine the fish with automatic sensors and for each one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measure a set of features: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length	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area of fins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width	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mean spectral reflectance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weight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...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constitute the “feature vector” 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008" y="5535007"/>
            <a:ext cx="8201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addition you hire a fish expert to identify the “true class label”</a:t>
            </a:r>
          </a:p>
          <a:p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(i.e., 0 =sea bass, 1 = cod) for each fish.</a:t>
            </a:r>
          </a:p>
        </p:txBody>
      </p:sp>
    </p:spTree>
    <p:extLst>
      <p:ext uri="{BB962C8B-B14F-4D97-AF65-F5344CB8AC3E}">
        <p14:creationId xmlns:p14="http://schemas.microsoft.com/office/powerpoint/2010/main" val="141294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625" y="863765"/>
            <a:ext cx="3551881" cy="3404122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75727" y="1979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Distributions of the features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0075" y="1379832"/>
            <a:ext cx="39464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consider only two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features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display the results in a scatter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plot (red: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blue: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1942" y="4311976"/>
            <a:ext cx="854433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determine a decision boundary, so that, without the help of the fish expert, we can classify new fish by seeing where their measured features lie relative to the boundary.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idea in multi-dimensional feature space, but cannot represent as 2-D plot.  Decision boundary is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-dim.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hypersurface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295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75727" y="33909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use of Machine Learning:  Particle Physics at the LHC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3381988"/>
            <a:ext cx="3967162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332525"/>
            <a:ext cx="39465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906963" y="1529375"/>
            <a:ext cx="3571683" cy="62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Counter-rotating proton beams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27 km circumference ring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906963" y="2443775"/>
            <a:ext cx="375761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centre-of-mass energy 14 </a:t>
            </a:r>
            <a:r>
              <a:rPr lang="en-GB" sz="2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TeV</a:t>
            </a:r>
            <a:endParaRPr lang="en-GB" sz="2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17513" y="4437675"/>
            <a:ext cx="39147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Detectors at 4 pp collision points: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ATLAS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CMS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LHCb</a:t>
            </a:r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(b physics)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ALICE   (heavy ion physics)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2425700" y="5018700"/>
            <a:ext cx="1856149" cy="3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28675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28675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28675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28675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purpose</a:t>
            </a:r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 flipV="1">
            <a:off x="2046288" y="4985363"/>
            <a:ext cx="271462" cy="13335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H="1">
            <a:off x="1776413" y="5201263"/>
            <a:ext cx="544512" cy="53975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17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30864</TotalTime>
  <Words>2675</Words>
  <Application>Microsoft Macintosh PowerPoint</Application>
  <PresentationFormat>On-screen Show (4:3)</PresentationFormat>
  <Paragraphs>375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ＭＳ Ｐゴシック</vt:lpstr>
      <vt:lpstr>StarSymbol</vt:lpstr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Neural network example from LEP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706</cp:revision>
  <dcterms:created xsi:type="dcterms:W3CDTF">2020-05-18T17:44:39Z</dcterms:created>
  <dcterms:modified xsi:type="dcterms:W3CDTF">2024-07-07T20:18:13Z</dcterms:modified>
</cp:coreProperties>
</file>