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81" r:id="rId3"/>
    <p:sldId id="338" r:id="rId4"/>
    <p:sldId id="289" r:id="rId5"/>
    <p:sldId id="306" r:id="rId6"/>
    <p:sldId id="290" r:id="rId7"/>
    <p:sldId id="291" r:id="rId8"/>
    <p:sldId id="339" r:id="rId9"/>
    <p:sldId id="340" r:id="rId10"/>
    <p:sldId id="293" r:id="rId11"/>
    <p:sldId id="294" r:id="rId12"/>
    <p:sldId id="327" r:id="rId13"/>
    <p:sldId id="313" r:id="rId14"/>
    <p:sldId id="314" r:id="rId15"/>
    <p:sldId id="315" r:id="rId16"/>
    <p:sldId id="328" r:id="rId17"/>
    <p:sldId id="329" r:id="rId18"/>
    <p:sldId id="330" r:id="rId19"/>
    <p:sldId id="318" r:id="rId20"/>
    <p:sldId id="319" r:id="rId21"/>
    <p:sldId id="333" r:id="rId22"/>
    <p:sldId id="335" r:id="rId23"/>
    <p:sldId id="336" r:id="rId24"/>
    <p:sldId id="334" r:id="rId25"/>
    <p:sldId id="331" r:id="rId26"/>
    <p:sldId id="332" r:id="rId2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62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8A0AD8A-6175-BA45-B7A6-2C3707D77F72}" type="datetimeFigureOut">
              <a:rPr lang="en-US"/>
              <a:pPr>
                <a:defRPr/>
              </a:pPr>
              <a:t>15/04/2015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8ACD9B0-D231-FE49-81CB-64F8C3634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97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85BA98-68FF-844C-BF25-1E2D4E0C9AB9}" type="datetimeFigureOut">
              <a:rPr lang="en-US"/>
              <a:pPr>
                <a:defRPr/>
              </a:pPr>
              <a:t>15/04/2015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56549BF-B062-CB42-8684-FA34A4C9B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54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549BF-B062-CB42-8684-FA34A4C9B19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063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FF"/>
                </a:solidFill>
                <a:latin typeface="Times New Roman"/>
              </a:defRPr>
            </a:lvl1pPr>
          </a:lstStyle>
          <a:p>
            <a:pPr>
              <a:defRPr/>
            </a:pPr>
            <a:r>
              <a:rPr lang="en-US" smtClean="0"/>
              <a:t>G. Cowan / RHUL Physics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FF"/>
                </a:solidFill>
                <a:latin typeface="Times New Roman"/>
              </a:defRPr>
            </a:lvl1pPr>
          </a:lstStyle>
          <a:p>
            <a:pPr>
              <a:defRPr/>
            </a:pPr>
            <a:r>
              <a:rPr lang="en-US" smtClean="0"/>
              <a:t>ATLAS Higgs ML Challenge / CHEP 2015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FF"/>
                </a:solidFill>
              </a:defRPr>
            </a:lvl1pPr>
          </a:lstStyle>
          <a:p>
            <a:pPr>
              <a:defRPr/>
            </a:pPr>
            <a:fld id="{86D87C89-CC84-2B45-8CD2-B033AD812D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08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24625"/>
            <a:ext cx="1818581" cy="26193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>
                <a:solidFill>
                  <a:srgbClr val="0000FF"/>
                </a:solidFill>
              </a:rPr>
              <a:t>G. Cowan / RHUL Physics</a:t>
            </a:r>
            <a:endParaRPr lang="en-GB">
              <a:solidFill>
                <a:srgbClr val="0000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979613" y="6524625"/>
            <a:ext cx="5576887" cy="26193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>
                <a:solidFill>
                  <a:srgbClr val="0000FF"/>
                </a:solidFill>
              </a:rPr>
              <a:t>ATLAS Higgs ML Challenge / CHEP 2015</a:t>
            </a:r>
            <a:endParaRPr lang="en-GB">
              <a:solidFill>
                <a:srgbClr val="0000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41F453-57F0-0D4C-9AEF-F6C9215E2CC5}" type="slidenum">
              <a:rPr lang="en-GB">
                <a:solidFill>
                  <a:srgbClr val="0000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240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G. Cowan / RHUL Physics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801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ATLAS Higgs ML Challenge / CHEP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4513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2BA2C1-ED4F-8E4D-98C5-E3F481D6C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1" r:id="rId2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indico.lal.in2p3.fr/event/2632/" TargetMode="External"/><Relationship Id="rId3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ATLAS Higgs ML Challenge / CHEP 2015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512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128E0B5-F4C2-6B4D-A6EF-AA0C8A29B1F7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5123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5124" name="Rectangle 2"/>
          <p:cNvSpPr txBox="1">
            <a:spLocks noChangeArrowheads="1"/>
          </p:cNvSpPr>
          <p:nvPr/>
        </p:nvSpPr>
        <p:spPr bwMode="auto">
          <a:xfrm>
            <a:off x="1680412" y="367465"/>
            <a:ext cx="4480494" cy="1573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4400" dirty="0" smtClean="0">
                <a:solidFill>
                  <a:srgbClr val="800000"/>
                </a:solidFill>
                <a:latin typeface="Times New Roman" charset="0"/>
              </a:rPr>
              <a:t>The ATLAS Higgs </a:t>
            </a:r>
          </a:p>
          <a:p>
            <a:pPr algn="ctr"/>
            <a:r>
              <a:rPr lang="en-GB" sz="4400" dirty="0" smtClean="0">
                <a:solidFill>
                  <a:srgbClr val="800000"/>
                </a:solidFill>
                <a:latin typeface="Times New Roman" charset="0"/>
              </a:rPr>
              <a:t>Machine Learning Challenge</a:t>
            </a:r>
            <a:endParaRPr lang="en-GB" sz="3200" dirty="0">
              <a:solidFill>
                <a:srgbClr val="800000"/>
              </a:solidFill>
              <a:latin typeface="Times New Roman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29201" y="3898617"/>
            <a:ext cx="8541869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400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n-US" kern="0" dirty="0" smtClean="0">
                <a:solidFill>
                  <a:schemeClr val="tx1"/>
                </a:solidFill>
              </a:rPr>
              <a:t>Claire Adam-Bourdarios</a:t>
            </a:r>
            <a:r>
              <a:rPr lang="en-US" kern="0" baseline="30000" dirty="0" smtClean="0">
                <a:solidFill>
                  <a:schemeClr val="tx1"/>
                </a:solidFill>
              </a:rPr>
              <a:t>1</a:t>
            </a:r>
            <a:r>
              <a:rPr lang="en-US" kern="0" dirty="0" smtClean="0">
                <a:solidFill>
                  <a:schemeClr val="tx1"/>
                </a:solidFill>
              </a:rPr>
              <a:t>, </a:t>
            </a:r>
            <a:r>
              <a:rPr lang="en-US" u="sng" kern="0" dirty="0" smtClean="0">
                <a:solidFill>
                  <a:schemeClr val="tx1"/>
                </a:solidFill>
              </a:rPr>
              <a:t>Glen Cowan</a:t>
            </a:r>
            <a:r>
              <a:rPr lang="en-US" kern="0" baseline="30000" dirty="0" smtClean="0">
                <a:solidFill>
                  <a:schemeClr val="tx1"/>
                </a:solidFill>
              </a:rPr>
              <a:t>2</a:t>
            </a:r>
            <a:r>
              <a:rPr lang="en-US" kern="0" dirty="0" smtClean="0">
                <a:solidFill>
                  <a:schemeClr val="tx1"/>
                </a:solidFill>
              </a:rPr>
              <a:t>, C</a:t>
            </a:r>
            <a:r>
              <a:rPr lang="en-US" kern="0" dirty="0">
                <a:solidFill>
                  <a:schemeClr val="tx1"/>
                </a:solidFill>
              </a:rPr>
              <a:t>é</a:t>
            </a:r>
            <a:r>
              <a:rPr lang="en-US" kern="0" dirty="0" smtClean="0">
                <a:solidFill>
                  <a:schemeClr val="tx1"/>
                </a:solidFill>
              </a:rPr>
              <a:t>cile Germain-Renaud</a:t>
            </a:r>
            <a:r>
              <a:rPr lang="en-US" kern="0" baseline="30000" dirty="0" smtClean="0">
                <a:solidFill>
                  <a:schemeClr val="tx1"/>
                </a:solidFill>
              </a:rPr>
              <a:t>3</a:t>
            </a:r>
            <a:r>
              <a:rPr lang="en-US" kern="0" dirty="0" smtClean="0">
                <a:solidFill>
                  <a:schemeClr val="tx1"/>
                </a:solidFill>
              </a:rPr>
              <a:t>, Isabelle Guyon</a:t>
            </a:r>
            <a:r>
              <a:rPr lang="en-US" kern="0" baseline="30000" dirty="0" smtClean="0">
                <a:solidFill>
                  <a:schemeClr val="tx1"/>
                </a:solidFill>
              </a:rPr>
              <a:t>4</a:t>
            </a:r>
            <a:r>
              <a:rPr lang="en-US" kern="0" dirty="0" smtClean="0">
                <a:solidFill>
                  <a:schemeClr val="tx1"/>
                </a:solidFill>
              </a:rPr>
              <a:t>, </a:t>
            </a:r>
            <a:r>
              <a:rPr lang="en-US" kern="0" dirty="0" err="1" smtClean="0">
                <a:solidFill>
                  <a:schemeClr val="tx1"/>
                </a:solidFill>
              </a:rPr>
              <a:t>Balázs</a:t>
            </a:r>
            <a:r>
              <a:rPr lang="en-US" kern="0" dirty="0" smtClean="0">
                <a:solidFill>
                  <a:schemeClr val="tx1"/>
                </a:solidFill>
              </a:rPr>
              <a:t>, Kégl</a:t>
            </a:r>
            <a:r>
              <a:rPr lang="en-US" kern="0" baseline="30000" dirty="0" smtClean="0">
                <a:solidFill>
                  <a:schemeClr val="tx1"/>
                </a:solidFill>
              </a:rPr>
              <a:t>1</a:t>
            </a:r>
            <a:r>
              <a:rPr lang="en-US" kern="0" dirty="0" smtClean="0">
                <a:solidFill>
                  <a:schemeClr val="tx1"/>
                </a:solidFill>
              </a:rPr>
              <a:t>, David Rousseau</a:t>
            </a:r>
            <a:r>
              <a:rPr lang="en-US" kern="0" baseline="30000" dirty="0" smtClean="0">
                <a:solidFill>
                  <a:schemeClr val="tx1"/>
                </a:solidFill>
              </a:rPr>
              <a:t>1</a:t>
            </a:r>
            <a:endParaRPr lang="en-US" kern="0" dirty="0" smtClean="0">
              <a:solidFill>
                <a:schemeClr val="tx1"/>
              </a:solidFill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baseline="30000" dirty="0" smtClean="0">
                <a:solidFill>
                  <a:schemeClr val="tx1"/>
                </a:solidFill>
              </a:rPr>
              <a:t>1</a:t>
            </a:r>
            <a:r>
              <a:rPr lang="en-US" kern="0" dirty="0" smtClean="0">
                <a:solidFill>
                  <a:schemeClr val="tx1"/>
                </a:solidFill>
              </a:rPr>
              <a:t>  </a:t>
            </a:r>
            <a:r>
              <a:rPr lang="en-US" kern="0" dirty="0" err="1" smtClean="0">
                <a:solidFill>
                  <a:schemeClr val="tx1"/>
                </a:solidFill>
              </a:rPr>
              <a:t>Laboratoire</a:t>
            </a:r>
            <a:r>
              <a:rPr lang="en-US" kern="0" dirty="0" smtClean="0">
                <a:solidFill>
                  <a:schemeClr val="tx1"/>
                </a:solidFill>
              </a:rPr>
              <a:t> de </a:t>
            </a:r>
            <a:r>
              <a:rPr lang="en-US" kern="0" dirty="0" err="1" smtClean="0">
                <a:solidFill>
                  <a:schemeClr val="tx1"/>
                </a:solidFill>
              </a:rPr>
              <a:t>l’Accél</a:t>
            </a:r>
            <a:r>
              <a:rPr lang="en-US" kern="0" dirty="0" err="1">
                <a:solidFill>
                  <a:schemeClr val="tx1"/>
                </a:solidFill>
              </a:rPr>
              <a:t>é</a:t>
            </a:r>
            <a:r>
              <a:rPr lang="en-US" kern="0" dirty="0" err="1" smtClean="0">
                <a:solidFill>
                  <a:schemeClr val="tx1"/>
                </a:solidFill>
              </a:rPr>
              <a:t>rateur</a:t>
            </a:r>
            <a:r>
              <a:rPr lang="en-US" kern="0" dirty="0" smtClean="0">
                <a:solidFill>
                  <a:schemeClr val="tx1"/>
                </a:solidFill>
              </a:rPr>
              <a:t> </a:t>
            </a:r>
            <a:r>
              <a:rPr lang="en-US" kern="0" dirty="0" err="1" smtClean="0">
                <a:solidFill>
                  <a:schemeClr val="tx1"/>
                </a:solidFill>
              </a:rPr>
              <a:t>Lin</a:t>
            </a:r>
            <a:r>
              <a:rPr lang="en-US" kern="0" dirty="0" err="1">
                <a:solidFill>
                  <a:schemeClr val="tx1"/>
                </a:solidFill>
              </a:rPr>
              <a:t>é</a:t>
            </a:r>
            <a:r>
              <a:rPr lang="en-US" kern="0" dirty="0" err="1" smtClean="0">
                <a:solidFill>
                  <a:schemeClr val="tx1"/>
                </a:solidFill>
              </a:rPr>
              <a:t>aire</a:t>
            </a:r>
            <a:r>
              <a:rPr lang="en-US" kern="0" dirty="0" smtClean="0">
                <a:solidFill>
                  <a:schemeClr val="tx1"/>
                </a:solidFill>
              </a:rPr>
              <a:t>, </a:t>
            </a:r>
            <a:r>
              <a:rPr lang="en-US" kern="0" dirty="0" err="1" smtClean="0">
                <a:solidFill>
                  <a:schemeClr val="tx1"/>
                </a:solidFill>
              </a:rPr>
              <a:t>Orsay</a:t>
            </a:r>
            <a:r>
              <a:rPr lang="en-US" kern="0" dirty="0" smtClean="0">
                <a:solidFill>
                  <a:schemeClr val="tx1"/>
                </a:solidFill>
              </a:rPr>
              <a:t>, France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baseline="30000" dirty="0" smtClean="0">
                <a:solidFill>
                  <a:schemeClr val="tx1"/>
                </a:solidFill>
              </a:rPr>
              <a:t>2</a:t>
            </a:r>
            <a:r>
              <a:rPr lang="en-US" kern="0" dirty="0" smtClean="0">
                <a:solidFill>
                  <a:schemeClr val="tx1"/>
                </a:solidFill>
              </a:rPr>
              <a:t>  Royal Holloway, University of London, UK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baseline="30000" dirty="0" smtClean="0">
                <a:solidFill>
                  <a:schemeClr val="tx1"/>
                </a:solidFill>
              </a:rPr>
              <a:t>3</a:t>
            </a:r>
            <a:r>
              <a:rPr lang="en-US" kern="0" dirty="0" smtClean="0">
                <a:solidFill>
                  <a:schemeClr val="tx1"/>
                </a:solidFill>
              </a:rPr>
              <a:t>  </a:t>
            </a:r>
            <a:r>
              <a:rPr lang="en-US" kern="0" dirty="0" err="1" smtClean="0">
                <a:solidFill>
                  <a:schemeClr val="tx1"/>
                </a:solidFill>
              </a:rPr>
              <a:t>Laboratoire</a:t>
            </a:r>
            <a:r>
              <a:rPr lang="en-US" kern="0" dirty="0" smtClean="0">
                <a:solidFill>
                  <a:schemeClr val="tx1"/>
                </a:solidFill>
              </a:rPr>
              <a:t> de </a:t>
            </a:r>
            <a:r>
              <a:rPr lang="en-US" kern="0" dirty="0" err="1" smtClean="0">
                <a:solidFill>
                  <a:schemeClr val="tx1"/>
                </a:solidFill>
              </a:rPr>
              <a:t>Recherche</a:t>
            </a:r>
            <a:r>
              <a:rPr lang="en-US" kern="0" dirty="0" smtClean="0">
                <a:solidFill>
                  <a:schemeClr val="tx1"/>
                </a:solidFill>
              </a:rPr>
              <a:t> en </a:t>
            </a:r>
            <a:r>
              <a:rPr lang="en-US" kern="0" dirty="0" err="1" smtClean="0">
                <a:solidFill>
                  <a:schemeClr val="tx1"/>
                </a:solidFill>
              </a:rPr>
              <a:t>Informatique</a:t>
            </a:r>
            <a:r>
              <a:rPr lang="en-US" kern="0" dirty="0" smtClean="0">
                <a:solidFill>
                  <a:schemeClr val="tx1"/>
                </a:solidFill>
              </a:rPr>
              <a:t>, </a:t>
            </a:r>
            <a:r>
              <a:rPr lang="en-US" kern="0" dirty="0" err="1" smtClean="0">
                <a:solidFill>
                  <a:schemeClr val="tx1"/>
                </a:solidFill>
              </a:rPr>
              <a:t>Orsay</a:t>
            </a:r>
            <a:r>
              <a:rPr lang="en-US" kern="0" dirty="0" smtClean="0">
                <a:solidFill>
                  <a:schemeClr val="tx1"/>
                </a:solidFill>
              </a:rPr>
              <a:t>, France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baseline="30000" dirty="0" smtClean="0">
                <a:solidFill>
                  <a:schemeClr val="tx1"/>
                </a:solidFill>
              </a:rPr>
              <a:t>4</a:t>
            </a:r>
            <a:r>
              <a:rPr lang="en-US" kern="0" dirty="0" smtClean="0">
                <a:solidFill>
                  <a:schemeClr val="tx1"/>
                </a:solidFill>
              </a:rPr>
              <a:t>  </a:t>
            </a:r>
            <a:r>
              <a:rPr lang="en-US" kern="0" dirty="0" err="1" smtClean="0">
                <a:solidFill>
                  <a:schemeClr val="tx1"/>
                </a:solidFill>
              </a:rPr>
              <a:t>Chalearn</a:t>
            </a:r>
            <a:r>
              <a:rPr lang="en-US" kern="0" dirty="0" smtClean="0">
                <a:solidFill>
                  <a:schemeClr val="tx1"/>
                </a:solidFill>
              </a:rPr>
              <a:t>, California, USA</a:t>
            </a:r>
          </a:p>
        </p:txBody>
      </p:sp>
      <p:pic>
        <p:nvPicPr>
          <p:cNvPr id="10" name="Picture 17" descr="Atlas_Medal_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96" y="211936"/>
            <a:ext cx="12668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88654" y="2674644"/>
            <a:ext cx="401424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Times New Roman"/>
              </a:rPr>
              <a:t>CHEP, Okinawa, Japan</a:t>
            </a:r>
          </a:p>
          <a:p>
            <a:r>
              <a:rPr lang="en-US" sz="3200" dirty="0" smtClean="0">
                <a:solidFill>
                  <a:srgbClr val="0000FF"/>
                </a:solidFill>
                <a:latin typeface="Times New Roman"/>
              </a:rPr>
              <a:t>16 April 2015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9433" y="60472"/>
            <a:ext cx="2719159" cy="26141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916" y="2807393"/>
            <a:ext cx="4668378" cy="1020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ATLAS Higgs ML Challenge / CHEP 2015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381000" y="0"/>
            <a:ext cx="8534400" cy="6096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dirty="0" smtClean="0">
                <a:solidFill>
                  <a:srgbClr val="800000"/>
                </a:solidFill>
                <a:latin typeface="Times New Roman"/>
                <a:cs typeface="Times New Roman"/>
              </a:rPr>
              <a:t>The signal process:  Higgs </a:t>
            </a:r>
            <a:r>
              <a:rPr lang="en-GB" dirty="0" smtClean="0">
                <a:solidFill>
                  <a:srgbClr val="800000"/>
                </a:solidFill>
                <a:latin typeface="Times New Roman"/>
                <a:cs typeface="Times New Roman"/>
              </a:rPr>
              <a:t>→ </a:t>
            </a:r>
            <a:r>
              <a:rPr lang="el-GR" dirty="0" smtClean="0">
                <a:solidFill>
                  <a:srgbClr val="800000"/>
                </a:solidFill>
                <a:latin typeface="Times New Roman"/>
                <a:cs typeface="Times New Roman"/>
              </a:rPr>
              <a:t>τ</a:t>
            </a:r>
            <a:r>
              <a:rPr lang="en-US" baseline="30000" dirty="0">
                <a:solidFill>
                  <a:srgbClr val="800000"/>
                </a:solidFill>
                <a:latin typeface="Times New Roman"/>
                <a:cs typeface="Times New Roman"/>
              </a:rPr>
              <a:t>+</a:t>
            </a:r>
            <a:r>
              <a:rPr lang="el-GR" dirty="0" smtClean="0">
                <a:solidFill>
                  <a:srgbClr val="800000"/>
                </a:solidFill>
                <a:latin typeface="Times New Roman"/>
                <a:cs typeface="Times New Roman"/>
              </a:rPr>
              <a:t>τ</a:t>
            </a:r>
            <a:r>
              <a:rPr lang="en-US" baseline="300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-</a:t>
            </a:r>
            <a:endParaRPr lang="en-GB" baseline="30000" dirty="0">
              <a:solidFill>
                <a:srgbClr val="800000"/>
              </a:solidFill>
              <a:latin typeface="Times New Roman"/>
              <a:cs typeface="Times New Roman"/>
            </a:endParaRPr>
          </a:p>
        </p:txBody>
      </p:sp>
      <p:pic>
        <p:nvPicPr>
          <p:cNvPr id="7" name="Image 4" descr="fig_02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56" y="1137866"/>
            <a:ext cx="5322694" cy="5322694"/>
          </a:xfrm>
          <a:prstGeom prst="rect">
            <a:avLst/>
          </a:prstGeom>
        </p:spPr>
      </p:pic>
      <p:sp>
        <p:nvSpPr>
          <p:cNvPr id="8" name="ZoneTexte 5"/>
          <p:cNvSpPr txBox="1"/>
          <p:nvPr/>
        </p:nvSpPr>
        <p:spPr>
          <a:xfrm>
            <a:off x="2924504" y="965610"/>
            <a:ext cx="24383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prstClr val="black"/>
                </a:solidFill>
                <a:latin typeface="ArialMT"/>
              </a:rPr>
              <a:t>ATLAS-CONF</a:t>
            </a:r>
            <a:r>
              <a:rPr lang="en-GB" sz="1600" b="1" dirty="0">
                <a:solidFill>
                  <a:prstClr val="black"/>
                </a:solidFill>
                <a:latin typeface="ArialMT"/>
              </a:rPr>
              <a:t>-2013-108</a:t>
            </a:r>
            <a:endParaRPr lang="en-GB" sz="1600" dirty="0"/>
          </a:p>
        </p:txBody>
      </p:sp>
      <p:sp>
        <p:nvSpPr>
          <p:cNvPr id="9" name="ZoneTexte 6"/>
          <p:cNvSpPr txBox="1"/>
          <p:nvPr/>
        </p:nvSpPr>
        <p:spPr>
          <a:xfrm>
            <a:off x="5506550" y="1458130"/>
            <a:ext cx="356184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Times New Roman"/>
              </a:rPr>
              <a:t>4.1 </a:t>
            </a:r>
            <a:r>
              <a:rPr lang="el-GR" sz="2400" dirty="0" smtClean="0">
                <a:latin typeface="Times New Roman"/>
                <a:cs typeface="Symbol" charset="2"/>
              </a:rPr>
              <a:t>σ</a:t>
            </a:r>
            <a:r>
              <a:rPr lang="en-GB" sz="2400" dirty="0" smtClean="0">
                <a:latin typeface="Times New Roman"/>
              </a:rPr>
              <a:t> evidence</a:t>
            </a:r>
          </a:p>
          <a:p>
            <a:endParaRPr lang="en-GB" sz="2400" dirty="0">
              <a:latin typeface="Times New Roman"/>
            </a:endParaRPr>
          </a:p>
          <a:p>
            <a:r>
              <a:rPr lang="el-GR" sz="2400" dirty="0">
                <a:latin typeface="Times New Roman"/>
              </a:rPr>
              <a:t>Ν</a:t>
            </a:r>
            <a:r>
              <a:rPr lang="en-GB" sz="2400" dirty="0" err="1" smtClean="0">
                <a:latin typeface="Times New Roman"/>
              </a:rPr>
              <a:t>ow</a:t>
            </a:r>
            <a:r>
              <a:rPr lang="en-GB" sz="2400" dirty="0" smtClean="0">
                <a:latin typeface="Times New Roman"/>
              </a:rPr>
              <a:t> superseded by </a:t>
            </a:r>
          </a:p>
          <a:p>
            <a:r>
              <a:rPr lang="en-GB" sz="2400" dirty="0" smtClean="0">
                <a:latin typeface="Times New Roman"/>
              </a:rPr>
              <a:t>ATLAS paper: </a:t>
            </a:r>
            <a:r>
              <a:rPr lang="en-US" sz="2400" i="1" dirty="0" smtClean="0">
                <a:latin typeface="Times New Roman"/>
              </a:rPr>
              <a:t>Evidence </a:t>
            </a:r>
            <a:r>
              <a:rPr lang="en-US" sz="2400" i="1" dirty="0">
                <a:latin typeface="Times New Roman"/>
              </a:rPr>
              <a:t>for the </a:t>
            </a:r>
            <a:r>
              <a:rPr lang="en-US" sz="2400" i="1" dirty="0" smtClean="0">
                <a:latin typeface="Times New Roman"/>
              </a:rPr>
              <a:t>Higgs</a:t>
            </a:r>
            <a:r>
              <a:rPr lang="en-US" sz="2400" i="1" dirty="0">
                <a:latin typeface="Times New Roman"/>
              </a:rPr>
              <a:t>-boson Yukawa coupling </a:t>
            </a:r>
            <a:r>
              <a:rPr lang="en-US" sz="2400" i="1" dirty="0" smtClean="0">
                <a:latin typeface="Times New Roman"/>
              </a:rPr>
              <a:t>to </a:t>
            </a:r>
            <a:r>
              <a:rPr lang="en-US" sz="2400" i="1" dirty="0">
                <a:latin typeface="Times New Roman"/>
              </a:rPr>
              <a:t>tau leptons with the </a:t>
            </a:r>
            <a:r>
              <a:rPr lang="en-US" sz="2400" i="1" dirty="0" smtClean="0">
                <a:latin typeface="Times New Roman"/>
              </a:rPr>
              <a:t>ATLAS</a:t>
            </a:r>
            <a:r>
              <a:rPr lang="el-GR" sz="2400" i="1" dirty="0" smtClean="0">
                <a:latin typeface="Times New Roman"/>
              </a:rPr>
              <a:t> </a:t>
            </a:r>
            <a:r>
              <a:rPr lang="en-US" sz="2400" i="1" dirty="0" smtClean="0">
                <a:latin typeface="Times New Roman"/>
              </a:rPr>
              <a:t>detector</a:t>
            </a:r>
            <a:r>
              <a:rPr lang="en-US" sz="2400" dirty="0" smtClean="0">
                <a:latin typeface="Times New Roman"/>
              </a:rPr>
              <a:t>,</a:t>
            </a:r>
            <a:r>
              <a:rPr lang="en-GB" sz="2400" dirty="0" smtClean="0">
                <a:latin typeface="Times New Roman"/>
              </a:rPr>
              <a:t> </a:t>
            </a:r>
            <a:r>
              <a:rPr lang="en-GB" sz="2400" dirty="0" err="1" smtClean="0">
                <a:latin typeface="Times New Roman"/>
              </a:rPr>
              <a:t>arXiv</a:t>
            </a:r>
            <a:r>
              <a:rPr lang="en-US" sz="2400" dirty="0">
                <a:latin typeface="Times New Roman"/>
              </a:rPr>
              <a:t>:</a:t>
            </a:r>
            <a:r>
              <a:rPr lang="en-GB" sz="2400" dirty="0" smtClean="0">
                <a:latin typeface="Times New Roman"/>
              </a:rPr>
              <a:t>1501.04943</a:t>
            </a:r>
            <a:endParaRPr lang="en-GB" sz="2400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37415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ATLAS Higgs ML Challenge / CHEP 2015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366059" y="60649"/>
            <a:ext cx="8534400" cy="6096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sz="4000" dirty="0" smtClean="0">
                <a:solidFill>
                  <a:srgbClr val="800000"/>
                </a:solidFill>
                <a:latin typeface="Times New Roman"/>
              </a:rPr>
              <a:t>ATLAS Monte Carlo Data</a:t>
            </a:r>
            <a:endParaRPr lang="en-GB" sz="4000" dirty="0">
              <a:solidFill>
                <a:srgbClr val="800000"/>
              </a:solidFill>
              <a:latin typeface="Times New Roman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381000" y="3842169"/>
            <a:ext cx="2991079" cy="278258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</a:pPr>
            <a:r>
              <a:rPr lang="fr-FR" sz="1400" dirty="0" err="1" smtClean="0"/>
              <a:t>DER_mass_MMC</a:t>
            </a:r>
            <a:r>
              <a:rPr lang="fr-FR" sz="1400" dirty="0" smtClean="0"/>
              <a:t> </a:t>
            </a:r>
            <a:endParaRPr lang="fr-FR" sz="1400" dirty="0" smtClean="0"/>
          </a:p>
          <a:p>
            <a:pPr>
              <a:buFont typeface="Arial" charset="0"/>
              <a:buNone/>
            </a:pPr>
            <a:r>
              <a:rPr lang="fr-FR" sz="1400" dirty="0" smtClean="0"/>
              <a:t> </a:t>
            </a:r>
            <a:r>
              <a:rPr lang="fr-FR" sz="1400" dirty="0" err="1" smtClean="0"/>
              <a:t>DER_mass_transverse_met_lep</a:t>
            </a:r>
            <a:r>
              <a:rPr lang="fr-FR" sz="1400" dirty="0" smtClean="0"/>
              <a:t> </a:t>
            </a:r>
          </a:p>
          <a:p>
            <a:pPr>
              <a:buFont typeface="Arial" charset="0"/>
              <a:buNone/>
            </a:pPr>
            <a:r>
              <a:rPr lang="fr-FR" sz="1400" dirty="0" smtClean="0"/>
              <a:t> </a:t>
            </a:r>
            <a:r>
              <a:rPr lang="fr-FR" sz="1400" dirty="0" err="1" smtClean="0"/>
              <a:t>DER_mass_vis</a:t>
            </a:r>
            <a:r>
              <a:rPr lang="fr-FR" sz="1400" dirty="0" smtClean="0"/>
              <a:t> </a:t>
            </a:r>
          </a:p>
          <a:p>
            <a:pPr>
              <a:buFont typeface="Arial" charset="0"/>
              <a:buNone/>
            </a:pPr>
            <a:r>
              <a:rPr lang="fr-FR" sz="1400" dirty="0" smtClean="0"/>
              <a:t> </a:t>
            </a:r>
            <a:r>
              <a:rPr lang="fr-FR" sz="1400" dirty="0" err="1" smtClean="0"/>
              <a:t>DER_pt_h</a:t>
            </a:r>
            <a:r>
              <a:rPr lang="fr-FR" sz="1400" dirty="0" smtClean="0"/>
              <a:t> </a:t>
            </a:r>
          </a:p>
          <a:p>
            <a:pPr>
              <a:buFont typeface="Arial" charset="0"/>
              <a:buNone/>
            </a:pPr>
            <a:r>
              <a:rPr lang="fr-FR" sz="1400" dirty="0" smtClean="0"/>
              <a:t> </a:t>
            </a:r>
            <a:r>
              <a:rPr lang="fr-FR" sz="1400" dirty="0" err="1" smtClean="0"/>
              <a:t>DER_deltaeta_jet_jet</a:t>
            </a:r>
            <a:r>
              <a:rPr lang="fr-FR" sz="1400" dirty="0" smtClean="0"/>
              <a:t> </a:t>
            </a:r>
          </a:p>
          <a:p>
            <a:pPr>
              <a:buFont typeface="Arial" charset="0"/>
              <a:buNone/>
            </a:pPr>
            <a:r>
              <a:rPr lang="fr-FR" sz="1400" dirty="0" smtClean="0"/>
              <a:t> </a:t>
            </a:r>
            <a:r>
              <a:rPr lang="fr-FR" sz="1400" dirty="0" err="1" smtClean="0"/>
              <a:t>DER_mass_jet_jet</a:t>
            </a:r>
            <a:r>
              <a:rPr lang="fr-FR" sz="1400" dirty="0" smtClean="0"/>
              <a:t> </a:t>
            </a:r>
          </a:p>
          <a:p>
            <a:pPr>
              <a:buFont typeface="Arial" charset="0"/>
              <a:buNone/>
            </a:pPr>
            <a:r>
              <a:rPr lang="fr-FR" sz="1400" dirty="0" smtClean="0"/>
              <a:t> </a:t>
            </a:r>
            <a:r>
              <a:rPr lang="fr-FR" sz="1400" dirty="0" err="1" smtClean="0"/>
              <a:t>DER_prodeta_jet_jet</a:t>
            </a:r>
            <a:r>
              <a:rPr lang="fr-FR" sz="1400" dirty="0" smtClean="0"/>
              <a:t> </a:t>
            </a:r>
          </a:p>
          <a:p>
            <a:pPr>
              <a:buFont typeface="Arial" charset="0"/>
              <a:buNone/>
            </a:pPr>
            <a:r>
              <a:rPr lang="fr-FR" sz="1400" dirty="0" smtClean="0"/>
              <a:t> </a:t>
            </a:r>
            <a:r>
              <a:rPr lang="fr-FR" sz="1400" dirty="0" err="1" smtClean="0"/>
              <a:t>DER_deltar_tau_lep</a:t>
            </a:r>
            <a:r>
              <a:rPr lang="fr-FR" sz="1400" dirty="0" smtClean="0"/>
              <a:t> </a:t>
            </a:r>
            <a:endParaRPr lang="fr-FR" sz="1400" dirty="0" smtClean="0"/>
          </a:p>
          <a:p>
            <a:pPr>
              <a:buNone/>
            </a:pPr>
            <a:r>
              <a:rPr lang="fr-FR" sz="1400" dirty="0" err="1"/>
              <a:t>DER_pt_tot</a:t>
            </a:r>
            <a:r>
              <a:rPr lang="fr-FR" sz="1400" dirty="0"/>
              <a:t> </a:t>
            </a:r>
          </a:p>
          <a:p>
            <a:pPr>
              <a:buNone/>
            </a:pPr>
            <a:r>
              <a:rPr lang="fr-FR" sz="1400" dirty="0"/>
              <a:t> </a:t>
            </a:r>
            <a:r>
              <a:rPr lang="fr-FR" sz="1400" dirty="0" err="1"/>
              <a:t>DER_sum_pt</a:t>
            </a:r>
            <a:r>
              <a:rPr lang="fr-FR" sz="1400" dirty="0"/>
              <a:t> </a:t>
            </a:r>
          </a:p>
          <a:p>
            <a:pPr>
              <a:buFont typeface="Arial" charset="0"/>
              <a:buNone/>
            </a:pPr>
            <a:endParaRPr lang="fr-FR" sz="1400" dirty="0" smtClean="0"/>
          </a:p>
          <a:p>
            <a:pPr>
              <a:buFont typeface="Arial" charset="0"/>
              <a:buNone/>
            </a:pPr>
            <a:r>
              <a:rPr lang="fr-FR" sz="1400" dirty="0" smtClean="0"/>
              <a:t> </a:t>
            </a: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 bwMode="auto">
          <a:xfrm>
            <a:off x="6021947" y="3877564"/>
            <a:ext cx="3114582" cy="274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 eaLnBrk="0" hangingPunct="0">
              <a:spcBef>
                <a:spcPct val="20000"/>
              </a:spcBef>
              <a:buClr>
                <a:schemeClr val="accent2"/>
              </a:buClr>
              <a:defRPr/>
            </a:pPr>
            <a:r>
              <a:rPr kumimoji="1" lang="fr-FR" sz="1400" kern="0" dirty="0" err="1">
                <a:ea typeface="ＭＳ Ｐゴシック" charset="-128"/>
                <a:cs typeface="ＭＳ Ｐゴシック" charset="-128"/>
              </a:rPr>
              <a:t>PRI_met_phi</a:t>
            </a:r>
            <a:r>
              <a:rPr kumimoji="1" lang="fr-FR" sz="1400" kern="0" dirty="0">
                <a:ea typeface="ＭＳ Ｐゴシック" charset="-128"/>
                <a:cs typeface="ＭＳ Ｐゴシック" charset="-128"/>
              </a:rPr>
              <a:t> </a:t>
            </a:r>
            <a:endParaRPr kumimoji="1" lang="fr-FR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charset="2"/>
              <a:buNone/>
              <a:tabLst/>
              <a:defRPr/>
            </a:pPr>
            <a:r>
              <a:rPr kumimoji="1" lang="fr-FR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PRI_met_sumet</a:t>
            </a:r>
            <a:r>
              <a:rPr kumimoji="1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</a:t>
            </a:r>
            <a:endParaRPr kumimoji="1" lang="fr-FR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charset="2"/>
              <a:buNone/>
              <a:tabLst/>
              <a:defRPr/>
            </a:pPr>
            <a:r>
              <a:rPr kumimoji="1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kumimoji="1" lang="fr-FR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PRI_jet_num</a:t>
            </a:r>
            <a:r>
              <a:rPr kumimoji="1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(0,1,2,3,</a:t>
            </a:r>
            <a:r>
              <a:rPr kumimoji="1" lang="fr-FR" sz="1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kumimoji="1" lang="fr-FR" sz="14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capped</a:t>
            </a:r>
            <a:r>
              <a:rPr kumimoji="1" lang="fr-FR" sz="1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kumimoji="1" lang="fr-FR" sz="14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at</a:t>
            </a:r>
            <a:r>
              <a:rPr kumimoji="1" lang="fr-FR" sz="1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3)</a:t>
            </a:r>
            <a:endParaRPr kumimoji="1" lang="fr-FR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charset="2"/>
              <a:buNone/>
              <a:tabLst/>
              <a:defRPr/>
            </a:pPr>
            <a:r>
              <a:rPr kumimoji="1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kumimoji="1" lang="fr-FR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PRI_jet_leading_pt</a:t>
            </a:r>
            <a:r>
              <a:rPr kumimoji="1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charset="2"/>
              <a:buNone/>
              <a:tabLst/>
              <a:defRPr/>
            </a:pPr>
            <a:r>
              <a:rPr kumimoji="1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kumimoji="1" lang="fr-FR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PRI_jet_leading_eta</a:t>
            </a:r>
            <a:r>
              <a:rPr kumimoji="1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charset="2"/>
              <a:buNone/>
              <a:tabLst/>
              <a:defRPr/>
            </a:pPr>
            <a:r>
              <a:rPr kumimoji="1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kumimoji="1" lang="fr-FR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PRI_jet_leading_phi</a:t>
            </a:r>
            <a:r>
              <a:rPr kumimoji="1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charset="2"/>
              <a:buNone/>
              <a:tabLst/>
              <a:defRPr/>
            </a:pPr>
            <a:r>
              <a:rPr kumimoji="1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kumimoji="1" lang="fr-FR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PRI_jet_subleading_pt</a:t>
            </a:r>
            <a:r>
              <a:rPr kumimoji="1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charset="2"/>
              <a:buNone/>
              <a:tabLst/>
              <a:defRPr/>
            </a:pPr>
            <a:r>
              <a:rPr kumimoji="1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kumimoji="1" lang="fr-FR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PRI_jet_subleading_eta</a:t>
            </a:r>
            <a:r>
              <a:rPr kumimoji="1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charset="2"/>
              <a:buNone/>
              <a:tabLst/>
              <a:defRPr/>
            </a:pPr>
            <a:r>
              <a:rPr kumimoji="1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kumimoji="1" lang="fr-FR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PRI_jet_subleading_phi</a:t>
            </a:r>
            <a:r>
              <a:rPr kumimoji="1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charset="2"/>
              <a:buNone/>
              <a:tabLst/>
              <a:defRPr/>
            </a:pPr>
            <a:r>
              <a:rPr kumimoji="1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kumimoji="1" lang="fr-FR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PRI_jet_all_pt</a:t>
            </a:r>
            <a:r>
              <a:rPr kumimoji="1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</a:t>
            </a: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3372079" y="3852464"/>
            <a:ext cx="2262507" cy="276233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</a:pPr>
            <a:r>
              <a:rPr lang="fr-FR" sz="1400" dirty="0" err="1" smtClean="0"/>
              <a:t>DER_pt_ratio_lep_tau</a:t>
            </a:r>
            <a:r>
              <a:rPr lang="fr-FR" sz="1400" dirty="0" smtClean="0"/>
              <a:t> </a:t>
            </a:r>
            <a:endParaRPr lang="fr-FR" sz="1400" dirty="0" smtClean="0"/>
          </a:p>
          <a:p>
            <a:pPr>
              <a:buFont typeface="Arial" charset="0"/>
              <a:buNone/>
            </a:pPr>
            <a:r>
              <a:rPr lang="fr-FR" sz="1400" dirty="0" smtClean="0"/>
              <a:t> </a:t>
            </a:r>
            <a:r>
              <a:rPr lang="fr-FR" sz="1400" dirty="0" err="1" smtClean="0"/>
              <a:t>DER_met_phi_centrality</a:t>
            </a:r>
            <a:r>
              <a:rPr lang="fr-FR" sz="1400" dirty="0" smtClean="0"/>
              <a:t> </a:t>
            </a:r>
          </a:p>
          <a:p>
            <a:pPr>
              <a:buFont typeface="Arial" charset="0"/>
              <a:buNone/>
            </a:pPr>
            <a:r>
              <a:rPr lang="fr-FR" sz="1400" dirty="0" smtClean="0"/>
              <a:t> </a:t>
            </a:r>
            <a:r>
              <a:rPr lang="fr-FR" sz="1400" dirty="0" err="1" smtClean="0"/>
              <a:t>DER_lep_eta_centrality</a:t>
            </a:r>
            <a:endParaRPr lang="fr-FR" sz="1400" dirty="0" smtClean="0"/>
          </a:p>
          <a:p>
            <a:pPr lvl="0" defTabSz="914400">
              <a:buClr>
                <a:schemeClr val="accent2"/>
              </a:buClr>
              <a:buNone/>
              <a:defRPr/>
            </a:pPr>
            <a:r>
              <a:rPr kumimoji="1" lang="fr-FR" sz="1400" kern="0" dirty="0" err="1">
                <a:ea typeface="ＭＳ Ｐゴシック" charset="-128"/>
                <a:cs typeface="ＭＳ Ｐゴシック" charset="-128"/>
              </a:rPr>
              <a:t>PRI_tau_pt</a:t>
            </a:r>
            <a:r>
              <a:rPr kumimoji="1" lang="fr-FR" sz="1400" kern="0" dirty="0">
                <a:ea typeface="ＭＳ Ｐゴシック" charset="-128"/>
                <a:cs typeface="ＭＳ Ｐゴシック" charset="-128"/>
              </a:rPr>
              <a:t> </a:t>
            </a:r>
          </a:p>
          <a:p>
            <a:pPr lvl="0" defTabSz="914400">
              <a:buClr>
                <a:schemeClr val="accent2"/>
              </a:buClr>
              <a:buNone/>
              <a:defRPr/>
            </a:pPr>
            <a:r>
              <a:rPr kumimoji="1" lang="fr-FR" sz="1400" kern="0" dirty="0">
                <a:ea typeface="ＭＳ Ｐゴシック" charset="-128"/>
                <a:cs typeface="ＭＳ Ｐゴシック" charset="-128"/>
              </a:rPr>
              <a:t> </a:t>
            </a:r>
            <a:r>
              <a:rPr kumimoji="1" lang="fr-FR" sz="1400" kern="0" dirty="0" err="1">
                <a:ea typeface="ＭＳ Ｐゴシック" charset="-128"/>
                <a:cs typeface="ＭＳ Ｐゴシック" charset="-128"/>
              </a:rPr>
              <a:t>PRI_tau_eta</a:t>
            </a:r>
            <a:r>
              <a:rPr kumimoji="1" lang="fr-FR" sz="1400" kern="0" dirty="0">
                <a:ea typeface="ＭＳ Ｐゴシック" charset="-128"/>
                <a:cs typeface="ＭＳ Ｐゴシック" charset="-128"/>
              </a:rPr>
              <a:t> </a:t>
            </a:r>
          </a:p>
          <a:p>
            <a:pPr lvl="0" defTabSz="914400">
              <a:buClr>
                <a:schemeClr val="accent2"/>
              </a:buClr>
              <a:buNone/>
              <a:defRPr/>
            </a:pPr>
            <a:r>
              <a:rPr kumimoji="1" lang="fr-FR" sz="1400" kern="0" dirty="0">
                <a:ea typeface="ＭＳ Ｐゴシック" charset="-128"/>
                <a:cs typeface="ＭＳ Ｐゴシック" charset="-128"/>
              </a:rPr>
              <a:t> </a:t>
            </a:r>
            <a:r>
              <a:rPr kumimoji="1" lang="fr-FR" sz="1400" kern="0" dirty="0" err="1">
                <a:ea typeface="ＭＳ Ｐゴシック" charset="-128"/>
                <a:cs typeface="ＭＳ Ｐゴシック" charset="-128"/>
              </a:rPr>
              <a:t>PRI_tau_phi</a:t>
            </a:r>
            <a:r>
              <a:rPr kumimoji="1" lang="fr-FR" sz="1400" kern="0" dirty="0">
                <a:ea typeface="ＭＳ Ｐゴシック" charset="-128"/>
                <a:cs typeface="ＭＳ Ｐゴシック" charset="-128"/>
              </a:rPr>
              <a:t> </a:t>
            </a:r>
          </a:p>
          <a:p>
            <a:pPr lvl="0" defTabSz="914400">
              <a:buClr>
                <a:schemeClr val="accent2"/>
              </a:buClr>
              <a:buNone/>
              <a:defRPr/>
            </a:pPr>
            <a:r>
              <a:rPr kumimoji="1" lang="fr-FR" sz="1400" kern="0" dirty="0">
                <a:ea typeface="ＭＳ Ｐゴシック" charset="-128"/>
                <a:cs typeface="ＭＳ Ｐゴシック" charset="-128"/>
              </a:rPr>
              <a:t> </a:t>
            </a:r>
            <a:r>
              <a:rPr kumimoji="1" lang="fr-FR" sz="1400" kern="0" dirty="0" err="1">
                <a:ea typeface="ＭＳ Ｐゴシック" charset="-128"/>
                <a:cs typeface="ＭＳ Ｐゴシック" charset="-128"/>
              </a:rPr>
              <a:t>PRI_lep_pt</a:t>
            </a:r>
            <a:r>
              <a:rPr kumimoji="1" lang="fr-FR" sz="1400" kern="0" dirty="0">
                <a:ea typeface="ＭＳ Ｐゴシック" charset="-128"/>
                <a:cs typeface="ＭＳ Ｐゴシック" charset="-128"/>
              </a:rPr>
              <a:t> </a:t>
            </a:r>
          </a:p>
          <a:p>
            <a:pPr lvl="0" defTabSz="914400">
              <a:buClr>
                <a:schemeClr val="accent2"/>
              </a:buClr>
              <a:buNone/>
              <a:defRPr/>
            </a:pPr>
            <a:r>
              <a:rPr kumimoji="1" lang="fr-FR" sz="1400" kern="0" dirty="0">
                <a:ea typeface="ＭＳ Ｐゴシック" charset="-128"/>
                <a:cs typeface="ＭＳ Ｐゴシック" charset="-128"/>
              </a:rPr>
              <a:t> </a:t>
            </a:r>
            <a:r>
              <a:rPr kumimoji="1" lang="fr-FR" sz="1400" kern="0" dirty="0" err="1">
                <a:ea typeface="ＭＳ Ｐゴシック" charset="-128"/>
                <a:cs typeface="ＭＳ Ｐゴシック" charset="-128"/>
              </a:rPr>
              <a:t>PRI_lep_eta</a:t>
            </a:r>
            <a:r>
              <a:rPr kumimoji="1" lang="fr-FR" sz="1400" kern="0" dirty="0">
                <a:ea typeface="ＭＳ Ｐゴシック" charset="-128"/>
                <a:cs typeface="ＭＳ Ｐゴシック" charset="-128"/>
              </a:rPr>
              <a:t> </a:t>
            </a:r>
          </a:p>
          <a:p>
            <a:pPr lvl="0" defTabSz="914400">
              <a:buClr>
                <a:schemeClr val="accent2"/>
              </a:buClr>
              <a:buNone/>
              <a:defRPr/>
            </a:pPr>
            <a:r>
              <a:rPr kumimoji="1" lang="fr-FR" sz="1400" kern="0" dirty="0">
                <a:ea typeface="ＭＳ Ｐゴシック" charset="-128"/>
                <a:cs typeface="ＭＳ Ｐゴシック" charset="-128"/>
              </a:rPr>
              <a:t> </a:t>
            </a:r>
            <a:r>
              <a:rPr kumimoji="1" lang="fr-FR" sz="1400" kern="0" dirty="0" err="1">
                <a:ea typeface="ＭＳ Ｐゴシック" charset="-128"/>
                <a:cs typeface="ＭＳ Ｐゴシック" charset="-128"/>
              </a:rPr>
              <a:t>PRI_lep_phi</a:t>
            </a:r>
            <a:r>
              <a:rPr kumimoji="1" lang="fr-FR" sz="1400" kern="0" dirty="0">
                <a:ea typeface="ＭＳ Ｐゴシック" charset="-128"/>
                <a:cs typeface="ＭＳ Ｐゴシック" charset="-128"/>
              </a:rPr>
              <a:t> </a:t>
            </a:r>
          </a:p>
          <a:p>
            <a:pPr lvl="0" defTabSz="914400">
              <a:buClr>
                <a:schemeClr val="accent2"/>
              </a:buClr>
              <a:buNone/>
              <a:defRPr/>
            </a:pPr>
            <a:r>
              <a:rPr kumimoji="1" lang="fr-FR" sz="1400" kern="0" dirty="0">
                <a:ea typeface="ＭＳ Ｐゴシック" charset="-128"/>
                <a:cs typeface="ＭＳ Ｐゴシック" charset="-128"/>
              </a:rPr>
              <a:t> </a:t>
            </a:r>
            <a:r>
              <a:rPr kumimoji="1" lang="fr-FR" sz="1400" kern="0" dirty="0" err="1">
                <a:ea typeface="ＭＳ Ｐゴシック" charset="-128"/>
                <a:cs typeface="ＭＳ Ｐゴシック" charset="-128"/>
              </a:rPr>
              <a:t>PRI_met</a:t>
            </a:r>
            <a:r>
              <a:rPr kumimoji="1" lang="fr-FR" sz="1400" kern="0" dirty="0">
                <a:ea typeface="ＭＳ Ｐゴシック" charset="-128"/>
                <a:cs typeface="ＭＳ Ｐゴシック" charset="-128"/>
              </a:rPr>
              <a:t> </a:t>
            </a:r>
          </a:p>
          <a:p>
            <a:pPr lvl="0" defTabSz="914400">
              <a:buClr>
                <a:schemeClr val="accent2"/>
              </a:buClr>
              <a:buNone/>
              <a:defRPr/>
            </a:pPr>
            <a:r>
              <a:rPr kumimoji="1" lang="fr-FR" sz="1400" kern="0" dirty="0">
                <a:ea typeface="ＭＳ Ｐゴシック" charset="-128"/>
                <a:cs typeface="ＭＳ Ｐゴシック" charset="-128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0024" y="777032"/>
            <a:ext cx="8668108" cy="3447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  <a:buFont typeface="Arial" charset="0"/>
              <a:buNone/>
            </a:pP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ASCII </a:t>
            </a:r>
            <a:r>
              <a:rPr lang="fr-FR" sz="2400" dirty="0">
                <a:solidFill>
                  <a:srgbClr val="0000FF"/>
                </a:solidFill>
                <a:latin typeface="Times New Roman"/>
              </a:rPr>
              <a:t>csv file, </a:t>
            </a:r>
            <a:r>
              <a:rPr lang="fr-FR" sz="2400" dirty="0" err="1">
                <a:solidFill>
                  <a:srgbClr val="0000FF"/>
                </a:solidFill>
                <a:latin typeface="Times New Roman"/>
              </a:rPr>
              <a:t>with</a:t>
            </a:r>
            <a:r>
              <a:rPr lang="fr-FR" sz="2400" dirty="0">
                <a:solidFill>
                  <a:srgbClr val="0000FF"/>
                </a:solidFill>
                <a:latin typeface="Times New Roman"/>
              </a:rPr>
              <a:t> mixture of </a:t>
            </a:r>
            <a:r>
              <a:rPr lang="fr-FR" sz="2400" dirty="0" err="1">
                <a:solidFill>
                  <a:srgbClr val="0000FF"/>
                </a:solidFill>
                <a:latin typeface="Times New Roman"/>
              </a:rPr>
              <a:t>Higgs</a:t>
            </a:r>
            <a:r>
              <a:rPr lang="fr-FR" sz="2400" dirty="0">
                <a:solidFill>
                  <a:srgbClr val="0000FF"/>
                </a:solidFill>
                <a:latin typeface="Times New Roman"/>
              </a:rPr>
              <a:t> to </a:t>
            </a:r>
            <a:r>
              <a:rPr lang="el-GR" sz="2400" dirty="0" smtClean="0">
                <a:solidFill>
                  <a:srgbClr val="0000FF"/>
                </a:solidFill>
                <a:latin typeface="Times New Roman"/>
              </a:rPr>
              <a:t>ττ </a:t>
            </a:r>
            <a:r>
              <a:rPr lang="fr-FR" sz="2400" dirty="0" smtClean="0">
                <a:solidFill>
                  <a:srgbClr val="0000FF"/>
                </a:solidFill>
                <a:latin typeface="Times New Roman"/>
              </a:rPr>
              <a:t>signal </a:t>
            </a:r>
            <a:r>
              <a:rPr lang="fr-FR" sz="2400" dirty="0">
                <a:solidFill>
                  <a:srgbClr val="0000FF"/>
                </a:solidFill>
                <a:latin typeface="Times New Roman"/>
              </a:rPr>
              <a:t>and </a:t>
            </a:r>
            <a:r>
              <a:rPr lang="fr-FR" sz="2400" dirty="0" err="1" smtClean="0">
                <a:solidFill>
                  <a:srgbClr val="0000FF"/>
                </a:solidFill>
                <a:latin typeface="Times New Roman"/>
              </a:rPr>
              <a:t>corresponding</a:t>
            </a:r>
            <a:r>
              <a:rPr lang="fr-FR" sz="2400" dirty="0" smtClean="0">
                <a:solidFill>
                  <a:srgbClr val="0000FF"/>
                </a:solidFill>
                <a:latin typeface="Times New Roman"/>
              </a:rPr>
              <a:t> </a:t>
            </a:r>
            <a:endParaRPr lang="el-GR" sz="2400" dirty="0" smtClean="0">
              <a:solidFill>
                <a:srgbClr val="0000FF"/>
              </a:solidFill>
              <a:latin typeface="Times New Roman"/>
            </a:endParaRPr>
          </a:p>
          <a:p>
            <a:pPr>
              <a:spcAft>
                <a:spcPts val="1200"/>
              </a:spcAft>
              <a:buFont typeface="Arial" charset="0"/>
              <a:buNone/>
            </a:pPr>
            <a:r>
              <a:rPr lang="fr-FR" sz="2400" dirty="0" smtClean="0">
                <a:solidFill>
                  <a:srgbClr val="0000FF"/>
                </a:solidFill>
                <a:latin typeface="Times New Roman"/>
              </a:rPr>
              <a:t>background</a:t>
            </a:r>
            <a:r>
              <a:rPr lang="fr-FR" sz="2400" dirty="0">
                <a:solidFill>
                  <a:srgbClr val="0000FF"/>
                </a:solidFill>
                <a:latin typeface="Times New Roman"/>
              </a:rPr>
              <a:t>, </a:t>
            </a:r>
            <a:r>
              <a:rPr lang="fr-FR" sz="2400" dirty="0" err="1">
                <a:solidFill>
                  <a:srgbClr val="0000FF"/>
                </a:solidFill>
                <a:latin typeface="Times New Roman"/>
              </a:rPr>
              <a:t>from</a:t>
            </a:r>
            <a:r>
              <a:rPr lang="fr-FR" sz="2400" dirty="0">
                <a:solidFill>
                  <a:srgbClr val="0000FF"/>
                </a:solidFill>
                <a:latin typeface="Times New Roman"/>
              </a:rPr>
              <a:t> official GEANT4 ATLAS simulation</a:t>
            </a:r>
          </a:p>
          <a:p>
            <a:pPr lvl="0">
              <a:spcAft>
                <a:spcPts val="1200"/>
              </a:spcAft>
            </a:pPr>
            <a:r>
              <a:rPr lang="fr-FR" sz="2400" dirty="0">
                <a:solidFill>
                  <a:srgbClr val="0000FF"/>
                </a:solidFill>
                <a:latin typeface="Times New Roman"/>
              </a:rPr>
              <a:t>250k training </a:t>
            </a:r>
            <a:r>
              <a:rPr lang="fr-FR" sz="2400" dirty="0" err="1">
                <a:solidFill>
                  <a:srgbClr val="0000FF"/>
                </a:solidFill>
                <a:latin typeface="Times New Roman"/>
              </a:rPr>
              <a:t>sample</a:t>
            </a:r>
            <a:r>
              <a:rPr lang="fr-FR" sz="2400" dirty="0">
                <a:solidFill>
                  <a:srgbClr val="0000FF"/>
                </a:solidFill>
                <a:latin typeface="Times New Roman"/>
              </a:rPr>
              <a:t> (</a:t>
            </a:r>
            <a:r>
              <a:rPr lang="fr-FR" sz="2400" dirty="0" err="1">
                <a:solidFill>
                  <a:srgbClr val="0000FF"/>
                </a:solidFill>
                <a:latin typeface="Times New Roman"/>
              </a:rPr>
              <a:t>event</a:t>
            </a:r>
            <a:r>
              <a:rPr lang="fr-FR" sz="2400" dirty="0">
                <a:solidFill>
                  <a:srgbClr val="0000FF"/>
                </a:solidFill>
                <a:latin typeface="Times New Roman"/>
              </a:rPr>
              <a:t> type s or b </a:t>
            </a:r>
            <a:r>
              <a:rPr lang="fr-FR" sz="2400" dirty="0" err="1">
                <a:solidFill>
                  <a:srgbClr val="0000FF"/>
                </a:solidFill>
                <a:latin typeface="Times New Roman"/>
              </a:rPr>
              <a:t>given</a:t>
            </a:r>
            <a:r>
              <a:rPr lang="fr-FR" sz="2400" dirty="0">
                <a:solidFill>
                  <a:srgbClr val="0000FF"/>
                </a:solidFill>
                <a:latin typeface="Times New Roman"/>
              </a:rPr>
              <a:t>) </a:t>
            </a:r>
          </a:p>
          <a:p>
            <a:pPr lvl="0">
              <a:spcAft>
                <a:spcPts val="1200"/>
              </a:spcAft>
            </a:pPr>
            <a:r>
              <a:rPr lang="fr-FR" sz="2400" dirty="0">
                <a:solidFill>
                  <a:srgbClr val="0000FF"/>
                </a:solidFill>
                <a:latin typeface="Times New Roman"/>
              </a:rPr>
              <a:t>100k public + 450k </a:t>
            </a:r>
            <a:r>
              <a:rPr lang="fr-FR" sz="2400" dirty="0" err="1">
                <a:solidFill>
                  <a:srgbClr val="0000FF"/>
                </a:solidFill>
                <a:latin typeface="Times New Roman"/>
              </a:rPr>
              <a:t>private</a:t>
            </a:r>
            <a:r>
              <a:rPr lang="fr-FR" sz="2400" dirty="0">
                <a:solidFill>
                  <a:srgbClr val="0000FF"/>
                </a:solidFill>
                <a:latin typeface="Times New Roman"/>
              </a:rPr>
              <a:t> test </a:t>
            </a:r>
            <a:r>
              <a:rPr lang="fr-FR" sz="2400" dirty="0" err="1">
                <a:solidFill>
                  <a:srgbClr val="0000FF"/>
                </a:solidFill>
                <a:latin typeface="Times New Roman"/>
              </a:rPr>
              <a:t>samples</a:t>
            </a:r>
            <a:r>
              <a:rPr lang="fr-FR" sz="2400" dirty="0">
                <a:solidFill>
                  <a:srgbClr val="0000FF"/>
                </a:solidFill>
                <a:latin typeface="Times New Roman"/>
              </a:rPr>
              <a:t>  (</a:t>
            </a:r>
            <a:r>
              <a:rPr lang="fr-FR" sz="2400" dirty="0" err="1">
                <a:solidFill>
                  <a:srgbClr val="0000FF"/>
                </a:solidFill>
                <a:latin typeface="Times New Roman"/>
              </a:rPr>
              <a:t>event</a:t>
            </a:r>
            <a:r>
              <a:rPr lang="fr-FR" sz="2400" dirty="0">
                <a:solidFill>
                  <a:srgbClr val="0000FF"/>
                </a:solidFill>
                <a:latin typeface="Times New Roman"/>
              </a:rPr>
              <a:t> type </a:t>
            </a:r>
            <a:r>
              <a:rPr lang="fr-FR" sz="2400" dirty="0" err="1">
                <a:solidFill>
                  <a:srgbClr val="0000FF"/>
                </a:solidFill>
                <a:latin typeface="Times New Roman"/>
              </a:rPr>
              <a:t>hidden</a:t>
            </a:r>
            <a:r>
              <a:rPr lang="fr-FR" sz="2400" dirty="0">
                <a:solidFill>
                  <a:srgbClr val="0000FF"/>
                </a:solidFill>
                <a:latin typeface="Times New Roman"/>
              </a:rPr>
              <a:t>)</a:t>
            </a:r>
          </a:p>
          <a:p>
            <a:pPr lvl="0">
              <a:spcAft>
                <a:spcPts val="1200"/>
              </a:spcAft>
            </a:pPr>
            <a:r>
              <a:rPr lang="fr-FR" sz="2400" dirty="0" smtClean="0">
                <a:solidFill>
                  <a:srgbClr val="0000FF"/>
                </a:solidFill>
                <a:latin typeface="Times New Roman"/>
              </a:rPr>
              <a:t>30 </a:t>
            </a:r>
            <a:r>
              <a:rPr lang="fr-FR" sz="2400" dirty="0">
                <a:solidFill>
                  <a:srgbClr val="0000FF"/>
                </a:solidFill>
                <a:latin typeface="Times New Roman"/>
              </a:rPr>
              <a:t>variables (</a:t>
            </a:r>
            <a:r>
              <a:rPr lang="fr-FR" sz="2400" dirty="0" err="1">
                <a:solidFill>
                  <a:srgbClr val="0000FF"/>
                </a:solidFill>
                <a:latin typeface="Times New Roman"/>
              </a:rPr>
              <a:t>derived</a:t>
            </a:r>
            <a:r>
              <a:rPr lang="fr-FR" sz="2400" dirty="0">
                <a:solidFill>
                  <a:srgbClr val="0000FF"/>
                </a:solidFill>
                <a:latin typeface="Times New Roman"/>
              </a:rPr>
              <a:t> </a:t>
            </a:r>
            <a:r>
              <a:rPr lang="fr-FR" sz="2400" dirty="0" smtClean="0">
                <a:solidFill>
                  <a:srgbClr val="0000FF"/>
                </a:solidFill>
                <a:latin typeface="Times New Roman"/>
              </a:rPr>
              <a:t>a</a:t>
            </a:r>
            <a:r>
              <a:rPr lang="en-US" sz="2400" dirty="0" err="1" smtClean="0">
                <a:solidFill>
                  <a:srgbClr val="0000FF"/>
                </a:solidFill>
                <a:latin typeface="Times New Roman"/>
              </a:rPr>
              <a:t>nd</a:t>
            </a:r>
            <a:r>
              <a:rPr lang="fr-FR" sz="2400" dirty="0">
                <a:solidFill>
                  <a:srgbClr val="0000FF"/>
                </a:solidFill>
                <a:latin typeface="Times New Roman"/>
              </a:rPr>
              <a:t> </a:t>
            </a:r>
            <a:r>
              <a:rPr lang="fr-FR" sz="2400" dirty="0" smtClean="0">
                <a:solidFill>
                  <a:srgbClr val="0000FF"/>
                </a:solidFill>
                <a:latin typeface="Times New Roman"/>
              </a:rPr>
              <a:t> 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“primitive”</a:t>
            </a:r>
            <a:r>
              <a:rPr lang="fr-FR" sz="2400" dirty="0" smtClean="0">
                <a:solidFill>
                  <a:srgbClr val="0000FF"/>
                </a:solidFill>
                <a:latin typeface="Times New Roman"/>
              </a:rPr>
              <a:t>)</a:t>
            </a:r>
            <a:endParaRPr lang="fr-FR" sz="2400" dirty="0">
              <a:solidFill>
                <a:srgbClr val="0000FF"/>
              </a:solidFill>
              <a:latin typeface="Times New Roman"/>
            </a:endParaRPr>
          </a:p>
          <a:p>
            <a:pPr lvl="0">
              <a:spcAft>
                <a:spcPts val="1200"/>
              </a:spcAft>
            </a:pPr>
            <a:r>
              <a:rPr lang="fr-FR" sz="2400" dirty="0">
                <a:solidFill>
                  <a:srgbClr val="0000FF"/>
                </a:solidFill>
                <a:latin typeface="Times New Roman"/>
              </a:rPr>
              <a:t>+ </a:t>
            </a:r>
            <a:r>
              <a:rPr lang="fr-FR" sz="2400" dirty="0" err="1" smtClean="0">
                <a:solidFill>
                  <a:srgbClr val="0000FF"/>
                </a:solidFill>
                <a:latin typeface="Times New Roman"/>
              </a:rPr>
              <a:t>event</a:t>
            </a:r>
            <a:r>
              <a:rPr lang="fr-FR" sz="2400" dirty="0" smtClean="0">
                <a:solidFill>
                  <a:srgbClr val="0000FF"/>
                </a:solidFill>
                <a:latin typeface="Times New Roman"/>
              </a:rPr>
              <a:t> </a:t>
            </a:r>
            <a:r>
              <a:rPr lang="fr-FR" sz="2400" dirty="0" err="1" smtClean="0">
                <a:solidFill>
                  <a:srgbClr val="0000FF"/>
                </a:solidFill>
                <a:latin typeface="Times New Roman"/>
              </a:rPr>
              <a:t>weight</a:t>
            </a:r>
            <a:r>
              <a:rPr lang="fr-FR" sz="2400" dirty="0" smtClean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l-GR" sz="2400" dirty="0" smtClean="0">
                <a:solidFill>
                  <a:srgbClr val="0000FF"/>
                </a:solidFill>
                <a:latin typeface="Times New Roman"/>
              </a:rPr>
              <a:t>(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given for </a:t>
            </a:r>
            <a:r>
              <a:rPr lang="fr-FR" sz="2400" dirty="0" smtClean="0">
                <a:solidFill>
                  <a:srgbClr val="0000FF"/>
                </a:solidFill>
                <a:latin typeface="Times New Roman"/>
              </a:rPr>
              <a:t>training </a:t>
            </a:r>
            <a:r>
              <a:rPr lang="fr-FR" sz="2400" dirty="0" err="1">
                <a:solidFill>
                  <a:srgbClr val="0000FF"/>
                </a:solidFill>
                <a:latin typeface="Times New Roman"/>
              </a:rPr>
              <a:t>sample</a:t>
            </a:r>
            <a:r>
              <a:rPr lang="fr-FR" sz="2400" dirty="0">
                <a:solidFill>
                  <a:srgbClr val="0000FF"/>
                </a:solidFill>
                <a:latin typeface="Times New Roman"/>
              </a:rPr>
              <a:t> </a:t>
            </a:r>
            <a:r>
              <a:rPr lang="fr-FR" sz="2400" dirty="0" err="1" smtClean="0">
                <a:solidFill>
                  <a:srgbClr val="0000FF"/>
                </a:solidFill>
                <a:latin typeface="Times New Roman"/>
              </a:rPr>
              <a:t>only</a:t>
            </a:r>
            <a:r>
              <a:rPr lang="fr-FR" sz="2400" dirty="0" smtClean="0">
                <a:solidFill>
                  <a:srgbClr val="0000FF"/>
                </a:solidFill>
                <a:latin typeface="Times New Roman"/>
              </a:rPr>
              <a:t>):</a:t>
            </a:r>
            <a:endParaRPr lang="fr-FR" sz="2400" dirty="0">
              <a:solidFill>
                <a:srgbClr val="0000FF"/>
              </a:solidFill>
              <a:latin typeface="Times New Roman"/>
            </a:endParaRP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 </a:t>
            </a:r>
            <a:endParaRPr lang="en-US" sz="2400" dirty="0" smtClean="0">
              <a:solidFill>
                <a:srgbClr val="0000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37415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ATLAS Higgs ML Challenge / CHEP 2015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52425" y="83940"/>
            <a:ext cx="8262938" cy="701675"/>
          </a:xfrm>
          <a:prstGeom prst="rect">
            <a:avLst/>
          </a:prstGeom>
        </p:spPr>
        <p:txBody>
          <a:bodyPr lIns="0" tIns="0" rIns="0" bIns="0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4000" dirty="0" smtClean="0">
                <a:solidFill>
                  <a:srgbClr val="800000"/>
                </a:solidFill>
                <a:latin typeface="Times New Roman" charset="0"/>
              </a:rPr>
              <a:t>Objective Function</a:t>
            </a:r>
            <a:endParaRPr lang="en-GB" sz="4000" dirty="0">
              <a:solidFill>
                <a:srgbClr val="800000"/>
              </a:solidFill>
              <a:latin typeface="Times New Roman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2425" y="750332"/>
            <a:ext cx="8247169" cy="41857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Typical Machine Learning goal is event classification; try to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minimize e.g. classification error rate.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Goal in HEP search is to establish whether event sample contains 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only background; rejecting this hypothesis ≈ discovery of signal.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Often approach in HEP is to use distribution of MVA classifier.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/>
              </a:rPr>
              <a:t>S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implest case, use classifier to define “search region” and count:</a:t>
            </a:r>
            <a:endParaRPr lang="en-US" sz="2400" dirty="0">
              <a:solidFill>
                <a:srgbClr val="0000FF"/>
              </a:solidFill>
              <a:latin typeface="Times New Roman"/>
            </a:endParaRP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Times New Roman"/>
              </a:rPr>
              <a:t>	</a:t>
            </a:r>
            <a:r>
              <a:rPr lang="en-US" sz="2400" i="1" dirty="0" smtClean="0">
                <a:latin typeface="Times New Roman"/>
              </a:rPr>
              <a:t>s</a:t>
            </a:r>
            <a:r>
              <a:rPr lang="en-US" sz="2400" dirty="0" smtClean="0">
                <a:latin typeface="Times New Roman"/>
              </a:rPr>
              <a:t> = expected number of signal events (assuming it exists)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Times New Roman"/>
              </a:rPr>
              <a:t>	</a:t>
            </a:r>
            <a:r>
              <a:rPr lang="en-US" sz="2400" i="1" dirty="0" smtClean="0">
                <a:latin typeface="Times New Roman"/>
              </a:rPr>
              <a:t>b</a:t>
            </a:r>
            <a:r>
              <a:rPr lang="en-US" sz="2400" dirty="0" smtClean="0">
                <a:latin typeface="Times New Roman"/>
              </a:rPr>
              <a:t> = expected number of background events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Goal: Minimize Approximate Median Significance of discovery: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381" y="4907163"/>
            <a:ext cx="4876800" cy="914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1920" y="5750646"/>
            <a:ext cx="8257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(Modified in the Challenge to prevent small search region where estimate of 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</a:rPr>
              <a:t>b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 may fluctuate very low:  </a:t>
            </a:r>
            <a:r>
              <a:rPr lang="en-US" sz="2400" i="1" dirty="0">
                <a:solidFill>
                  <a:srgbClr val="0000FF"/>
                </a:solidFill>
                <a:latin typeface="Times New Roman"/>
              </a:rPr>
              <a:t>b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 → </a:t>
            </a:r>
            <a:r>
              <a:rPr lang="en-US" sz="2400" i="1" dirty="0">
                <a:solidFill>
                  <a:srgbClr val="0000FF"/>
                </a:solidFill>
                <a:latin typeface="Times New Roman"/>
              </a:rPr>
              <a:t>b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 +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/>
              </a:rPr>
              <a:t>b</a:t>
            </a:r>
            <a:r>
              <a:rPr lang="en-US" sz="2400" baseline="-25000" dirty="0" err="1" smtClean="0">
                <a:solidFill>
                  <a:srgbClr val="0000FF"/>
                </a:solidFill>
                <a:latin typeface="Times New Roman"/>
              </a:rPr>
              <a:t>reg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961054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ATLAS Higgs ML Challenge / CHEP 2015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381000" y="0"/>
            <a:ext cx="8534400" cy="6096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dirty="0" smtClean="0">
                <a:latin typeface="Times New Roman"/>
              </a:rPr>
              <a:t>Real analysis  </a:t>
            </a:r>
            <a:r>
              <a:rPr lang="en-GB" dirty="0" err="1" smtClean="0">
                <a:solidFill>
                  <a:srgbClr val="800000"/>
                </a:solidFill>
                <a:latin typeface="Times New Roman"/>
              </a:rPr>
              <a:t>vs</a:t>
            </a:r>
            <a:r>
              <a:rPr lang="en-GB" dirty="0" smtClean="0">
                <a:solidFill>
                  <a:srgbClr val="800000"/>
                </a:solidFill>
                <a:latin typeface="Times New Roman"/>
              </a:rPr>
              <a:t>  </a:t>
            </a:r>
            <a:r>
              <a:rPr lang="en-GB" dirty="0" smtClean="0">
                <a:solidFill>
                  <a:srgbClr val="0000FF"/>
                </a:solidFill>
                <a:latin typeface="Times New Roman"/>
              </a:rPr>
              <a:t>challenge</a:t>
            </a:r>
            <a:endParaRPr lang="en-GB" dirty="0">
              <a:solidFill>
                <a:srgbClr val="0000FF"/>
              </a:solidFill>
              <a:latin typeface="Times New Roman"/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381000" y="914400"/>
            <a:ext cx="4038600" cy="54102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GB" sz="1800" dirty="0" smtClean="0"/>
              <a:t>Systematics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800" dirty="0" smtClean="0"/>
              <a:t>2 categories x n BDT score bins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800" dirty="0" smtClean="0"/>
              <a:t>Background estimated from data (embedded, anti tau, control region) and some MC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GB" sz="1800" dirty="0" smtClean="0"/>
              <a:t>Weights include all corrections. Some negative weights (</a:t>
            </a:r>
            <a:r>
              <a:rPr lang="en-GB" sz="1800" dirty="0" err="1" smtClean="0"/>
              <a:t>tt</a:t>
            </a:r>
            <a:r>
              <a:rPr lang="en-GB" sz="1800" dirty="0" smtClean="0"/>
              <a:t>)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GB" sz="1800" dirty="0" smtClean="0"/>
              <a:t>Potentially use any information from all 2012 data and MC events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800" dirty="0" smtClean="0"/>
              <a:t>Few variables fed in two BDT</a:t>
            </a:r>
          </a:p>
          <a:p>
            <a:pPr marL="514350" indent="-514350">
              <a:buFont typeface="Arial" charset="0"/>
              <a:buNone/>
            </a:pPr>
            <a:endParaRPr lang="en-GB" sz="18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1800" dirty="0" smtClean="0"/>
              <a:t>Significance from complete fit with NP etc…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800" dirty="0" smtClean="0"/>
              <a:t>MVA with TMVA BDT</a:t>
            </a: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 bwMode="auto">
          <a:xfrm>
            <a:off x="4953000" y="914400"/>
            <a:ext cx="3886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+mj-lt"/>
              <a:buAutoNum type="arabicPeriod"/>
              <a:tabLst/>
              <a:defRPr/>
            </a:pPr>
            <a:r>
              <a:rPr kumimoji="1" lang="en-GB" sz="1800" kern="0" dirty="0" smtClean="0">
                <a:solidFill>
                  <a:srgbClr val="0000FF"/>
                </a:solidFill>
                <a:latin typeface="+mn-lt"/>
                <a:ea typeface="ＭＳ Ｐゴシック" charset="-128"/>
                <a:cs typeface="ＭＳ Ｐゴシック" charset="-128"/>
              </a:rPr>
              <a:t>No </a:t>
            </a:r>
            <a:r>
              <a:rPr kumimoji="1" lang="en-GB" sz="1800" kern="0" dirty="0" err="1" smtClean="0">
                <a:solidFill>
                  <a:srgbClr val="0000FF"/>
                </a:solidFill>
                <a:latin typeface="+mn-lt"/>
                <a:ea typeface="ＭＳ Ｐゴシック" charset="-128"/>
                <a:cs typeface="ＭＳ Ｐゴシック" charset="-128"/>
              </a:rPr>
              <a:t>systematics</a:t>
            </a:r>
            <a:endParaRPr kumimoji="1" lang="en-GB" sz="1800" kern="0" dirty="0" smtClean="0">
              <a:solidFill>
                <a:srgbClr val="0000FF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+mj-lt"/>
              <a:buAutoNum type="arabicPeriod"/>
              <a:tabLst/>
              <a:defRPr/>
            </a:pPr>
            <a:r>
              <a:rPr kumimoji="1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No</a:t>
            </a:r>
            <a:r>
              <a:rPr kumimoji="1" lang="en-GB" sz="1800" b="0" i="0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categories, one </a:t>
            </a:r>
            <a:r>
              <a:rPr kumimoji="1" lang="en-GB" sz="1800" kern="0" dirty="0" smtClean="0">
                <a:solidFill>
                  <a:srgbClr val="0000FF"/>
                </a:solidFill>
                <a:latin typeface="+mn-lt"/>
                <a:ea typeface="ＭＳ Ｐゴシック" charset="-128"/>
                <a:cs typeface="ＭＳ Ｐゴシック" charset="-128"/>
              </a:rPr>
              <a:t>signal region</a:t>
            </a:r>
            <a:endParaRPr kumimoji="1" lang="en-GB" sz="1800" b="0" i="0" u="none" strike="noStrike" kern="0" cap="none" spc="0" normalizeH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3000"/>
              </a:spcAft>
              <a:buClr>
                <a:schemeClr val="accent2"/>
              </a:buClr>
              <a:buSzTx/>
              <a:buFont typeface="+mj-lt"/>
              <a:buAutoNum type="arabicPeriod"/>
              <a:tabLst/>
              <a:defRPr/>
            </a:pPr>
            <a:r>
              <a:rPr kumimoji="1" lang="en-GB" sz="1800" kern="0" baseline="0" dirty="0" smtClean="0">
                <a:solidFill>
                  <a:srgbClr val="0000FF"/>
                </a:solidFill>
                <a:latin typeface="+mn-lt"/>
                <a:ea typeface="ＭＳ Ｐゴシック" charset="-128"/>
                <a:cs typeface="ＭＳ Ｐゴシック" charset="-128"/>
              </a:rPr>
              <a:t>Straight use of ATLAS</a:t>
            </a:r>
            <a:r>
              <a:rPr kumimoji="1" lang="en-GB" sz="1800" kern="0" dirty="0" smtClean="0">
                <a:solidFill>
                  <a:srgbClr val="0000FF"/>
                </a:solidFill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kumimoji="1" lang="en-GB" sz="1800" kern="0" baseline="0" dirty="0" smtClean="0">
                <a:solidFill>
                  <a:srgbClr val="0000FF"/>
                </a:solidFill>
                <a:latin typeface="+mn-lt"/>
                <a:ea typeface="ＭＳ Ｐゴシック" charset="-128"/>
                <a:cs typeface="ＭＳ Ｐゴシック" charset="-128"/>
              </a:rPr>
              <a:t>G4 MC 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chemeClr val="accent2"/>
              </a:buClr>
              <a:buSzTx/>
              <a:buFont typeface="+mj-lt"/>
              <a:buAutoNum type="arabicPeriod"/>
              <a:tabLst/>
              <a:defRPr/>
            </a:pPr>
            <a:r>
              <a:rPr kumimoji="1" lang="en-GB" sz="1800" kern="0" dirty="0" smtClean="0">
                <a:solidFill>
                  <a:srgbClr val="0000FF"/>
                </a:solidFill>
                <a:latin typeface="+mn-lt"/>
                <a:ea typeface="ＭＳ Ｐゴシック" charset="-128"/>
                <a:cs typeface="ＭＳ Ｐゴシック" charset="-128"/>
              </a:rPr>
              <a:t>Weights only include normalisation and </a:t>
            </a:r>
            <a:r>
              <a:rPr kumimoji="1" lang="en-GB" sz="1800" kern="0" dirty="0" err="1" smtClean="0">
                <a:solidFill>
                  <a:srgbClr val="0000FF"/>
                </a:solidFill>
                <a:latin typeface="+mn-lt"/>
                <a:ea typeface="ＭＳ Ｐゴシック" charset="-128"/>
                <a:cs typeface="ＭＳ Ｐゴシック" charset="-128"/>
              </a:rPr>
              <a:t>pythia</a:t>
            </a:r>
            <a:r>
              <a:rPr kumimoji="1" lang="en-GB" sz="1800" kern="0" dirty="0" smtClean="0">
                <a:solidFill>
                  <a:srgbClr val="0000FF"/>
                </a:solidFill>
                <a:latin typeface="+mn-lt"/>
                <a:ea typeface="ＭＳ Ｐゴシック" charset="-128"/>
                <a:cs typeface="ＭＳ Ｐゴシック" charset="-128"/>
              </a:rPr>
              <a:t> weight. Neg. weight events rejected.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+mj-lt"/>
              <a:buAutoNum type="arabicPeriod"/>
              <a:tabLst/>
              <a:defRPr/>
            </a:pPr>
            <a:r>
              <a:rPr kumimoji="1" lang="en-GB" sz="1800" kern="0" baseline="0" dirty="0" smtClean="0">
                <a:solidFill>
                  <a:srgbClr val="0000FF"/>
                </a:solidFill>
                <a:latin typeface="+mn-lt"/>
                <a:ea typeface="ＭＳ Ｐゴシック" charset="-128"/>
                <a:cs typeface="ＭＳ Ｐゴシック" charset="-128"/>
              </a:rPr>
              <a:t>Only use variables and events preselected by the real analysis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Tx/>
              <a:buFont typeface="+mj-lt"/>
              <a:buAutoNum type="arabicPeriod"/>
              <a:tabLst/>
              <a:defRPr/>
            </a:pPr>
            <a:r>
              <a:rPr kumimoji="1" lang="en-GB" sz="1800" kern="0" dirty="0" smtClean="0">
                <a:solidFill>
                  <a:srgbClr val="0000FF"/>
                </a:solidFill>
                <a:latin typeface="+mn-lt"/>
                <a:ea typeface="ＭＳ Ｐゴシック" charset="-128"/>
                <a:cs typeface="ＭＳ Ｐゴシック" charset="-128"/>
              </a:rPr>
              <a:t>All BDT variables + categorisation variables + primitives 3-vector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+mj-lt"/>
              <a:buAutoNum type="arabicPeriod"/>
              <a:tabLst/>
              <a:defRPr/>
            </a:pPr>
            <a:r>
              <a:rPr kumimoji="1" lang="en-GB" sz="1800" kern="0" baseline="0" dirty="0" smtClean="0">
                <a:solidFill>
                  <a:srgbClr val="0000FF"/>
                </a:solidFill>
                <a:latin typeface="+mn-lt"/>
                <a:ea typeface="ＭＳ Ｐゴシック" charset="-128"/>
                <a:cs typeface="ＭＳ Ｐゴシック" charset="-128"/>
              </a:rPr>
              <a:t>Significance</a:t>
            </a:r>
            <a:r>
              <a:rPr kumimoji="1" lang="en-GB" sz="1800" kern="0" dirty="0" smtClean="0">
                <a:solidFill>
                  <a:srgbClr val="0000FF"/>
                </a:solidFill>
                <a:latin typeface="+mn-lt"/>
                <a:ea typeface="ＭＳ Ｐゴシック" charset="-128"/>
                <a:cs typeface="ＭＳ Ｐゴシック" charset="-128"/>
              </a:rPr>
              <a:t> from “regularised Asimov”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+mj-lt"/>
              <a:buAutoNum type="arabicPeriod"/>
              <a:tabLst/>
              <a:defRPr/>
            </a:pPr>
            <a:r>
              <a:rPr kumimoji="1" lang="en-GB" sz="1800" kern="0" baseline="0" dirty="0" smtClean="0">
                <a:solidFill>
                  <a:srgbClr val="0000FF"/>
                </a:solidFill>
                <a:latin typeface="+mn-lt"/>
                <a:ea typeface="ＭＳ Ｐゴシック" charset="-128"/>
                <a:cs typeface="ＭＳ Ｐゴシック" charset="-128"/>
              </a:rPr>
              <a:t>MVA </a:t>
            </a:r>
            <a:r>
              <a:rPr kumimoji="1" lang="en-GB" sz="1800" kern="0" dirty="0" smtClean="0">
                <a:solidFill>
                  <a:srgbClr val="0000FF"/>
                </a:solidFill>
                <a:latin typeface="+mn-lt"/>
                <a:ea typeface="ＭＳ Ｐゴシック" charset="-128"/>
                <a:cs typeface="ＭＳ Ｐゴシック" charset="-128"/>
              </a:rPr>
              <a:t>“no-limit”</a:t>
            </a:r>
            <a:endParaRPr kumimoji="1" lang="en-GB" sz="1800" kern="0" baseline="0" dirty="0" smtClean="0">
              <a:solidFill>
                <a:srgbClr val="0000FF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charset="2"/>
              <a:buChar char="q"/>
              <a:tabLst/>
              <a:defRPr/>
            </a:pPr>
            <a:endParaRPr kumimoji="1" lang="en-GB" sz="18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ZoneTexte 5"/>
          <p:cNvSpPr txBox="1"/>
          <p:nvPr/>
        </p:nvSpPr>
        <p:spPr>
          <a:xfrm>
            <a:off x="2362200" y="5792420"/>
            <a:ext cx="3694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800000"/>
                </a:solidFill>
                <a:latin typeface="Times New Roman"/>
              </a:rPr>
              <a:t>Simpler, but not too simple!</a:t>
            </a:r>
            <a:endParaRPr lang="en-GB" sz="2400" dirty="0">
              <a:solidFill>
                <a:srgbClr val="800000"/>
              </a:solidFill>
              <a:latin typeface="Times New Roman"/>
            </a:endParaRPr>
          </a:p>
        </p:txBody>
      </p:sp>
      <p:sp>
        <p:nvSpPr>
          <p:cNvPr id="9" name="Rectangle à coins arrondis 7"/>
          <p:cNvSpPr/>
          <p:nvPr/>
        </p:nvSpPr>
        <p:spPr bwMode="auto">
          <a:xfrm>
            <a:off x="395536" y="866948"/>
            <a:ext cx="8424936" cy="432048"/>
          </a:xfrm>
          <a:prstGeom prst="roundRect">
            <a:avLst/>
          </a:prstGeom>
          <a:solidFill>
            <a:schemeClr val="accent1">
              <a:alpha val="22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0" name="Rectangle à coins arrondis 8"/>
          <p:cNvSpPr/>
          <p:nvPr/>
        </p:nvSpPr>
        <p:spPr bwMode="auto">
          <a:xfrm>
            <a:off x="278168" y="4612154"/>
            <a:ext cx="8496944" cy="648072"/>
          </a:xfrm>
          <a:prstGeom prst="roundRect">
            <a:avLst/>
          </a:prstGeom>
          <a:solidFill>
            <a:schemeClr val="accent1">
              <a:alpha val="22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305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ATLAS Higgs ML Challenge / CHEP 2015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381000" y="75590"/>
            <a:ext cx="8534400" cy="6096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dirty="0" smtClean="0">
                <a:solidFill>
                  <a:srgbClr val="800000"/>
                </a:solidFill>
                <a:latin typeface="Times New Roman"/>
              </a:rPr>
              <a:t>Participation &amp; </a:t>
            </a:r>
            <a:r>
              <a:rPr lang="fr-FR" dirty="0" err="1" smtClean="0">
                <a:solidFill>
                  <a:srgbClr val="800000"/>
                </a:solidFill>
                <a:latin typeface="Times New Roman"/>
              </a:rPr>
              <a:t>Outcome</a:t>
            </a:r>
            <a:endParaRPr lang="fr-FR" dirty="0">
              <a:solidFill>
                <a:srgbClr val="800000"/>
              </a:solidFill>
              <a:latin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9571" y="905380"/>
            <a:ext cx="8072990" cy="5386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Competition ran 12 May to 15 September 2014</a:t>
            </a:r>
          </a:p>
          <a:p>
            <a:pPr>
              <a:spcAft>
                <a:spcPts val="1200"/>
              </a:spcAft>
            </a:pPr>
            <a:r>
              <a:rPr lang="en-US" sz="2400" dirty="0" err="1" smtClean="0">
                <a:solidFill>
                  <a:srgbClr val="0000FF"/>
                </a:solidFill>
                <a:latin typeface="Times New Roman"/>
              </a:rPr>
              <a:t>Kaggle’s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 most popular challenge ever!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1785 teams (1942 people) made submissions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	</a:t>
            </a:r>
            <a:r>
              <a:rPr lang="en-US" sz="2400" dirty="0" smtClean="0">
                <a:latin typeface="Times New Roman"/>
              </a:rPr>
              <a:t>(6517 people downloaded the data)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35772 solutions uploaded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136 forum topics with 1100 posts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The winners: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/>
              </a:rPr>
              <a:t>	</a:t>
            </a:r>
            <a:r>
              <a:rPr lang="en-US" sz="2400" dirty="0" smtClean="0">
                <a:latin typeface="Times New Roman"/>
              </a:rPr>
              <a:t>Gabor </a:t>
            </a:r>
            <a:r>
              <a:rPr lang="en-US" sz="2400" dirty="0" err="1" smtClean="0">
                <a:latin typeface="Times New Roman"/>
              </a:rPr>
              <a:t>Melis</a:t>
            </a:r>
            <a:r>
              <a:rPr lang="en-US" sz="2400" dirty="0" smtClean="0">
                <a:latin typeface="Times New Roman"/>
              </a:rPr>
              <a:t> (3.806)			$7000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Times New Roman"/>
              </a:rPr>
              <a:t>	Tim </a:t>
            </a:r>
            <a:r>
              <a:rPr lang="en-US" sz="2400" dirty="0" err="1" smtClean="0">
                <a:latin typeface="Times New Roman"/>
              </a:rPr>
              <a:t>Salimans</a:t>
            </a:r>
            <a:r>
              <a:rPr lang="en-US" sz="2400" dirty="0" smtClean="0">
                <a:latin typeface="Times New Roman"/>
              </a:rPr>
              <a:t> (3.789)			$4000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Times New Roman"/>
              </a:rPr>
              <a:t>	Pierre </a:t>
            </a:r>
            <a:r>
              <a:rPr lang="en-US" sz="2400" dirty="0" err="1" smtClean="0">
                <a:latin typeface="Times New Roman"/>
              </a:rPr>
              <a:t>Courtiol</a:t>
            </a:r>
            <a:r>
              <a:rPr lang="en-US" sz="2400" dirty="0" smtClean="0">
                <a:latin typeface="Times New Roman"/>
              </a:rPr>
              <a:t> (3.787)		$2000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Times New Roman"/>
              </a:rPr>
              <a:t>	</a:t>
            </a:r>
            <a:r>
              <a:rPr lang="en-US" sz="2400" dirty="0" err="1" smtClean="0">
                <a:latin typeface="Times New Roman"/>
              </a:rPr>
              <a:t>Tianqi</a:t>
            </a:r>
            <a:r>
              <a:rPr lang="en-US" sz="2400" dirty="0" smtClean="0">
                <a:latin typeface="Times New Roman"/>
              </a:rPr>
              <a:t> Chen and Tong He		“</a:t>
            </a:r>
            <a:r>
              <a:rPr lang="en-US" sz="2400" dirty="0">
                <a:latin typeface="Times New Roman"/>
              </a:rPr>
              <a:t>HEP meets ML” </a:t>
            </a:r>
            <a:r>
              <a:rPr lang="en-US" sz="2400" dirty="0" smtClean="0">
                <a:latin typeface="Times New Roman"/>
              </a:rPr>
              <a:t>award</a:t>
            </a:r>
          </a:p>
        </p:txBody>
      </p:sp>
    </p:spTree>
    <p:extLst>
      <p:ext uri="{BB962C8B-B14F-4D97-AF65-F5344CB8AC3E}">
        <p14:creationId xmlns:p14="http://schemas.microsoft.com/office/powerpoint/2010/main" val="1864305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ATLAS Higgs ML Challenge / CHEP 2015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pic>
        <p:nvPicPr>
          <p:cNvPr id="5" name="Image 8" descr="Capture d’écran 2014-12-02 à 09.53.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9144000" cy="4376941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381000" y="0"/>
            <a:ext cx="8534400" cy="6096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dirty="0" smtClean="0">
                <a:solidFill>
                  <a:srgbClr val="800000"/>
                </a:solidFill>
                <a:latin typeface="Times New Roman"/>
              </a:rPr>
              <a:t>Final </a:t>
            </a:r>
            <a:r>
              <a:rPr lang="fr-FR" dirty="0" err="1" smtClean="0">
                <a:solidFill>
                  <a:srgbClr val="800000"/>
                </a:solidFill>
                <a:latin typeface="Times New Roman"/>
              </a:rPr>
              <a:t>leaderboard</a:t>
            </a:r>
            <a:endParaRPr lang="fr-FR" dirty="0">
              <a:solidFill>
                <a:srgbClr val="800000"/>
              </a:solidFill>
              <a:latin typeface="Times New Roman"/>
            </a:endParaRPr>
          </a:p>
        </p:txBody>
      </p:sp>
      <p:pic>
        <p:nvPicPr>
          <p:cNvPr id="7" name="Image 6" descr="Capture d’écran 2014-12-02 à 09.57.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517232"/>
            <a:ext cx="9144000" cy="474766"/>
          </a:xfrm>
          <a:prstGeom prst="rect">
            <a:avLst/>
          </a:prstGeom>
        </p:spPr>
      </p:pic>
      <p:pic>
        <p:nvPicPr>
          <p:cNvPr id="8" name="Image 7" descr="Capture d’écran 2014-12-02 à 09.53.3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9160"/>
            <a:ext cx="9144000" cy="532933"/>
          </a:xfrm>
          <a:prstGeom prst="rect">
            <a:avLst/>
          </a:prstGeom>
        </p:spPr>
      </p:pic>
      <p:sp>
        <p:nvSpPr>
          <p:cNvPr id="9" name="ZoneTexte 9"/>
          <p:cNvSpPr txBox="1"/>
          <p:nvPr/>
        </p:nvSpPr>
        <p:spPr>
          <a:xfrm>
            <a:off x="2843808" y="1052736"/>
            <a:ext cx="769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 smtClean="0"/>
              <a:t>$7000</a:t>
            </a:r>
            <a:endParaRPr lang="fr-FR" sz="1800" dirty="0"/>
          </a:p>
        </p:txBody>
      </p:sp>
      <p:sp>
        <p:nvSpPr>
          <p:cNvPr id="10" name="ZoneTexte 10"/>
          <p:cNvSpPr txBox="1"/>
          <p:nvPr/>
        </p:nvSpPr>
        <p:spPr>
          <a:xfrm>
            <a:off x="2915816" y="1412776"/>
            <a:ext cx="769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 smtClean="0"/>
              <a:t>$4000</a:t>
            </a:r>
            <a:endParaRPr lang="fr-FR" sz="1800" dirty="0"/>
          </a:p>
        </p:txBody>
      </p:sp>
      <p:sp>
        <p:nvSpPr>
          <p:cNvPr id="11" name="ZoneTexte 11"/>
          <p:cNvSpPr txBox="1"/>
          <p:nvPr/>
        </p:nvSpPr>
        <p:spPr>
          <a:xfrm>
            <a:off x="2915816" y="1700808"/>
            <a:ext cx="769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 smtClean="0"/>
              <a:t>$2000</a:t>
            </a:r>
            <a:endParaRPr lang="fr-FR" sz="1800" dirty="0"/>
          </a:p>
        </p:txBody>
      </p:sp>
      <p:sp>
        <p:nvSpPr>
          <p:cNvPr id="12" name="ZoneTexte 12"/>
          <p:cNvSpPr txBox="1"/>
          <p:nvPr/>
        </p:nvSpPr>
        <p:spPr>
          <a:xfrm>
            <a:off x="2411760" y="4869160"/>
            <a:ext cx="177484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HEP </a:t>
            </a:r>
            <a:r>
              <a:rPr lang="fr-FR" sz="1400" dirty="0" err="1" smtClean="0"/>
              <a:t>meets</a:t>
            </a:r>
            <a:r>
              <a:rPr lang="fr-FR" sz="1400" dirty="0" smtClean="0"/>
              <a:t> ML </a:t>
            </a:r>
            <a:r>
              <a:rPr lang="fr-FR" sz="1400" dirty="0" err="1" smtClean="0"/>
              <a:t>award</a:t>
            </a:r>
            <a:endParaRPr lang="fr-FR" sz="1400" dirty="0" smtClean="0"/>
          </a:p>
          <a:p>
            <a:r>
              <a:rPr lang="fr-FR" sz="1400" dirty="0" err="1" smtClean="0"/>
              <a:t>XGBoost</a:t>
            </a:r>
            <a:r>
              <a:rPr lang="fr-FR" sz="1400" dirty="0" smtClean="0"/>
              <a:t> </a:t>
            </a:r>
            <a:r>
              <a:rPr lang="fr-FR" sz="1400" dirty="0" err="1" smtClean="0"/>
              <a:t>authors</a:t>
            </a:r>
            <a:endParaRPr lang="fr-FR" sz="1400" dirty="0" smtClean="0"/>
          </a:p>
          <a:p>
            <a:r>
              <a:rPr lang="fr-FR" sz="1400" dirty="0" smtClean="0"/>
              <a:t>Free trip to CERN</a:t>
            </a:r>
            <a:endParaRPr lang="fr-FR" sz="1400" dirty="0"/>
          </a:p>
        </p:txBody>
      </p:sp>
      <p:sp>
        <p:nvSpPr>
          <p:cNvPr id="13" name="ZoneTexte 13"/>
          <p:cNvSpPr txBox="1"/>
          <p:nvPr/>
        </p:nvSpPr>
        <p:spPr>
          <a:xfrm>
            <a:off x="2267744" y="5517232"/>
            <a:ext cx="2672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 smtClean="0"/>
              <a:t>TMVA expert, </a:t>
            </a:r>
            <a:r>
              <a:rPr lang="fr-FR" sz="1800" dirty="0" err="1" smtClean="0"/>
              <a:t>with</a:t>
            </a:r>
            <a:r>
              <a:rPr lang="fr-FR" sz="1800" dirty="0" smtClean="0"/>
              <a:t> TMVA</a:t>
            </a:r>
          </a:p>
          <a:p>
            <a:r>
              <a:rPr lang="fr-FR" sz="1800" dirty="0" err="1" smtClean="0"/>
              <a:t>improvements</a:t>
            </a:r>
            <a:endParaRPr lang="fr-FR" sz="1800" dirty="0"/>
          </a:p>
        </p:txBody>
      </p:sp>
      <p:sp>
        <p:nvSpPr>
          <p:cNvPr id="14" name="ZoneTexte 2"/>
          <p:cNvSpPr txBox="1"/>
          <p:nvPr/>
        </p:nvSpPr>
        <p:spPr>
          <a:xfrm>
            <a:off x="2843808" y="3717032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/>
              <a:t>Best physicist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864305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ATLAS Higgs ML Challenge / CHEP 2015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68300"/>
            <a:ext cx="8674100" cy="6121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98600" y="4704496"/>
            <a:ext cx="5985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Winning entry by </a:t>
            </a:r>
            <a:r>
              <a:rPr lang="en-US" sz="2400" dirty="0" err="1" smtClean="0">
                <a:solidFill>
                  <a:srgbClr val="0000FF"/>
                </a:solidFill>
                <a:latin typeface="Times New Roman"/>
              </a:rPr>
              <a:t>Gábor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/>
              </a:rPr>
              <a:t>Melis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: bag of 70 NNs</a:t>
            </a:r>
          </a:p>
        </p:txBody>
      </p:sp>
    </p:spTree>
    <p:extLst>
      <p:ext uri="{BB962C8B-B14F-4D97-AF65-F5344CB8AC3E}">
        <p14:creationId xmlns:p14="http://schemas.microsoft.com/office/powerpoint/2010/main" val="1570258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ATLAS Higgs ML Challenge / CHEP 2015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42900"/>
            <a:ext cx="8674100" cy="6172200"/>
          </a:xfrm>
          <a:prstGeom prst="rect">
            <a:avLst/>
          </a:prstGeom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675467" y="3860800"/>
            <a:ext cx="2946400" cy="5757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75467" y="3589867"/>
            <a:ext cx="4588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Significance from (public) 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test data overestimated.</a:t>
            </a:r>
          </a:p>
        </p:txBody>
      </p:sp>
    </p:spTree>
    <p:extLst>
      <p:ext uri="{BB962C8B-B14F-4D97-AF65-F5344CB8AC3E}">
        <p14:creationId xmlns:p14="http://schemas.microsoft.com/office/powerpoint/2010/main" val="3799939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ATLAS Higgs ML Challenge / CHEP 2015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569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939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ATLAS Higgs ML Challenge / CHEP 2015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57200" y="823692"/>
            <a:ext cx="8686800" cy="136247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>
                <a:latin typeface="Times New Roman"/>
              </a:rPr>
              <a:t>Very successful satellite workshop at NIPS in Dec 2014 @ Montreal:   </a:t>
            </a:r>
            <a:r>
              <a:rPr lang="en-GB" sz="2000" dirty="0" smtClean="0">
                <a:hlinkClick r:id="rId2"/>
              </a:rPr>
              <a:t>https://indico.lal.in2p3.fr/event/2632/</a:t>
            </a:r>
            <a:endParaRPr lang="en-GB" sz="2000" dirty="0" smtClean="0"/>
          </a:p>
          <a:p>
            <a:pPr marL="457200" lvl="1" indent="0">
              <a:buFont typeface="Arial" charset="0"/>
              <a:buNone/>
            </a:pPr>
            <a:endParaRPr lang="en-GB" sz="2000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 bwMode="auto">
          <a:xfrm>
            <a:off x="407064" y="3554316"/>
            <a:ext cx="817880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Char char="q"/>
              <a:defRPr kumimoji="1"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o"/>
              <a:defRPr kumimoji="1"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Char char="§"/>
              <a:defRPr kumimoji="1"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457200" lvl="1" indent="0">
              <a:buNone/>
            </a:pPr>
            <a:r>
              <a:rPr lang="fr-FR" sz="2000" dirty="0" smtClean="0">
                <a:latin typeface="Times New Roman"/>
              </a:rPr>
              <a:t>20% gain </a:t>
            </a:r>
            <a:r>
              <a:rPr lang="fr-FR" sz="2000" dirty="0" err="1" smtClean="0">
                <a:latin typeface="Times New Roman"/>
              </a:rPr>
              <a:t>w.r.t</a:t>
            </a:r>
            <a:r>
              <a:rPr lang="fr-FR" sz="2000" dirty="0" smtClean="0">
                <a:latin typeface="Times New Roman"/>
              </a:rPr>
              <a:t>. to </a:t>
            </a:r>
            <a:r>
              <a:rPr lang="fr-FR" sz="2000" dirty="0" err="1" smtClean="0">
                <a:latin typeface="Times New Roman"/>
              </a:rPr>
              <a:t>untuned</a:t>
            </a:r>
            <a:r>
              <a:rPr lang="fr-FR" sz="2000" dirty="0" smtClean="0">
                <a:latin typeface="Times New Roman"/>
              </a:rPr>
              <a:t> TMVA</a:t>
            </a:r>
          </a:p>
          <a:p>
            <a:pPr marL="457200" lvl="1" indent="0">
              <a:buNone/>
            </a:pPr>
            <a:r>
              <a:rPr lang="fr-FR" sz="2000" b="1" dirty="0" err="1">
                <a:latin typeface="Times New Roman"/>
              </a:rPr>
              <a:t>D</a:t>
            </a:r>
            <a:r>
              <a:rPr lang="fr-FR" sz="2000" b="1" dirty="0" err="1" smtClean="0">
                <a:latin typeface="Times New Roman"/>
              </a:rPr>
              <a:t>eep</a:t>
            </a:r>
            <a:r>
              <a:rPr lang="fr-FR" sz="2000" b="1" dirty="0" smtClean="0">
                <a:latin typeface="Times New Roman"/>
              </a:rPr>
              <a:t> Neural nets </a:t>
            </a:r>
            <a:endParaRPr lang="fr-FR" sz="2000" b="1" dirty="0" smtClean="0">
              <a:latin typeface="Times New Roman"/>
            </a:endParaRPr>
          </a:p>
          <a:p>
            <a:pPr marL="457200" lvl="1" indent="0">
              <a:buNone/>
            </a:pPr>
            <a:r>
              <a:rPr lang="fr-FR" sz="2000" b="1" dirty="0" smtClean="0">
                <a:latin typeface="Times New Roman"/>
              </a:rPr>
              <a:t>Ensemble </a:t>
            </a:r>
            <a:r>
              <a:rPr lang="fr-FR" sz="2000" b="1" dirty="0" err="1" smtClean="0">
                <a:latin typeface="Times New Roman"/>
              </a:rPr>
              <a:t>methods</a:t>
            </a:r>
            <a:r>
              <a:rPr lang="fr-FR" sz="2000" b="1" dirty="0" smtClean="0">
                <a:latin typeface="Times New Roman"/>
              </a:rPr>
              <a:t> </a:t>
            </a:r>
            <a:r>
              <a:rPr lang="fr-FR" sz="2000" dirty="0" smtClean="0">
                <a:latin typeface="Times New Roman"/>
              </a:rPr>
              <a:t>(</a:t>
            </a:r>
            <a:r>
              <a:rPr lang="fr-FR" sz="2000" dirty="0" err="1" smtClean="0">
                <a:latin typeface="Times New Roman"/>
              </a:rPr>
              <a:t>random</a:t>
            </a:r>
            <a:r>
              <a:rPr lang="fr-FR" sz="2000" dirty="0" smtClean="0">
                <a:latin typeface="Times New Roman"/>
              </a:rPr>
              <a:t> </a:t>
            </a:r>
            <a:r>
              <a:rPr lang="fr-FR" sz="2000" dirty="0" err="1" smtClean="0">
                <a:latin typeface="Times New Roman"/>
              </a:rPr>
              <a:t>forest</a:t>
            </a:r>
            <a:r>
              <a:rPr lang="fr-FR" sz="2000" dirty="0" smtClean="0">
                <a:latin typeface="Times New Roman"/>
              </a:rPr>
              <a:t>, </a:t>
            </a:r>
            <a:r>
              <a:rPr lang="fr-FR" sz="2000" dirty="0" err="1" smtClean="0">
                <a:latin typeface="Times New Roman"/>
              </a:rPr>
              <a:t>boosting</a:t>
            </a:r>
            <a:r>
              <a:rPr lang="fr-FR" sz="2000" dirty="0" smtClean="0">
                <a:latin typeface="Times New Roman"/>
              </a:rPr>
              <a:t>)</a:t>
            </a:r>
          </a:p>
          <a:p>
            <a:pPr marL="457200" lvl="1" indent="0">
              <a:buNone/>
            </a:pPr>
            <a:r>
              <a:rPr lang="fr-FR" sz="2000" b="1" dirty="0" smtClean="0">
                <a:latin typeface="Times New Roman"/>
              </a:rPr>
              <a:t>Meta-ensembles </a:t>
            </a:r>
            <a:r>
              <a:rPr lang="fr-FR" sz="2000" dirty="0" smtClean="0">
                <a:latin typeface="Times New Roman"/>
              </a:rPr>
              <a:t>of diverse </a:t>
            </a:r>
            <a:r>
              <a:rPr lang="fr-FR" sz="2000" dirty="0" err="1" smtClean="0">
                <a:latin typeface="Times New Roman"/>
              </a:rPr>
              <a:t>models</a:t>
            </a:r>
            <a:r>
              <a:rPr lang="fr-FR" sz="2000" dirty="0" smtClean="0">
                <a:latin typeface="Times New Roman"/>
              </a:rPr>
              <a:t> </a:t>
            </a:r>
          </a:p>
          <a:p>
            <a:pPr marL="457200" lvl="1" indent="0">
              <a:buNone/>
            </a:pPr>
            <a:r>
              <a:rPr lang="fr-FR" sz="2000" b="1" dirty="0" err="1" smtClean="0">
                <a:latin typeface="Times New Roman"/>
              </a:rPr>
              <a:t>careful</a:t>
            </a:r>
            <a:r>
              <a:rPr lang="fr-FR" sz="2000" b="1" dirty="0" smtClean="0">
                <a:latin typeface="Times New Roman"/>
              </a:rPr>
              <a:t> cross-validation </a:t>
            </a:r>
            <a:r>
              <a:rPr lang="fr-FR" sz="2000" dirty="0" smtClean="0">
                <a:latin typeface="Times New Roman"/>
              </a:rPr>
              <a:t>(250k training </a:t>
            </a:r>
            <a:r>
              <a:rPr lang="fr-FR" sz="2000" dirty="0" err="1" smtClean="0">
                <a:latin typeface="Times New Roman"/>
              </a:rPr>
              <a:t>sample</a:t>
            </a:r>
            <a:r>
              <a:rPr lang="fr-FR" sz="2000" dirty="0" smtClean="0">
                <a:latin typeface="Times New Roman"/>
              </a:rPr>
              <a:t> </a:t>
            </a:r>
            <a:r>
              <a:rPr lang="fr-FR" sz="2000" dirty="0" err="1" smtClean="0">
                <a:latin typeface="Times New Roman"/>
              </a:rPr>
              <a:t>really</a:t>
            </a:r>
            <a:r>
              <a:rPr lang="fr-FR" sz="2000" dirty="0" smtClean="0">
                <a:latin typeface="Times New Roman"/>
              </a:rPr>
              <a:t> </a:t>
            </a:r>
            <a:r>
              <a:rPr lang="fr-FR" sz="2000" dirty="0" err="1" smtClean="0">
                <a:latin typeface="Times New Roman"/>
              </a:rPr>
              <a:t>small</a:t>
            </a:r>
            <a:r>
              <a:rPr lang="fr-FR" sz="2000" dirty="0" smtClean="0">
                <a:latin typeface="Times New Roman"/>
              </a:rPr>
              <a:t>)</a:t>
            </a:r>
          </a:p>
          <a:p>
            <a:pPr marL="457200" lvl="1" indent="0">
              <a:buNone/>
            </a:pPr>
            <a:r>
              <a:rPr lang="fr-FR" sz="2000" dirty="0" err="1" smtClean="0">
                <a:latin typeface="Times New Roman"/>
              </a:rPr>
              <a:t>Complex</a:t>
            </a:r>
            <a:r>
              <a:rPr lang="fr-FR" sz="2000" dirty="0" smtClean="0">
                <a:latin typeface="Times New Roman"/>
              </a:rPr>
              <a:t> software suites </a:t>
            </a:r>
            <a:r>
              <a:rPr lang="fr-FR" sz="2000" dirty="0" err="1" smtClean="0">
                <a:latin typeface="Times New Roman"/>
              </a:rPr>
              <a:t>using</a:t>
            </a:r>
            <a:r>
              <a:rPr lang="fr-FR" sz="2000" dirty="0" smtClean="0">
                <a:latin typeface="Times New Roman"/>
              </a:rPr>
              <a:t> </a:t>
            </a:r>
            <a:r>
              <a:rPr lang="fr-FR" sz="2000" dirty="0" err="1" smtClean="0">
                <a:latin typeface="Times New Roman"/>
              </a:rPr>
              <a:t>routinely</a:t>
            </a:r>
            <a:r>
              <a:rPr lang="fr-FR" sz="2000" dirty="0" smtClean="0">
                <a:latin typeface="Times New Roman"/>
              </a:rPr>
              <a:t> multithreading, GPU, etc…</a:t>
            </a:r>
          </a:p>
          <a:p>
            <a:pPr marL="457200" lvl="1" indent="0">
              <a:buNone/>
            </a:pPr>
            <a:r>
              <a:rPr lang="fr-FR" sz="2000" dirty="0" err="1" smtClean="0">
                <a:latin typeface="Times New Roman"/>
              </a:rPr>
              <a:t>Some</a:t>
            </a:r>
            <a:r>
              <a:rPr lang="fr-FR" sz="2000" dirty="0" smtClean="0">
                <a:latin typeface="Times New Roman"/>
              </a:rPr>
              <a:t> techniques (</a:t>
            </a:r>
            <a:r>
              <a:rPr lang="fr-FR" sz="2000" dirty="0" err="1" smtClean="0">
                <a:latin typeface="Times New Roman"/>
              </a:rPr>
              <a:t>e.g</a:t>
            </a:r>
            <a:r>
              <a:rPr lang="fr-FR" sz="2000" dirty="0" smtClean="0">
                <a:latin typeface="Times New Roman"/>
              </a:rPr>
              <a:t>. </a:t>
            </a:r>
            <a:r>
              <a:rPr lang="fr-FR" sz="2000" dirty="0" err="1" smtClean="0">
                <a:latin typeface="Times New Roman"/>
              </a:rPr>
              <a:t>meta</a:t>
            </a:r>
            <a:r>
              <a:rPr lang="fr-FR" sz="2000" dirty="0" smtClean="0">
                <a:latin typeface="Times New Roman"/>
              </a:rPr>
              <a:t>-ensembles) </a:t>
            </a:r>
            <a:r>
              <a:rPr lang="fr-FR" sz="2000" dirty="0" err="1" smtClean="0">
                <a:latin typeface="Times New Roman"/>
              </a:rPr>
              <a:t>too</a:t>
            </a:r>
            <a:r>
              <a:rPr lang="fr-FR" sz="2000" dirty="0" smtClean="0">
                <a:latin typeface="Times New Roman"/>
              </a:rPr>
              <a:t> </a:t>
            </a:r>
            <a:r>
              <a:rPr lang="fr-FR" sz="2000" dirty="0" err="1" smtClean="0">
                <a:latin typeface="Times New Roman"/>
              </a:rPr>
              <a:t>complex</a:t>
            </a:r>
            <a:r>
              <a:rPr lang="fr-FR" sz="2000" dirty="0" smtClean="0">
                <a:latin typeface="Times New Roman"/>
              </a:rPr>
              <a:t> to </a:t>
            </a:r>
            <a:r>
              <a:rPr lang="fr-FR" sz="2000" dirty="0" err="1" smtClean="0">
                <a:latin typeface="Times New Roman"/>
              </a:rPr>
              <a:t>be</a:t>
            </a:r>
            <a:r>
              <a:rPr lang="fr-FR" sz="2000" dirty="0" smtClean="0">
                <a:latin typeface="Times New Roman"/>
              </a:rPr>
              <a:t> </a:t>
            </a:r>
            <a:r>
              <a:rPr lang="fr-FR" sz="2000" dirty="0" err="1" smtClean="0">
                <a:latin typeface="Times New Roman"/>
              </a:rPr>
              <a:t>practical</a:t>
            </a:r>
            <a:r>
              <a:rPr lang="fr-FR" sz="2000" dirty="0" smtClean="0">
                <a:latin typeface="Times New Roman"/>
              </a:rPr>
              <a:t>, and marginal gain, </a:t>
            </a:r>
            <a:r>
              <a:rPr lang="fr-FR" sz="2000" dirty="0" err="1">
                <a:latin typeface="Times New Roman"/>
              </a:rPr>
              <a:t>o</a:t>
            </a:r>
            <a:r>
              <a:rPr lang="fr-FR" sz="2000" dirty="0" err="1" smtClean="0">
                <a:latin typeface="Times New Roman"/>
              </a:rPr>
              <a:t>thers</a:t>
            </a:r>
            <a:r>
              <a:rPr lang="fr-FR" sz="2000" dirty="0" smtClean="0">
                <a:latin typeface="Times New Roman"/>
              </a:rPr>
              <a:t> </a:t>
            </a:r>
            <a:r>
              <a:rPr lang="fr-FR" sz="2000" dirty="0" err="1" smtClean="0">
                <a:latin typeface="Times New Roman"/>
              </a:rPr>
              <a:t>appear</a:t>
            </a:r>
            <a:r>
              <a:rPr lang="fr-FR" sz="2000" dirty="0" smtClean="0">
                <a:latin typeface="Times New Roman"/>
              </a:rPr>
              <a:t> </a:t>
            </a:r>
            <a:r>
              <a:rPr lang="fr-FR" sz="2000" dirty="0" err="1" smtClean="0">
                <a:latin typeface="Times New Roman"/>
              </a:rPr>
              <a:t>practical</a:t>
            </a:r>
            <a:r>
              <a:rPr lang="fr-FR" sz="2000" dirty="0" smtClean="0">
                <a:latin typeface="Times New Roman"/>
              </a:rPr>
              <a:t> and </a:t>
            </a:r>
            <a:r>
              <a:rPr lang="fr-FR" sz="2000" dirty="0" err="1" smtClean="0">
                <a:latin typeface="Times New Roman"/>
              </a:rPr>
              <a:t>useful</a:t>
            </a:r>
            <a:endParaRPr lang="fr-FR" sz="2000" dirty="0" smtClean="0">
              <a:latin typeface="Times New Roman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365880" y="120944"/>
            <a:ext cx="8534400" cy="6096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dirty="0" smtClean="0">
                <a:solidFill>
                  <a:srgbClr val="800000"/>
                </a:solidFill>
                <a:latin typeface="Times New Roman"/>
              </a:rPr>
              <a:t>What we’ve learned</a:t>
            </a:r>
            <a:endParaRPr lang="en-GB" dirty="0">
              <a:solidFill>
                <a:srgbClr val="800000"/>
              </a:solidFill>
              <a:latin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018" y="1710252"/>
            <a:ext cx="7648406" cy="182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151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ATLAS Higgs ML Challenge / CHEP 2015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91405" y="286872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 smtClean="0">
                <a:solidFill>
                  <a:srgbClr val="800000"/>
                </a:solidFill>
                <a:latin typeface="Times New Roman" charset="0"/>
              </a:rPr>
              <a:t>Outline</a:t>
            </a:r>
            <a:endParaRPr lang="en-GB" sz="3600" dirty="0">
              <a:solidFill>
                <a:srgbClr val="800000"/>
              </a:solidFill>
              <a:latin typeface="Times New Roman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4330" y="1134272"/>
            <a:ext cx="8016776" cy="4678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Multivariate analysis in High Energy Physics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The ATLAS Higgs Machine Learning Challenge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      </a:t>
            </a:r>
            <a:r>
              <a:rPr lang="en-US" sz="2000" b="1" dirty="0" smtClean="0">
                <a:latin typeface="Courier New"/>
              </a:rPr>
              <a:t>https</a:t>
            </a:r>
            <a:r>
              <a:rPr lang="en-US" sz="2000" b="1" dirty="0">
                <a:latin typeface="Courier New"/>
              </a:rPr>
              <a:t>://</a:t>
            </a:r>
            <a:r>
              <a:rPr lang="en-US" sz="2000" b="1" dirty="0" err="1">
                <a:latin typeface="Courier New"/>
              </a:rPr>
              <a:t>www.kaggle.com</a:t>
            </a:r>
            <a:r>
              <a:rPr lang="en-US" sz="2000" b="1" dirty="0">
                <a:latin typeface="Courier New"/>
              </a:rPr>
              <a:t>/c/</a:t>
            </a:r>
            <a:r>
              <a:rPr lang="en-US" sz="2000" b="1" dirty="0" err="1">
                <a:latin typeface="Courier New"/>
              </a:rPr>
              <a:t>higgs</a:t>
            </a:r>
            <a:r>
              <a:rPr lang="en-US" sz="2000" b="1" dirty="0">
                <a:latin typeface="Courier New"/>
              </a:rPr>
              <a:t>-</a:t>
            </a:r>
            <a:r>
              <a:rPr lang="en-US" sz="2000" b="1" dirty="0" smtClean="0">
                <a:latin typeface="Courier New"/>
              </a:rPr>
              <a:t>boson</a:t>
            </a:r>
          </a:p>
          <a:p>
            <a:pPr>
              <a:spcAft>
                <a:spcPts val="1200"/>
              </a:spcAft>
            </a:pPr>
            <a:r>
              <a:rPr lang="en-US" sz="2000" b="1" dirty="0" smtClean="0">
                <a:latin typeface="Courier New"/>
              </a:rPr>
              <a:t>  </a:t>
            </a:r>
            <a:r>
              <a:rPr lang="en-US" sz="2000" b="1" dirty="0">
                <a:latin typeface="Courier New"/>
              </a:rPr>
              <a:t> </a:t>
            </a:r>
            <a:r>
              <a:rPr lang="en-US" sz="2000" b="1" dirty="0" smtClean="0">
                <a:latin typeface="Courier New"/>
              </a:rPr>
              <a:t>http</a:t>
            </a:r>
            <a:r>
              <a:rPr lang="en-US" sz="2000" b="1" dirty="0">
                <a:latin typeface="Courier New"/>
              </a:rPr>
              <a:t>://higgsml.lal.in2p3.fr</a:t>
            </a:r>
            <a:r>
              <a:rPr lang="en-US" sz="2000" b="1" dirty="0" smtClean="0">
                <a:latin typeface="Courier New"/>
              </a:rPr>
              <a:t>/</a:t>
            </a:r>
          </a:p>
          <a:p>
            <a:pPr>
              <a:spcAft>
                <a:spcPts val="0"/>
              </a:spcAft>
            </a:pPr>
            <a:r>
              <a:rPr lang="en-US" sz="2000" b="1" dirty="0">
                <a:latin typeface="Courier New"/>
              </a:rPr>
              <a:t>	</a:t>
            </a:r>
            <a:r>
              <a:rPr lang="en-US" sz="2000" dirty="0" smtClean="0">
                <a:latin typeface="Times New Roman"/>
              </a:rPr>
              <a:t>C. Adam</a:t>
            </a:r>
            <a:r>
              <a:rPr lang="en-US" sz="2000" dirty="0">
                <a:latin typeface="Times New Roman"/>
              </a:rPr>
              <a:t>-</a:t>
            </a:r>
            <a:r>
              <a:rPr lang="en-US" sz="2000" dirty="0" err="1" smtClean="0">
                <a:latin typeface="Times New Roman"/>
              </a:rPr>
              <a:t>Bourdarios</a:t>
            </a:r>
            <a:r>
              <a:rPr lang="en-US" sz="2000" dirty="0" smtClean="0">
                <a:latin typeface="Times New Roman"/>
              </a:rPr>
              <a:t> et al., Learning </a:t>
            </a:r>
            <a:r>
              <a:rPr lang="en-US" sz="2000" dirty="0">
                <a:latin typeface="Times New Roman"/>
              </a:rPr>
              <a:t>to discover: the </a:t>
            </a:r>
            <a:endParaRPr lang="en-US" sz="2000" dirty="0" smtClean="0">
              <a:latin typeface="Times New Roman"/>
            </a:endParaRPr>
          </a:p>
          <a:p>
            <a:pPr>
              <a:spcAft>
                <a:spcPts val="0"/>
              </a:spcAft>
            </a:pPr>
            <a:r>
              <a:rPr lang="en-US" sz="2000" dirty="0" smtClean="0">
                <a:latin typeface="Times New Roman"/>
              </a:rPr>
              <a:t>       Higgs </a:t>
            </a:r>
            <a:r>
              <a:rPr lang="en-US" sz="2000" dirty="0">
                <a:latin typeface="Times New Roman"/>
              </a:rPr>
              <a:t>boson machine learning </a:t>
            </a:r>
            <a:r>
              <a:rPr lang="en-US" sz="2000" dirty="0" smtClean="0">
                <a:latin typeface="Times New Roman"/>
              </a:rPr>
              <a:t>challenge, CERN </a:t>
            </a:r>
            <a:r>
              <a:rPr lang="en-US" sz="2000" dirty="0">
                <a:latin typeface="Times New Roman"/>
              </a:rPr>
              <a:t>Open Data </a:t>
            </a:r>
            <a:r>
              <a:rPr lang="en-US" sz="2000" dirty="0" smtClean="0">
                <a:latin typeface="Times New Roman"/>
              </a:rPr>
              <a:t>Portal,</a:t>
            </a:r>
          </a:p>
          <a:p>
            <a:pPr>
              <a:spcAft>
                <a:spcPts val="1200"/>
              </a:spcAft>
            </a:pPr>
            <a:r>
              <a:rPr lang="en-US" sz="2000" dirty="0" smtClean="0">
                <a:latin typeface="Times New Roman"/>
              </a:rPr>
              <a:t>       DOI</a:t>
            </a:r>
            <a:r>
              <a:rPr lang="en-US" sz="2000" dirty="0">
                <a:latin typeface="Times New Roman"/>
              </a:rPr>
              <a:t>: </a:t>
            </a:r>
            <a:r>
              <a:rPr lang="en-US" sz="2000" dirty="0" smtClean="0">
                <a:latin typeface="Times New Roman"/>
              </a:rPr>
              <a:t>10.7483 OPENDATA.ATLAS.MQ5J.GHXA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The Problem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The Solutions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Future challenges</a:t>
            </a:r>
          </a:p>
        </p:txBody>
      </p:sp>
    </p:spTree>
    <p:extLst>
      <p:ext uri="{BB962C8B-B14F-4D97-AF65-F5344CB8AC3E}">
        <p14:creationId xmlns:p14="http://schemas.microsoft.com/office/powerpoint/2010/main" val="3267205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 dirty="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ATLAS Higgs ML Challenge / CHEP 2015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381000" y="-94338"/>
            <a:ext cx="8534400" cy="6096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dirty="0" smtClean="0">
                <a:solidFill>
                  <a:srgbClr val="800000"/>
                </a:solidFill>
                <a:latin typeface="Times New Roman"/>
              </a:rPr>
              <a:t>Next steps</a:t>
            </a:r>
            <a:endParaRPr lang="en-GB" dirty="0">
              <a:solidFill>
                <a:srgbClr val="800000"/>
              </a:solidFill>
              <a:latin typeface="Times New Roman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313269" y="594530"/>
            <a:ext cx="8647112" cy="599253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 smtClean="0">
                <a:solidFill>
                  <a:srgbClr val="0000FF"/>
                </a:solidFill>
                <a:latin typeface="Times New Roman"/>
              </a:rPr>
              <a:t>Re-importing into HEP all the ML developments (will take time!);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400" dirty="0" smtClean="0">
                <a:solidFill>
                  <a:srgbClr val="0000FF"/>
                </a:solidFill>
                <a:latin typeface="Times New Roman"/>
              </a:rPr>
              <a:t>e.g., discussions on-going with TMVA experts.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 smtClean="0">
                <a:solidFill>
                  <a:srgbClr val="0000FF"/>
                </a:solidFill>
                <a:latin typeface="Times New Roman"/>
              </a:rPr>
              <a:t>Dataset will remain on CERN Open Data Portal with citeable </a:t>
            </a:r>
            <a:r>
              <a:rPr lang="en-GB" sz="2400" dirty="0" err="1" smtClean="0">
                <a:solidFill>
                  <a:srgbClr val="0000FF"/>
                </a:solidFill>
                <a:latin typeface="Times New Roman"/>
              </a:rPr>
              <a:t>d.o.i</a:t>
            </a:r>
            <a:r>
              <a:rPr lang="en-GB" sz="2400" dirty="0" smtClean="0">
                <a:solidFill>
                  <a:srgbClr val="0000FF"/>
                </a:solidFill>
                <a:latin typeface="Times New Roman"/>
              </a:rPr>
              <a:t>.: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b="1" dirty="0" smtClean="0">
                <a:latin typeface="Courier New"/>
              </a:rPr>
              <a:t>http</a:t>
            </a:r>
            <a:r>
              <a:rPr lang="en-US" sz="1800" b="1" dirty="0">
                <a:latin typeface="Courier New"/>
              </a:rPr>
              <a:t>://</a:t>
            </a:r>
            <a:r>
              <a:rPr lang="en-US" sz="1800" b="1" dirty="0" err="1">
                <a:latin typeface="Courier New"/>
              </a:rPr>
              <a:t>opendata.cern.ch</a:t>
            </a:r>
            <a:r>
              <a:rPr lang="en-US" sz="1800" b="1" dirty="0">
                <a:latin typeface="Courier New"/>
              </a:rPr>
              <a:t>/collection/ATLAS-Higgs-Challenge-</a:t>
            </a:r>
            <a:r>
              <a:rPr lang="en-US" sz="1800" b="1" dirty="0" smtClean="0">
                <a:latin typeface="Courier New"/>
              </a:rPr>
              <a:t>2014</a:t>
            </a:r>
            <a:endParaRPr lang="en-GB" sz="2400" dirty="0" smtClean="0">
              <a:solidFill>
                <a:srgbClr val="0000FF"/>
              </a:solidFill>
              <a:latin typeface="Times New Roman"/>
            </a:endParaRPr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400" dirty="0">
                <a:latin typeface="Times New Roman"/>
              </a:rPr>
              <a:t>~</a:t>
            </a:r>
            <a:r>
              <a:rPr lang="en-GB" sz="2400" dirty="0" smtClean="0">
                <a:latin typeface="Times New Roman"/>
              </a:rPr>
              <a:t>800k events with full truth info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HEPML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@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NIPS contributions to be published in Proceedings of Machine 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Learning Research 42</a:t>
            </a:r>
            <a:endParaRPr lang="en-GB" sz="2400" dirty="0" smtClean="0">
              <a:solidFill>
                <a:srgbClr val="0000FF"/>
              </a:solidFill>
              <a:latin typeface="Times New Roman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400" dirty="0" smtClean="0">
                <a:solidFill>
                  <a:srgbClr val="0000FF"/>
                </a:solidFill>
                <a:latin typeface="Times New Roman"/>
              </a:rPr>
              <a:t>Award winners at CERN (authors of </a:t>
            </a:r>
            <a:r>
              <a:rPr lang="en-GB" sz="2400" dirty="0" err="1" smtClean="0">
                <a:solidFill>
                  <a:srgbClr val="0000FF"/>
                </a:solidFill>
                <a:latin typeface="Times New Roman"/>
              </a:rPr>
              <a:t>XGboost</a:t>
            </a:r>
            <a:r>
              <a:rPr lang="en-GB" sz="2400" dirty="0" smtClean="0">
                <a:solidFill>
                  <a:srgbClr val="0000FF"/>
                </a:solidFill>
                <a:latin typeface="Times New Roman"/>
              </a:rPr>
              <a:t> and HEP meets ML winners </a:t>
            </a:r>
            <a:r>
              <a:rPr lang="en-GB" sz="2400" dirty="0" err="1" smtClean="0">
                <a:solidFill>
                  <a:srgbClr val="0000FF"/>
                </a:solidFill>
                <a:latin typeface="Times New Roman"/>
              </a:rPr>
              <a:t>Tianqi</a:t>
            </a:r>
            <a:r>
              <a:rPr lang="en-GB" sz="2400" dirty="0" smtClean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GB" sz="2400" dirty="0">
                <a:solidFill>
                  <a:srgbClr val="0000FF"/>
                </a:solidFill>
                <a:latin typeface="Times New Roman"/>
              </a:rPr>
              <a:t>Chen and Tong </a:t>
            </a:r>
            <a:r>
              <a:rPr lang="en-GB" sz="2400" dirty="0" smtClean="0">
                <a:solidFill>
                  <a:srgbClr val="0000FF"/>
                </a:solidFill>
                <a:latin typeface="Times New Roman"/>
              </a:rPr>
              <a:t>He, and overall winner Gabor </a:t>
            </a:r>
            <a:r>
              <a:rPr lang="en-GB" sz="2400" dirty="0" err="1" smtClean="0">
                <a:solidFill>
                  <a:srgbClr val="0000FF"/>
                </a:solidFill>
                <a:latin typeface="Times New Roman"/>
              </a:rPr>
              <a:t>Melis</a:t>
            </a:r>
            <a:r>
              <a:rPr lang="en-GB" sz="2400" dirty="0" smtClean="0">
                <a:solidFill>
                  <a:srgbClr val="0000FF"/>
                </a:solidFill>
                <a:latin typeface="Times New Roman"/>
              </a:rPr>
              <a:t>)</a:t>
            </a:r>
          </a:p>
          <a:p>
            <a:pPr marL="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400" dirty="0" smtClean="0">
                <a:latin typeface="Times New Roman"/>
              </a:rPr>
              <a:t>	Mini </a:t>
            </a:r>
            <a:r>
              <a:rPr lang="en-GB" sz="2400" dirty="0">
                <a:latin typeface="Times New Roman"/>
              </a:rPr>
              <a:t>workshop 19</a:t>
            </a:r>
            <a:r>
              <a:rPr lang="en-GB" sz="2400" baseline="30000" dirty="0">
                <a:latin typeface="Times New Roman"/>
              </a:rPr>
              <a:t>th</a:t>
            </a:r>
            <a:r>
              <a:rPr lang="en-GB" sz="2400" dirty="0">
                <a:latin typeface="Times New Roman"/>
              </a:rPr>
              <a:t> May </a:t>
            </a:r>
            <a:r>
              <a:rPr lang="en-GB" sz="2400" dirty="0" smtClean="0">
                <a:latin typeface="Times New Roman"/>
              </a:rPr>
              <a:t>2015, 3 pm in </a:t>
            </a:r>
            <a:r>
              <a:rPr lang="en-GB" sz="2400" dirty="0">
                <a:latin typeface="Times New Roman"/>
              </a:rPr>
              <a:t>CERN Auditorium, </a:t>
            </a:r>
            <a:r>
              <a:rPr lang="en-GB" sz="2400" dirty="0" smtClean="0">
                <a:latin typeface="Times New Roman"/>
              </a:rPr>
              <a:t>	</a:t>
            </a:r>
            <a:r>
              <a:rPr lang="en-GB" sz="2000" b="1" dirty="0" smtClean="0">
                <a:latin typeface="Courier New"/>
              </a:rPr>
              <a:t>http</a:t>
            </a:r>
            <a:r>
              <a:rPr lang="en-GB" sz="2000" b="1" dirty="0">
                <a:latin typeface="Courier New"/>
              </a:rPr>
              <a:t>://</a:t>
            </a:r>
            <a:r>
              <a:rPr lang="en-GB" sz="2000" b="1" dirty="0" err="1">
                <a:latin typeface="Courier New"/>
              </a:rPr>
              <a:t>cern.ch</a:t>
            </a:r>
            <a:r>
              <a:rPr lang="en-GB" sz="2000" b="1" dirty="0">
                <a:latin typeface="Courier New"/>
              </a:rPr>
              <a:t>/</a:t>
            </a:r>
            <a:r>
              <a:rPr lang="en-GB" sz="2000" b="1" dirty="0" err="1">
                <a:latin typeface="Courier New"/>
              </a:rPr>
              <a:t>higgsml</a:t>
            </a:r>
            <a:r>
              <a:rPr lang="en-GB" sz="2000" b="1" dirty="0">
                <a:latin typeface="Courier New"/>
              </a:rPr>
              <a:t>-</a:t>
            </a:r>
            <a:r>
              <a:rPr lang="en-GB" sz="2000" b="1" dirty="0" smtClean="0">
                <a:latin typeface="Courier New"/>
              </a:rPr>
              <a:t>visit     </a:t>
            </a:r>
            <a:r>
              <a:rPr lang="en-GB" sz="2400" dirty="0" smtClean="0">
                <a:latin typeface="Times New Roman"/>
              </a:rPr>
              <a:t>(will be webcast)</a:t>
            </a:r>
          </a:p>
          <a:p>
            <a:pPr marL="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 smtClean="0">
                <a:solidFill>
                  <a:srgbClr val="0000FF"/>
                </a:solidFill>
                <a:latin typeface="Times New Roman"/>
              </a:rPr>
              <a:t>Related: </a:t>
            </a:r>
            <a:endParaRPr lang="en-GB" sz="2400" dirty="0">
              <a:solidFill>
                <a:srgbClr val="0000FF"/>
              </a:solidFill>
              <a:latin typeface="Times New Roman"/>
            </a:endParaRPr>
          </a:p>
          <a:p>
            <a:pPr marL="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 smtClean="0">
                <a:solidFill>
                  <a:srgbClr val="0000FF"/>
                </a:solidFill>
                <a:latin typeface="Times New Roman"/>
              </a:rPr>
              <a:t>   </a:t>
            </a:r>
            <a:r>
              <a:rPr lang="en-GB" sz="2400" dirty="0" smtClean="0">
                <a:latin typeface="Times New Roman"/>
              </a:rPr>
              <a:t>1)  </a:t>
            </a:r>
            <a:r>
              <a:rPr lang="en-US" sz="2400" dirty="0" smtClean="0">
                <a:latin typeface="Times New Roman"/>
              </a:rPr>
              <a:t>Data </a:t>
            </a:r>
            <a:r>
              <a:rPr lang="en-US" sz="2400" dirty="0">
                <a:latin typeface="Times New Roman"/>
              </a:rPr>
              <a:t>Science @ LHC </a:t>
            </a:r>
            <a:r>
              <a:rPr lang="en-US" sz="2400" dirty="0" smtClean="0">
                <a:latin typeface="Times New Roman"/>
              </a:rPr>
              <a:t>workshop at </a:t>
            </a:r>
            <a:r>
              <a:rPr lang="en-US" sz="2400" dirty="0">
                <a:latin typeface="Times New Roman"/>
              </a:rPr>
              <a:t>CERN </a:t>
            </a:r>
            <a:r>
              <a:rPr lang="en-US" sz="2400" dirty="0" smtClean="0">
                <a:latin typeface="Times New Roman"/>
              </a:rPr>
              <a:t>9-13 Nov 2015</a:t>
            </a:r>
          </a:p>
          <a:p>
            <a:pPr marL="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latin typeface="Times New Roman"/>
              </a:rPr>
              <a:t>   2) </a:t>
            </a:r>
            <a:r>
              <a:rPr lang="en-US" sz="2400" dirty="0">
                <a:latin typeface="Times New Roman"/>
              </a:rPr>
              <a:t> </a:t>
            </a:r>
            <a:r>
              <a:rPr lang="en-US" sz="2400" dirty="0" smtClean="0">
                <a:latin typeface="Times New Roman"/>
              </a:rPr>
              <a:t>New mailing list:  </a:t>
            </a:r>
            <a:r>
              <a:rPr lang="en-US" sz="2400" dirty="0" err="1">
                <a:latin typeface="Times New Roman"/>
              </a:rPr>
              <a:t>HEP-data-science@googlegroups.com</a:t>
            </a:r>
            <a:endParaRPr lang="en-US" sz="2400" dirty="0" smtClean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74151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ATLAS Higgs ML Challenge / CHEP 2015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381000" y="-30236"/>
            <a:ext cx="8534400" cy="6096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dirty="0" smtClean="0">
                <a:solidFill>
                  <a:srgbClr val="800000"/>
                </a:solidFill>
                <a:latin typeface="Times New Roman"/>
              </a:rPr>
              <a:t>Extra slides</a:t>
            </a:r>
            <a:endParaRPr lang="en-GB" dirty="0">
              <a:solidFill>
                <a:srgbClr val="8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81401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800"/>
            <a:ext cx="9144000" cy="6737684"/>
          </a:xfrm>
          <a:prstGeom prst="rect">
            <a:avLst/>
          </a:prstGeom>
        </p:spPr>
      </p:pic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ATLAS Higgs ML Challenge / CHEP 2015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97608" y="6289178"/>
            <a:ext cx="402672" cy="3023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734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ATLAS Higgs ML Challenge / CHEP 2015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381000" y="-30236"/>
            <a:ext cx="8534400" cy="6096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dirty="0" smtClean="0">
                <a:solidFill>
                  <a:srgbClr val="800000"/>
                </a:solidFill>
                <a:latin typeface="Times New Roman"/>
              </a:rPr>
              <a:t>Cross validation</a:t>
            </a:r>
            <a:endParaRPr lang="en-GB" dirty="0">
              <a:solidFill>
                <a:srgbClr val="800000"/>
              </a:solidFill>
              <a:latin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4667" y="652597"/>
            <a:ext cx="8420733" cy="6540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Common practice in HEP has been to divide the available MC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data into a training sample and test sample: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	</a:t>
            </a:r>
            <a:r>
              <a:rPr lang="en-US" sz="2400" dirty="0" smtClean="0">
                <a:latin typeface="Times New Roman"/>
              </a:rPr>
              <a:t>Training sample used to train classifier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latin typeface="Times New Roman"/>
              </a:rPr>
              <a:t>	Test sample used to estimate its performance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But then only ~half of the expensive MC data is used for each task.   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In 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</a:rPr>
              <a:t>k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-fold cross validation, divide sample into </a:t>
            </a:r>
            <a:r>
              <a:rPr lang="en-US" sz="2400" i="1" dirty="0">
                <a:solidFill>
                  <a:srgbClr val="0000FF"/>
                </a:solidFill>
                <a:latin typeface="Times New Roman"/>
              </a:rPr>
              <a:t>k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 subsets or “folds” (say, </a:t>
            </a:r>
            <a:r>
              <a:rPr lang="en-US" sz="2400" i="1" dirty="0">
                <a:solidFill>
                  <a:srgbClr val="0000FF"/>
                </a:solidFill>
                <a:latin typeface="Times New Roman"/>
              </a:rPr>
              <a:t>k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 = 10), then:</a:t>
            </a: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/>
              </a:rPr>
              <a:t>	</a:t>
            </a:r>
            <a:r>
              <a:rPr lang="en-US" sz="2400" dirty="0" smtClean="0">
                <a:latin typeface="Times New Roman"/>
              </a:rPr>
              <a:t>Use all but the </a:t>
            </a:r>
            <a:r>
              <a:rPr lang="en-US" sz="2400" i="1" dirty="0" err="1" smtClean="0">
                <a:latin typeface="Times New Roman"/>
              </a:rPr>
              <a:t>j</a:t>
            </a:r>
            <a:r>
              <a:rPr lang="en-US" sz="2400" dirty="0" err="1" smtClean="0">
                <a:latin typeface="Times New Roman"/>
              </a:rPr>
              <a:t>th</a:t>
            </a:r>
            <a:r>
              <a:rPr lang="en-US" sz="2400" dirty="0" smtClean="0">
                <a:latin typeface="Times New Roman"/>
              </a:rPr>
              <a:t> fold for training, </a:t>
            </a:r>
            <a:r>
              <a:rPr lang="en-US" sz="2400" i="1" dirty="0" err="1" smtClean="0">
                <a:latin typeface="Times New Roman"/>
              </a:rPr>
              <a:t>j</a:t>
            </a:r>
            <a:r>
              <a:rPr lang="en-US" sz="2400" dirty="0" err="1" smtClean="0">
                <a:latin typeface="Times New Roman"/>
              </a:rPr>
              <a:t>th</a:t>
            </a:r>
            <a:r>
              <a:rPr lang="en-US" sz="2400" dirty="0" smtClean="0">
                <a:latin typeface="Times New Roman"/>
              </a:rPr>
              <a:t> fold for testing 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Times New Roman"/>
              </a:rPr>
              <a:t>	</a:t>
            </a:r>
            <a:r>
              <a:rPr lang="en-US" sz="2400" dirty="0" smtClean="0">
                <a:latin typeface="Times New Roman"/>
              </a:rPr>
              <a:t>→ get performance measure </a:t>
            </a:r>
            <a:r>
              <a:rPr lang="el-GR" sz="2400" dirty="0" smtClean="0">
                <a:latin typeface="Times New Roman"/>
              </a:rPr>
              <a:t>ε</a:t>
            </a:r>
            <a:r>
              <a:rPr lang="en-US" sz="2400" i="1" baseline="-25000" dirty="0" smtClean="0">
                <a:latin typeface="Times New Roman"/>
              </a:rPr>
              <a:t>j</a:t>
            </a:r>
            <a:r>
              <a:rPr lang="en-US" sz="2400" dirty="0" smtClean="0">
                <a:latin typeface="Times New Roman"/>
              </a:rPr>
              <a:t>.</a:t>
            </a:r>
          </a:p>
          <a:p>
            <a:pPr>
              <a:spcAft>
                <a:spcPts val="0"/>
              </a:spcAft>
            </a:pPr>
            <a:r>
              <a:rPr lang="en-US" sz="2400" dirty="0">
                <a:latin typeface="Times New Roman"/>
              </a:rPr>
              <a:t>	</a:t>
            </a:r>
            <a:r>
              <a:rPr lang="en-US" sz="2400" dirty="0" smtClean="0">
                <a:latin typeface="Times New Roman"/>
              </a:rPr>
              <a:t>Repeat for all </a:t>
            </a:r>
            <a:r>
              <a:rPr lang="en-US" sz="2400" i="1" dirty="0" smtClean="0">
                <a:latin typeface="Times New Roman"/>
              </a:rPr>
              <a:t>k</a:t>
            </a:r>
            <a:r>
              <a:rPr lang="en-US" sz="2400" dirty="0" smtClean="0">
                <a:latin typeface="Times New Roman"/>
              </a:rPr>
              <a:t> folds, average resulting </a:t>
            </a:r>
            <a:r>
              <a:rPr lang="el-GR" sz="2400" dirty="0">
                <a:latin typeface="Times New Roman"/>
              </a:rPr>
              <a:t>ε</a:t>
            </a:r>
            <a:r>
              <a:rPr lang="en-US" sz="2400" i="1" baseline="-25000" dirty="0">
                <a:latin typeface="Times New Roman"/>
              </a:rPr>
              <a:t>j</a:t>
            </a:r>
            <a:r>
              <a:rPr lang="en-US" sz="2400" dirty="0" smtClean="0">
                <a:latin typeface="Times New Roman"/>
              </a:rPr>
              <a:t> and use this to 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Times New Roman"/>
              </a:rPr>
              <a:t>	</a:t>
            </a:r>
            <a:r>
              <a:rPr lang="en-US" sz="2400" dirty="0" smtClean="0">
                <a:latin typeface="Times New Roman"/>
              </a:rPr>
              <a:t>optimize classifier and estimate performance.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Times New Roman"/>
              </a:rPr>
              <a:t>	</a:t>
            </a:r>
            <a:r>
              <a:rPr lang="en-US" sz="2400" dirty="0" smtClean="0">
                <a:latin typeface="Times New Roman"/>
              </a:rPr>
              <a:t>Train final classifier using all of the available events.</a:t>
            </a:r>
          </a:p>
          <a:p>
            <a:pPr>
              <a:spcAft>
                <a:spcPts val="0"/>
              </a:spcAft>
            </a:pP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Many </a:t>
            </a:r>
            <a:r>
              <a:rPr lang="en-US" sz="2400" dirty="0" err="1" smtClean="0">
                <a:solidFill>
                  <a:srgbClr val="0000FF"/>
                </a:solidFill>
                <a:latin typeface="Times New Roman"/>
              </a:rPr>
              <a:t>flavours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, see e.g. Cross Validation </a:t>
            </a:r>
            <a:r>
              <a:rPr lang="en-US" sz="2400" dirty="0" err="1" smtClean="0">
                <a:solidFill>
                  <a:srgbClr val="0000FF"/>
                </a:solidFill>
                <a:latin typeface="Times New Roman"/>
              </a:rPr>
              <a:t>wikipedia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 page</a:t>
            </a:r>
          </a:p>
          <a:p>
            <a:pPr>
              <a:spcAft>
                <a:spcPts val="1200"/>
              </a:spcAft>
            </a:pPr>
            <a:r>
              <a:rPr lang="en-US" b="1" dirty="0">
                <a:latin typeface="Courier New"/>
              </a:rPr>
              <a:t>http://</a:t>
            </a:r>
            <a:r>
              <a:rPr lang="en-US" b="1" dirty="0" err="1">
                <a:latin typeface="Courier New"/>
              </a:rPr>
              <a:t>en.wikipedia.org</a:t>
            </a:r>
            <a:r>
              <a:rPr lang="en-US" b="1" dirty="0">
                <a:latin typeface="Courier New"/>
              </a:rPr>
              <a:t>/wiki/Cross-validation_(statistics)</a:t>
            </a:r>
            <a:endParaRPr lang="en-US" b="1" dirty="0" smtClean="0">
              <a:latin typeface="Courier New"/>
            </a:endParaRPr>
          </a:p>
          <a:p>
            <a:endParaRPr lang="en-US" sz="2400" dirty="0" smtClean="0">
              <a:solidFill>
                <a:srgbClr val="0000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59217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ATLAS Higgs ML Challenge / CHEP 2015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381000" y="105826"/>
            <a:ext cx="8534400" cy="6096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dirty="0" smtClean="0">
                <a:solidFill>
                  <a:srgbClr val="800000"/>
                </a:solidFill>
                <a:latin typeface="Times New Roman"/>
              </a:rPr>
              <a:t>Committees</a:t>
            </a:r>
            <a:endParaRPr lang="en-GB" dirty="0">
              <a:solidFill>
                <a:srgbClr val="800000"/>
              </a:solidFill>
              <a:latin typeface="Times New Roman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578160" y="838810"/>
            <a:ext cx="8458200" cy="54102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smtClean="0">
                <a:latin typeface="Times New Roman"/>
              </a:rPr>
              <a:t>Organization committee:</a:t>
            </a:r>
          </a:p>
          <a:p>
            <a:pPr lvl="1"/>
            <a:r>
              <a:rPr lang="en-GB" sz="2400" dirty="0" smtClean="0">
                <a:solidFill>
                  <a:srgbClr val="0000FF"/>
                </a:solidFill>
                <a:latin typeface="Times New Roman"/>
              </a:rPr>
              <a:t>David Rousseau</a:t>
            </a:r>
            <a:r>
              <a:rPr lang="en-GB" sz="2400" dirty="0" smtClean="0">
                <a:latin typeface="Times New Roman"/>
              </a:rPr>
              <a:t>    ATLAS-LAL</a:t>
            </a:r>
          </a:p>
          <a:p>
            <a:pPr lvl="1"/>
            <a:r>
              <a:rPr lang="en-GB" sz="2400" dirty="0" smtClean="0">
                <a:solidFill>
                  <a:srgbClr val="0000FF"/>
                </a:solidFill>
                <a:latin typeface="Times New Roman"/>
              </a:rPr>
              <a:t>Claire Adam-</a:t>
            </a:r>
            <a:r>
              <a:rPr lang="en-GB" sz="2400" dirty="0" err="1" smtClean="0">
                <a:solidFill>
                  <a:srgbClr val="0000FF"/>
                </a:solidFill>
                <a:latin typeface="Times New Roman"/>
              </a:rPr>
              <a:t>Bourdarios</a:t>
            </a:r>
            <a:r>
              <a:rPr lang="en-GB" sz="2400" dirty="0" smtClean="0">
                <a:solidFill>
                  <a:srgbClr val="0000FF"/>
                </a:solidFill>
                <a:latin typeface="Times New Roman"/>
              </a:rPr>
              <a:t>   </a:t>
            </a:r>
            <a:r>
              <a:rPr lang="en-GB" sz="2400" dirty="0" smtClean="0">
                <a:latin typeface="Times New Roman"/>
              </a:rPr>
              <a:t>ATLAS-LAL </a:t>
            </a:r>
            <a:r>
              <a:rPr lang="en-GB" sz="2000" dirty="0" smtClean="0">
                <a:latin typeface="Times New Roman"/>
              </a:rPr>
              <a:t>(outreach, legal matters)</a:t>
            </a:r>
            <a:endParaRPr lang="en-GB" sz="2400" dirty="0" smtClean="0">
              <a:solidFill>
                <a:srgbClr val="FF0000"/>
              </a:solidFill>
              <a:latin typeface="Times New Roman"/>
            </a:endParaRPr>
          </a:p>
          <a:p>
            <a:pPr lvl="1"/>
            <a:r>
              <a:rPr lang="en-GB" sz="2400" dirty="0" smtClean="0">
                <a:solidFill>
                  <a:srgbClr val="0000FF"/>
                </a:solidFill>
                <a:latin typeface="Times New Roman"/>
              </a:rPr>
              <a:t>Glen Cowan  </a:t>
            </a:r>
            <a:r>
              <a:rPr lang="en-GB" sz="2400" dirty="0" smtClean="0">
                <a:latin typeface="Times New Roman"/>
              </a:rPr>
              <a:t>ATLAS-RHUL (statistics)</a:t>
            </a:r>
          </a:p>
          <a:p>
            <a:pPr lvl="1"/>
            <a:r>
              <a:rPr lang="en-US" sz="2400" kern="0" dirty="0" err="1">
                <a:solidFill>
                  <a:srgbClr val="0000FF"/>
                </a:solidFill>
                <a:latin typeface="Times New Roman"/>
              </a:rPr>
              <a:t>Balázs</a:t>
            </a:r>
            <a:r>
              <a:rPr lang="en-US" sz="2400" kern="0" dirty="0">
                <a:solidFill>
                  <a:srgbClr val="0000FF"/>
                </a:solidFill>
                <a:latin typeface="Times New Roman"/>
              </a:rPr>
              <a:t>, </a:t>
            </a:r>
            <a:r>
              <a:rPr lang="en-US" sz="2400" kern="0" dirty="0" err="1" smtClean="0">
                <a:solidFill>
                  <a:srgbClr val="0000FF"/>
                </a:solidFill>
                <a:latin typeface="Times New Roman"/>
              </a:rPr>
              <a:t>Kégl</a:t>
            </a:r>
            <a:r>
              <a:rPr lang="en-US" sz="2400" kern="0" dirty="0" smtClean="0">
                <a:solidFill>
                  <a:srgbClr val="0000FF"/>
                </a:solidFill>
                <a:latin typeface="Times New Roman"/>
              </a:rPr>
              <a:t>    </a:t>
            </a:r>
            <a:r>
              <a:rPr lang="en-GB" sz="2400" dirty="0" err="1" smtClean="0">
                <a:latin typeface="Times New Roman"/>
              </a:rPr>
              <a:t>Appstat</a:t>
            </a:r>
            <a:r>
              <a:rPr lang="en-GB" sz="2400" dirty="0" smtClean="0">
                <a:latin typeface="Times New Roman"/>
              </a:rPr>
              <a:t>-LAL</a:t>
            </a:r>
          </a:p>
          <a:p>
            <a:pPr lvl="1"/>
            <a:r>
              <a:rPr lang="en-GB" sz="2400" dirty="0" smtClean="0">
                <a:solidFill>
                  <a:srgbClr val="0000FF"/>
                </a:solidFill>
                <a:latin typeface="Times New Roman"/>
              </a:rPr>
              <a:t>Cécile </a:t>
            </a:r>
            <a:r>
              <a:rPr lang="en-GB" sz="2400" dirty="0" err="1" smtClean="0">
                <a:solidFill>
                  <a:srgbClr val="0000FF"/>
                </a:solidFill>
                <a:latin typeface="Times New Roman"/>
              </a:rPr>
              <a:t>Germain</a:t>
            </a:r>
            <a:r>
              <a:rPr lang="en-GB" sz="2400" dirty="0" smtClean="0">
                <a:latin typeface="Times New Roman"/>
              </a:rPr>
              <a:t>   TAO-LRI                 </a:t>
            </a:r>
            <a:endParaRPr lang="en-GB" sz="2400" dirty="0" smtClean="0">
              <a:solidFill>
                <a:srgbClr val="FF0000"/>
              </a:solidFill>
              <a:latin typeface="Times New Roman"/>
            </a:endParaRPr>
          </a:p>
          <a:p>
            <a:pPr lvl="1"/>
            <a:r>
              <a:rPr lang="en-GB" sz="2400" dirty="0" smtClean="0">
                <a:solidFill>
                  <a:srgbClr val="0000FF"/>
                </a:solidFill>
                <a:latin typeface="Times New Roman"/>
              </a:rPr>
              <a:t>Isabelle </a:t>
            </a:r>
            <a:r>
              <a:rPr lang="en-GB" sz="2400" dirty="0" err="1" smtClean="0">
                <a:solidFill>
                  <a:srgbClr val="0000FF"/>
                </a:solidFill>
                <a:latin typeface="Times New Roman"/>
              </a:rPr>
              <a:t>Guyon</a:t>
            </a:r>
            <a:r>
              <a:rPr lang="en-GB" sz="2400" dirty="0" smtClean="0">
                <a:solidFill>
                  <a:srgbClr val="0000FF"/>
                </a:solidFill>
                <a:latin typeface="Times New Roman"/>
              </a:rPr>
              <a:t>   </a:t>
            </a:r>
            <a:r>
              <a:rPr lang="en-GB" sz="2400" dirty="0" err="1" smtClean="0">
                <a:latin typeface="Times New Roman"/>
              </a:rPr>
              <a:t>Chalearn</a:t>
            </a:r>
            <a:r>
              <a:rPr lang="en-GB" sz="2400" dirty="0" smtClean="0">
                <a:latin typeface="Times New Roman"/>
              </a:rPr>
              <a:t> (challenges organization)</a:t>
            </a:r>
          </a:p>
          <a:p>
            <a:r>
              <a:rPr lang="en-GB" sz="2800" dirty="0" smtClean="0">
                <a:solidFill>
                  <a:srgbClr val="000000"/>
                </a:solidFill>
                <a:latin typeface="Times New Roman"/>
              </a:rPr>
              <a:t>Advisory committee:</a:t>
            </a:r>
          </a:p>
          <a:p>
            <a:pPr lvl="1"/>
            <a:r>
              <a:rPr lang="en-GB" sz="2400" dirty="0" smtClean="0">
                <a:solidFill>
                  <a:srgbClr val="0000FF"/>
                </a:solidFill>
                <a:latin typeface="Times New Roman"/>
              </a:rPr>
              <a:t>Andreas </a:t>
            </a:r>
            <a:r>
              <a:rPr lang="en-GB" sz="2400" dirty="0" err="1" smtClean="0">
                <a:solidFill>
                  <a:srgbClr val="0000FF"/>
                </a:solidFill>
                <a:latin typeface="Times New Roman"/>
              </a:rPr>
              <a:t>Hoecker</a:t>
            </a:r>
            <a:r>
              <a:rPr lang="en-GB" sz="2400" dirty="0" smtClean="0">
                <a:solidFill>
                  <a:srgbClr val="0000FF"/>
                </a:solidFill>
                <a:latin typeface="Times New Roman"/>
              </a:rPr>
              <a:t>   </a:t>
            </a:r>
            <a:r>
              <a:rPr lang="en-GB" sz="2400" dirty="0" smtClean="0">
                <a:latin typeface="Times New Roman"/>
              </a:rPr>
              <a:t>ATLAS-CERN (PC,TMVA)</a:t>
            </a:r>
          </a:p>
          <a:p>
            <a:pPr lvl="1"/>
            <a:r>
              <a:rPr lang="en-GB" sz="2400" dirty="0" err="1" smtClean="0">
                <a:solidFill>
                  <a:srgbClr val="0000FF"/>
                </a:solidFill>
                <a:latin typeface="Times New Roman"/>
              </a:rPr>
              <a:t>Joerg</a:t>
            </a:r>
            <a:r>
              <a:rPr lang="en-GB" sz="2400" dirty="0" smtClean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GB" sz="2400" dirty="0" err="1" smtClean="0">
                <a:solidFill>
                  <a:srgbClr val="0000FF"/>
                </a:solidFill>
                <a:latin typeface="Times New Roman"/>
              </a:rPr>
              <a:t>Stelzer</a:t>
            </a:r>
            <a:r>
              <a:rPr lang="en-GB" sz="2400" dirty="0" smtClean="0">
                <a:solidFill>
                  <a:srgbClr val="0000FF"/>
                </a:solidFill>
                <a:latin typeface="Times New Roman"/>
              </a:rPr>
              <a:t>   </a:t>
            </a:r>
            <a:r>
              <a:rPr lang="en-GB" sz="2400" dirty="0" smtClean="0">
                <a:latin typeface="Times New Roman"/>
              </a:rPr>
              <a:t>ATLAS-CERN (TMVA)</a:t>
            </a:r>
          </a:p>
          <a:p>
            <a:pPr lvl="1"/>
            <a:r>
              <a:rPr lang="en-GB" sz="2400" dirty="0" smtClean="0">
                <a:solidFill>
                  <a:srgbClr val="0000FF"/>
                </a:solidFill>
                <a:latin typeface="Times New Roman"/>
              </a:rPr>
              <a:t>Thorsten </a:t>
            </a:r>
            <a:r>
              <a:rPr lang="en-GB" sz="2400" dirty="0" err="1" smtClean="0">
                <a:solidFill>
                  <a:srgbClr val="0000FF"/>
                </a:solidFill>
                <a:latin typeface="Times New Roman"/>
              </a:rPr>
              <a:t>Wengler</a:t>
            </a:r>
            <a:r>
              <a:rPr lang="en-GB" sz="2400" dirty="0" smtClean="0">
                <a:solidFill>
                  <a:srgbClr val="0000FF"/>
                </a:solidFill>
                <a:latin typeface="Times New Roman"/>
              </a:rPr>
              <a:t>   </a:t>
            </a:r>
            <a:r>
              <a:rPr lang="en-GB" sz="2400" dirty="0" smtClean="0">
                <a:latin typeface="Times New Roman"/>
              </a:rPr>
              <a:t>ATLAS-CERN (ATLAS management)</a:t>
            </a:r>
          </a:p>
          <a:p>
            <a:pPr lvl="1"/>
            <a:r>
              <a:rPr lang="en-GB" sz="2400" dirty="0" smtClean="0">
                <a:solidFill>
                  <a:srgbClr val="0000FF"/>
                </a:solidFill>
                <a:latin typeface="Times New Roman"/>
              </a:rPr>
              <a:t>Marc </a:t>
            </a:r>
            <a:r>
              <a:rPr lang="en-GB" sz="2400" dirty="0" err="1" smtClean="0">
                <a:solidFill>
                  <a:srgbClr val="0000FF"/>
                </a:solidFill>
                <a:latin typeface="Times New Roman"/>
              </a:rPr>
              <a:t>Schoenauer</a:t>
            </a:r>
            <a:r>
              <a:rPr lang="en-GB" sz="2400" dirty="0" smtClean="0">
                <a:solidFill>
                  <a:srgbClr val="0000FF"/>
                </a:solidFill>
                <a:latin typeface="Times New Roman"/>
              </a:rPr>
              <a:t>   </a:t>
            </a:r>
            <a:r>
              <a:rPr lang="en-GB" sz="2400" dirty="0" smtClean="0">
                <a:latin typeface="Times New Roman"/>
              </a:rPr>
              <a:t>INRIA </a:t>
            </a:r>
            <a:r>
              <a:rPr lang="en-GB" sz="2000" dirty="0" smtClean="0">
                <a:latin typeface="Times New Roman"/>
              </a:rPr>
              <a:t>(</a:t>
            </a:r>
            <a:r>
              <a:rPr lang="en-GB" sz="2000" dirty="0">
                <a:latin typeface="Times New Roman"/>
              </a:rPr>
              <a:t>F</a:t>
            </a:r>
            <a:r>
              <a:rPr lang="en-GB" sz="2000" dirty="0" smtClean="0">
                <a:latin typeface="Times New Roman"/>
              </a:rPr>
              <a:t>rench computer science institute)</a:t>
            </a:r>
            <a:r>
              <a:rPr lang="en-GB" sz="2400" dirty="0" smtClean="0">
                <a:latin typeface="Times New Roman"/>
              </a:rPr>
              <a:t> </a:t>
            </a:r>
            <a:endParaRPr lang="en-GB" sz="2400" dirty="0">
              <a:latin typeface="Times New Roman"/>
            </a:endParaRPr>
          </a:p>
        </p:txBody>
      </p:sp>
      <p:sp>
        <p:nvSpPr>
          <p:cNvPr id="8" name="ZoneTexte 4"/>
          <p:cNvSpPr txBox="1"/>
          <p:nvPr/>
        </p:nvSpPr>
        <p:spPr>
          <a:xfrm>
            <a:off x="501360" y="869656"/>
            <a:ext cx="64841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500" dirty="0" smtClean="0">
                <a:solidFill>
                  <a:srgbClr val="800000"/>
                </a:solidFill>
              </a:rPr>
              <a:t>{</a:t>
            </a:r>
            <a:endParaRPr lang="en-GB" sz="11500" dirty="0">
              <a:solidFill>
                <a:srgbClr val="800000"/>
              </a:solidFill>
            </a:endParaRPr>
          </a:p>
        </p:txBody>
      </p:sp>
      <p:sp>
        <p:nvSpPr>
          <p:cNvPr id="9" name="ZoneTexte 6"/>
          <p:cNvSpPr txBox="1"/>
          <p:nvPr/>
        </p:nvSpPr>
        <p:spPr>
          <a:xfrm>
            <a:off x="517080" y="2179564"/>
            <a:ext cx="64841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500" dirty="0" smtClean="0">
                <a:solidFill>
                  <a:srgbClr val="800000"/>
                </a:solidFill>
              </a:rPr>
              <a:t>{</a:t>
            </a:r>
            <a:endParaRPr lang="en-GB" sz="11500" dirty="0">
              <a:solidFill>
                <a:srgbClr val="800000"/>
              </a:solidFill>
            </a:endParaRPr>
          </a:p>
        </p:txBody>
      </p:sp>
      <p:sp>
        <p:nvSpPr>
          <p:cNvPr id="10" name="ZoneTexte 7"/>
          <p:cNvSpPr txBox="1"/>
          <p:nvPr/>
        </p:nvSpPr>
        <p:spPr>
          <a:xfrm rot="16200000">
            <a:off x="14660" y="1688885"/>
            <a:ext cx="767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800000"/>
                </a:solidFill>
              </a:rPr>
              <a:t>ATLAS</a:t>
            </a:r>
            <a:endParaRPr lang="en-GB" dirty="0">
              <a:solidFill>
                <a:srgbClr val="800000"/>
              </a:solidFill>
            </a:endParaRPr>
          </a:p>
        </p:txBody>
      </p:sp>
      <p:sp>
        <p:nvSpPr>
          <p:cNvPr id="11" name="ZoneTexte 8"/>
          <p:cNvSpPr txBox="1"/>
          <p:nvPr/>
        </p:nvSpPr>
        <p:spPr>
          <a:xfrm rot="16200000">
            <a:off x="-295722" y="2883887"/>
            <a:ext cx="1383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800000"/>
                </a:solidFill>
              </a:rPr>
              <a:t>Machine</a:t>
            </a:r>
          </a:p>
          <a:p>
            <a:r>
              <a:rPr lang="en-GB" dirty="0" smtClean="0">
                <a:solidFill>
                  <a:srgbClr val="800000"/>
                </a:solidFill>
              </a:rPr>
              <a:t>Learning</a:t>
            </a:r>
            <a:endParaRPr lang="en-GB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386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ATLAS Higgs ML Challenge / CHEP 2015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381000" y="0"/>
            <a:ext cx="8534400" cy="6096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dirty="0" smtClean="0">
                <a:solidFill>
                  <a:srgbClr val="800000"/>
                </a:solidFill>
                <a:latin typeface="Times New Roman"/>
              </a:rPr>
              <a:t>Why challenges work</a:t>
            </a:r>
            <a:endParaRPr lang="en-GB" dirty="0">
              <a:solidFill>
                <a:srgbClr val="800000"/>
              </a:solidFill>
              <a:latin typeface="Times New Roman"/>
            </a:endParaRPr>
          </a:p>
        </p:txBody>
      </p:sp>
      <p:pic>
        <p:nvPicPr>
          <p:cNvPr id="6" name="Espace réservé du contenu 6" descr="OKokshagina_OI_and_Ideas_Contests_2015019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1" b="5901"/>
          <a:stretch>
            <a:fillRect/>
          </a:stretch>
        </p:blipFill>
        <p:spPr>
          <a:xfrm>
            <a:off x="457200" y="914400"/>
            <a:ext cx="8178800" cy="5410200"/>
          </a:xfrm>
          <a:prstGeom prst="rect">
            <a:avLst/>
          </a:prstGeom>
        </p:spPr>
      </p:pic>
      <p:sp>
        <p:nvSpPr>
          <p:cNvPr id="7" name="ZoneTexte 7"/>
          <p:cNvSpPr txBox="1"/>
          <p:nvPr/>
        </p:nvSpPr>
        <p:spPr>
          <a:xfrm>
            <a:off x="4644008" y="5589240"/>
            <a:ext cx="4257496" cy="830997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Not just ML, but a general trend:</a:t>
            </a:r>
          </a:p>
          <a:p>
            <a:r>
              <a:rPr lang="en-GB" dirty="0" smtClean="0"/>
              <a:t>Open Innovation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4749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ATLAS Higgs ML Challenge / CHEP 2015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381000" y="120944"/>
            <a:ext cx="8534400" cy="6096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sz="3600" dirty="0" smtClean="0">
                <a:solidFill>
                  <a:srgbClr val="800000"/>
                </a:solidFill>
                <a:latin typeface="Times New Roman"/>
              </a:rPr>
              <a:t>From domain to challenge and back</a:t>
            </a:r>
            <a:endParaRPr lang="en-GB" sz="3600" dirty="0">
              <a:solidFill>
                <a:srgbClr val="800000"/>
              </a:solidFill>
              <a:latin typeface="Times New Roman"/>
            </a:endParaRPr>
          </a:p>
        </p:txBody>
      </p:sp>
      <p:grpSp>
        <p:nvGrpSpPr>
          <p:cNvPr id="6" name="Grouper 21"/>
          <p:cNvGrpSpPr/>
          <p:nvPr/>
        </p:nvGrpSpPr>
        <p:grpSpPr>
          <a:xfrm>
            <a:off x="4572000" y="1052736"/>
            <a:ext cx="3672408" cy="5328592"/>
            <a:chOff x="4572000" y="1052736"/>
            <a:chExt cx="3672408" cy="5328592"/>
          </a:xfrm>
        </p:grpSpPr>
        <p:cxnSp>
          <p:nvCxnSpPr>
            <p:cNvPr id="7" name="Connecteur droit 10"/>
            <p:cNvCxnSpPr/>
            <p:nvPr/>
          </p:nvCxnSpPr>
          <p:spPr bwMode="auto">
            <a:xfrm>
              <a:off x="4572000" y="1052736"/>
              <a:ext cx="0" cy="532859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Connecteur droit 11"/>
            <p:cNvCxnSpPr/>
            <p:nvPr/>
          </p:nvCxnSpPr>
          <p:spPr bwMode="auto">
            <a:xfrm>
              <a:off x="4644008" y="1052736"/>
              <a:ext cx="0" cy="532859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" name="Rectangle 8"/>
            <p:cNvSpPr/>
            <p:nvPr/>
          </p:nvSpPr>
          <p:spPr bwMode="auto">
            <a:xfrm>
              <a:off x="5148064" y="1124744"/>
              <a:ext cx="3096344" cy="461665"/>
            </a:xfrm>
            <a:prstGeom prst="rect">
              <a:avLst/>
            </a:prstGeom>
            <a:noFill/>
            <a:ln w="38100" cap="flat" cmpd="sng" algn="ctr">
              <a:solidFill>
                <a:srgbClr val="FF99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Challenge</a:t>
              </a:r>
              <a:endParaRPr kumimoji="0" lang="en-GB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grpSp>
        <p:nvGrpSpPr>
          <p:cNvPr id="10" name="Grouper 24"/>
          <p:cNvGrpSpPr/>
          <p:nvPr/>
        </p:nvGrpSpPr>
        <p:grpSpPr>
          <a:xfrm>
            <a:off x="323528" y="1124744"/>
            <a:ext cx="3528392" cy="4752528"/>
            <a:chOff x="323528" y="1124744"/>
            <a:chExt cx="3528392" cy="4752528"/>
          </a:xfrm>
        </p:grpSpPr>
        <p:sp>
          <p:nvSpPr>
            <p:cNvPr id="11" name="Rectangle à coins arrondis 5"/>
            <p:cNvSpPr/>
            <p:nvPr/>
          </p:nvSpPr>
          <p:spPr bwMode="auto">
            <a:xfrm>
              <a:off x="1475656" y="2132856"/>
              <a:ext cx="1872208" cy="510778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Problem</a:t>
              </a:r>
              <a:endParaRPr kumimoji="0" lang="en-GB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2" name="Rectangle à coins arrondis 6"/>
            <p:cNvSpPr/>
            <p:nvPr/>
          </p:nvSpPr>
          <p:spPr bwMode="auto">
            <a:xfrm>
              <a:off x="1475656" y="5366494"/>
              <a:ext cx="1872208" cy="510778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Solution</a:t>
              </a:r>
              <a:endParaRPr kumimoji="0" lang="en-GB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755576" y="1124744"/>
              <a:ext cx="3096344" cy="461665"/>
            </a:xfrm>
            <a:prstGeom prst="rect">
              <a:avLst/>
            </a:prstGeom>
            <a:noFill/>
            <a:ln w="38100" cap="flat" cmpd="sng" algn="ctr">
              <a:solidFill>
                <a:srgbClr val="FF99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Domain</a:t>
              </a:r>
              <a:r>
                <a:rPr kumimoji="0" lang="en-GB" sz="24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 </a:t>
              </a:r>
              <a:r>
                <a:rPr kumimoji="0" lang="en-GB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e.g. HEP</a:t>
              </a:r>
              <a:endParaRPr kumimoji="0" lang="en-GB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4" name="Flèche vers le bas 15"/>
            <p:cNvSpPr/>
            <p:nvPr/>
          </p:nvSpPr>
          <p:spPr bwMode="auto">
            <a:xfrm>
              <a:off x="2051720" y="2924944"/>
              <a:ext cx="576064" cy="2232248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5" name="ZoneTexte 16"/>
            <p:cNvSpPr txBox="1"/>
            <p:nvPr/>
          </p:nvSpPr>
          <p:spPr>
            <a:xfrm>
              <a:off x="323528" y="2879590"/>
              <a:ext cx="1621808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/>
                <a:t>Domain</a:t>
              </a:r>
            </a:p>
            <a:p>
              <a:r>
                <a:rPr lang="en-GB" sz="2400" dirty="0"/>
                <a:t>e</a:t>
              </a:r>
              <a:r>
                <a:rPr lang="en-GB" sz="2400" dirty="0" smtClean="0"/>
                <a:t>xperts</a:t>
              </a:r>
            </a:p>
            <a:p>
              <a:r>
                <a:rPr lang="en-GB" sz="2400" dirty="0"/>
                <a:t>s</a:t>
              </a:r>
              <a:r>
                <a:rPr lang="en-GB" sz="2400" dirty="0" smtClean="0"/>
                <a:t>olve</a:t>
              </a:r>
            </a:p>
            <a:p>
              <a:r>
                <a:rPr lang="en-GB" sz="2400" dirty="0"/>
                <a:t>t</a:t>
              </a:r>
              <a:r>
                <a:rPr lang="en-GB" sz="2400" dirty="0" smtClean="0"/>
                <a:t>he domain</a:t>
              </a:r>
            </a:p>
            <a:p>
              <a:r>
                <a:rPr lang="en-GB" sz="2400" dirty="0" smtClean="0"/>
                <a:t>problem</a:t>
              </a:r>
              <a:endParaRPr lang="en-GB" sz="2400" dirty="0"/>
            </a:p>
          </p:txBody>
        </p:sp>
      </p:grpSp>
      <p:grpSp>
        <p:nvGrpSpPr>
          <p:cNvPr id="16" name="Grouper 23"/>
          <p:cNvGrpSpPr/>
          <p:nvPr/>
        </p:nvGrpSpPr>
        <p:grpSpPr>
          <a:xfrm>
            <a:off x="5796136" y="2924944"/>
            <a:ext cx="3161709" cy="2952328"/>
            <a:chOff x="5796136" y="2924944"/>
            <a:chExt cx="3161709" cy="2952328"/>
          </a:xfrm>
        </p:grpSpPr>
        <p:sp>
          <p:nvSpPr>
            <p:cNvPr id="17" name="Rectangle à coins arrondis 8"/>
            <p:cNvSpPr/>
            <p:nvPr/>
          </p:nvSpPr>
          <p:spPr bwMode="auto">
            <a:xfrm>
              <a:off x="5796136" y="5366494"/>
              <a:ext cx="1872208" cy="510778"/>
            </a:xfrm>
            <a:prstGeom prst="roundRect">
              <a:avLst/>
            </a:prstGeom>
            <a:solidFill>
              <a:srgbClr val="0099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Solution</a:t>
              </a:r>
              <a:endParaRPr kumimoji="0" lang="en-GB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7092280" y="2996952"/>
              <a:ext cx="186556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/>
                <a:t>The crowd</a:t>
              </a:r>
            </a:p>
            <a:p>
              <a:r>
                <a:rPr lang="en-GB" sz="2400" dirty="0"/>
                <a:t>s</a:t>
              </a:r>
              <a:r>
                <a:rPr lang="en-GB" sz="2400" dirty="0" smtClean="0"/>
                <a:t>olves</a:t>
              </a:r>
            </a:p>
            <a:p>
              <a:r>
                <a:rPr lang="en-GB" sz="2400" dirty="0"/>
                <a:t>t</a:t>
              </a:r>
              <a:r>
                <a:rPr lang="en-GB" sz="2400" dirty="0" smtClean="0"/>
                <a:t>he challenge</a:t>
              </a:r>
            </a:p>
            <a:p>
              <a:r>
                <a:rPr lang="en-GB" sz="2400" dirty="0" smtClean="0"/>
                <a:t>problem</a:t>
              </a:r>
              <a:endParaRPr lang="en-GB" sz="2400" dirty="0"/>
            </a:p>
          </p:txBody>
        </p:sp>
        <p:sp>
          <p:nvSpPr>
            <p:cNvPr id="19" name="Flèche vers le bas 18"/>
            <p:cNvSpPr/>
            <p:nvPr/>
          </p:nvSpPr>
          <p:spPr bwMode="auto">
            <a:xfrm>
              <a:off x="6372200" y="2924944"/>
              <a:ext cx="576064" cy="2232248"/>
            </a:xfrm>
            <a:prstGeom prst="downArrow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grpSp>
        <p:nvGrpSpPr>
          <p:cNvPr id="20" name="Grouper 22"/>
          <p:cNvGrpSpPr/>
          <p:nvPr/>
        </p:nvGrpSpPr>
        <p:grpSpPr>
          <a:xfrm>
            <a:off x="3851921" y="1798632"/>
            <a:ext cx="3672407" cy="1100495"/>
            <a:chOff x="3851921" y="1798632"/>
            <a:chExt cx="3672407" cy="1100495"/>
          </a:xfrm>
        </p:grpSpPr>
        <p:sp>
          <p:nvSpPr>
            <p:cNvPr id="21" name="Rectangle à coins arrondis 7"/>
            <p:cNvSpPr/>
            <p:nvPr/>
          </p:nvSpPr>
          <p:spPr bwMode="auto">
            <a:xfrm>
              <a:off x="5822321" y="2132856"/>
              <a:ext cx="1702007" cy="510778"/>
            </a:xfrm>
            <a:prstGeom prst="roundRect">
              <a:avLst/>
            </a:prstGeom>
            <a:solidFill>
              <a:srgbClr val="0099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Problem</a:t>
              </a:r>
              <a:endParaRPr kumimoji="0" lang="en-GB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22" name="Flèche vers le bas 19"/>
            <p:cNvSpPr/>
            <p:nvPr/>
          </p:nvSpPr>
          <p:spPr bwMode="auto">
            <a:xfrm rot="16200000">
              <a:off x="4035563" y="1614990"/>
              <a:ext cx="1100495" cy="1467780"/>
            </a:xfrm>
            <a:prstGeom prst="downArrow">
              <a:avLst/>
            </a:prstGeom>
            <a:solidFill>
              <a:srgbClr val="33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simplify</a:t>
              </a:r>
              <a:endParaRPr kumimoji="0" lang="en-GB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sp>
        <p:nvSpPr>
          <p:cNvPr id="23" name="Flèche vers le bas 20"/>
          <p:cNvSpPr/>
          <p:nvPr/>
        </p:nvSpPr>
        <p:spPr bwMode="auto">
          <a:xfrm rot="5400000">
            <a:off x="3963554" y="4829533"/>
            <a:ext cx="1100495" cy="1467780"/>
          </a:xfrm>
          <a:prstGeom prst="downArrow">
            <a:avLst/>
          </a:prstGeom>
          <a:solidFill>
            <a:srgbClr val="33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 smtClean="0"/>
              <a:t>reimport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919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480175"/>
            <a:ext cx="2381365" cy="30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FF"/>
                </a:solidFill>
              </a:rPr>
              <a:t>G. Cowan / RHUL Physics</a:t>
            </a:r>
            <a:endParaRPr lang="en-GB" sz="1400" dirty="0">
              <a:solidFill>
                <a:srgbClr val="0000FF"/>
              </a:solidFill>
            </a:endParaRPr>
          </a:p>
        </p:txBody>
      </p:sp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>
                <a:solidFill>
                  <a:srgbClr val="0000FF"/>
                </a:solidFill>
              </a:rPr>
              <a:t>ATLAS Higgs ML Challenge / CHEP 2015</a:t>
            </a:r>
            <a:endParaRPr lang="en-GB" sz="1400">
              <a:solidFill>
                <a:srgbClr val="0000FF"/>
              </a:solidFill>
            </a:endParaRP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587750B-001C-9341-A42F-BD845585778B}" type="slidenum">
              <a:rPr lang="en-GB" sz="1400">
                <a:solidFill>
                  <a:srgbClr val="0000FF"/>
                </a:solidFill>
              </a:rPr>
              <a:pPr/>
              <a:t>3</a:t>
            </a:fld>
            <a:endParaRPr lang="en-GB" sz="1400">
              <a:solidFill>
                <a:srgbClr val="0000FF"/>
              </a:solidFill>
            </a:endParaRPr>
          </a:p>
        </p:txBody>
      </p:sp>
      <p:sp>
        <p:nvSpPr>
          <p:cNvPr id="22535" name="Rectangle 5"/>
          <p:cNvSpPr>
            <a:spLocks noGrp="1" noChangeArrowheads="1"/>
          </p:cNvSpPr>
          <p:nvPr>
            <p:ph type="title"/>
          </p:nvPr>
        </p:nvSpPr>
        <p:spPr>
          <a:xfrm>
            <a:off x="133350" y="212125"/>
            <a:ext cx="8399463" cy="504825"/>
          </a:xfrm>
        </p:spPr>
        <p:txBody>
          <a:bodyPr/>
          <a:lstStyle/>
          <a:p>
            <a:r>
              <a:rPr lang="en-GB" sz="3200" dirty="0" smtClean="0">
                <a:solidFill>
                  <a:srgbClr val="8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Prototype analysis in HEP</a:t>
            </a:r>
            <a:endParaRPr lang="en-GB" sz="3200" dirty="0">
              <a:solidFill>
                <a:srgbClr val="8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466495" y="852688"/>
            <a:ext cx="8281668" cy="2394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400" eaLnBrk="0" hangingPunct="0">
              <a:spcAft>
                <a:spcPts val="1200"/>
              </a:spcAft>
            </a:pPr>
            <a:r>
              <a:rPr lang="en-US" dirty="0" smtClean="0">
                <a:solidFill>
                  <a:srgbClr val="0000FF"/>
                </a:solidFill>
              </a:rPr>
              <a:t>Each event yields a collection of numbers</a:t>
            </a:r>
          </a:p>
          <a:p>
            <a:pPr defTabSz="914400" eaLnBrk="0" hangingPunct="0">
              <a:spcAft>
                <a:spcPct val="40000"/>
              </a:spcAft>
            </a:pPr>
            <a:r>
              <a:rPr lang="en-US" dirty="0" smtClean="0">
                <a:solidFill>
                  <a:srgbClr val="000000"/>
                </a:solidFill>
              </a:rPr>
              <a:t>	</a:t>
            </a:r>
            <a:r>
              <a:rPr lang="en-US" i="1" dirty="0" smtClean="0">
                <a:solidFill>
                  <a:srgbClr val="000000"/>
                </a:solidFill>
              </a:rPr>
              <a:t>x</a:t>
            </a:r>
            <a:r>
              <a:rPr lang="en-US" baseline="-25000" dirty="0" smtClean="0">
                <a:solidFill>
                  <a:srgbClr val="000000"/>
                </a:solidFill>
              </a:rPr>
              <a:t>1</a:t>
            </a:r>
            <a:r>
              <a:rPr lang="en-US" dirty="0" smtClean="0">
                <a:solidFill>
                  <a:srgbClr val="000000"/>
                </a:solidFill>
              </a:rPr>
              <a:t> = number of </a:t>
            </a:r>
            <a:r>
              <a:rPr lang="en-US" dirty="0" err="1" smtClean="0">
                <a:solidFill>
                  <a:srgbClr val="000000"/>
                </a:solidFill>
              </a:rPr>
              <a:t>muons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i="1" dirty="0" smtClean="0">
                <a:solidFill>
                  <a:srgbClr val="000000"/>
                </a:solidFill>
              </a:rPr>
              <a:t>x</a:t>
            </a:r>
            <a:r>
              <a:rPr lang="en-US" baseline="-25000" dirty="0" smtClean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 = </a:t>
            </a:r>
            <a:r>
              <a:rPr lang="en-US" i="1" dirty="0" err="1" smtClean="0">
                <a:solidFill>
                  <a:srgbClr val="000000"/>
                </a:solidFill>
              </a:rPr>
              <a:t>p</a:t>
            </a:r>
            <a:r>
              <a:rPr lang="en-US" i="1" baseline="-25000" dirty="0" err="1" smtClean="0">
                <a:solidFill>
                  <a:srgbClr val="000000"/>
                </a:solidFill>
              </a:rPr>
              <a:t>t</a:t>
            </a:r>
            <a:r>
              <a:rPr lang="en-US" dirty="0" smtClean="0">
                <a:solidFill>
                  <a:srgbClr val="000000"/>
                </a:solidFill>
              </a:rPr>
              <a:t> of jet, ...</a:t>
            </a:r>
          </a:p>
          <a:p>
            <a:pPr defTabSz="914400" eaLnBrk="0" hangingPunct="0"/>
            <a:r>
              <a:rPr lang="en-US" dirty="0" smtClean="0">
                <a:solidFill>
                  <a:srgbClr val="0000FF"/>
                </a:solidFill>
              </a:rPr>
              <a:t>     follows some </a:t>
            </a:r>
            <a:r>
              <a:rPr lang="en-US" i="1" dirty="0" smtClean="0">
                <a:solidFill>
                  <a:srgbClr val="0000FF"/>
                </a:solidFill>
              </a:rPr>
              <a:t>n</a:t>
            </a:r>
            <a:r>
              <a:rPr lang="en-US" dirty="0" smtClean="0">
                <a:solidFill>
                  <a:srgbClr val="0000FF"/>
                </a:solidFill>
              </a:rPr>
              <a:t>-dimensional joint </a:t>
            </a:r>
            <a:r>
              <a:rPr lang="en-US" dirty="0" err="1" smtClean="0">
                <a:solidFill>
                  <a:srgbClr val="0000FF"/>
                </a:solidFill>
              </a:rPr>
              <a:t>pdf</a:t>
            </a:r>
            <a:r>
              <a:rPr lang="en-US" dirty="0" smtClean="0">
                <a:solidFill>
                  <a:srgbClr val="0000FF"/>
                </a:solidFill>
              </a:rPr>
              <a:t>, which depends on </a:t>
            </a:r>
          </a:p>
          <a:p>
            <a:pPr defTabSz="914400" eaLnBrk="0" hangingPunct="0">
              <a:spcAft>
                <a:spcPts val="1200"/>
              </a:spcAft>
            </a:pPr>
            <a:r>
              <a:rPr lang="en-US" dirty="0" smtClean="0">
                <a:solidFill>
                  <a:srgbClr val="0000FF"/>
                </a:solidFill>
              </a:rPr>
              <a:t>the type of event produced, i.e., signal or </a:t>
            </a:r>
            <a:r>
              <a:rPr lang="en-US" dirty="0" smtClean="0">
                <a:solidFill>
                  <a:srgbClr val="0000FF"/>
                </a:solidFill>
              </a:rPr>
              <a:t>background.</a:t>
            </a:r>
            <a:endParaRPr lang="en-US" dirty="0" smtClean="0">
              <a:solidFill>
                <a:srgbClr val="0000FF"/>
              </a:solidFill>
            </a:endParaRPr>
          </a:p>
          <a:p>
            <a:pPr defTabSz="914400" eaLnBrk="0" hangingPunct="0"/>
            <a:r>
              <a:rPr lang="en-US" dirty="0" smtClean="0">
                <a:solidFill>
                  <a:srgbClr val="0000FF"/>
                </a:solidFill>
              </a:rPr>
              <a:t>1) What </a:t>
            </a:r>
            <a:r>
              <a:rPr lang="en-US" dirty="0">
                <a:solidFill>
                  <a:srgbClr val="0000FF"/>
                </a:solidFill>
              </a:rPr>
              <a:t>kind of decision boundary </a:t>
            </a:r>
            <a:r>
              <a:rPr lang="en-US" dirty="0" smtClean="0">
                <a:solidFill>
                  <a:srgbClr val="0000FF"/>
                </a:solidFill>
              </a:rPr>
              <a:t>best separates the two classes?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22537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22" y="1991588"/>
            <a:ext cx="201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658" y="965650"/>
            <a:ext cx="2373312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5242" y="5715738"/>
            <a:ext cx="81198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2)  What is optimal test of hypothesis that event sample contains</a:t>
            </a:r>
          </a:p>
          <a:p>
            <a:r>
              <a:rPr lang="en-US" sz="2400" dirty="0">
                <a:solidFill>
                  <a:srgbClr val="0000FF"/>
                </a:solidFill>
                <a:latin typeface="Times New Roman"/>
              </a:rPr>
              <a:t>	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only background?</a:t>
            </a:r>
          </a:p>
        </p:txBody>
      </p:sp>
      <p:sp>
        <p:nvSpPr>
          <p:cNvPr id="28" name="Text Box 19"/>
          <p:cNvSpPr txBox="1">
            <a:spLocks noChangeArrowheads="1"/>
          </p:cNvSpPr>
          <p:nvPr/>
        </p:nvSpPr>
        <p:spPr bwMode="auto">
          <a:xfrm>
            <a:off x="7289800" y="3163888"/>
            <a:ext cx="5476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i="1"/>
              <a:t>H</a:t>
            </a:r>
            <a:r>
              <a:rPr lang="en-US" baseline="-25000"/>
              <a:t>0</a:t>
            </a:r>
          </a:p>
        </p:txBody>
      </p:sp>
      <p:sp>
        <p:nvSpPr>
          <p:cNvPr id="30" name="Line 21"/>
          <p:cNvSpPr>
            <a:spLocks noChangeShapeType="1"/>
          </p:cNvSpPr>
          <p:nvPr/>
        </p:nvSpPr>
        <p:spPr bwMode="auto">
          <a:xfrm flipH="1">
            <a:off x="7075488" y="3305175"/>
            <a:ext cx="215900" cy="215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632" y="3271113"/>
            <a:ext cx="3209362" cy="25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13548" y="3336090"/>
            <a:ext cx="2724806" cy="216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79907" y="3378200"/>
            <a:ext cx="2803986" cy="21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970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ATLAS Higgs ML Challenge / CHEP 2015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52425" y="260350"/>
            <a:ext cx="8262938" cy="701675"/>
          </a:xfrm>
          <a:prstGeom prst="rect">
            <a:avLst/>
          </a:prstGeom>
        </p:spPr>
        <p:txBody>
          <a:bodyPr lIns="0" tIns="0" rIns="0" bIns="0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4000" dirty="0" smtClean="0">
                <a:solidFill>
                  <a:srgbClr val="800000"/>
                </a:solidFill>
                <a:latin typeface="Times New Roman" charset="0"/>
              </a:rPr>
              <a:t>Machine Learning in HEP</a:t>
            </a:r>
            <a:endParaRPr lang="en-GB" sz="4000" dirty="0">
              <a:solidFill>
                <a:srgbClr val="800000"/>
              </a:solidFill>
              <a:latin typeface="Times New Roman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822" y="1200762"/>
            <a:ext cx="8776291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Optimal analysis uses information from all (or in any case many) of the measured quantities → Multivariate Analysis (MVA)</a:t>
            </a:r>
            <a:endParaRPr lang="en-US" sz="2400" dirty="0">
              <a:solidFill>
                <a:srgbClr val="0000FF"/>
              </a:solidFill>
              <a:latin typeface="Times New Roman"/>
            </a:endParaRP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Long history of cut-based analyses, followed by: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latin typeface="Times New Roman"/>
              </a:rPr>
              <a:t>1990s			Fisher Discriminants, Neural </a:t>
            </a:r>
            <a:r>
              <a:rPr lang="en-US" sz="2400" dirty="0">
                <a:latin typeface="Times New Roman"/>
              </a:rPr>
              <a:t>N</a:t>
            </a:r>
            <a:r>
              <a:rPr lang="en-US" sz="2400" dirty="0" smtClean="0">
                <a:latin typeface="Times New Roman"/>
              </a:rPr>
              <a:t>etworks</a:t>
            </a:r>
          </a:p>
          <a:p>
            <a:r>
              <a:rPr lang="en-US" sz="2400" dirty="0" smtClean="0">
                <a:latin typeface="Times New Roman"/>
              </a:rPr>
              <a:t>Early 2000s	Boosted Decision Trees,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Times New Roman"/>
              </a:rPr>
              <a:t>	</a:t>
            </a:r>
            <a:r>
              <a:rPr lang="en-US" sz="2400" dirty="0" smtClean="0">
                <a:latin typeface="Times New Roman"/>
              </a:rPr>
              <a:t>			Support Vector Machines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But much recent work in Machine Learning only slowly percolating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into HEP (deep neural networks, random forests,...)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Therefore try to promote transmission of ideas from ML into HEP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using a </a:t>
            </a:r>
            <a:r>
              <a:rPr lang="en-US" sz="2400" dirty="0" smtClean="0">
                <a:solidFill>
                  <a:srgbClr val="800000"/>
                </a:solidFill>
                <a:latin typeface="Times New Roman"/>
              </a:rPr>
              <a:t>Data Challenge.</a:t>
            </a:r>
          </a:p>
        </p:txBody>
      </p:sp>
    </p:spTree>
    <p:extLst>
      <p:ext uri="{BB962C8B-B14F-4D97-AF65-F5344CB8AC3E}">
        <p14:creationId xmlns:p14="http://schemas.microsoft.com/office/powerpoint/2010/main" val="4237415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ATLAS Higgs ML Challenge / CHEP 2015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381000" y="84665"/>
            <a:ext cx="8534400" cy="6096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dirty="0" smtClean="0">
                <a:solidFill>
                  <a:srgbClr val="800000"/>
                </a:solidFill>
                <a:latin typeface="Times New Roman"/>
                <a:cs typeface="Times New Roman"/>
              </a:rPr>
              <a:t>Challenge ?</a:t>
            </a:r>
            <a:endParaRPr lang="en-GB" dirty="0">
              <a:solidFill>
                <a:srgbClr val="80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57200" y="808554"/>
            <a:ext cx="8178800" cy="51816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>
                <a:latin typeface="Times New Roman"/>
                <a:cs typeface="Times New Roman"/>
              </a:rPr>
              <a:t>Challenges have become in the last 10 years a common way of working for the machine learning community</a:t>
            </a:r>
          </a:p>
          <a:p>
            <a:r>
              <a:rPr lang="en-GB" sz="2400" dirty="0" smtClean="0">
                <a:latin typeface="Times New Roman"/>
                <a:cs typeface="Times New Roman"/>
              </a:rPr>
              <a:t>Machine learning scientists are eager to test their algorithms on real life problems</a:t>
            </a:r>
            <a:r>
              <a:rPr lang="en-GB" sz="2400" dirty="0" smtClean="0">
                <a:latin typeface="Times New Roman"/>
                <a:cs typeface="Times New Roman"/>
                <a:sym typeface="Wingdings"/>
              </a:rPr>
              <a:t>; more valuable (= publishable) than artificial problems</a:t>
            </a:r>
            <a:endParaRPr lang="en-GB" sz="2400" dirty="0" smtClean="0">
              <a:latin typeface="Times New Roman"/>
              <a:cs typeface="Times New Roman"/>
            </a:endParaRPr>
          </a:p>
          <a:p>
            <a:r>
              <a:rPr lang="en-GB" sz="2400" dirty="0" smtClean="0">
                <a:latin typeface="Times New Roman"/>
                <a:cs typeface="Times New Roman"/>
              </a:rPr>
              <a:t>Company or academics want to outsource a problem to machine learning scientist, but also geeks, etc. The company sets up a challenge like: </a:t>
            </a:r>
          </a:p>
          <a:p>
            <a:pPr lvl="1"/>
            <a:r>
              <a:rPr lang="en-GB" sz="2400" dirty="0" smtClean="0">
                <a:latin typeface="Times New Roman"/>
                <a:cs typeface="Times New Roman"/>
              </a:rPr>
              <a:t>Netflix : predict movie preference from past movie selection</a:t>
            </a:r>
          </a:p>
          <a:p>
            <a:pPr lvl="1"/>
            <a:r>
              <a:rPr lang="en-GB" sz="2400" dirty="0" smtClean="0">
                <a:latin typeface="Times New Roman"/>
                <a:cs typeface="Times New Roman"/>
              </a:rPr>
              <a:t>NASA/JPL mapping dark matter through (simulated) galaxy distortion</a:t>
            </a:r>
          </a:p>
          <a:p>
            <a:r>
              <a:rPr lang="en-GB" sz="2400" dirty="0" smtClean="0">
                <a:latin typeface="Times New Roman"/>
                <a:cs typeface="Times New Roman"/>
              </a:rPr>
              <a:t>Some companies makes a business from organising challenges: </a:t>
            </a:r>
            <a:r>
              <a:rPr lang="en-GB" sz="2400" dirty="0" err="1" smtClean="0">
                <a:latin typeface="Times New Roman"/>
                <a:cs typeface="Times New Roman"/>
              </a:rPr>
              <a:t>datascience.net</a:t>
            </a:r>
            <a:r>
              <a:rPr lang="en-GB" sz="2400" dirty="0" smtClean="0">
                <a:latin typeface="Times New Roman"/>
                <a:cs typeface="Times New Roman"/>
              </a:rPr>
              <a:t>, </a:t>
            </a:r>
            <a:r>
              <a:rPr lang="en-GB" sz="240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kaggle</a:t>
            </a:r>
            <a:endParaRPr lang="en-GB" sz="240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85960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ATLAS Higgs ML Challenge / CHEP 2015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78168" y="733678"/>
            <a:ext cx="2736304" cy="2304256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kumimoji="1" lang="fr-FR" sz="3600" dirty="0" smtClean="0">
                <a:solidFill>
                  <a:srgbClr val="800000"/>
                </a:solidFill>
                <a:latin typeface="Times New Roman"/>
              </a:rPr>
              <a:t>The </a:t>
            </a:r>
            <a:r>
              <a:rPr kumimoji="1" lang="fr-FR" sz="3600" dirty="0" err="1" smtClean="0">
                <a:solidFill>
                  <a:srgbClr val="800000"/>
                </a:solidFill>
                <a:latin typeface="Times New Roman"/>
              </a:rPr>
              <a:t>Higgs</a:t>
            </a:r>
            <a:r>
              <a:rPr kumimoji="1" lang="fr-FR" sz="3600" dirty="0" smtClean="0">
                <a:solidFill>
                  <a:srgbClr val="800000"/>
                </a:solidFill>
                <a:latin typeface="Times New Roman"/>
              </a:rPr>
              <a:t> Machine Learning Challenge</a:t>
            </a:r>
          </a:p>
        </p:txBody>
      </p:sp>
      <p:pic>
        <p:nvPicPr>
          <p:cNvPr id="7" name="Image 3" descr="poster_sm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2104" y="6822"/>
            <a:ext cx="48498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415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ATLAS Higgs ML Challenge / CHEP 2015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381000" y="151182"/>
            <a:ext cx="8534400" cy="76321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dirty="0" smtClean="0">
                <a:solidFill>
                  <a:srgbClr val="800000"/>
                </a:solidFill>
                <a:latin typeface="Times New Roman"/>
              </a:rPr>
              <a:t>… in a nutshell</a:t>
            </a:r>
            <a:endParaRPr lang="en-GB" dirty="0">
              <a:solidFill>
                <a:srgbClr val="800000"/>
              </a:solidFill>
              <a:latin typeface="Times New Roman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57200" y="914400"/>
            <a:ext cx="8178800" cy="54102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smtClean="0">
                <a:solidFill>
                  <a:srgbClr val="0000FF"/>
                </a:solidFill>
                <a:latin typeface="Times New Roman"/>
              </a:rPr>
              <a:t>Why not put some ATLAS simulated data on the web and ask data scientists to find the best machine learning algorithm to find the Higgs?</a:t>
            </a:r>
          </a:p>
          <a:p>
            <a:pPr lvl="1"/>
            <a:r>
              <a:rPr lang="en-GB" sz="2400" dirty="0" smtClean="0">
                <a:latin typeface="Times New Roman"/>
              </a:rPr>
              <a:t>Instead of HEP people browsing machine learning papers, coding or downloading a possibly interesting algorithm, trying and seeing whether it can work for our problems</a:t>
            </a:r>
          </a:p>
          <a:p>
            <a:r>
              <a:rPr lang="en-GB" sz="2800" dirty="0" smtClean="0">
                <a:solidFill>
                  <a:srgbClr val="0000FF"/>
                </a:solidFill>
                <a:latin typeface="Times New Roman"/>
              </a:rPr>
              <a:t>Challenge for us: make a full ATLAS Higgs analysis simple for non-physicists, but sufficiently close to reality to still be useful for us.</a:t>
            </a:r>
          </a:p>
          <a:p>
            <a:r>
              <a:rPr lang="en-GB" sz="2800" dirty="0" smtClean="0">
                <a:solidFill>
                  <a:srgbClr val="0000FF"/>
                </a:solidFill>
                <a:latin typeface="Times New Roman"/>
              </a:rPr>
              <a:t>Also try to foster long-term collaborations between HEP and </a:t>
            </a:r>
            <a:r>
              <a:rPr lang="en-GB" sz="2800" dirty="0" smtClean="0">
                <a:solidFill>
                  <a:srgbClr val="0000FF"/>
                </a:solidFill>
                <a:latin typeface="Times New Roman"/>
              </a:rPr>
              <a:t>ML</a:t>
            </a:r>
            <a:r>
              <a:rPr lang="en-GB" sz="2800" dirty="0">
                <a:solidFill>
                  <a:srgbClr val="0000FF"/>
                </a:solidFill>
                <a:latin typeface="Times New Roman"/>
              </a:rPr>
              <a:t>.</a:t>
            </a:r>
            <a:endParaRPr lang="en-GB" sz="2800" dirty="0" smtClean="0">
              <a:solidFill>
                <a:srgbClr val="0000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37415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ATLAS Higgs ML Challenge / CHEP 2015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381000" y="14944"/>
            <a:ext cx="8534400" cy="791887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dirty="0" smtClean="0">
                <a:solidFill>
                  <a:srgbClr val="800000"/>
                </a:solidFill>
                <a:latin typeface="Times New Roman"/>
              </a:rPr>
              <a:t>The Host</a:t>
            </a:r>
            <a:endParaRPr lang="en-GB" dirty="0">
              <a:solidFill>
                <a:srgbClr val="800000"/>
              </a:solidFill>
              <a:latin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7059" y="658927"/>
            <a:ext cx="787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Competition hosted by </a:t>
            </a:r>
            <a:r>
              <a:rPr lang="en-US" sz="2400" dirty="0" err="1" smtClean="0">
                <a:solidFill>
                  <a:srgbClr val="0000FF"/>
                </a:solidFill>
                <a:latin typeface="Times New Roman"/>
              </a:rPr>
              <a:t>Kaggle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, which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 provides platform for many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data science challenges, e.g.,</a:t>
            </a:r>
            <a:endParaRPr lang="en-US" sz="2400" dirty="0" smtClean="0">
              <a:solidFill>
                <a:srgbClr val="0000FF"/>
              </a:solidFill>
              <a:latin typeface="Times New Roman"/>
            </a:endParaRPr>
          </a:p>
        </p:txBody>
      </p:sp>
      <p:pic>
        <p:nvPicPr>
          <p:cNvPr id="3" name="Picture 2" descr="Screen shot 2015-04-15 at 16.35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06" y="1673406"/>
            <a:ext cx="6245090" cy="468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81924" y="1344704"/>
            <a:ext cx="19287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latin typeface="Courier New"/>
              </a:rPr>
              <a:t>www.kaggle.com</a:t>
            </a:r>
            <a:endParaRPr lang="en-US" sz="1600" b="1" dirty="0" smtClean="0">
              <a:latin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611835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ATLAS Higgs ML Challenge / CHEP 2015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381000" y="0"/>
            <a:ext cx="8534400" cy="6096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dirty="0" smtClean="0">
                <a:solidFill>
                  <a:srgbClr val="800000"/>
                </a:solidFill>
                <a:latin typeface="Times New Roman"/>
              </a:rPr>
              <a:t>Sponsors</a:t>
            </a:r>
            <a:endParaRPr lang="en-GB" dirty="0">
              <a:solidFill>
                <a:srgbClr val="800000"/>
              </a:solidFill>
              <a:latin typeface="Times New Roman"/>
            </a:endParaRPr>
          </a:p>
        </p:txBody>
      </p:sp>
      <p:pic>
        <p:nvPicPr>
          <p:cNvPr id="2" name="Picture 1" descr="sponsor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377" y="821292"/>
            <a:ext cx="6699166" cy="564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617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ue}&#10;&#10;\[&#10;\vec{x}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3"/>
  <p:tag name="PICTUREFILESIZE" val="22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ue}&#10;&#10;\[&#10;\vec{x} = (x_1, \ldots, x_n)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53"/>
  <p:tag name="PICTUREFILESIZE" val="963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smtClean="0">
            <a:solidFill>
              <a:srgbClr val="0000FF"/>
            </a:solidFill>
            <a:latin typeface="Times New Roman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4267</TotalTime>
  <Words>1561</Words>
  <Application>Microsoft Macintosh PowerPoint</Application>
  <PresentationFormat>On-screen Show (4:3)</PresentationFormat>
  <Paragraphs>312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Prototype analysis in HEP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RHUL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 Cowan</dc:creator>
  <cp:lastModifiedBy>Glen Cowan</cp:lastModifiedBy>
  <cp:revision>146</cp:revision>
  <dcterms:created xsi:type="dcterms:W3CDTF">2012-09-11T21:02:00Z</dcterms:created>
  <dcterms:modified xsi:type="dcterms:W3CDTF">2015-04-15T17:04:30Z</dcterms:modified>
</cp:coreProperties>
</file>