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460" r:id="rId2"/>
    <p:sldId id="676" r:id="rId3"/>
    <p:sldId id="561" r:id="rId4"/>
    <p:sldId id="1492" r:id="rId5"/>
    <p:sldId id="1532" r:id="rId6"/>
    <p:sldId id="664" r:id="rId7"/>
    <p:sldId id="1529" r:id="rId8"/>
    <p:sldId id="620" r:id="rId9"/>
    <p:sldId id="619" r:id="rId10"/>
    <p:sldId id="1562" r:id="rId11"/>
    <p:sldId id="613" r:id="rId12"/>
    <p:sldId id="677" r:id="rId13"/>
    <p:sldId id="621" r:id="rId14"/>
    <p:sldId id="622" r:id="rId15"/>
    <p:sldId id="627" r:id="rId16"/>
    <p:sldId id="629" r:id="rId17"/>
    <p:sldId id="634" r:id="rId18"/>
    <p:sldId id="636" r:id="rId19"/>
    <p:sldId id="1563" r:id="rId20"/>
    <p:sldId id="644" r:id="rId21"/>
    <p:sldId id="639" r:id="rId22"/>
    <p:sldId id="645" r:id="rId23"/>
    <p:sldId id="640" r:id="rId24"/>
    <p:sldId id="646" r:id="rId25"/>
    <p:sldId id="647" r:id="rId26"/>
    <p:sldId id="1544" r:id="rId27"/>
    <p:sldId id="1545" r:id="rId28"/>
    <p:sldId id="1546" r:id="rId29"/>
    <p:sldId id="1547" r:id="rId30"/>
    <p:sldId id="1560" r:id="rId31"/>
    <p:sldId id="1561" r:id="rId32"/>
    <p:sldId id="660" r:id="rId33"/>
    <p:sldId id="642" r:id="rId34"/>
    <p:sldId id="643" r:id="rId35"/>
    <p:sldId id="661" r:id="rId36"/>
    <p:sldId id="675" r:id="rId37"/>
    <p:sldId id="662" r:id="rId38"/>
    <p:sldId id="670" r:id="rId39"/>
    <p:sldId id="665" r:id="rId40"/>
    <p:sldId id="667" r:id="rId41"/>
    <p:sldId id="666" r:id="rId42"/>
    <p:sldId id="623" r:id="rId43"/>
    <p:sldId id="673" r:id="rId44"/>
    <p:sldId id="674" r:id="rId45"/>
    <p:sldId id="672" r:id="rId46"/>
    <p:sldId id="633" r:id="rId47"/>
    <p:sldId id="626" r:id="rId48"/>
    <p:sldId id="658" r:id="rId49"/>
    <p:sldId id="659" r:id="rId50"/>
    <p:sldId id="648" r:id="rId51"/>
    <p:sldId id="649" r:id="rId52"/>
    <p:sldId id="638" r:id="rId53"/>
    <p:sldId id="656" r:id="rId54"/>
    <p:sldId id="655" r:id="rId55"/>
    <p:sldId id="653" r:id="rId56"/>
    <p:sldId id="654" r:id="rId57"/>
    <p:sldId id="578" r:id="rId58"/>
    <p:sldId id="579" r:id="rId59"/>
    <p:sldId id="580" r:id="rId60"/>
    <p:sldId id="581" r:id="rId61"/>
    <p:sldId id="582" r:id="rId62"/>
    <p:sldId id="583" r:id="rId63"/>
  </p:sldIdLst>
  <p:sldSz cx="9144000" cy="6858000" type="screen4x3"/>
  <p:notesSz cx="6781800" cy="9918700"/>
  <p:custDataLst>
    <p:tags r:id="rId66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14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938" y="0"/>
            <a:ext cx="29765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5300"/>
            <a:ext cx="2978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938" y="9385300"/>
            <a:ext cx="29765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97FF1EE-A1CA-574C-88C5-8625D4AB6F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0781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67A363-6251-6646-A4EE-22A9203A9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220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67A363-6251-6646-A4EE-22A9203A99A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49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107950" y="6523038"/>
            <a:ext cx="1463675" cy="263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8B9D5-4413-9143-8DDE-47EAB21569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CMU via RHUL / 12 Nov 2021 / Errors on Errors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220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CMU via RHUL / 12 Nov 2021 / Errors on Errors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BC144-7F13-A343-B12E-1AA39ADBAA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67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CMU via RHUL / 12 Nov 2021 / Errors on Errors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8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438" y="6523038"/>
            <a:ext cx="14636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GB"/>
              <a:t>G. Cowan 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8175" y="6524625"/>
            <a:ext cx="58848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CMU via RHUL / 12 Nov 2021 / Errors on Errors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54675" y="6500813"/>
            <a:ext cx="33813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EC6DFDD-E45C-474C-B5F1-87D176A6F8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8" r:id="rId1"/>
    <p:sldLayoutId id="2147483927" r:id="rId2"/>
    <p:sldLayoutId id="2147483929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18.png"/><Relationship Id="rId5" Type="http://schemas.openxmlformats.org/officeDocument/2006/relationships/tags" Target="../tags/tag6.xml"/><Relationship Id="rId10" Type="http://schemas.openxmlformats.org/officeDocument/2006/relationships/image" Target="../media/image117.png"/><Relationship Id="rId4" Type="http://schemas.openxmlformats.org/officeDocument/2006/relationships/tags" Target="../tags/tag5.xml"/><Relationship Id="rId9" Type="http://schemas.openxmlformats.org/officeDocument/2006/relationships/image" Target="../media/image116.png"/><Relationship Id="rId14" Type="http://schemas.openxmlformats.org/officeDocument/2006/relationships/image" Target="../media/image121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tags" Target="../tags/tag10.xml"/><Relationship Id="rId7" Type="http://schemas.openxmlformats.org/officeDocument/2006/relationships/image" Target="../media/image122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26.png"/><Relationship Id="rId5" Type="http://schemas.openxmlformats.org/officeDocument/2006/relationships/tags" Target="../tags/tag12.xml"/><Relationship Id="rId10" Type="http://schemas.openxmlformats.org/officeDocument/2006/relationships/image" Target="../media/image125.png"/><Relationship Id="rId4" Type="http://schemas.openxmlformats.org/officeDocument/2006/relationships/tags" Target="../tags/tag11.xml"/><Relationship Id="rId9" Type="http://schemas.openxmlformats.org/officeDocument/2006/relationships/image" Target="../media/image12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tags" Target="../tags/tag17.xml"/><Relationship Id="rId7" Type="http://schemas.openxmlformats.org/officeDocument/2006/relationships/image" Target="../media/image131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34.png"/><Relationship Id="rId5" Type="http://schemas.openxmlformats.org/officeDocument/2006/relationships/image" Target="../media/image128.png"/><Relationship Id="rId4" Type="http://schemas.openxmlformats.org/officeDocument/2006/relationships/image" Target="../media/image1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8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tags" Target="../tags/tag24.xml"/><Relationship Id="rId7" Type="http://schemas.openxmlformats.org/officeDocument/2006/relationships/image" Target="../media/image140.png"/><Relationship Id="rId12" Type="http://schemas.openxmlformats.org/officeDocument/2006/relationships/image" Target="../media/image145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43.png"/><Relationship Id="rId4" Type="http://schemas.openxmlformats.org/officeDocument/2006/relationships/tags" Target="../tags/tag25.xml"/><Relationship Id="rId9" Type="http://schemas.openxmlformats.org/officeDocument/2006/relationships/image" Target="../media/image14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1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614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CMU via RHUL / 12 Nov 2021 / Errors on Errors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031127-5B44-C045-B59A-2B0FB7DE8BAC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695700" y="3995284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Glen Cowan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Physics Department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Royal Holloway, University of London</a:t>
            </a:r>
          </a:p>
          <a:p>
            <a:r>
              <a:rPr lang="en-US" sz="2000" b="1" dirty="0" err="1">
                <a:solidFill>
                  <a:srgbClr val="000000"/>
                </a:solidFill>
                <a:latin typeface="Courier New" charset="0"/>
              </a:rPr>
              <a:t>g.cowan@rhul.ac.uk</a:t>
            </a:r>
            <a:endParaRPr lang="en-US" sz="2000" b="1" dirty="0">
              <a:solidFill>
                <a:srgbClr val="000000"/>
              </a:solidFill>
              <a:latin typeface="Courier New" charset="0"/>
            </a:endParaRPr>
          </a:p>
          <a:p>
            <a:r>
              <a:rPr lang="en-US" sz="2000" b="1" dirty="0" err="1">
                <a:solidFill>
                  <a:srgbClr val="000000"/>
                </a:solidFill>
                <a:latin typeface="Courier New" charset="0"/>
              </a:rPr>
              <a:t>www.pp.rhul.ac.uk</a:t>
            </a:r>
            <a:r>
              <a:rPr lang="en-US" sz="2000" b="1" dirty="0">
                <a:solidFill>
                  <a:srgbClr val="000000"/>
                </a:solidFill>
                <a:latin typeface="Courier New" charset="0"/>
              </a:rPr>
              <a:t>/~</a:t>
            </a:r>
            <a:r>
              <a:rPr lang="en-US" sz="2000" b="1" dirty="0" err="1">
                <a:solidFill>
                  <a:srgbClr val="000000"/>
                </a:solidFill>
                <a:latin typeface="Courier New" charset="0"/>
              </a:rPr>
              <a:t>cowan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149" name="Picture 1" descr="royalholloway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4168321"/>
            <a:ext cx="1757362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2"/>
          <p:cNvSpPr txBox="1">
            <a:spLocks noChangeArrowheads="1"/>
          </p:cNvSpPr>
          <p:nvPr/>
        </p:nvSpPr>
        <p:spPr bwMode="auto">
          <a:xfrm>
            <a:off x="547532" y="438710"/>
            <a:ext cx="8193696" cy="154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Errors on Errors: Refining Particle Physics Analyses with the Gamma Variance Model</a:t>
            </a:r>
          </a:p>
        </p:txBody>
      </p:sp>
      <p:pic>
        <p:nvPicPr>
          <p:cNvPr id="615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189084"/>
            <a:ext cx="125571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5292271"/>
            <a:ext cx="91598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3"/>
          <p:cNvSpPr txBox="1">
            <a:spLocks noChangeArrowheads="1"/>
          </p:cNvSpPr>
          <p:nvPr/>
        </p:nvSpPr>
        <p:spPr bwMode="auto">
          <a:xfrm>
            <a:off x="4027714" y="2181651"/>
            <a:ext cx="445225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SimSun" charset="0"/>
                <a:cs typeface="Calibri" panose="020F0502020204030204" pitchFamily="34" charset="0"/>
              </a:rPr>
              <a:t>STAMPS Seminar</a:t>
            </a:r>
          </a:p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SimSun" charset="0"/>
                <a:cs typeface="Calibri" panose="020F0502020204030204" pitchFamily="34" charset="0"/>
              </a:rPr>
              <a:t>CMU via London</a:t>
            </a:r>
          </a:p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SimSun" charset="0"/>
                <a:cs typeface="Calibri" panose="020F0502020204030204" pitchFamily="34" charset="0"/>
              </a:rPr>
              <a:t>12 November 2021</a:t>
            </a:r>
          </a:p>
        </p:txBody>
      </p:sp>
      <p:pic>
        <p:nvPicPr>
          <p:cNvPr id="6155" name="Picture 17" descr="Atlas_Medal_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4074659"/>
            <a:ext cx="7143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0DE833-EFD3-2B44-AE17-67D7683A0F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319" y="2132229"/>
            <a:ext cx="2149021" cy="14727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5017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CMU via RHUL / 12 Nov 2021 / Errors on Errors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C4C18C4-B826-C840-BCB8-9BF5F4AEBB35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10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180" name="Rectangle 2"/>
          <p:cNvSpPr txBox="1">
            <a:spLocks noChangeArrowheads="1"/>
          </p:cNvSpPr>
          <p:nvPr/>
        </p:nvSpPr>
        <p:spPr bwMode="auto">
          <a:xfrm>
            <a:off x="1023938" y="306388"/>
            <a:ext cx="7223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model for estimates of variance</a:t>
            </a:r>
          </a:p>
        </p:txBody>
      </p:sp>
      <p:sp>
        <p:nvSpPr>
          <p:cNvPr id="50181" name="TextBox 4"/>
          <p:cNvSpPr txBox="1">
            <a:spLocks noChangeArrowheads="1"/>
          </p:cNvSpPr>
          <p:nvPr/>
        </p:nvSpPr>
        <p:spPr bwMode="auto">
          <a:xfrm>
            <a:off x="533400" y="971550"/>
            <a:ext cx="791242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the estimated variance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was obtained as the sample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 from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observations of a Gaussian distributed bias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case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gamma distributed with </a:t>
            </a:r>
          </a:p>
        </p:txBody>
      </p:sp>
      <p:pic>
        <p:nvPicPr>
          <p:cNvPr id="5018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2724150"/>
            <a:ext cx="17653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2749550"/>
            <a:ext cx="1651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4166F9-AB63-7646-A58C-936DDCC372C2}"/>
              </a:ext>
            </a:extLst>
          </p:cNvPr>
          <p:cNvSpPr txBox="1"/>
          <p:nvPr/>
        </p:nvSpPr>
        <p:spPr>
          <a:xfrm>
            <a:off x="500743" y="4103914"/>
            <a:ext cx="80205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Furthermore choice of the gamma distribution for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allows one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profile over the nuisance parameters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closed form and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leads to a simple profile likelihood.</a:t>
            </a:r>
          </a:p>
        </p:txBody>
      </p:sp>
    </p:spTree>
    <p:extLst>
      <p:ext uri="{BB962C8B-B14F-4D97-AF65-F5344CB8AC3E}">
        <p14:creationId xmlns:p14="http://schemas.microsoft.com/office/powerpoint/2010/main" val="257575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1945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CMU via RHUL / 12 Nov 2021 / Errors on Errors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5050CD-8D94-5741-ADBA-9ACA9DE11A0B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11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0" name="Rectangle 2"/>
          <p:cNvSpPr txBox="1">
            <a:spLocks noChangeArrowheads="1"/>
          </p:cNvSpPr>
          <p:nvPr/>
        </p:nvSpPr>
        <p:spPr bwMode="auto">
          <a:xfrm>
            <a:off x="441325" y="288925"/>
            <a:ext cx="82375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Distributions of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sz="3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√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GB" sz="3600" i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498475" y="1173163"/>
            <a:ext cx="41985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 gamma distribution, </a:t>
            </a:r>
          </a:p>
        </p:txBody>
      </p:sp>
      <p:pic>
        <p:nvPicPr>
          <p:cNvPr id="1946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892300"/>
            <a:ext cx="41783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957263"/>
            <a:ext cx="210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1030288"/>
            <a:ext cx="1993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5" name="Straight Arrow Connector 10"/>
          <p:cNvCxnSpPr>
            <a:cxnSpLocks noChangeShapeType="1"/>
          </p:cNvCxnSpPr>
          <p:nvPr/>
        </p:nvCxnSpPr>
        <p:spPr bwMode="auto">
          <a:xfrm flipH="1" flipV="1">
            <a:off x="4854575" y="2395538"/>
            <a:ext cx="547688" cy="128587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9466" name="TextBox 11"/>
          <p:cNvSpPr txBox="1">
            <a:spLocks noChangeArrowheads="1"/>
          </p:cNvSpPr>
          <p:nvPr/>
        </p:nvSpPr>
        <p:spPr bwMode="auto">
          <a:xfrm>
            <a:off x="5530850" y="2330450"/>
            <a:ext cx="3211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relative “error on error”</a:t>
            </a:r>
          </a:p>
        </p:txBody>
      </p:sp>
      <p:pic>
        <p:nvPicPr>
          <p:cNvPr id="19467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2992438"/>
            <a:ext cx="8974137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2150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CMU via RHUL / 12 Nov 2021 / Errors on Errors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DC9909D-9D6D-B34C-91B5-F1DA419CF69E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12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146729" y="2988222"/>
            <a:ext cx="8336203" cy="372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Treated like data: 	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 primary measurements)</a:t>
            </a:r>
            <a:endParaRPr lang="en-US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 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(estimates of nuisance par.)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 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(estimates of variances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         of estimates of NP)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Adjustable parameters:   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(parameters of interest)</a:t>
            </a:r>
            <a:endParaRPr lang="el-GR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 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(nuisance parameters)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 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(sys. errors = std. dev. of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of NP estimates)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Fixed parameters:     	    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(rel. err. in estimate of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EED7D89-CD85-7248-95C1-2B1995D80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121648"/>
            <a:ext cx="7223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 likelihood for gamma variance model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AEFA0A2E-4EC3-2249-A279-514005D0D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17" y="661243"/>
            <a:ext cx="72294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BE8A89-EF82-8443-B5C8-C3B4AAF1A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814" y="1509258"/>
            <a:ext cx="1603948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682796-EB75-6A4E-8C17-7E3937EF10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873" y="2132919"/>
            <a:ext cx="168554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28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2253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CMU via RHUL / 12 Nov 2021 / Errors on Errors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541D8D1-554A-FE4C-85F9-9DA0EF93D404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13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2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Profiling over systematic errors</a:t>
            </a:r>
          </a:p>
        </p:txBody>
      </p:sp>
      <p:sp>
        <p:nvSpPr>
          <p:cNvPr id="22533" name="TextBox 3"/>
          <p:cNvSpPr txBox="1">
            <a:spLocks noChangeArrowheads="1"/>
          </p:cNvSpPr>
          <p:nvPr/>
        </p:nvSpPr>
        <p:spPr bwMode="auto">
          <a:xfrm>
            <a:off x="550863" y="963613"/>
            <a:ext cx="5356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profile over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closed form</a:t>
            </a:r>
          </a:p>
        </p:txBody>
      </p:sp>
      <p:pic>
        <p:nvPicPr>
          <p:cNvPr id="2253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95438"/>
            <a:ext cx="641191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520700" y="2678113"/>
            <a:ext cx="7612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gives the profile log-likelihood (up to additive const.)</a:t>
            </a:r>
          </a:p>
        </p:txBody>
      </p:sp>
      <p:pic>
        <p:nvPicPr>
          <p:cNvPr id="2253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527425"/>
            <a:ext cx="81835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412750" y="3381375"/>
            <a:ext cx="8461375" cy="1912938"/>
          </a:xfrm>
          <a:prstGeom prst="rect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8" name="TextBox 10"/>
          <p:cNvSpPr txBox="1">
            <a:spLocks noChangeArrowheads="1"/>
          </p:cNvSpPr>
          <p:nvPr/>
        </p:nvSpPr>
        <p:spPr bwMode="auto">
          <a:xfrm>
            <a:off x="428625" y="5553075"/>
            <a:ext cx="82682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limit of small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 log terms revert back to the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quadratic form seen with known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22539" name="Straight Arrow Connector 12"/>
          <p:cNvCxnSpPr>
            <a:cxnSpLocks noChangeShapeType="1"/>
          </p:cNvCxnSpPr>
          <p:nvPr/>
        </p:nvCxnSpPr>
        <p:spPr bwMode="auto">
          <a:xfrm flipV="1">
            <a:off x="5905500" y="5064125"/>
            <a:ext cx="444500" cy="534988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2355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CMU via RHUL / 12 Nov 2021 / Errors on Errors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E1CB3CD-303C-B64F-857B-E11F1AF4DBB3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14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likelihood from Student’s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pic>
        <p:nvPicPr>
          <p:cNvPr id="2355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1090613"/>
            <a:ext cx="17113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2"/>
          <p:cNvSpPr txBox="1">
            <a:spLocks noChangeArrowheads="1"/>
          </p:cNvSpPr>
          <p:nvPr/>
        </p:nvSpPr>
        <p:spPr bwMode="auto">
          <a:xfrm>
            <a:off x="504825" y="1285875"/>
            <a:ext cx="5707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arrive at same likelihood by defining</a:t>
            </a:r>
          </a:p>
        </p:txBody>
      </p:sp>
      <p:sp>
        <p:nvSpPr>
          <p:cNvPr id="23559" name="TextBox 3"/>
          <p:cNvSpPr txBox="1">
            <a:spLocks noChangeArrowheads="1"/>
          </p:cNvSpPr>
          <p:nvPr/>
        </p:nvSpPr>
        <p:spPr bwMode="auto">
          <a:xfrm>
            <a:off x="534988" y="2141538"/>
            <a:ext cx="6405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Since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Gauss and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Gamma,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Student’s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pic>
        <p:nvPicPr>
          <p:cNvPr id="2356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2795588"/>
            <a:ext cx="525621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Box 5"/>
          <p:cNvSpPr txBox="1">
            <a:spLocks noChangeArrowheads="1"/>
          </p:cNvSpPr>
          <p:nvPr/>
        </p:nvSpPr>
        <p:spPr bwMode="auto">
          <a:xfrm>
            <a:off x="6089650" y="3136900"/>
            <a:ext cx="808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</a:p>
        </p:txBody>
      </p:sp>
      <p:pic>
        <p:nvPicPr>
          <p:cNvPr id="2356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3014663"/>
            <a:ext cx="13335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TextBox 7"/>
          <p:cNvSpPr txBox="1">
            <a:spLocks noChangeArrowheads="1"/>
          </p:cNvSpPr>
          <p:nvPr/>
        </p:nvSpPr>
        <p:spPr bwMode="auto">
          <a:xfrm>
            <a:off x="534988" y="4222750"/>
            <a:ext cx="8062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Resulting likelihood same as profile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ʹ(</a:t>
            </a:r>
            <a:r>
              <a:rPr lang="el-G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gamma model </a:t>
            </a:r>
          </a:p>
        </p:txBody>
      </p:sp>
      <p:pic>
        <p:nvPicPr>
          <p:cNvPr id="23564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4918075"/>
            <a:ext cx="70183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69875"/>
            <a:ext cx="4268788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3072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CMU via RHUL / 12 Nov 2021 / Errors on Errors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713E0D2-087F-4F4D-9856-8F61BCB6F9A4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15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5" name="Rectangle 2"/>
          <p:cNvSpPr txBox="1">
            <a:spLocks noChangeArrowheads="1"/>
          </p:cNvSpPr>
          <p:nvPr/>
        </p:nvSpPr>
        <p:spPr bwMode="auto">
          <a:xfrm>
            <a:off x="130175" y="274638"/>
            <a:ext cx="4873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Curve fitting, averages</a:t>
            </a:r>
            <a:endParaRPr lang="en-GB" sz="36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973263"/>
            <a:ext cx="372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2"/>
          <p:cNvSpPr txBox="1">
            <a:spLocks noChangeArrowheads="1"/>
          </p:cNvSpPr>
          <p:nvPr/>
        </p:nvSpPr>
        <p:spPr bwMode="auto">
          <a:xfrm>
            <a:off x="596900" y="993775"/>
            <a:ext cx="34531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independent </a:t>
            </a:r>
          </a:p>
          <a:p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1,...,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with</a:t>
            </a:r>
          </a:p>
        </p:txBody>
      </p:sp>
      <p:pic>
        <p:nvPicPr>
          <p:cNvPr id="3072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4933950"/>
            <a:ext cx="78867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xtBox 4"/>
          <p:cNvSpPr txBox="1">
            <a:spLocks noChangeArrowheads="1"/>
          </p:cNvSpPr>
          <p:nvPr/>
        </p:nvSpPr>
        <p:spPr bwMode="auto">
          <a:xfrm>
            <a:off x="627063" y="3321050"/>
            <a:ext cx="776648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the parameters of interest in the fit function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l-GR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bias parameters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constrained by control measurements </a:t>
            </a:r>
            <a:endParaRPr lang="el-GR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Gauss(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so that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known we have</a:t>
            </a:r>
          </a:p>
        </p:txBody>
      </p:sp>
    </p:spTree>
    <p:extLst>
      <p:ext uri="{BB962C8B-B14F-4D97-AF65-F5344CB8AC3E}">
        <p14:creationId xmlns:p14="http://schemas.microsoft.com/office/powerpoint/2010/main" val="60662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3379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CMU via RHUL / 12 Nov 2021 / Errors on Errors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9DF69E9-22F9-AD43-A767-1A5E5743433C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16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Goodness of fit</a:t>
            </a:r>
          </a:p>
        </p:txBody>
      </p:sp>
      <p:sp>
        <p:nvSpPr>
          <p:cNvPr id="33797" name="TextBox 1"/>
          <p:cNvSpPr txBox="1">
            <a:spLocks noChangeArrowheads="1"/>
          </p:cNvSpPr>
          <p:nvPr/>
        </p:nvSpPr>
        <p:spPr bwMode="auto">
          <a:xfrm>
            <a:off x="526597" y="848859"/>
            <a:ext cx="5449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quantify goodness of fit with statistic</a:t>
            </a:r>
          </a:p>
        </p:txBody>
      </p:sp>
      <p:pic>
        <p:nvPicPr>
          <p:cNvPr id="337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85" y="1421946"/>
            <a:ext cx="239871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60" y="2599871"/>
            <a:ext cx="7926387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Box 5"/>
          <p:cNvSpPr txBox="1">
            <a:spLocks noChangeArrowheads="1"/>
          </p:cNvSpPr>
          <p:nvPr/>
        </p:nvSpPr>
        <p:spPr bwMode="auto">
          <a:xfrm>
            <a:off x="538183" y="3668485"/>
            <a:ext cx="8753294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Lʹ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l-GR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an adjustable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 saturated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model).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Asymptotically should have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chi-squared(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increasing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asymptotics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breaks down:  ongoing studies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Alessandra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Brazzale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(Uni. Padova) on higher order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asymptotics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improvement possible with Bartlett correction.</a:t>
            </a:r>
          </a:p>
        </p:txBody>
      </p:sp>
    </p:spTree>
    <p:extLst>
      <p:ext uri="{BB962C8B-B14F-4D97-AF65-F5344CB8AC3E}">
        <p14:creationId xmlns:p14="http://schemas.microsoft.com/office/powerpoint/2010/main" val="268728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3481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CMU via RHUL / 12 Nov 2021 / Errors on Errors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FC448C7-E586-0D46-80BE-9E8B0B1BCAD0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17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20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Distributions of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pic>
        <p:nvPicPr>
          <p:cNvPr id="348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1" y="1011238"/>
            <a:ext cx="6869112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20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3584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CMU via RHUL / 12 Nov 2021 / Errors on Errors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D4B1DE7-FEC1-7F44-A081-D9F5569D9E09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18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4" name="Rectangle 2"/>
          <p:cNvSpPr txBox="1">
            <a:spLocks noChangeArrowheads="1"/>
          </p:cNvSpPr>
          <p:nvPr/>
        </p:nvSpPr>
        <p:spPr bwMode="auto">
          <a:xfrm>
            <a:off x="0" y="233589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Distributions of Bartlett-corrected</a:t>
            </a:r>
            <a:endParaRPr lang="en-GB" sz="3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85" y="974952"/>
            <a:ext cx="6834187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C9A448-4C94-A849-8923-D34CAFCB4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926" y="158750"/>
            <a:ext cx="1678215" cy="80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8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B3F069-B9F6-1D45-8B30-1357940D2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694" y="3220358"/>
            <a:ext cx="2755032" cy="324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D17D19-9EF4-CB40-8AED-FBF05AF40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08" y="3280228"/>
            <a:ext cx="2964740" cy="3204000"/>
          </a:xfrm>
          <a:prstGeom prst="rect">
            <a:avLst/>
          </a:prstGeom>
        </p:spPr>
      </p:pic>
      <p:sp>
        <p:nvSpPr>
          <p:cNvPr id="3584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3584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CMU via RHUL / 12 Nov 2021 / Errors on Errors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D4B1DE7-FEC1-7F44-A081-D9F5569D9E09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19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4" name="Rectangle 2"/>
          <p:cNvSpPr txBox="1">
            <a:spLocks noChangeArrowheads="1"/>
          </p:cNvSpPr>
          <p:nvPr/>
        </p:nvSpPr>
        <p:spPr bwMode="auto">
          <a:xfrm>
            <a:off x="326572" y="211819"/>
            <a:ext cx="8447994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Higher-order </a:t>
            </a:r>
            <a:r>
              <a:rPr lang="en-GB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asymptotics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(A. </a:t>
            </a:r>
            <a:r>
              <a:rPr lang="en-GB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Brazzale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3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DFE9C-9758-8B4E-A90E-BCDBA5B502B2}"/>
              </a:ext>
            </a:extLst>
          </p:cNvPr>
          <p:cNvSpPr txBox="1"/>
          <p:nvPr/>
        </p:nvSpPr>
        <p:spPr>
          <a:xfrm>
            <a:off x="446315" y="794657"/>
            <a:ext cx="8354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12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indico.cern.ch</a:t>
            </a:r>
            <a:r>
              <a:rPr lang="en-US" sz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/event/1051224/contributions/4540321/attachments/2337195/3983787/PhyStatSyst_Brazzale%5B7%5D.pdf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95EBAF-B91E-804F-BC1D-B9638091F4E2}"/>
              </a:ext>
            </a:extLst>
          </p:cNvPr>
          <p:cNvSpPr txBox="1"/>
          <p:nvPr/>
        </p:nvSpPr>
        <p:spPr>
          <a:xfrm>
            <a:off x="6020032" y="3722915"/>
            <a:ext cx="31021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Modified statistic</a:t>
            </a:r>
          </a:p>
          <a:p>
            <a:pPr algn="l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shows close to </a:t>
            </a:r>
          </a:p>
          <a:p>
            <a:pPr algn="l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 distribution even for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0.6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No simulation required.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E29C34-B8E6-B74C-BE05-063314533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959" y="1445942"/>
            <a:ext cx="4916041" cy="14264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CF4C26-0299-CE40-9CED-9BF1049CB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4339" y="2100942"/>
            <a:ext cx="3041661" cy="54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4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614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CMU via RHUL / 12 Nov 2021 / Errors on Errors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031127-5B44-C045-B59A-2B0FB7DE8BAC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539749"/>
            <a:ext cx="5998673" cy="5730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2176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1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xkcd.com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/2110/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4228" y="15875"/>
            <a:ext cx="2429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Randall Munroe, </a:t>
            </a:r>
            <a:r>
              <a:rPr lang="en-US" sz="1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xkcd.com</a:t>
            </a:r>
            <a:endParaRPr lang="en-US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11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839913"/>
            <a:ext cx="50641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3686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CMU via RHUL / 12 Nov 2021 / Errors on Errors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B066F4E-9D77-6044-A5B5-53E5EF53C46E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20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9" name="Rectangle 2"/>
          <p:cNvSpPr txBox="1">
            <a:spLocks noChangeArrowheads="1"/>
          </p:cNvSpPr>
          <p:nvPr/>
        </p:nvSpPr>
        <p:spPr bwMode="auto">
          <a:xfrm>
            <a:off x="917575" y="150813"/>
            <a:ext cx="74056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average of two measurements</a:t>
            </a:r>
          </a:p>
        </p:txBody>
      </p:sp>
      <p:sp>
        <p:nvSpPr>
          <p:cNvPr id="36870" name="TextBox 2"/>
          <p:cNvSpPr txBox="1">
            <a:spLocks noChangeArrowheads="1"/>
          </p:cNvSpPr>
          <p:nvPr/>
        </p:nvSpPr>
        <p:spPr bwMode="auto">
          <a:xfrm>
            <a:off x="5848350" y="2085975"/>
            <a:ext cx="3213700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 discrepancy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 values to be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averaged gives larger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 length saturates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 of absolute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discrepancy between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values.</a:t>
            </a:r>
          </a:p>
        </p:txBody>
      </p:sp>
      <p:sp>
        <p:nvSpPr>
          <p:cNvPr id="36871" name="TextBox 1"/>
          <p:cNvSpPr txBox="1">
            <a:spLocks noChangeArrowheads="1"/>
          </p:cNvSpPr>
          <p:nvPr/>
        </p:nvSpPr>
        <p:spPr bwMode="auto">
          <a:xfrm>
            <a:off x="423863" y="673100"/>
            <a:ext cx="7262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MINOS interval (= approx. confidence interval) based on</a:t>
            </a:r>
          </a:p>
        </p:txBody>
      </p:sp>
      <p:pic>
        <p:nvPicPr>
          <p:cNvPr id="3687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1136650"/>
            <a:ext cx="2844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Box 4"/>
          <p:cNvSpPr txBox="1">
            <a:spLocks noChangeArrowheads="1"/>
          </p:cNvSpPr>
          <p:nvPr/>
        </p:nvSpPr>
        <p:spPr bwMode="auto">
          <a:xfrm>
            <a:off x="4938713" y="1192213"/>
            <a:ext cx="736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</a:p>
        </p:txBody>
      </p:sp>
      <p:sp>
        <p:nvSpPr>
          <p:cNvPr id="36874" name="TextBox 5"/>
          <p:cNvSpPr txBox="1">
            <a:spLocks noChangeArrowheads="1"/>
          </p:cNvSpPr>
          <p:nvPr/>
        </p:nvSpPr>
        <p:spPr bwMode="auto">
          <a:xfrm>
            <a:off x="6563780" y="5717640"/>
            <a:ext cx="18914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relative error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sys. error</a:t>
            </a:r>
          </a:p>
        </p:txBody>
      </p:sp>
      <p:cxnSp>
        <p:nvCxnSpPr>
          <p:cNvPr id="36875" name="Straight Arrow Connector 7"/>
          <p:cNvCxnSpPr>
            <a:cxnSpLocks noChangeShapeType="1"/>
          </p:cNvCxnSpPr>
          <p:nvPr/>
        </p:nvCxnSpPr>
        <p:spPr bwMode="auto">
          <a:xfrm flipH="1">
            <a:off x="5538788" y="6116638"/>
            <a:ext cx="920750" cy="18732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3687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1155700"/>
            <a:ext cx="3860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49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142" y="2396899"/>
            <a:ext cx="44450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3993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CMU via RHUL / 12 Nov 2021 / Errors on Errors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3D368A0-8534-EB40-BDD4-80CF1AC1EBFA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21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41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 of average to outliers</a:t>
            </a:r>
          </a:p>
        </p:txBody>
      </p:sp>
      <p:sp>
        <p:nvSpPr>
          <p:cNvPr id="39942" name="TextBox 2"/>
          <p:cNvSpPr txBox="1">
            <a:spLocks noChangeArrowheads="1"/>
          </p:cNvSpPr>
          <p:nvPr/>
        </p:nvSpPr>
        <p:spPr bwMode="auto">
          <a:xfrm>
            <a:off x="458788" y="917575"/>
            <a:ext cx="81770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average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values,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8, 9, 10, 11, 12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all with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stat. and sys. errors of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suppose negligible error on error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(here take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0.01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all).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78C40F-0B3D-7944-A745-B8DFA2664352}"/>
              </a:ext>
            </a:extLst>
          </p:cNvPr>
          <p:cNvSpPr txBox="1"/>
          <p:nvPr/>
        </p:nvSpPr>
        <p:spPr>
          <a:xfrm>
            <a:off x="6215743" y="4621214"/>
            <a:ext cx="28123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inner error bars 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sz="20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i="1" baseline="-25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y,i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outer error bars </a:t>
            </a:r>
          </a:p>
          <a:p>
            <a:pPr algn="l"/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= (</a:t>
            </a:r>
            <a:r>
              <a:rPr lang="el-GR" sz="20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i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y,i</a:t>
            </a:r>
            <a:r>
              <a:rPr lang="en-US" sz="2000" baseline="30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l-GR" sz="20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i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sz="2000" baseline="30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aseline="30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½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369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4096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CMU via RHUL / 12 Nov 2021 / Errors on Errors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E03E94-4C7C-9F47-B842-21973A98181C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22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4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 of average to outliers (2)</a:t>
            </a: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458788" y="979488"/>
            <a:ext cx="72429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suppose the measurement at 10 was actually at 20:</a:t>
            </a:r>
          </a:p>
        </p:txBody>
      </p:sp>
      <p:pic>
        <p:nvPicPr>
          <p:cNvPr id="409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663700"/>
            <a:ext cx="43561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Box 3"/>
          <p:cNvSpPr txBox="1">
            <a:spLocks noChangeArrowheads="1"/>
          </p:cNvSpPr>
          <p:nvPr/>
        </p:nvSpPr>
        <p:spPr bwMode="auto">
          <a:xfrm>
            <a:off x="566738" y="5599113"/>
            <a:ext cx="8410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pulled up to 12.0, size of confidence interval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(would be exactly unchanged with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0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40968" name="TextBox 5"/>
          <p:cNvSpPr txBox="1">
            <a:spLocks noChangeArrowheads="1"/>
          </p:cNvSpPr>
          <p:nvPr/>
        </p:nvSpPr>
        <p:spPr bwMode="auto">
          <a:xfrm>
            <a:off x="7191375" y="3289300"/>
            <a:ext cx="1273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“outlier”</a:t>
            </a:r>
          </a:p>
        </p:txBody>
      </p:sp>
      <p:cxnSp>
        <p:nvCxnSpPr>
          <p:cNvPr id="40969" name="Straight Arrow Connector 7"/>
          <p:cNvCxnSpPr>
            <a:cxnSpLocks noChangeShapeType="1"/>
          </p:cNvCxnSpPr>
          <p:nvPr/>
        </p:nvCxnSpPr>
        <p:spPr bwMode="auto">
          <a:xfrm flipH="1" flipV="1">
            <a:off x="4773613" y="2784475"/>
            <a:ext cx="2249487" cy="735013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3643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4198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CMU via RHUL / 12 Nov 2021 / Errors on Errors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0501333-B1FA-9647-A122-539CB4E700CA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23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8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with all 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</a:t>
            </a:r>
          </a:p>
        </p:txBody>
      </p:sp>
      <p:pic>
        <p:nvPicPr>
          <p:cNvPr id="4198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1600200"/>
            <a:ext cx="4368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Box 2"/>
          <p:cNvSpPr txBox="1">
            <a:spLocks noChangeArrowheads="1"/>
          </p:cNvSpPr>
          <p:nvPr/>
        </p:nvSpPr>
        <p:spPr bwMode="auto">
          <a:xfrm>
            <a:off x="795338" y="979488"/>
            <a:ext cx="5484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assign to each measurement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sp>
        <p:nvSpPr>
          <p:cNvPr id="41991" name="TextBox 3"/>
          <p:cNvSpPr txBox="1">
            <a:spLocks noChangeArrowheads="1"/>
          </p:cNvSpPr>
          <p:nvPr/>
        </p:nvSpPr>
        <p:spPr bwMode="auto">
          <a:xfrm>
            <a:off x="857250" y="5553075"/>
            <a:ext cx="7346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still at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10.00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size of interval moves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0.63 → 0.65</a:t>
            </a:r>
          </a:p>
        </p:txBody>
      </p:sp>
    </p:spTree>
    <p:extLst>
      <p:ext uri="{BB962C8B-B14F-4D97-AF65-F5344CB8AC3E}">
        <p14:creationId xmlns:p14="http://schemas.microsoft.com/office/powerpoint/2010/main" val="233022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4301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CMU via RHUL / 12 Nov 2021 / Errors on Errors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9879983-805C-AA49-8F63-A66F72A614C7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24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2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with all 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 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outlier</a:t>
            </a:r>
          </a:p>
        </p:txBody>
      </p:sp>
      <p:pic>
        <p:nvPicPr>
          <p:cNvPr id="4301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587500"/>
            <a:ext cx="43434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Box 3"/>
          <p:cNvSpPr txBox="1">
            <a:spLocks noChangeArrowheads="1"/>
          </p:cNvSpPr>
          <p:nvPr/>
        </p:nvSpPr>
        <p:spPr bwMode="auto">
          <a:xfrm>
            <a:off x="520700" y="979488"/>
            <a:ext cx="753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now with the outlier (middle measurement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→ 20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43015" name="TextBox 4"/>
          <p:cNvSpPr txBox="1">
            <a:spLocks noChangeArrowheads="1"/>
          </p:cNvSpPr>
          <p:nvPr/>
        </p:nvSpPr>
        <p:spPr bwMode="auto">
          <a:xfrm>
            <a:off x="504825" y="5324475"/>
            <a:ext cx="75850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→10.75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(outlier pulls much less).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Half-size of interval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0.78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(inflated because of bad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g.o.f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.).</a:t>
            </a:r>
          </a:p>
        </p:txBody>
      </p:sp>
    </p:spTree>
    <p:extLst>
      <p:ext uri="{BB962C8B-B14F-4D97-AF65-F5344CB8AC3E}">
        <p14:creationId xmlns:p14="http://schemas.microsoft.com/office/powerpoint/2010/main" val="105071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4403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CMU via RHUL / 12 Nov 2021 / Errors on Errors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8D7AD59-9C77-D542-8674-2E28003CCA46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25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03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5819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Naive approach to errors on errors</a:t>
            </a:r>
          </a:p>
        </p:txBody>
      </p:sp>
      <p:sp>
        <p:nvSpPr>
          <p:cNvPr id="44037" name="TextBox 1"/>
          <p:cNvSpPr txBox="1">
            <a:spLocks noChangeArrowheads="1"/>
          </p:cNvSpPr>
          <p:nvPr/>
        </p:nvSpPr>
        <p:spPr bwMode="auto">
          <a:xfrm>
            <a:off x="428625" y="1039813"/>
            <a:ext cx="84255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Naively one might think that the error on the error in the previous</a:t>
            </a:r>
          </a:p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could be taken into account conservatively by inflating </a:t>
            </a:r>
          </a:p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systematic errors, i.e., </a:t>
            </a:r>
          </a:p>
        </p:txBody>
      </p:sp>
      <p:pic>
        <p:nvPicPr>
          <p:cNvPr id="4403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2552700"/>
            <a:ext cx="28416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Box 7"/>
          <p:cNvSpPr txBox="1">
            <a:spLocks noChangeArrowheads="1"/>
          </p:cNvSpPr>
          <p:nvPr/>
        </p:nvSpPr>
        <p:spPr bwMode="auto">
          <a:xfrm>
            <a:off x="474663" y="3182938"/>
            <a:ext cx="1952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this gives </a:t>
            </a:r>
          </a:p>
        </p:txBody>
      </p:sp>
      <p:pic>
        <p:nvPicPr>
          <p:cNvPr id="4404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4049713"/>
            <a:ext cx="294163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4814888"/>
            <a:ext cx="27193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2" name="TextBox 10"/>
          <p:cNvSpPr txBox="1">
            <a:spLocks noChangeArrowheads="1"/>
          </p:cNvSpPr>
          <p:nvPr/>
        </p:nvSpPr>
        <p:spPr bwMode="auto">
          <a:xfrm>
            <a:off x="4222750" y="3978275"/>
            <a:ext cx="43749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without outlier (middle meas. 10)</a:t>
            </a:r>
          </a:p>
        </p:txBody>
      </p:sp>
      <p:sp>
        <p:nvSpPr>
          <p:cNvPr id="44043" name="TextBox 11"/>
          <p:cNvSpPr txBox="1">
            <a:spLocks noChangeArrowheads="1"/>
          </p:cNvSpPr>
          <p:nvPr/>
        </p:nvSpPr>
        <p:spPr bwMode="auto">
          <a:xfrm>
            <a:off x="4192588" y="4743450"/>
            <a:ext cx="39195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outlier (middle meas. 20)</a:t>
            </a:r>
          </a:p>
        </p:txBody>
      </p:sp>
      <p:sp>
        <p:nvSpPr>
          <p:cNvPr id="44044" name="TextBox 12"/>
          <p:cNvSpPr txBox="1">
            <a:spLocks noChangeArrowheads="1"/>
          </p:cNvSpPr>
          <p:nvPr/>
        </p:nvSpPr>
        <p:spPr bwMode="auto">
          <a:xfrm>
            <a:off x="444500" y="5400675"/>
            <a:ext cx="82305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the sensitivity to the outlier is not reduced and the size of the</a:t>
            </a:r>
          </a:p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 is still independent of goodness of fit.</a:t>
            </a:r>
          </a:p>
        </p:txBody>
      </p:sp>
    </p:spTree>
    <p:extLst>
      <p:ext uri="{BB962C8B-B14F-4D97-AF65-F5344CB8AC3E}">
        <p14:creationId xmlns:p14="http://schemas.microsoft.com/office/powerpoint/2010/main" val="409494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via RHUL / 12 Nov 2021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252410"/>
            <a:ext cx="7772400" cy="618447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Application to the muon </a:t>
            </a:r>
            <a:r>
              <a:rPr 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− 2</a:t>
            </a: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</a:t>
            </a: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anomaly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F461B6-19D6-0949-94C5-5B5ECCAF4BA4}"/>
              </a:ext>
            </a:extLst>
          </p:cNvPr>
          <p:cNvSpPr txBox="1"/>
          <p:nvPr/>
        </p:nvSpPr>
        <p:spPr>
          <a:xfrm>
            <a:off x="315685" y="1023255"/>
            <a:ext cx="8828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recently measured muon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− 2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ave.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2006, 2021) disagrees with the Standard Model prediction with a significance of 4.2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7B41BA-D03E-6E46-8E37-E497D7CB4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32" y="2365323"/>
            <a:ext cx="5614310" cy="40010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23E3A3-EA70-B142-96F1-A0D7F68335FB}"/>
              </a:ext>
            </a:extLst>
          </p:cNvPr>
          <p:cNvSpPr txBox="1"/>
          <p:nvPr/>
        </p:nvSpPr>
        <p:spPr>
          <a:xfrm>
            <a:off x="337458" y="1959427"/>
            <a:ext cx="5677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Muon g-2 Collab., PRL </a:t>
            </a:r>
            <a:r>
              <a:rPr lang="en-GB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126, 141801 (2021) </a:t>
            </a:r>
            <a:endParaRPr lang="en-GB" sz="2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F7CC8D-43DE-A94A-AA9B-FFDB358DA6F6}"/>
              </a:ext>
            </a:extLst>
          </p:cNvPr>
          <p:cNvSpPr txBox="1"/>
          <p:nvPr/>
        </p:nvSpPr>
        <p:spPr>
          <a:xfrm>
            <a:off x="5867399" y="2634343"/>
            <a:ext cx="318951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Discrepancy significantly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reduced by 2021 lattice-based prediction of 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Borsanyi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(BMW).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goal is to investigate sensitivity of significance to error assumptions, so for now focus on the 4.2</a:t>
            </a:r>
            <a:r>
              <a:rPr lang="el-G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problem.</a:t>
            </a:r>
          </a:p>
        </p:txBody>
      </p:sp>
    </p:spTree>
    <p:extLst>
      <p:ext uri="{BB962C8B-B14F-4D97-AF65-F5344CB8AC3E}">
        <p14:creationId xmlns:p14="http://schemas.microsoft.com/office/powerpoint/2010/main" val="261902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via RHUL / 12 Nov 2021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132666"/>
            <a:ext cx="7772400" cy="618447"/>
          </a:xfrm>
          <a:ln>
            <a:solidFill>
              <a:srgbClr val="0070C0"/>
            </a:solidFill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Muon </a:t>
            </a:r>
            <a:r>
              <a:rPr 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− 2</a:t>
            </a: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</a:t>
            </a: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ingredients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F461B6-19D6-0949-94C5-5B5ECCAF4BA4}"/>
              </a:ext>
            </a:extLst>
          </p:cNvPr>
          <p:cNvSpPr txBox="1"/>
          <p:nvPr/>
        </p:nvSpPr>
        <p:spPr>
          <a:xfrm>
            <a:off x="446313" y="1393370"/>
            <a:ext cx="4974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ingredients of the 4.2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effect are: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AD078F-EE18-E34A-A6A5-043337BA3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49" y="2160815"/>
            <a:ext cx="2511600" cy="46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E2B6A5-8C4C-5841-B98D-052906279162}"/>
              </a:ext>
            </a:extLst>
          </p:cNvPr>
          <p:cNvSpPr txBox="1"/>
          <p:nvPr/>
        </p:nvSpPr>
        <p:spPr>
          <a:xfrm>
            <a:off x="424543" y="751115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DD121F-A219-7F43-8D9F-1F5C9DFED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707" y="825500"/>
            <a:ext cx="1782000" cy="396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55B9CE-EC07-FD47-B774-373079DB3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697" y="4624613"/>
            <a:ext cx="2406461" cy="396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68F6970-7D8C-0E42-AEFE-19508D629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485" y="766536"/>
            <a:ext cx="2860541" cy="54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432A58-DD6C-5544-B78F-EA9A6747109D}"/>
              </a:ext>
            </a:extLst>
          </p:cNvPr>
          <p:cNvSpPr txBox="1"/>
          <p:nvPr/>
        </p:nvSpPr>
        <p:spPr>
          <a:xfrm>
            <a:off x="3635829" y="2699658"/>
            <a:ext cx="2744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0.37 (stat.) ± 0.17 (sys.)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71369C-405C-084C-9AB0-9B5D622D2BCB}"/>
              </a:ext>
            </a:extLst>
          </p:cNvPr>
          <p:cNvSpPr txBox="1"/>
          <p:nvPr/>
        </p:nvSpPr>
        <p:spPr>
          <a:xfrm>
            <a:off x="2449285" y="5377544"/>
            <a:ext cx="5497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0.40 (Had. Vac. Pol.) ± 0.18 (Had. Light-by-Light)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3BB5B77-6674-5F4B-BE4D-8A43ADA62A51}"/>
              </a:ext>
            </a:extLst>
          </p:cNvPr>
          <p:cNvCxnSpPr/>
          <p:nvPr/>
        </p:nvCxnSpPr>
        <p:spPr>
          <a:xfrm flipH="1" flipV="1">
            <a:off x="3200399" y="2601686"/>
            <a:ext cx="272143" cy="283028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3C6653D-0AD4-524C-BE60-40F094045626}"/>
              </a:ext>
            </a:extLst>
          </p:cNvPr>
          <p:cNvCxnSpPr/>
          <p:nvPr/>
        </p:nvCxnSpPr>
        <p:spPr>
          <a:xfrm flipH="1" flipV="1">
            <a:off x="3026227" y="5050971"/>
            <a:ext cx="272143" cy="283028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7EFD57C-B911-344E-8790-138AB31015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286" y="3178485"/>
            <a:ext cx="6172200" cy="10502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F8AABA-03E9-544C-AE7C-AD218CFED026}"/>
              </a:ext>
            </a:extLst>
          </p:cNvPr>
          <p:cNvSpPr txBox="1"/>
          <p:nvPr/>
        </p:nvSpPr>
        <p:spPr>
          <a:xfrm>
            <a:off x="3962400" y="2144485"/>
            <a:ext cx="4408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ave.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BNL 2006 and FNAL 2021)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609311-9EEA-6843-8E2F-D49C5D3730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943" y="5859310"/>
            <a:ext cx="6389914" cy="48758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565C44E-1653-4D49-AADC-5C7BA8394FF5}"/>
              </a:ext>
            </a:extLst>
          </p:cNvPr>
          <p:cNvSpPr txBox="1"/>
          <p:nvPr/>
        </p:nvSpPr>
        <p:spPr>
          <a:xfrm>
            <a:off x="3679371" y="4539342"/>
            <a:ext cx="5313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(SM pred. by Muon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−2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theory initiative)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FE4861-E97E-B747-8BF8-BC451BB5FBD6}"/>
              </a:ext>
            </a:extLst>
          </p:cNvPr>
          <p:cNvSpPr/>
          <p:nvPr/>
        </p:nvSpPr>
        <p:spPr>
          <a:xfrm>
            <a:off x="762000" y="2024744"/>
            <a:ext cx="2743199" cy="696685"/>
          </a:xfrm>
          <a:prstGeom prst="rect">
            <a:avLst/>
          </a:prstGeom>
          <a:noFill/>
          <a:ln w="28575">
            <a:solidFill>
              <a:srgbClr val="CC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2CB65AF-844A-0E43-8A15-EB92734704FE}"/>
              </a:ext>
            </a:extLst>
          </p:cNvPr>
          <p:cNvSpPr/>
          <p:nvPr/>
        </p:nvSpPr>
        <p:spPr>
          <a:xfrm>
            <a:off x="729342" y="4452257"/>
            <a:ext cx="2743199" cy="696685"/>
          </a:xfrm>
          <a:prstGeom prst="rect">
            <a:avLst/>
          </a:prstGeom>
          <a:noFill/>
          <a:ln w="28575">
            <a:solidFill>
              <a:srgbClr val="CC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1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via RHUL / 12 Nov 2021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252410"/>
            <a:ext cx="7772400" cy="618447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Suppose</a:t>
            </a: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36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SM</a:t>
            </a:r>
            <a:r>
              <a:rPr lang="en-GB" alt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uncertain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D3ED50-A168-B643-B106-D88D30781585}"/>
              </a:ext>
            </a:extLst>
          </p:cNvPr>
          <p:cNvSpPr txBox="1"/>
          <p:nvPr/>
        </p:nvSpPr>
        <p:spPr>
          <a:xfrm>
            <a:off x="381001" y="1001487"/>
            <a:ext cx="86105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measurement errors well known, but that the SM theory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2400" baseline="-25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SM</a:t>
            </a:r>
            <a:r>
              <a:rPr lang="en-GB" altLang="en-US" sz="24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 (estimated 0.43)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be uncertain.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the largest systematic and probably hardest to estimate.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 estimate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(0.43)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variance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altLang="en-US" sz="2400" baseline="-25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gamma distributed, width from relative uncertainty parameter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ongoing with Bogdan </a:t>
            </a:r>
            <a:r>
              <a:rPr lang="en-US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Malaescu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Muon g-2 Theory Initiative on the HVP uncertainty, see, e.g., M. </a:t>
            </a:r>
            <a:r>
              <a:rPr lang="en-US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Davier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al., </a:t>
            </a:r>
            <a:r>
              <a:rPr lang="en-GB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Eur. Phys. J. C 80 (2020) 241 , 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arXiv:1908.00921</a:t>
            </a:r>
            <a:endParaRPr lang="en-US" sz="2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Maximum-likelihood for mean from minimum of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0AD7CA-A163-1849-9099-862BC634E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36" y="5207909"/>
            <a:ext cx="2146300" cy="774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0EBB9A-91DE-504C-8021-F6F8E4CB8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022" y="5146224"/>
            <a:ext cx="60071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8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via RHUL / 12 Nov 2021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239490" y="252410"/>
            <a:ext cx="8708570" cy="618447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-value/significance of common-mean  hypothesis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DBFD0-687E-1B4B-86BC-06DFB28537E6}"/>
              </a:ext>
            </a:extLst>
          </p:cNvPr>
          <p:cNvSpPr txBox="1"/>
          <p:nvPr/>
        </p:nvSpPr>
        <p:spPr>
          <a:xfrm>
            <a:off x="435428" y="1045029"/>
            <a:ext cx="4503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Significance (goodness of fit) from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CBA375-20CC-8C4D-BBA3-CA391177A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092" y="1072243"/>
            <a:ext cx="1195200" cy="432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DAE68E-5936-F44F-97A3-DD37ECF21755}"/>
              </a:ext>
            </a:extLst>
          </p:cNvPr>
          <p:cNvSpPr txBox="1"/>
          <p:nvPr/>
        </p:nvSpPr>
        <p:spPr>
          <a:xfrm>
            <a:off x="402772" y="1643743"/>
            <a:ext cx="856705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 of non-quadratic term in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distribution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departs from chi-square(1) for increasing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 to get distribution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Monte Carlo (and speed up with Bartlett correction – see </a:t>
            </a:r>
            <a:r>
              <a:rPr lang="is-I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EPJC (2019) 79:133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depends on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For MC use Maximum-Likelihood estimate (“profile construction”):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E7FDB1-D7AB-D64E-98A5-104C072DA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991" y="4359728"/>
            <a:ext cx="3517900" cy="838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282678-C313-144C-B1C8-72AF3A07C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86" y="5313137"/>
            <a:ext cx="7772400" cy="825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6C36AC-A3DC-F240-9C57-5982A8C2D03F}"/>
              </a:ext>
            </a:extLst>
          </p:cNvPr>
          <p:cNvSpPr txBox="1"/>
          <p:nvPr/>
        </p:nvSpPr>
        <p:spPr>
          <a:xfrm>
            <a:off x="6705600" y="6019800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sigmas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A26F13-E247-2040-84B4-5410DD7582D3}"/>
              </a:ext>
            </a:extLst>
          </p:cNvPr>
          <p:cNvCxnSpPr/>
          <p:nvPr/>
        </p:nvCxnSpPr>
        <p:spPr>
          <a:xfrm flipH="1" flipV="1">
            <a:off x="6379029" y="5900058"/>
            <a:ext cx="272143" cy="283028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33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717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CMU via RHUL / 12 Nov 2021 / Errors on Errors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017172-8C7F-474E-B4F8-BC5E83698FC6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441325" y="225425"/>
            <a:ext cx="82375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  <a:endParaRPr lang="en-GB" sz="3600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578531" y="847952"/>
            <a:ext cx="7500451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Intro, motivation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measurements with “known” systematic errors: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Least Squares (BLUE)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Allowing for uncertainties in the systematic errors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Estimates of sys errors 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Gamma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Asymptotics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Bartlett correction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Curve fitting, averages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Confidence intervals, goodness-of-fit, outliers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 to the muon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anomaly (arXiv:2107.02652)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 and conclusions</a:t>
            </a:r>
          </a:p>
        </p:txBody>
      </p:sp>
      <p:sp>
        <p:nvSpPr>
          <p:cNvPr id="7174" name="TextBox 2"/>
          <p:cNvSpPr txBox="1">
            <a:spLocks noChangeArrowheads="1"/>
          </p:cNvSpPr>
          <p:nvPr/>
        </p:nvSpPr>
        <p:spPr bwMode="auto">
          <a:xfrm>
            <a:off x="573601" y="5561580"/>
            <a:ext cx="79205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Details in:  G. Cowan, </a:t>
            </a:r>
            <a:r>
              <a:rPr lang="en-US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Models with Uncertain Error</a:t>
            </a:r>
          </a:p>
          <a:p>
            <a:r>
              <a:rPr lang="en-US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s-I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Eur. Phys. J. C (2019) 79:133, 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arXiv:1809.05778</a:t>
            </a:r>
          </a:p>
        </p:txBody>
      </p:sp>
    </p:spTree>
    <p:extLst>
      <p:ext uri="{BB962C8B-B14F-4D97-AF65-F5344CB8AC3E}">
        <p14:creationId xmlns:p14="http://schemas.microsoft.com/office/powerpoint/2010/main" val="410664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E07529-9E0C-4F4C-A129-609E55C1F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819" y="633190"/>
            <a:ext cx="5854700" cy="43942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via RHUL / 12 Nov 2021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33627" y="263299"/>
            <a:ext cx="7772400" cy="618447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Significance of discrepancy versus </a:t>
            </a:r>
            <a:r>
              <a:rPr lang="en-GB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</a:t>
            </a:r>
            <a:r>
              <a:rPr lang="en-GB" altLang="en-US" sz="3600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SM</a:t>
            </a:r>
            <a:endParaRPr lang="en-GB" altLang="en-US" sz="3600" baseline="-25000" dirty="0">
              <a:solidFill>
                <a:srgbClr val="0070C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4C8CE4-492D-A541-9D34-9894CD10163C}"/>
              </a:ext>
            </a:extLst>
          </p:cNvPr>
          <p:cNvSpPr txBox="1"/>
          <p:nvPr/>
        </p:nvSpPr>
        <p:spPr>
          <a:xfrm>
            <a:off x="587828" y="4942117"/>
            <a:ext cx="83275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Naive model:  use least squares but let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(1 +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SM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variance model gives greater decrease in significance for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≳ 0.2,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e.g.,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0.3, 2.0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0.6.</a:t>
            </a:r>
          </a:p>
        </p:txBody>
      </p:sp>
    </p:spTree>
    <p:extLst>
      <p:ext uri="{BB962C8B-B14F-4D97-AF65-F5344CB8AC3E}">
        <p14:creationId xmlns:p14="http://schemas.microsoft.com/office/powerpoint/2010/main" val="284873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290AAA-31C3-6043-8BB9-9D8CF281F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936" y="622300"/>
            <a:ext cx="5854700" cy="43942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via RHUL / 12 Nov 2021 / Errors on Errors</a:t>
            </a:r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252410"/>
            <a:ext cx="7772400" cy="618447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Significance of discrepancy versus </a:t>
            </a:r>
            <a:r>
              <a:rPr lang="en-GB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</a:t>
            </a:r>
            <a:r>
              <a:rPr lang="en-GB" altLang="en-US" sz="3600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SM</a:t>
            </a:r>
            <a:endParaRPr lang="en-GB" altLang="en-US" sz="3600" baseline="-25000" dirty="0">
              <a:solidFill>
                <a:srgbClr val="0070C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C0BAB9-281B-274D-9C8D-A918D6CEDB6D}"/>
              </a:ext>
            </a:extLst>
          </p:cNvPr>
          <p:cNvSpPr txBox="1"/>
          <p:nvPr/>
        </p:nvSpPr>
        <p:spPr>
          <a:xfrm>
            <a:off x="653142" y="5246914"/>
            <a:ext cx="7834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Establishing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effect requires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≲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0.3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if nominal exp.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SM uncertainties become half of present values.</a:t>
            </a:r>
          </a:p>
        </p:txBody>
      </p:sp>
    </p:spTree>
    <p:extLst>
      <p:ext uri="{BB962C8B-B14F-4D97-AF65-F5344CB8AC3E}">
        <p14:creationId xmlns:p14="http://schemas.microsoft.com/office/powerpoint/2010/main" val="79291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4710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CMU via RHUL / 12 Nov 2021 / Errors on Errors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74BFED5-0A32-5A4E-AC05-AB9139FE10B2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32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108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 / Conclusions</a:t>
            </a:r>
          </a:p>
        </p:txBody>
      </p:sp>
      <p:sp>
        <p:nvSpPr>
          <p:cNvPr id="47109" name="TextBox 1"/>
          <p:cNvSpPr txBox="1">
            <a:spLocks noChangeArrowheads="1"/>
          </p:cNvSpPr>
          <p:nvPr/>
        </p:nvSpPr>
        <p:spPr bwMode="auto">
          <a:xfrm>
            <a:off x="428625" y="949325"/>
            <a:ext cx="8577263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model for variance estimates gives confidence intervals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increase in size when the data are internally inconsistent,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gives decreased sensitivity to outliers (known property of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Student’s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based regression).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Equivalence with Student’s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model,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1/2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degrees of freedom.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profile likelihood – quadratic terms replaced by logarithmic:</a:t>
            </a:r>
          </a:p>
        </p:txBody>
      </p:sp>
      <p:sp>
        <p:nvSpPr>
          <p:cNvPr id="47110" name="Rectangle 9"/>
          <p:cNvSpPr>
            <a:spLocks noChangeArrowheads="1"/>
          </p:cNvSpPr>
          <p:nvPr/>
        </p:nvSpPr>
        <p:spPr bwMode="auto">
          <a:xfrm>
            <a:off x="412750" y="3810000"/>
            <a:ext cx="8461375" cy="1912938"/>
          </a:xfrm>
          <a:prstGeom prst="rect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7111" name="Straight Arrow Connector 4"/>
          <p:cNvCxnSpPr>
            <a:cxnSpLocks noChangeShapeType="1"/>
          </p:cNvCxnSpPr>
          <p:nvPr/>
        </p:nvCxnSpPr>
        <p:spPr bwMode="auto">
          <a:xfrm>
            <a:off x="2938463" y="4697413"/>
            <a:ext cx="488950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471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4224338"/>
            <a:ext cx="14732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4206875"/>
            <a:ext cx="45974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4813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CMU via RHUL / 12 Nov 2021 / Errors on Errors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021E742-4C34-2D41-A930-1F1CDA084616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33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32" name="Rectangle 2"/>
          <p:cNvSpPr txBox="1">
            <a:spLocks noChangeArrowheads="1"/>
          </p:cNvSpPr>
          <p:nvPr/>
        </p:nvSpPr>
        <p:spPr bwMode="auto">
          <a:xfrm>
            <a:off x="358775" y="152535"/>
            <a:ext cx="8366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 / </a:t>
            </a:r>
            <a:r>
              <a:rPr lang="el-GR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 (2)</a:t>
            </a:r>
          </a:p>
        </p:txBody>
      </p:sp>
      <p:sp>
        <p:nvSpPr>
          <p:cNvPr id="48133" name="TextBox 1"/>
          <p:cNvSpPr txBox="1">
            <a:spLocks noChangeArrowheads="1"/>
          </p:cNvSpPr>
          <p:nvPr/>
        </p:nvSpPr>
        <p:spPr bwMode="auto">
          <a:xfrm>
            <a:off x="481776" y="690117"/>
            <a:ext cx="8117938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 assumes that meaningful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can be assigned and is valuable when systematic errors are not well known but enough “expert opinion” is available to do so.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Alternatively, one could try to fit a global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all systematic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errors, analogous to PDG scale factor method or meta-analysis</a:t>
            </a:r>
          </a:p>
          <a:p>
            <a:pPr>
              <a:spcAft>
                <a:spcPts val="1200"/>
              </a:spcAft>
            </a:pP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DerSimonian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Laird.  (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future work).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also use e.g. as “stress test” – crank up the </a:t>
            </a:r>
            <a:r>
              <a:rPr lang="en-US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i="1" baseline="-25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until significance of result degrades and ask if you really trust the assigned systematic errors at that level.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Ongoing studies with Alessandra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Brazzale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(higher-order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asymptotics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Enzo Canonero (ATLAS, top-quark mass), Bogdan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Malaescu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(muon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g−2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l-GR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4915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CMU via RHUL / 12 Nov 2021 / Errors on Errors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50D225B-F282-4E4D-876D-967BEC9E2360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34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15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slides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819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CMU via RHUL / 12 Nov 2021 / Errors on Errors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F083DE9-8651-A74E-8214-BDFD48374350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35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6" name="Rectangle 2"/>
          <p:cNvSpPr txBox="1">
            <a:spLocks noChangeArrowheads="1"/>
          </p:cNvSpPr>
          <p:nvPr/>
        </p:nvSpPr>
        <p:spPr bwMode="auto">
          <a:xfrm>
            <a:off x="601661" y="180975"/>
            <a:ext cx="73056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Curve Fitting History:  Least Squares</a:t>
            </a:r>
            <a:endParaRPr lang="en-GB" sz="3600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555623" y="798513"/>
            <a:ext cx="8150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 of Least Squares by Laplace, Gauss, Legendre, Galton...</a:t>
            </a:r>
          </a:p>
        </p:txBody>
      </p:sp>
      <p:sp>
        <p:nvSpPr>
          <p:cNvPr id="8198" name="TextBox 2"/>
          <p:cNvSpPr txBox="1">
            <a:spLocks noChangeArrowheads="1"/>
          </p:cNvSpPr>
          <p:nvPr/>
        </p:nvSpPr>
        <p:spPr bwMode="auto">
          <a:xfrm>
            <a:off x="323206" y="1449635"/>
            <a:ext cx="85090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C.F. Gauss, </a:t>
            </a:r>
            <a:r>
              <a:rPr lang="en-US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Theoria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Combinationis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Observationum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Erroribus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Minimis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Obnoxiae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Commentationes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Societatis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Regiae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Scientiarium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Gottingensis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Recectiores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Vol. V (MDCCCXXIII).</a:t>
            </a:r>
          </a:p>
        </p:txBody>
      </p:sp>
      <p:pic>
        <p:nvPicPr>
          <p:cNvPr id="8199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34" y="4534357"/>
            <a:ext cx="3949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3"/>
          <p:cNvSpPr txBox="1">
            <a:spLocks noChangeArrowheads="1"/>
          </p:cNvSpPr>
          <p:nvPr/>
        </p:nvSpPr>
        <p:spPr bwMode="auto">
          <a:xfrm>
            <a:off x="368261" y="3172873"/>
            <a:ext cx="4396749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fit curve 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l-GR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data </a:t>
            </a:r>
            <a:r>
              <a:rPr lang="en-US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± </a:t>
            </a:r>
            <a:r>
              <a:rPr lang="el-GR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adjust parameters </a:t>
            </a:r>
            <a:r>
              <a:rPr lang="el-GR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l-GR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lang="en-US" i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minimize</a:t>
            </a:r>
          </a:p>
        </p:txBody>
      </p:sp>
      <p:sp>
        <p:nvSpPr>
          <p:cNvPr id="8201" name="TextBox 4"/>
          <p:cNvSpPr txBox="1">
            <a:spLocks noChangeArrowheads="1"/>
          </p:cNvSpPr>
          <p:nvPr/>
        </p:nvSpPr>
        <p:spPr bwMode="auto">
          <a:xfrm>
            <a:off x="500430" y="5742740"/>
            <a:ext cx="2630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Assumes </a:t>
            </a:r>
            <a:r>
              <a:rPr lang="el-GR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known.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87621" y="3065347"/>
            <a:ext cx="4447965" cy="3226776"/>
            <a:chOff x="4663823" y="3065347"/>
            <a:chExt cx="4447965" cy="3226776"/>
          </a:xfrm>
        </p:grpSpPr>
        <p:pic>
          <p:nvPicPr>
            <p:cNvPr id="8203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3823" y="3065347"/>
              <a:ext cx="4447965" cy="3226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4" name="TextBox 5"/>
            <p:cNvSpPr txBox="1">
              <a:spLocks noChangeArrowheads="1"/>
            </p:cNvSpPr>
            <p:nvPr/>
          </p:nvSpPr>
          <p:spPr bwMode="auto">
            <a:xfrm>
              <a:off x="6584052" y="5008351"/>
              <a:ext cx="1000316" cy="461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 dirty="0" err="1">
                  <a:solidFill>
                    <a:srgbClr val="000000"/>
                  </a:solidFill>
                </a:rPr>
                <a:t>y</a:t>
              </a:r>
              <a:r>
                <a:rPr lang="en-US" i="1" baseline="-25000" dirty="0" err="1">
                  <a:solidFill>
                    <a:srgbClr val="000000"/>
                  </a:solidFill>
                </a:rPr>
                <a:t>i</a:t>
              </a:r>
              <a:r>
                <a:rPr lang="en-US" dirty="0">
                  <a:solidFill>
                    <a:srgbClr val="000000"/>
                  </a:solidFill>
                </a:rPr>
                <a:t> ± </a:t>
              </a:r>
              <a:r>
                <a:rPr lang="el-GR" i="1" dirty="0">
                  <a:solidFill>
                    <a:srgbClr val="000000"/>
                  </a:solidFill>
                </a:rPr>
                <a:t>σ</a:t>
              </a:r>
              <a:r>
                <a:rPr lang="en-US" i="1" baseline="-25000" dirty="0" err="1">
                  <a:solidFill>
                    <a:srgbClr val="000000"/>
                  </a:solidFill>
                </a:rPr>
                <a:t>i</a:t>
              </a:r>
              <a:endParaRPr lang="en-US" i="1" dirty="0">
                <a:solidFill>
                  <a:srgbClr val="000000"/>
                </a:solidFill>
              </a:endParaRPr>
            </a:p>
          </p:txBody>
        </p:sp>
        <p:cxnSp>
          <p:nvCxnSpPr>
            <p:cNvPr id="8205" name="Straight Arrow Connector 8"/>
            <p:cNvCxnSpPr>
              <a:cxnSpLocks noChangeShapeType="1"/>
            </p:cNvCxnSpPr>
            <p:nvPr/>
          </p:nvCxnSpPr>
          <p:spPr bwMode="auto">
            <a:xfrm flipH="1" flipV="1">
              <a:off x="6150290" y="4856594"/>
              <a:ext cx="358843" cy="37940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06" name="TextBox 13"/>
            <p:cNvSpPr txBox="1">
              <a:spLocks noChangeArrowheads="1"/>
            </p:cNvSpPr>
            <p:nvPr/>
          </p:nvSpPr>
          <p:spPr bwMode="auto">
            <a:xfrm>
              <a:off x="7434297" y="4566581"/>
              <a:ext cx="951093" cy="461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 dirty="0">
                  <a:solidFill>
                    <a:srgbClr val="CC3300"/>
                  </a:solidFill>
                </a:rPr>
                <a:t>f</a:t>
              </a:r>
              <a:r>
                <a:rPr lang="en-US" sz="1200" i="1" dirty="0">
                  <a:solidFill>
                    <a:srgbClr val="CC3300"/>
                  </a:solidFill>
                </a:rPr>
                <a:t> </a:t>
              </a:r>
              <a:r>
                <a:rPr lang="en-US" dirty="0">
                  <a:solidFill>
                    <a:srgbClr val="CC3300"/>
                  </a:solidFill>
                </a:rPr>
                <a:t>(</a:t>
              </a:r>
              <a:r>
                <a:rPr lang="en-US" i="1" dirty="0">
                  <a:solidFill>
                    <a:srgbClr val="CC3300"/>
                  </a:solidFill>
                </a:rPr>
                <a:t>x</a:t>
              </a:r>
              <a:r>
                <a:rPr lang="en-US" dirty="0">
                  <a:solidFill>
                    <a:srgbClr val="CC3300"/>
                  </a:solidFill>
                </a:rPr>
                <a:t>;</a:t>
              </a:r>
              <a:r>
                <a:rPr lang="el-GR" b="1" i="1" dirty="0">
                  <a:solidFill>
                    <a:srgbClr val="CC3300"/>
                  </a:solidFill>
                </a:rPr>
                <a:t>θ</a:t>
              </a:r>
              <a:r>
                <a:rPr lang="el-GR" dirty="0">
                  <a:solidFill>
                    <a:srgbClr val="CC3300"/>
                  </a:solidFill>
                </a:rPr>
                <a:t>)</a:t>
              </a:r>
              <a:endParaRPr lang="en-US" dirty="0">
                <a:solidFill>
                  <a:srgbClr val="CC3300"/>
                </a:solidFill>
              </a:endParaRPr>
            </a:p>
          </p:txBody>
        </p:sp>
        <p:cxnSp>
          <p:nvCxnSpPr>
            <p:cNvPr id="8207" name="Straight Arrow Connector 23"/>
            <p:cNvCxnSpPr>
              <a:cxnSpLocks noChangeShapeType="1"/>
            </p:cNvCxnSpPr>
            <p:nvPr/>
          </p:nvCxnSpPr>
          <p:spPr bwMode="auto">
            <a:xfrm flipH="1" flipV="1">
              <a:off x="7019821" y="4362614"/>
              <a:ext cx="360431" cy="377814"/>
            </a:xfrm>
            <a:prstGeom prst="straightConnector1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08" name="Rectangle 1"/>
            <p:cNvSpPr>
              <a:spLocks noChangeArrowheads="1"/>
            </p:cNvSpPr>
            <p:nvPr/>
          </p:nvSpPr>
          <p:spPr bwMode="auto">
            <a:xfrm>
              <a:off x="7748387" y="5297314"/>
              <a:ext cx="1086258" cy="38648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Rounded Rectangle 2"/>
          <p:cNvSpPr>
            <a:spLocks noChangeArrowheads="1"/>
          </p:cNvSpPr>
          <p:nvPr/>
        </p:nvSpPr>
        <p:spPr bwMode="auto">
          <a:xfrm>
            <a:off x="1769563" y="1461968"/>
            <a:ext cx="6252911" cy="435015"/>
          </a:xfrm>
          <a:prstGeom prst="roundRect">
            <a:avLst>
              <a:gd name="adj" fmla="val 16667"/>
            </a:avLst>
          </a:prstGeom>
          <a:solidFill>
            <a:schemeClr val="accent1">
              <a:alpha val="2705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ounded Rectangle 2"/>
          <p:cNvSpPr>
            <a:spLocks noChangeArrowheads="1"/>
          </p:cNvSpPr>
          <p:nvPr/>
        </p:nvSpPr>
        <p:spPr bwMode="auto">
          <a:xfrm>
            <a:off x="305528" y="1861799"/>
            <a:ext cx="2455282" cy="435015"/>
          </a:xfrm>
          <a:prstGeom prst="roundRect">
            <a:avLst>
              <a:gd name="adj" fmla="val 16667"/>
            </a:avLst>
          </a:prstGeom>
          <a:solidFill>
            <a:schemeClr val="accent1">
              <a:alpha val="2705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72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1331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CMU via RHUL / 12 Nov 2021 / Errors on Errors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4F3F294-7781-424E-A66B-63F6989EE4E7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36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441792" y="93168"/>
            <a:ext cx="798892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Developments of LS for Averaging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2070" y="802648"/>
            <a:ext cx="8446693" cy="5663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Much work in HEP and elsewhere on application/extension of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least squares to the problem of averaging or meta-analysis, e.g.,</a:t>
            </a:r>
          </a:p>
          <a:p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C. Aitken, </a:t>
            </a:r>
            <a:r>
              <a:rPr lang="en-US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Least Squares and Linear Combinations of </a:t>
            </a:r>
          </a:p>
          <a:p>
            <a:pPr>
              <a:spcAft>
                <a:spcPts val="1200"/>
              </a:spcAft>
            </a:pPr>
            <a:r>
              <a:rPr lang="en-US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Observations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Proc. Roy. Soc. Edinburgh </a:t>
            </a: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55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(1935) 42.</a:t>
            </a:r>
          </a:p>
          <a:p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L. Lyons, D. </a:t>
            </a:r>
            <a:r>
              <a:rPr lang="en-US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Gibaut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P. Clifford, </a:t>
            </a:r>
            <a:r>
              <a:rPr lang="en-US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Combine Correlated </a:t>
            </a:r>
          </a:p>
          <a:p>
            <a:r>
              <a:rPr lang="en-US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Estimates of a Single Physical Quantity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lang="en-US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Instr. Meth. </a:t>
            </a: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A270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(1988) 110.</a:t>
            </a:r>
          </a:p>
          <a:p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Valassi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Combining Correlated Measurements of Several </a:t>
            </a:r>
          </a:p>
          <a:p>
            <a:pPr>
              <a:spcAft>
                <a:spcPts val="1200"/>
              </a:spcAft>
            </a:pPr>
            <a:r>
              <a:rPr lang="en-US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Physical Quantities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Instr. Meth. </a:t>
            </a: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A500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(2003) 391.</a:t>
            </a:r>
          </a:p>
          <a:p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 </a:t>
            </a:r>
            <a:r>
              <a:rPr lang="en-US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Nisius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the combination of correlated estimates of a physics </a:t>
            </a:r>
          </a:p>
          <a:p>
            <a:pPr>
              <a:spcAft>
                <a:spcPts val="1200"/>
              </a:spcAft>
            </a:pPr>
            <a:r>
              <a:rPr lang="en-US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observable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Eur. Phys.  J.  C </a:t>
            </a: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74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(2014) 3004.</a:t>
            </a:r>
          </a:p>
          <a:p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 </a:t>
            </a:r>
            <a:r>
              <a:rPr lang="en-US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DerSimonian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N. Laird, </a:t>
            </a:r>
            <a:r>
              <a:rPr lang="en-US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Meta-analysis in clinical trials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Controlled Clinical Trials </a:t>
            </a: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(1986) 177-188.</a:t>
            </a:r>
          </a:p>
        </p:txBody>
      </p:sp>
    </p:spTree>
    <p:extLst>
      <p:ext uri="{BB962C8B-B14F-4D97-AF65-F5344CB8AC3E}">
        <p14:creationId xmlns:p14="http://schemas.microsoft.com/office/powerpoint/2010/main" val="93069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1433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CMU via RHUL / 12 Nov 2021 / Errors on Errors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8210432-FB63-CF4E-804A-E837B7DD4C77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37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40" name="Rectangle 2"/>
          <p:cNvSpPr txBox="1">
            <a:spLocks noChangeArrowheads="1"/>
          </p:cNvSpPr>
          <p:nvPr/>
        </p:nvSpPr>
        <p:spPr bwMode="auto">
          <a:xfrm>
            <a:off x="398463" y="149225"/>
            <a:ext cx="83407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“Errors on Errors”</a:t>
            </a:r>
            <a:endParaRPr lang="en-GB" sz="3600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341" name="Group 4"/>
          <p:cNvGrpSpPr>
            <a:grpSpLocks/>
          </p:cNvGrpSpPr>
          <p:nvPr/>
        </p:nvGrpSpPr>
        <p:grpSpPr bwMode="auto">
          <a:xfrm>
            <a:off x="188913" y="1430338"/>
            <a:ext cx="8794750" cy="4140200"/>
            <a:chOff x="189101" y="1794290"/>
            <a:chExt cx="8794434" cy="4139998"/>
          </a:xfrm>
        </p:grpSpPr>
        <p:pic>
          <p:nvPicPr>
            <p:cNvPr id="1434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101" y="1794290"/>
              <a:ext cx="8794434" cy="41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5" name="Rounded Rectangle 2"/>
            <p:cNvSpPr>
              <a:spLocks noChangeArrowheads="1"/>
            </p:cNvSpPr>
            <p:nvPr/>
          </p:nvSpPr>
          <p:spPr bwMode="auto">
            <a:xfrm>
              <a:off x="5309562" y="4745476"/>
              <a:ext cx="3651426" cy="37046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27058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46" name="Rounded Rectangle 7"/>
            <p:cNvSpPr>
              <a:spLocks noChangeArrowheads="1"/>
            </p:cNvSpPr>
            <p:nvPr/>
          </p:nvSpPr>
          <p:spPr bwMode="auto">
            <a:xfrm>
              <a:off x="222959" y="5074287"/>
              <a:ext cx="2299628" cy="31722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27058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434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863600"/>
            <a:ext cx="86614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546100" y="5610225"/>
            <a:ext cx="8085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PDG “scale factor method”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scale sys. errors with common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factor until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appropriate no. of degrees of freedom.</a:t>
            </a:r>
          </a:p>
        </p:txBody>
      </p:sp>
    </p:spTree>
    <p:extLst>
      <p:ext uri="{BB962C8B-B14F-4D97-AF65-F5344CB8AC3E}">
        <p14:creationId xmlns:p14="http://schemas.microsoft.com/office/powerpoint/2010/main" val="290973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1126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CMU via RHUL / 12 Nov 2021 / Errors on Errors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CC02CB6-C8DE-894A-9F85-6DAA821D0AA7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38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68" name="Rectangle 2"/>
          <p:cNvSpPr txBox="1">
            <a:spLocks noChangeArrowheads="1"/>
          </p:cNvSpPr>
          <p:nvPr/>
        </p:nvSpPr>
        <p:spPr bwMode="auto">
          <a:xfrm>
            <a:off x="405715" y="180975"/>
            <a:ext cx="816719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Least Squares 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Maximum Likelihood</a:t>
            </a:r>
            <a:endParaRPr lang="en-GB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516805" y="4537839"/>
            <a:ext cx="7481888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Tails of Gaussian fall off very fast; points away from the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curve (“outliers”) have strong influence on parameter estimates.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9192" y="846776"/>
            <a:ext cx="78836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 of Least Squares follows from method of Maximum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if independent measured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Gaussian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0" y="3271002"/>
            <a:ext cx="5816600" cy="1092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A1A2FF-E3FA-F74C-9EED-630B1D4F1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92" y="1889578"/>
            <a:ext cx="6208734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7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921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CMU via RHUL / 12 Nov 2021 / Errors on Errors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C59D93D-857E-7A44-8FEE-7D6BA4F6C0C7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39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20" name="Rectangle 2"/>
          <p:cNvSpPr txBox="1">
            <a:spLocks noChangeArrowheads="1"/>
          </p:cNvSpPr>
          <p:nvPr/>
        </p:nvSpPr>
        <p:spPr bwMode="auto">
          <a:xfrm>
            <a:off x="677863" y="180975"/>
            <a:ext cx="73056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Goodness of fit</a:t>
            </a:r>
            <a:endParaRPr lang="en-GB" sz="3600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606834" y="811213"/>
            <a:ext cx="837921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hypothesized model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correct,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 a chi-square distribution for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(# meas.) –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(# fitted par.)</a:t>
            </a:r>
            <a:b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degrees of freedom; expectation value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initial guess for model is:      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l-GR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l-GR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4913313" y="3046413"/>
            <a:ext cx="395672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baseline="30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20.9,</a:t>
            </a:r>
          </a:p>
          <a:p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9 – 2 = 7,</a:t>
            </a:r>
          </a:p>
          <a:p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goodness of fit is “poor”.</a:t>
            </a:r>
          </a:p>
          <a:p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an indication that the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is inadequate, and thus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values it predicts will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 “systematic error”.</a:t>
            </a:r>
          </a:p>
        </p:txBody>
      </p:sp>
      <p:pic>
        <p:nvPicPr>
          <p:cNvPr id="92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036888"/>
            <a:ext cx="4273550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21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via RHUL / 12 Nov 2021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0083EBC-C2A3-E743-9238-69D398072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714" y="119744"/>
            <a:ext cx="82375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typical particle physics measurement</a:t>
            </a:r>
            <a:endParaRPr lang="en-GB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13C7F7D6-FBCA-D445-8C18-22FDB5010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306" y="734104"/>
            <a:ext cx="8608404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typical analysis involves primary measurements 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modeled with probability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l-GR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parameters of interest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l-GR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="1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nuisance parameters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provide info on nuisance parameters, often treat their best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estimates 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Gaussian distributed with known std. dev.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56726049-0621-814E-9BD0-33687858A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04" y="3305173"/>
            <a:ext cx="52625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FA040677-EFB1-4A41-87ED-426ECCB95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652" y="4040640"/>
            <a:ext cx="489743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BE0FFC2B-4211-DA4F-B5EB-4ED2E3672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414" y="5011736"/>
            <a:ext cx="5040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log-likelihood (up to additive const.)</a:t>
            </a: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FE466326-AFEB-BB48-BF47-48DF1DF7C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09" y="5446484"/>
            <a:ext cx="5530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E9F020-0DDA-454E-9478-D9B66FC15F63}"/>
              </a:ext>
            </a:extLst>
          </p:cNvPr>
          <p:cNvSpPr txBox="1"/>
          <p:nvPr/>
        </p:nvSpPr>
        <p:spPr>
          <a:xfrm>
            <a:off x="7217229" y="4952999"/>
            <a:ext cx="1926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assumes ”systematic</a:t>
            </a:r>
          </a:p>
          <a:p>
            <a:pPr algn="l"/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errors” </a:t>
            </a:r>
            <a:r>
              <a:rPr lang="el-GR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known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2A94275-65EC-8143-984D-F9A66EFF81D7}"/>
              </a:ext>
            </a:extLst>
          </p:cNvPr>
          <p:cNvCxnSpPr>
            <a:cxnSpLocks/>
          </p:cNvCxnSpPr>
          <p:nvPr/>
        </p:nvCxnSpPr>
        <p:spPr bwMode="auto">
          <a:xfrm flipH="1">
            <a:off x="6128659" y="5682343"/>
            <a:ext cx="925284" cy="47897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8910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2282825"/>
            <a:ext cx="414020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CMU via RHUL / 12 Nov 2021 / Errors on Errors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BDBD12-3D45-DC4F-A49A-FBA8D6C44625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40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5" name="Rectangle 2"/>
          <p:cNvSpPr txBox="1">
            <a:spLocks noChangeArrowheads="1"/>
          </p:cNvSpPr>
          <p:nvPr/>
        </p:nvSpPr>
        <p:spPr bwMode="auto">
          <a:xfrm>
            <a:off x="677863" y="180975"/>
            <a:ext cx="73056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 errors 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↔</a:t>
            </a:r>
            <a:r>
              <a:rPr lang="en-GB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nuisance parameters</a:t>
            </a:r>
            <a:endParaRPr lang="en-GB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504825" y="5205413"/>
            <a:ext cx="8091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Estimators for all parameters correlated, and as a consequence the presence of the nuisance parameters inflates the statistical errors of the parameter(s) of interest.</a:t>
            </a:r>
          </a:p>
        </p:txBody>
      </p:sp>
      <p:sp>
        <p:nvSpPr>
          <p:cNvPr id="10247" name="TextBox 1"/>
          <p:cNvSpPr txBox="1">
            <a:spLocks noChangeArrowheads="1"/>
          </p:cNvSpPr>
          <p:nvPr/>
        </p:nvSpPr>
        <p:spPr bwMode="auto">
          <a:xfrm>
            <a:off x="546100" y="798513"/>
            <a:ext cx="73488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Solution: fix the model, generally by inserting additional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adjustable parameters (“nuisance parameters”).  Try, e.g.,</a:t>
            </a:r>
          </a:p>
        </p:txBody>
      </p:sp>
      <p:sp>
        <p:nvSpPr>
          <p:cNvPr id="10248" name="TextBox 2"/>
          <p:cNvSpPr txBox="1">
            <a:spLocks noChangeArrowheads="1"/>
          </p:cNvSpPr>
          <p:nvPr/>
        </p:nvSpPr>
        <p:spPr bwMode="auto">
          <a:xfrm>
            <a:off x="501650" y="2452688"/>
            <a:ext cx="344632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l-GR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baseline="30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 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3.5, 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some point in the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enlarged parameter space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hope the model is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correct.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Sys. error gone?</a:t>
            </a:r>
          </a:p>
        </p:txBody>
      </p:sp>
      <p:sp>
        <p:nvSpPr>
          <p:cNvPr id="10249" name="TextBox 4"/>
          <p:cNvSpPr txBox="1">
            <a:spLocks noChangeArrowheads="1"/>
          </p:cNvSpPr>
          <p:nvPr/>
        </p:nvSpPr>
        <p:spPr bwMode="auto">
          <a:xfrm>
            <a:off x="2522538" y="1711325"/>
            <a:ext cx="3097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l-GR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l-GR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+ </a:t>
            </a:r>
            <a:r>
              <a:rPr lang="el-GR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30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34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1229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CMU via RHUL / 12 Nov 2021 / Errors on Errors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01EC7A0-0BEC-5146-ADF1-B01CB2F92DDF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41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2" name="Rectangle 2"/>
          <p:cNvSpPr txBox="1">
            <a:spLocks noChangeArrowheads="1"/>
          </p:cNvSpPr>
          <p:nvPr/>
        </p:nvSpPr>
        <p:spPr bwMode="auto">
          <a:xfrm>
            <a:off x="677863" y="251539"/>
            <a:ext cx="73056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Uncertainty of fitted parameters</a:t>
            </a:r>
            <a:endParaRPr lang="en-GB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5" name="TextBox 3"/>
          <p:cNvSpPr txBox="1">
            <a:spLocks noChangeArrowheads="1"/>
          </p:cNvSpPr>
          <p:nvPr/>
        </p:nvSpPr>
        <p:spPr bwMode="auto">
          <a:xfrm>
            <a:off x="733233" y="907707"/>
            <a:ext cx="71759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parameter of interest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nuisance parameter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l-GR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 “profile likelihood”: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903" y="1787726"/>
            <a:ext cx="3225800" cy="81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77" y="1849098"/>
            <a:ext cx="2222500" cy="58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692" y="2557967"/>
            <a:ext cx="5211178" cy="31224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0752" y="5839223"/>
            <a:ext cx="8113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Width of interval in usual LS fit 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goodness of fit.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72" y="5695261"/>
            <a:ext cx="637915" cy="63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2457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CMU via RHUL / 12 Nov 2021 / Errors on Errors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67407E-CDFE-194C-B59A-9AF4E58065F0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42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0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Single-measurement model</a:t>
            </a:r>
          </a:p>
        </p:txBody>
      </p:sp>
      <p:pic>
        <p:nvPicPr>
          <p:cNvPr id="2458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3152775"/>
            <a:ext cx="75707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2"/>
          <p:cNvSpPr txBox="1">
            <a:spLocks noChangeArrowheads="1"/>
          </p:cNvSpPr>
          <p:nvPr/>
        </p:nvSpPr>
        <p:spPr bwMode="auto">
          <a:xfrm>
            <a:off x="504825" y="1025525"/>
            <a:ext cx="4095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 simplest example consider</a:t>
            </a:r>
          </a:p>
        </p:txBody>
      </p:sp>
      <p:sp>
        <p:nvSpPr>
          <p:cNvPr id="24583" name="TextBox 3"/>
          <p:cNvSpPr txBox="1">
            <a:spLocks noChangeArrowheads="1"/>
          </p:cNvSpPr>
          <p:nvPr/>
        </p:nvSpPr>
        <p:spPr bwMode="auto">
          <a:xfrm>
            <a:off x="963613" y="1774825"/>
            <a:ext cx="2502608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Gauss(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Gamma(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2168525"/>
            <a:ext cx="17399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2151063"/>
            <a:ext cx="189071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4237038"/>
            <a:ext cx="250666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TextBox 7"/>
          <p:cNvSpPr txBox="1">
            <a:spLocks noChangeArrowheads="1"/>
          </p:cNvSpPr>
          <p:nvPr/>
        </p:nvSpPr>
        <p:spPr bwMode="auto">
          <a:xfrm>
            <a:off x="534988" y="4543425"/>
            <a:ext cx="5327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values of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−2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</a:p>
        </p:txBody>
      </p:sp>
      <p:pic>
        <p:nvPicPr>
          <p:cNvPr id="2458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5284788"/>
            <a:ext cx="484663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99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2560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CMU via RHUL / 12 Nov 2021 / Errors on Errors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CDDFE4D-AFD4-4E41-BDB8-624EF8CDBD60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43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4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36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endParaRPr lang="en-GB" sz="3600" i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719138" y="979488"/>
            <a:ext cx="76358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Wilks’ theorem, in the asymptotic limit we should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chi-squared(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“asymptotic limit” means all estimators ~Gauss, which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0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For increasing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clear deviations visible: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10" y="2898581"/>
            <a:ext cx="3733800" cy="353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094" y="2964205"/>
            <a:ext cx="3759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9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2662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CMU via RHUL / 12 Nov 2021 / Errors on Errors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B9855A0-96FF-E14E-A27B-A548C331EBBD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44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8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36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3600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(2)</a:t>
            </a:r>
            <a:endParaRPr lang="en-GB" sz="36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9" name="TextBox 1"/>
          <p:cNvSpPr txBox="1">
            <a:spLocks noChangeArrowheads="1"/>
          </p:cNvSpPr>
          <p:nvPr/>
        </p:nvSpPr>
        <p:spPr bwMode="auto">
          <a:xfrm>
            <a:off x="719138" y="979488"/>
            <a:ext cx="6440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larger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breakdown of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asymptotics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gets worse:</a:t>
            </a:r>
          </a:p>
        </p:txBody>
      </p:sp>
      <p:sp>
        <p:nvSpPr>
          <p:cNvPr id="26631" name="TextBox 4"/>
          <p:cNvSpPr txBox="1">
            <a:spLocks noChangeArrowheads="1"/>
          </p:cNvSpPr>
          <p:nvPr/>
        </p:nvSpPr>
        <p:spPr bwMode="auto">
          <a:xfrm>
            <a:off x="412750" y="5338763"/>
            <a:ext cx="81265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 of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several tenths are relevant so we cannot in general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rely on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asymptotics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get confidence intervals,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-values, etc.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34" y="1711682"/>
            <a:ext cx="3810000" cy="350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028" y="1716623"/>
            <a:ext cx="37719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0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176" y="3193539"/>
            <a:ext cx="3759200" cy="3505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76" y="3140616"/>
            <a:ext cx="3784600" cy="3505200"/>
          </a:xfrm>
          <a:prstGeom prst="rect">
            <a:avLst/>
          </a:prstGeom>
        </p:spPr>
      </p:pic>
      <p:sp>
        <p:nvSpPr>
          <p:cNvPr id="2765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2765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CMU via RHUL / 12 Nov 2021 / Errors on Errors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D77A89B-6435-B946-B06A-AA8BA7B81A2C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45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53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Bartlett corrections</a:t>
            </a:r>
          </a:p>
        </p:txBody>
      </p:sp>
      <p:sp>
        <p:nvSpPr>
          <p:cNvPr id="27654" name="TextBox 1"/>
          <p:cNvSpPr txBox="1">
            <a:spLocks noChangeArrowheads="1"/>
          </p:cNvSpPr>
          <p:nvPr/>
        </p:nvSpPr>
        <p:spPr bwMode="auto">
          <a:xfrm>
            <a:off x="504825" y="923211"/>
            <a:ext cx="3535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can modify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defining</a:t>
            </a:r>
          </a:p>
        </p:txBody>
      </p:sp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473075" y="1642349"/>
            <a:ext cx="812652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 that the new statistic’s distribution is better approximated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chi-squared for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degrees of freedom (Bartlett, 1937).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this example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≈ 1 + 3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 2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 well:</a:t>
            </a:r>
          </a:p>
        </p:txBody>
      </p:sp>
      <p:pic>
        <p:nvPicPr>
          <p:cNvPr id="2765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827961"/>
            <a:ext cx="19431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65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2867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CMU via RHUL / 12 Nov 2021 / Errors on Errors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6DD1B2B-1E8B-1844-86C3-1B611AAF8580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46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Bartlett corrections (2)</a:t>
            </a:r>
          </a:p>
        </p:txBody>
      </p:sp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473075" y="1009650"/>
            <a:ext cx="80416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agreement for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several tenths out to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ʹ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several, i.e.,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for significances of several sigma: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32" y="2082147"/>
            <a:ext cx="3771900" cy="349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746" y="2082146"/>
            <a:ext cx="37719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9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2969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CMU via RHUL / 12 Nov 2021 / Errors on Errors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D9895DB-7837-BE44-BEDC-7DEA5C1BDE28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47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700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68.3% CL confidence interval for</a:t>
            </a:r>
            <a:r>
              <a:rPr lang="el-GR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endParaRPr lang="en-GB" sz="3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38" y="1477963"/>
            <a:ext cx="39560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1503363"/>
            <a:ext cx="39147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68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4505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CMU via RHUL / 12 Nov 2021 / Errors on Errors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B735B69-D286-6E46-AD90-2D77C463A3D0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48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60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 uncertainties</a:t>
            </a:r>
          </a:p>
        </p:txBody>
      </p:sp>
      <p:sp>
        <p:nvSpPr>
          <p:cNvPr id="45061" name="TextBox 1"/>
          <p:cNvSpPr txBox="1">
            <a:spLocks noChangeArrowheads="1"/>
          </p:cNvSpPr>
          <p:nvPr/>
        </p:nvSpPr>
        <p:spPr bwMode="auto">
          <a:xfrm>
            <a:off x="395288" y="949325"/>
            <a:ext cx="8763233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phrase “correlated uncertainties” usually means that a single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 affects the distribution (e.g.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mean) of more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 one measurement.  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consider measurements 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parameters of interest </a:t>
            </a:r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parameters </a:t>
            </a:r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</a:p>
        </p:txBody>
      </p:sp>
      <p:pic>
        <p:nvPicPr>
          <p:cNvPr id="450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116263"/>
            <a:ext cx="482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Box 4"/>
          <p:cNvSpPr txBox="1">
            <a:spLocks noChangeArrowheads="1"/>
          </p:cNvSpPr>
          <p:nvPr/>
        </p:nvSpPr>
        <p:spPr bwMode="auto">
          <a:xfrm>
            <a:off x="390525" y="4184650"/>
            <a:ext cx="815986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is,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defined here as contributing to a bias and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(known) factors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determine how much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affects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before suppose one has independent control measurements </a:t>
            </a:r>
          </a:p>
          <a:p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Gauss(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2291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4608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CMU via RHUL / 12 Nov 2021 / Errors on Errors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DAE7D2C-9E3C-D142-949E-A8AC26191A02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49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084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 uncertainties  (2)</a:t>
            </a:r>
          </a:p>
        </p:txBody>
      </p:sp>
      <p:sp>
        <p:nvSpPr>
          <p:cNvPr id="46085" name="TextBox 1"/>
          <p:cNvSpPr txBox="1">
            <a:spLocks noChangeArrowheads="1"/>
          </p:cNvSpPr>
          <p:nvPr/>
        </p:nvSpPr>
        <p:spPr bwMode="auto">
          <a:xfrm>
            <a:off x="509588" y="1177925"/>
            <a:ext cx="4714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total bias of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be defined as </a:t>
            </a:r>
          </a:p>
        </p:txBody>
      </p:sp>
      <p:pic>
        <p:nvPicPr>
          <p:cNvPr id="460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1000125"/>
            <a:ext cx="20447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TextBox 1"/>
          <p:cNvSpPr txBox="1">
            <a:spLocks noChangeArrowheads="1"/>
          </p:cNvSpPr>
          <p:nvPr/>
        </p:nvSpPr>
        <p:spPr bwMode="auto">
          <a:xfrm>
            <a:off x="587375" y="2297113"/>
            <a:ext cx="37599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can be estimated with</a:t>
            </a:r>
          </a:p>
        </p:txBody>
      </p:sp>
      <p:pic>
        <p:nvPicPr>
          <p:cNvPr id="4608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105025"/>
            <a:ext cx="18923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TextBox 6"/>
          <p:cNvSpPr txBox="1">
            <a:spLocks noChangeArrowheads="1"/>
          </p:cNvSpPr>
          <p:nvPr/>
        </p:nvSpPr>
        <p:spPr bwMode="auto">
          <a:xfrm>
            <a:off x="554038" y="3321050"/>
            <a:ext cx="64378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estimators are correlated having covariance</a:t>
            </a:r>
          </a:p>
        </p:txBody>
      </p:sp>
      <p:pic>
        <p:nvPicPr>
          <p:cNvPr id="46090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3890963"/>
            <a:ext cx="46355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1" name="TextBox 8"/>
          <p:cNvSpPr txBox="1">
            <a:spLocks noChangeArrowheads="1"/>
          </p:cNvSpPr>
          <p:nvPr/>
        </p:nvSpPr>
        <p:spPr bwMode="auto">
          <a:xfrm>
            <a:off x="471488" y="4932363"/>
            <a:ext cx="851470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sense the present method treats “correlated uncertainties”,</a:t>
            </a:r>
          </a:p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the control measurements </a:t>
            </a:r>
            <a:r>
              <a:rPr 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i="1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independent, but nuisance</a:t>
            </a:r>
          </a:p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 affect multiple measurements, and thus bias estimates</a:t>
            </a:r>
          </a:p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correlated.</a:t>
            </a:r>
          </a:p>
        </p:txBody>
      </p:sp>
    </p:spTree>
    <p:extLst>
      <p:ext uri="{BB962C8B-B14F-4D97-AF65-F5344CB8AC3E}">
        <p14:creationId xmlns:p14="http://schemas.microsoft.com/office/powerpoint/2010/main" val="261803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1126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CMU via RHUL / 12 Nov 2021 / Errors on Errors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CC02CB6-C8DE-894A-9F85-6DAA821D0AA7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68" name="Rectangle 2"/>
          <p:cNvSpPr txBox="1">
            <a:spLocks noChangeArrowheads="1"/>
          </p:cNvSpPr>
          <p:nvPr/>
        </p:nvSpPr>
        <p:spPr bwMode="auto">
          <a:xfrm>
            <a:off x="405715" y="83004"/>
            <a:ext cx="816719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  <a:endParaRPr lang="en-GB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AAC112-985C-FF4B-B123-1726B8172A67}"/>
              </a:ext>
            </a:extLst>
          </p:cNvPr>
          <p:cNvSpPr txBox="1"/>
          <p:nvPr/>
        </p:nvSpPr>
        <p:spPr>
          <a:xfrm>
            <a:off x="326571" y="740226"/>
            <a:ext cx="8338457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Analyses are often sensitive to the values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assigned to control measurements (the “systematic errors”).</a:t>
            </a:r>
          </a:p>
          <a:p>
            <a:pPr>
              <a:spcAft>
                <a:spcPts val="1200"/>
              </a:spcAft>
            </a:pPr>
            <a:r>
              <a:rPr lang="en-US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these error estimates are also uncertain (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errors on errors)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just try inflating the systematic error estimates, but this turns out not to be enough, especially if the analysis uses least squares (equivalent to assuming Gaussian pdfs in likelihood).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for “errors on errors” most visible when measurements are not internally consistent within their estimated uncertainties.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Candidate use cases in particle physics: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	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Combinations of inconsistent measurements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	Analyses where systematic error assigned by ad hoc recipe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	Any analysis where assigned systematic error is uncertain</a:t>
            </a:r>
            <a:endParaRPr lang="en-US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4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5120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CMU via RHUL / 12 Nov 2021 / Errors on Errors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ACAD415-10A9-444E-8E0C-8721D2870E8A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50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4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Exact relation between </a:t>
            </a:r>
            <a:r>
              <a:rPr lang="en-GB" sz="36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 and relative error on error</a:t>
            </a:r>
          </a:p>
        </p:txBody>
      </p:sp>
      <p:sp>
        <p:nvSpPr>
          <p:cNvPr id="51205" name="TextBox 1"/>
          <p:cNvSpPr txBox="1">
            <a:spLocks noChangeArrowheads="1"/>
          </p:cNvSpPr>
          <p:nvPr/>
        </p:nvSpPr>
        <p:spPr bwMode="auto">
          <a:xfrm>
            <a:off x="596900" y="1790700"/>
            <a:ext cx="31875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 defined as: </a:t>
            </a:r>
          </a:p>
        </p:txBody>
      </p:sp>
      <p:pic>
        <p:nvPicPr>
          <p:cNvPr id="5120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1585233"/>
            <a:ext cx="26416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TextBox 4"/>
          <p:cNvSpPr txBox="1">
            <a:spLocks noChangeArrowheads="1"/>
          </p:cNvSpPr>
          <p:nvPr/>
        </p:nvSpPr>
        <p:spPr bwMode="auto">
          <a:xfrm>
            <a:off x="627063" y="2814638"/>
            <a:ext cx="756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Gamma(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√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follows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Nakagami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distribution</a:t>
            </a:r>
          </a:p>
        </p:txBody>
      </p:sp>
      <p:pic>
        <p:nvPicPr>
          <p:cNvPr id="5120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3416300"/>
            <a:ext cx="605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4494213"/>
            <a:ext cx="26416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5456238"/>
            <a:ext cx="39751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2379663"/>
            <a:ext cx="4513263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5222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CMU via RHUL / 12 Nov 2021 / Errors on Errors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28F1B72-A255-C64A-B194-C14E91A9D876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51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29" name="Rectangle 2"/>
          <p:cNvSpPr txBox="1">
            <a:spLocks noChangeArrowheads="1"/>
          </p:cNvSpPr>
          <p:nvPr/>
        </p:nvSpPr>
        <p:spPr bwMode="auto">
          <a:xfrm>
            <a:off x="895350" y="168275"/>
            <a:ext cx="7272338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Exact relation between </a:t>
            </a:r>
            <a:r>
              <a:rPr lang="en-GB" sz="36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 and relative error on error (2)</a:t>
            </a:r>
          </a:p>
        </p:txBody>
      </p:sp>
      <p:sp>
        <p:nvSpPr>
          <p:cNvPr id="52230" name="TextBox 9"/>
          <p:cNvSpPr txBox="1">
            <a:spLocks noChangeArrowheads="1"/>
          </p:cNvSpPr>
          <p:nvPr/>
        </p:nvSpPr>
        <p:spPr bwMode="auto">
          <a:xfrm>
            <a:off x="841375" y="1408113"/>
            <a:ext cx="73010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exact relation between the error and the error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parameter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therefore </a:t>
            </a:r>
          </a:p>
        </p:txBody>
      </p:sp>
      <p:pic>
        <p:nvPicPr>
          <p:cNvPr id="5223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4979988"/>
            <a:ext cx="13208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382838"/>
            <a:ext cx="155416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3521075"/>
            <a:ext cx="29146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4" name="TextBox 15"/>
          <p:cNvSpPr txBox="1">
            <a:spLocks noChangeArrowheads="1"/>
          </p:cNvSpPr>
          <p:nvPr/>
        </p:nvSpPr>
        <p:spPr bwMode="auto">
          <a:xfrm>
            <a:off x="504825" y="5875338"/>
            <a:ext cx="31784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≈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for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≲ 1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3789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CMU via RHUL / 12 Nov 2021 / Errors on Errors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22A596-1159-1C41-9B80-817B4AFD46CD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52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2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with interval from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l-GR" sz="36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nuisance parameters profiled at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endParaRPr lang="en-GB" sz="3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1487488"/>
            <a:ext cx="53721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72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3891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CMU via RHUL / 12 Nov 2021 / Errors on Errors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5AB482A-7B49-8C4B-AC7D-857A75856D91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53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Coverage of intervals</a:t>
            </a:r>
            <a:endParaRPr lang="en-GB" sz="3600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7" name="TextBox 1"/>
          <p:cNvSpPr txBox="1">
            <a:spLocks noChangeArrowheads="1"/>
          </p:cNvSpPr>
          <p:nvPr/>
        </p:nvSpPr>
        <p:spPr bwMode="auto">
          <a:xfrm>
            <a:off x="388938" y="896938"/>
            <a:ext cx="4127668" cy="560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previous average of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numbers but now generate</a:t>
            </a:r>
          </a:p>
          <a:p>
            <a:pPr>
              <a:spcAft>
                <a:spcPts val="3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 2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values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spcAft>
                <a:spcPts val="300"/>
              </a:spcAft>
            </a:pPr>
            <a:r>
              <a:rPr lang="en-US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Gauss(</a:t>
            </a:r>
            <a:r>
              <a:rPr lang="el-GR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y,i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300"/>
              </a:spcAft>
            </a:pPr>
            <a:r>
              <a:rPr lang="en-US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Gauss(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300"/>
              </a:spcAft>
            </a:pPr>
            <a:r>
              <a:rPr lang="en-US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Gamma(</a:t>
            </a:r>
            <a:r>
              <a:rPr lang="el-GR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300"/>
              </a:spcAft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l-GR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y,i</a:t>
            </a:r>
            <a:r>
              <a:rPr lang="en-US" i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look at the probability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the interval covers the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 value of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Coverage stays reasonable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0.5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even not bad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Profile Construction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 to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1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89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1881188"/>
            <a:ext cx="47783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46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5325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CMU via RHUL / 12 Nov 2021 / Errors on Errors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6C2B10B-5536-5F4C-B70B-94FF21271F37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54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252" name="Rectangle 2"/>
          <p:cNvSpPr txBox="1">
            <a:spLocks noChangeArrowheads="1"/>
          </p:cNvSpPr>
          <p:nvPr/>
        </p:nvSpPr>
        <p:spPr bwMode="auto">
          <a:xfrm>
            <a:off x="1039813" y="228600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PDG scale factor</a:t>
            </a:r>
          </a:p>
        </p:txBody>
      </p:sp>
      <p:sp>
        <p:nvSpPr>
          <p:cNvPr id="53253" name="TextBox 2"/>
          <p:cNvSpPr txBox="1">
            <a:spLocks noChangeArrowheads="1"/>
          </p:cNvSpPr>
          <p:nvPr/>
        </p:nvSpPr>
        <p:spPr bwMode="auto">
          <a:xfrm>
            <a:off x="484188" y="989013"/>
            <a:ext cx="84375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do not want to take the quoted errors as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known constants.   Scale the variances by a factor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53254" name="TextBox 3"/>
          <p:cNvSpPr txBox="1">
            <a:spLocks noChangeArrowheads="1"/>
          </p:cNvSpPr>
          <p:nvPr/>
        </p:nvSpPr>
        <p:spPr bwMode="auto">
          <a:xfrm>
            <a:off x="544513" y="2655888"/>
            <a:ext cx="24230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likelihood </a:t>
            </a:r>
          </a:p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 becomes</a:t>
            </a:r>
          </a:p>
        </p:txBody>
      </p:sp>
      <p:pic>
        <p:nvPicPr>
          <p:cNvPr id="5325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2543175"/>
            <a:ext cx="57435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4398963"/>
            <a:ext cx="2006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TextBox 6"/>
          <p:cNvSpPr txBox="1">
            <a:spLocks noChangeArrowheads="1"/>
          </p:cNvSpPr>
          <p:nvPr/>
        </p:nvSpPr>
        <p:spPr bwMode="auto">
          <a:xfrm>
            <a:off x="495300" y="3778250"/>
            <a:ext cx="77185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estimator for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same as before; for </a:t>
            </a:r>
            <a:r>
              <a:rPr lang="el-GR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l-GR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MLE is </a:t>
            </a:r>
          </a:p>
        </p:txBody>
      </p:sp>
      <p:sp>
        <p:nvSpPr>
          <p:cNvPr id="53258" name="TextBox 7"/>
          <p:cNvSpPr txBox="1">
            <a:spLocks noChangeArrowheads="1"/>
          </p:cNvSpPr>
          <p:nvPr/>
        </p:nvSpPr>
        <p:spPr bwMode="auto">
          <a:xfrm>
            <a:off x="2671763" y="4602163"/>
            <a:ext cx="2371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has a bias; </a:t>
            </a:r>
          </a:p>
        </p:txBody>
      </p:sp>
      <p:pic>
        <p:nvPicPr>
          <p:cNvPr id="5325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473575"/>
            <a:ext cx="1714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0" name="TextBox 9"/>
          <p:cNvSpPr txBox="1">
            <a:spLocks noChangeArrowheads="1"/>
          </p:cNvSpPr>
          <p:nvPr/>
        </p:nvSpPr>
        <p:spPr bwMode="auto">
          <a:xfrm>
            <a:off x="7092950" y="4618038"/>
            <a:ext cx="1661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unbiased.</a:t>
            </a:r>
          </a:p>
        </p:txBody>
      </p:sp>
      <p:pic>
        <p:nvPicPr>
          <p:cNvPr id="53261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5573713"/>
            <a:ext cx="241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262" name="Group 14"/>
          <p:cNvGrpSpPr>
            <a:grpSpLocks/>
          </p:cNvGrpSpPr>
          <p:nvPr/>
        </p:nvGrpSpPr>
        <p:grpSpPr bwMode="auto">
          <a:xfrm>
            <a:off x="495300" y="5631086"/>
            <a:ext cx="4352925" cy="504599"/>
            <a:chOff x="461840" y="5828497"/>
            <a:chExt cx="4352724" cy="505561"/>
          </a:xfrm>
        </p:grpSpPr>
        <p:sp>
          <p:nvSpPr>
            <p:cNvPr id="53264" name="TextBox 11"/>
            <p:cNvSpPr txBox="1">
              <a:spLocks noChangeArrowheads="1"/>
            </p:cNvSpPr>
            <p:nvPr/>
          </p:nvSpPr>
          <p:spPr bwMode="auto">
            <a:xfrm>
              <a:off x="461840" y="5872393"/>
              <a:ext cx="43527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variance of</a:t>
              </a:r>
              <a:r>
                <a:rPr lang="el-GR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l-GR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μ</a:t>
              </a:r>
              <a:r>
                <a:rPr lang="en-US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is inflated by </a:t>
              </a:r>
              <a:r>
                <a:rPr lang="el-GR" i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ϕ</a:t>
              </a:r>
              <a:r>
                <a:rPr lang="en-US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</p:txBody>
        </p:sp>
        <p:sp>
          <p:nvSpPr>
            <p:cNvPr id="53265" name="TextBox 13"/>
            <p:cNvSpPr txBox="1">
              <a:spLocks noChangeArrowheads="1"/>
            </p:cNvSpPr>
            <p:nvPr/>
          </p:nvSpPr>
          <p:spPr bwMode="auto">
            <a:xfrm>
              <a:off x="2452366" y="5828497"/>
              <a:ext cx="300068" cy="370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l-GR" sz="18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^</a:t>
              </a:r>
              <a:endParaRPr 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3263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1939925"/>
            <a:ext cx="16891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5427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CMU via RHUL / 12 Nov 2021 / Errors on Errors</a:t>
            </a:r>
            <a:endParaRPr lang="en-GB" sz="140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36D9BA9-2269-7241-B9EE-A3E809E2DB55}" type="slidenum">
              <a:rPr lang="en-GB" sz="1400"/>
              <a:pPr/>
              <a:t>55</a:t>
            </a:fld>
            <a:endParaRPr lang="en-GB" sz="1400"/>
          </a:p>
        </p:txBody>
      </p:sp>
      <p:pic>
        <p:nvPicPr>
          <p:cNvPr id="54276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23925"/>
            <a:ext cx="823753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2"/>
          <p:cNvSpPr txBox="1">
            <a:spLocks noChangeArrowheads="1"/>
          </p:cNvSpPr>
          <p:nvPr/>
        </p:nvSpPr>
        <p:spPr bwMode="auto">
          <a:xfrm>
            <a:off x="382588" y="176213"/>
            <a:ext cx="575945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CC3300"/>
                </a:solidFill>
              </a:rPr>
              <a:t>Bayesian approach</a:t>
            </a:r>
          </a:p>
        </p:txBody>
      </p:sp>
      <p:sp>
        <p:nvSpPr>
          <p:cNvPr id="54278" name="Text Box 3"/>
          <p:cNvSpPr txBox="1">
            <a:spLocks noChangeArrowheads="1"/>
          </p:cNvSpPr>
          <p:nvPr/>
        </p:nvSpPr>
        <p:spPr bwMode="auto">
          <a:xfrm>
            <a:off x="393700" y="2347913"/>
            <a:ext cx="465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/>
              <a:t>Given measurements: </a:t>
            </a:r>
          </a:p>
        </p:txBody>
      </p:sp>
      <p:sp>
        <p:nvSpPr>
          <p:cNvPr id="54279" name="Text Box 4"/>
          <p:cNvSpPr txBox="1">
            <a:spLocks noChangeArrowheads="1"/>
          </p:cNvSpPr>
          <p:nvPr/>
        </p:nvSpPr>
        <p:spPr bwMode="auto">
          <a:xfrm>
            <a:off x="406400" y="3008313"/>
            <a:ext cx="465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/>
              <a:t>and (usually) covariances:</a:t>
            </a:r>
          </a:p>
        </p:txBody>
      </p:sp>
      <p:sp>
        <p:nvSpPr>
          <p:cNvPr id="54280" name="Rectangle 5"/>
          <p:cNvSpPr>
            <a:spLocks noChangeArrowheads="1"/>
          </p:cNvSpPr>
          <p:nvPr/>
        </p:nvSpPr>
        <p:spPr bwMode="auto">
          <a:xfrm>
            <a:off x="414338" y="3690938"/>
            <a:ext cx="2152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Predicted value:</a:t>
            </a:r>
          </a:p>
        </p:txBody>
      </p:sp>
      <p:pic>
        <p:nvPicPr>
          <p:cNvPr id="54281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3854450"/>
            <a:ext cx="24384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2400300"/>
            <a:ext cx="3898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3" name="Text Box 8"/>
          <p:cNvSpPr txBox="1">
            <a:spLocks noChangeArrowheads="1"/>
          </p:cNvSpPr>
          <p:nvPr/>
        </p:nvSpPr>
        <p:spPr bwMode="auto">
          <a:xfrm>
            <a:off x="835025" y="4316413"/>
            <a:ext cx="2281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control variable</a:t>
            </a:r>
          </a:p>
        </p:txBody>
      </p:sp>
      <p:sp>
        <p:nvSpPr>
          <p:cNvPr id="54284" name="Text Box 9"/>
          <p:cNvSpPr txBox="1">
            <a:spLocks noChangeArrowheads="1"/>
          </p:cNvSpPr>
          <p:nvPr/>
        </p:nvSpPr>
        <p:spPr bwMode="auto">
          <a:xfrm>
            <a:off x="3502025" y="4316413"/>
            <a:ext cx="157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parameters</a:t>
            </a:r>
          </a:p>
        </p:txBody>
      </p:sp>
      <p:sp>
        <p:nvSpPr>
          <p:cNvPr id="54285" name="Text Box 10"/>
          <p:cNvSpPr txBox="1">
            <a:spLocks noChangeArrowheads="1"/>
          </p:cNvSpPr>
          <p:nvPr/>
        </p:nvSpPr>
        <p:spPr bwMode="auto">
          <a:xfrm>
            <a:off x="7553325" y="4316413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bias</a:t>
            </a:r>
          </a:p>
        </p:txBody>
      </p:sp>
      <p:sp>
        <p:nvSpPr>
          <p:cNvPr id="54286" name="Line 11"/>
          <p:cNvSpPr>
            <a:spLocks noChangeShapeType="1"/>
          </p:cNvSpPr>
          <p:nvPr/>
        </p:nvSpPr>
        <p:spPr bwMode="auto">
          <a:xfrm flipV="1">
            <a:off x="2819400" y="4160838"/>
            <a:ext cx="139700" cy="2159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7" name="Line 12"/>
          <p:cNvSpPr>
            <a:spLocks noChangeShapeType="1"/>
          </p:cNvSpPr>
          <p:nvPr/>
        </p:nvSpPr>
        <p:spPr bwMode="auto">
          <a:xfrm flipH="1" flipV="1">
            <a:off x="3348038" y="4100513"/>
            <a:ext cx="207962" cy="28892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8" name="Line 13"/>
          <p:cNvSpPr>
            <a:spLocks noChangeShapeType="1"/>
          </p:cNvSpPr>
          <p:nvPr/>
        </p:nvSpPr>
        <p:spPr bwMode="auto">
          <a:xfrm flipV="1">
            <a:off x="8255000" y="4237038"/>
            <a:ext cx="203200" cy="2286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9" name="Text Box 14"/>
          <p:cNvSpPr txBox="1">
            <a:spLocks noChangeArrowheads="1"/>
          </p:cNvSpPr>
          <p:nvPr/>
        </p:nvSpPr>
        <p:spPr bwMode="auto">
          <a:xfrm>
            <a:off x="492125" y="4875213"/>
            <a:ext cx="2859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/>
              <a:t>Frequentist approach: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54290" name="Text Box 15"/>
          <p:cNvSpPr txBox="1">
            <a:spLocks noChangeArrowheads="1"/>
          </p:cNvSpPr>
          <p:nvPr/>
        </p:nvSpPr>
        <p:spPr bwMode="auto">
          <a:xfrm>
            <a:off x="454025" y="5611813"/>
            <a:ext cx="1366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/>
              <a:t>Minimize</a:t>
            </a:r>
            <a:endParaRPr lang="en-US">
              <a:solidFill>
                <a:schemeClr val="bg2"/>
              </a:solidFill>
            </a:endParaRPr>
          </a:p>
        </p:txBody>
      </p:sp>
      <p:pic>
        <p:nvPicPr>
          <p:cNvPr id="54291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5683250"/>
            <a:ext cx="4254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2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3" y="3092450"/>
            <a:ext cx="1485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3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4973638"/>
            <a:ext cx="226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4" name="Text Box 20"/>
          <p:cNvSpPr txBox="1">
            <a:spLocks noChangeArrowheads="1"/>
          </p:cNvSpPr>
          <p:nvPr/>
        </p:nvSpPr>
        <p:spPr bwMode="auto">
          <a:xfrm>
            <a:off x="3832225" y="3706813"/>
            <a:ext cx="232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expectation value</a:t>
            </a:r>
          </a:p>
        </p:txBody>
      </p:sp>
      <p:pic>
        <p:nvPicPr>
          <p:cNvPr id="54295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3829050"/>
            <a:ext cx="10287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5529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CMU via RHUL / 12 Nov 2021 / Errors on Errors</a:t>
            </a:r>
            <a:endParaRPr lang="en-GB" sz="140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6C28C23-0090-E94D-AA26-2F3549073603}" type="slidenum">
              <a:rPr lang="en-GB" sz="1400"/>
              <a:pPr/>
              <a:t>56</a:t>
            </a:fld>
            <a:endParaRPr lang="en-GB" sz="1400"/>
          </a:p>
        </p:txBody>
      </p:sp>
      <p:sp>
        <p:nvSpPr>
          <p:cNvPr id="55300" name="Rectangle 2"/>
          <p:cNvSpPr txBox="1">
            <a:spLocks noChangeArrowheads="1"/>
          </p:cNvSpPr>
          <p:nvPr/>
        </p:nvSpPr>
        <p:spPr bwMode="auto">
          <a:xfrm>
            <a:off x="107950" y="468313"/>
            <a:ext cx="47021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CC3300"/>
                </a:solidFill>
              </a:rPr>
              <a:t>Its Bayesian equivalent</a:t>
            </a:r>
          </a:p>
        </p:txBody>
      </p:sp>
      <p:pic>
        <p:nvPicPr>
          <p:cNvPr id="5530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2946400"/>
            <a:ext cx="1752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3" y="3568700"/>
            <a:ext cx="35814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Text Box 5"/>
          <p:cNvSpPr txBox="1">
            <a:spLocks noChangeArrowheads="1"/>
          </p:cNvSpPr>
          <p:nvPr/>
        </p:nvSpPr>
        <p:spPr bwMode="auto">
          <a:xfrm>
            <a:off x="593725" y="3465513"/>
            <a:ext cx="3186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and use Bayes’ theorem:</a:t>
            </a:r>
          </a:p>
        </p:txBody>
      </p:sp>
      <p:sp>
        <p:nvSpPr>
          <p:cNvPr id="55304" name="Text Box 6"/>
          <p:cNvSpPr txBox="1">
            <a:spLocks noChangeArrowheads="1"/>
          </p:cNvSpPr>
          <p:nvPr/>
        </p:nvSpPr>
        <p:spPr bwMode="auto">
          <a:xfrm>
            <a:off x="606425" y="4157663"/>
            <a:ext cx="792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To get desired probability for </a:t>
            </a:r>
            <a:r>
              <a:rPr lang="el-GR" i="1">
                <a:latin typeface="Symbol" charset="0"/>
                <a:sym typeface="Symbol" charset="0"/>
              </a:rPr>
              <a:t>θ</a:t>
            </a:r>
            <a:r>
              <a:rPr lang="en-US"/>
              <a:t>, integrate (marginalize) over </a:t>
            </a:r>
            <a:r>
              <a:rPr lang="en-US" i="1"/>
              <a:t>b</a:t>
            </a:r>
            <a:r>
              <a:rPr lang="en-US"/>
              <a:t>:</a:t>
            </a:r>
          </a:p>
        </p:txBody>
      </p:sp>
      <p:pic>
        <p:nvPicPr>
          <p:cNvPr id="55305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4806950"/>
            <a:ext cx="2679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6" name="Text Box 8"/>
          <p:cNvSpPr txBox="1">
            <a:spLocks noChangeArrowheads="1"/>
          </p:cNvSpPr>
          <p:nvPr/>
        </p:nvSpPr>
        <p:spPr bwMode="auto">
          <a:xfrm>
            <a:off x="263525" y="5421313"/>
            <a:ext cx="85232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CC3300"/>
                </a:solidFill>
                <a:cs typeface="Times New Roman" charset="0"/>
              </a:rPr>
              <a:t>→</a:t>
            </a:r>
            <a:r>
              <a:rPr lang="en-US">
                <a:cs typeface="Times New Roman" charset="0"/>
              </a:rPr>
              <a:t> Posterior is Gaussian with mode same as least squares estimator, </a:t>
            </a:r>
          </a:p>
          <a:p>
            <a:r>
              <a:rPr lang="en-US">
                <a:latin typeface="Symbol" charset="0"/>
                <a:cs typeface="Times New Roman" charset="0"/>
                <a:sym typeface="Symbol" charset="0"/>
              </a:rPr>
              <a:t>     </a:t>
            </a:r>
            <a:r>
              <a:rPr lang="el-GR" i="1">
                <a:latin typeface="Symbol" charset="0"/>
                <a:cs typeface="Times New Roman" charset="0"/>
                <a:sym typeface="Symbol" charset="0"/>
              </a:rPr>
              <a:t>     σ</a:t>
            </a:r>
            <a:r>
              <a:rPr lang="el-GR" i="1" baseline="-25000">
                <a:latin typeface="Symbol" charset="0"/>
                <a:cs typeface="Times New Roman" charset="0"/>
                <a:sym typeface="Symbol" charset="0"/>
              </a:rPr>
              <a:t>θ</a:t>
            </a:r>
            <a:r>
              <a:rPr lang="en-US">
                <a:latin typeface="Symbol" charset="0"/>
                <a:cs typeface="Times New Roman" charset="0"/>
                <a:sym typeface="Symbol" charset="0"/>
              </a:rPr>
              <a:t>  </a:t>
            </a:r>
            <a:r>
              <a:rPr lang="en-US">
                <a:cs typeface="Times New Roman" charset="0"/>
              </a:rPr>
              <a:t>same as from </a:t>
            </a:r>
            <a:r>
              <a:rPr lang="el-GR" i="1">
                <a:latin typeface="Symbol" charset="0"/>
                <a:cs typeface="Times New Roman" charset="0"/>
                <a:sym typeface="Symbol" charset="0"/>
              </a:rPr>
              <a:t>χ</a:t>
            </a:r>
            <a:r>
              <a:rPr lang="en-US" baseline="30000">
                <a:cs typeface="Times New Roman" charset="0"/>
                <a:sym typeface="Symbol" charset="0"/>
              </a:rPr>
              <a:t>2</a:t>
            </a:r>
            <a:r>
              <a:rPr lang="en-US">
                <a:cs typeface="Times New Roman" charset="0"/>
              </a:rPr>
              <a:t> = </a:t>
            </a:r>
            <a:r>
              <a:rPr lang="el-GR" i="1">
                <a:latin typeface="Symbol" charset="0"/>
                <a:cs typeface="Times New Roman" charset="0"/>
                <a:sym typeface="Symbol" charset="0"/>
              </a:rPr>
              <a:t>χ</a:t>
            </a:r>
            <a:r>
              <a:rPr lang="en-US" baseline="30000">
                <a:cs typeface="Times New Roman" charset="0"/>
                <a:sym typeface="Symbol" charset="0"/>
              </a:rPr>
              <a:t>2</a:t>
            </a:r>
            <a:r>
              <a:rPr lang="en-US" baseline="-25000">
                <a:cs typeface="Times New Roman" charset="0"/>
                <a:sym typeface="Symbol" charset="0"/>
              </a:rPr>
              <a:t>min</a:t>
            </a:r>
            <a:r>
              <a:rPr lang="en-US">
                <a:cs typeface="Times New Roman" charset="0"/>
              </a:rPr>
              <a:t> + 1.  (Back where we started!)</a:t>
            </a:r>
          </a:p>
        </p:txBody>
      </p:sp>
      <p:pic>
        <p:nvPicPr>
          <p:cNvPr id="55307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1974850"/>
            <a:ext cx="3060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8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1060450"/>
            <a:ext cx="660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9" name="Text Box 11"/>
          <p:cNvSpPr txBox="1">
            <a:spLocks noChangeArrowheads="1"/>
          </p:cNvSpPr>
          <p:nvPr/>
        </p:nvSpPr>
        <p:spPr bwMode="auto">
          <a:xfrm>
            <a:off x="542925" y="1052513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Take</a:t>
            </a:r>
          </a:p>
        </p:txBody>
      </p:sp>
      <p:sp>
        <p:nvSpPr>
          <p:cNvPr id="55310" name="Line 12"/>
          <p:cNvSpPr>
            <a:spLocks noChangeShapeType="1"/>
          </p:cNvSpPr>
          <p:nvPr/>
        </p:nvSpPr>
        <p:spPr bwMode="auto">
          <a:xfrm flipH="1">
            <a:off x="4610100" y="2852738"/>
            <a:ext cx="889000" cy="5207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1" name="Text Box 13"/>
          <p:cNvSpPr txBox="1">
            <a:spLocks noChangeArrowheads="1"/>
          </p:cNvSpPr>
          <p:nvPr/>
        </p:nvSpPr>
        <p:spPr bwMode="auto">
          <a:xfrm>
            <a:off x="5648325" y="2411413"/>
            <a:ext cx="2330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Joint probability</a:t>
            </a:r>
          </a:p>
          <a:p>
            <a:r>
              <a:rPr lang="en-US"/>
              <a:t>for all parameters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3" y="254000"/>
            <a:ext cx="8716962" cy="461963"/>
          </a:xfrm>
        </p:spPr>
        <p:txBody>
          <a:bodyPr/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Bayesian approach with non-Gaussian prior </a:t>
            </a:r>
            <a:r>
              <a:rPr lang="el-GR" sz="3200" i="1">
                <a:solidFill>
                  <a:srgbClr val="CC3300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π</a:t>
            </a:r>
            <a:r>
              <a:rPr lang="en-GB" sz="3200" i="1" baseline="-250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b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GB" sz="3200" i="1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428625" y="1112838"/>
            <a:ext cx="6069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Suppose now the experiment is characterized by</a:t>
            </a:r>
          </a:p>
        </p:txBody>
      </p:sp>
      <p:pic>
        <p:nvPicPr>
          <p:cNvPr id="56325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1744663"/>
            <a:ext cx="4762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Text Box 5"/>
          <p:cNvSpPr txBox="1">
            <a:spLocks noChangeArrowheads="1"/>
          </p:cNvSpPr>
          <p:nvPr/>
        </p:nvSpPr>
        <p:spPr bwMode="auto">
          <a:xfrm>
            <a:off x="504825" y="2365375"/>
            <a:ext cx="8277225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where </a:t>
            </a:r>
            <a:r>
              <a:rPr lang="en-US" i="1"/>
              <a:t>s</a:t>
            </a:r>
            <a:r>
              <a:rPr lang="en-US" i="1" baseline="-25000"/>
              <a:t>i</a:t>
            </a:r>
            <a:r>
              <a:rPr lang="en-US"/>
              <a:t> is an (unreported) factor by which the systematic error is </a:t>
            </a:r>
          </a:p>
          <a:p>
            <a:pPr>
              <a:spcAft>
                <a:spcPct val="40000"/>
              </a:spcAft>
            </a:pPr>
            <a:r>
              <a:rPr lang="en-US"/>
              <a:t>over/under-estimated.</a:t>
            </a:r>
          </a:p>
          <a:p>
            <a:r>
              <a:rPr lang="en-US"/>
              <a:t>Assume correct error for a Gaussian </a:t>
            </a:r>
            <a:r>
              <a:rPr lang="el-GR" i="1">
                <a:latin typeface="Symbol" charset="0"/>
                <a:sym typeface="Symbol" charset="0"/>
              </a:rPr>
              <a:t>π</a:t>
            </a:r>
            <a:r>
              <a:rPr lang="en-US" i="1" baseline="-25000">
                <a:sym typeface="Symbol" charset="0"/>
              </a:rPr>
              <a:t>b</a:t>
            </a:r>
            <a:r>
              <a:rPr lang="en-US"/>
              <a:t>(</a:t>
            </a:r>
            <a:r>
              <a:rPr lang="en-US" i="1"/>
              <a:t>b</a:t>
            </a:r>
            <a:r>
              <a:rPr lang="en-US"/>
              <a:t>) would be </a:t>
            </a:r>
            <a:r>
              <a:rPr lang="en-US" i="1"/>
              <a:t>s</a:t>
            </a:r>
            <a:r>
              <a:rPr lang="en-US" i="1" baseline="-25000"/>
              <a:t>i</a:t>
            </a:r>
            <a:r>
              <a:rPr lang="el-GR" i="1">
                <a:latin typeface="Symbol" charset="0"/>
                <a:sym typeface="Symbol" charset="0"/>
              </a:rPr>
              <a:t>σ</a:t>
            </a:r>
            <a:r>
              <a:rPr lang="en-US" i="1" baseline="-25000">
                <a:sym typeface="Symbol" charset="0"/>
              </a:rPr>
              <a:t>i</a:t>
            </a:r>
            <a:r>
              <a:rPr lang="en-US" baseline="30000">
                <a:sym typeface="Symbol" charset="0"/>
              </a:rPr>
              <a:t>sys</a:t>
            </a:r>
            <a:r>
              <a:rPr lang="en-US"/>
              <a:t>, so</a:t>
            </a:r>
          </a:p>
        </p:txBody>
      </p:sp>
      <p:sp>
        <p:nvSpPr>
          <p:cNvPr id="56327" name="Text Box 6"/>
          <p:cNvSpPr txBox="1">
            <a:spLocks noChangeArrowheads="1"/>
          </p:cNvSpPr>
          <p:nvPr/>
        </p:nvSpPr>
        <p:spPr bwMode="auto">
          <a:xfrm>
            <a:off x="4886325" y="5216525"/>
            <a:ext cx="2981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Width of </a:t>
            </a:r>
            <a:r>
              <a:rPr lang="el-GR" i="1">
                <a:latin typeface="Symbol" charset="0"/>
                <a:sym typeface="Symbol" charset="0"/>
              </a:rPr>
              <a:t>σ</a:t>
            </a:r>
            <a:r>
              <a:rPr lang="en-US" i="1" baseline="-25000">
                <a:sym typeface="Symbol" charset="0"/>
              </a:rPr>
              <a:t>s</a:t>
            </a:r>
            <a:r>
              <a:rPr lang="en-US"/>
              <a:t>(</a:t>
            </a:r>
            <a:r>
              <a:rPr lang="en-US" i="1"/>
              <a:t>s</a:t>
            </a:r>
            <a:r>
              <a:rPr lang="en-US" i="1" baseline="-25000"/>
              <a:t>i</a:t>
            </a:r>
            <a:r>
              <a:rPr lang="en-US"/>
              <a:t>) reflects</a:t>
            </a:r>
          </a:p>
          <a:p>
            <a:r>
              <a:rPr lang="en-US"/>
              <a:t>‘error on the error’.</a:t>
            </a:r>
          </a:p>
        </p:txBody>
      </p:sp>
      <p:sp>
        <p:nvSpPr>
          <p:cNvPr id="56328" name="Line 7"/>
          <p:cNvSpPr>
            <a:spLocks noChangeShapeType="1"/>
          </p:cNvSpPr>
          <p:nvPr/>
        </p:nvSpPr>
        <p:spPr bwMode="auto">
          <a:xfrm flipH="1" flipV="1">
            <a:off x="6388100" y="4622800"/>
            <a:ext cx="76200" cy="4826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329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3948113"/>
            <a:ext cx="6108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3213"/>
            <a:ext cx="5397500" cy="360362"/>
          </a:xfrm>
        </p:spPr>
        <p:txBody>
          <a:bodyPr/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Error-on-error function </a:t>
            </a:r>
            <a:r>
              <a:rPr lang="el-GR" sz="3200" i="1">
                <a:solidFill>
                  <a:srgbClr val="CC3300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π</a:t>
            </a:r>
            <a:r>
              <a:rPr lang="en-GB" sz="3200" i="1" baseline="-250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s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GB" sz="3200" i="1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466725" y="779463"/>
            <a:ext cx="7318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 simple unimodal probability density for 0 &lt; </a:t>
            </a:r>
            <a:r>
              <a:rPr lang="en-US" i="1"/>
              <a:t>s</a:t>
            </a:r>
            <a:r>
              <a:rPr lang="en-US"/>
              <a:t> &lt; 1 with </a:t>
            </a:r>
          </a:p>
          <a:p>
            <a:r>
              <a:rPr lang="en-US"/>
              <a:t>adjustable mean and variance is the Gamma distribution:</a:t>
            </a:r>
          </a:p>
        </p:txBody>
      </p:sp>
      <p:pic>
        <p:nvPicPr>
          <p:cNvPr id="57349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865313"/>
            <a:ext cx="26289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Text Box 5"/>
          <p:cNvSpPr txBox="1">
            <a:spLocks noChangeArrowheads="1"/>
          </p:cNvSpPr>
          <p:nvPr/>
        </p:nvSpPr>
        <p:spPr bwMode="auto">
          <a:xfrm>
            <a:off x="454025" y="3038475"/>
            <a:ext cx="36369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Want e.g. expectation value </a:t>
            </a:r>
          </a:p>
          <a:p>
            <a:r>
              <a:rPr lang="en-US"/>
              <a:t>of 1 and adjustable standard </a:t>
            </a:r>
          </a:p>
          <a:p>
            <a:r>
              <a:rPr lang="en-US"/>
              <a:t>Deviation </a:t>
            </a:r>
            <a:r>
              <a:rPr lang="el-GR" i="1">
                <a:latin typeface="Symbol" charset="0"/>
                <a:sym typeface="Symbol" charset="0"/>
              </a:rPr>
              <a:t>σ</a:t>
            </a:r>
            <a:r>
              <a:rPr lang="en-US" i="1" baseline="-25000">
                <a:sym typeface="Symbol" charset="0"/>
              </a:rPr>
              <a:t>s</a:t>
            </a:r>
            <a:r>
              <a:rPr lang="en-US"/>
              <a:t> , i.e., </a:t>
            </a:r>
          </a:p>
        </p:txBody>
      </p:sp>
      <p:pic>
        <p:nvPicPr>
          <p:cNvPr id="57351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810000"/>
            <a:ext cx="19621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Text Box 7"/>
          <p:cNvSpPr txBox="1">
            <a:spLocks noChangeArrowheads="1"/>
          </p:cNvSpPr>
          <p:nvPr/>
        </p:nvSpPr>
        <p:spPr bwMode="auto">
          <a:xfrm>
            <a:off x="5000625" y="1717675"/>
            <a:ext cx="2028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mean = </a:t>
            </a:r>
            <a:r>
              <a:rPr lang="en-US" i="1">
                <a:solidFill>
                  <a:schemeClr val="bg2"/>
                </a:solidFill>
              </a:rPr>
              <a:t>b</a:t>
            </a:r>
            <a:r>
              <a:rPr lang="en-US">
                <a:solidFill>
                  <a:schemeClr val="bg2"/>
                </a:solidFill>
              </a:rPr>
              <a:t>/</a:t>
            </a:r>
            <a:r>
              <a:rPr lang="en-US" i="1">
                <a:solidFill>
                  <a:schemeClr val="bg2"/>
                </a:solidFill>
              </a:rPr>
              <a:t>a</a:t>
            </a:r>
          </a:p>
          <a:p>
            <a:r>
              <a:rPr lang="en-US">
                <a:solidFill>
                  <a:schemeClr val="bg2"/>
                </a:solidFill>
              </a:rPr>
              <a:t>variance = </a:t>
            </a:r>
            <a:r>
              <a:rPr lang="en-US" i="1">
                <a:solidFill>
                  <a:schemeClr val="bg2"/>
                </a:solidFill>
              </a:rPr>
              <a:t>b</a:t>
            </a:r>
            <a:r>
              <a:rPr lang="en-US">
                <a:solidFill>
                  <a:schemeClr val="bg2"/>
                </a:solidFill>
              </a:rPr>
              <a:t>/</a:t>
            </a:r>
            <a:r>
              <a:rPr lang="en-US" i="1">
                <a:solidFill>
                  <a:schemeClr val="bg2"/>
                </a:solidFill>
              </a:rPr>
              <a:t>a</a:t>
            </a:r>
            <a:r>
              <a:rPr lang="en-US" baseline="30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57353" name="Text Box 8"/>
          <p:cNvSpPr txBox="1">
            <a:spLocks noChangeArrowheads="1"/>
          </p:cNvSpPr>
          <p:nvPr/>
        </p:nvSpPr>
        <p:spPr bwMode="auto">
          <a:xfrm>
            <a:off x="412750" y="5089525"/>
            <a:ext cx="8483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In fact if we took </a:t>
            </a:r>
            <a:r>
              <a:rPr lang="el-GR" i="1">
                <a:solidFill>
                  <a:schemeClr val="bg2"/>
                </a:solidFill>
                <a:latin typeface="Symbol" charset="0"/>
                <a:sym typeface="Symbol" charset="0"/>
              </a:rPr>
              <a:t>π</a:t>
            </a:r>
            <a:r>
              <a:rPr lang="en-US" i="1" baseline="-25000">
                <a:solidFill>
                  <a:schemeClr val="bg2"/>
                </a:solidFill>
                <a:sym typeface="Symbol" charset="0"/>
              </a:rPr>
              <a:t>s</a:t>
            </a:r>
            <a:r>
              <a:rPr lang="en-US" baseline="-25000">
                <a:solidFill>
                  <a:schemeClr val="bg2"/>
                </a:solidFill>
                <a:sym typeface="Symbol" charset="0"/>
              </a:rPr>
              <a:t> </a:t>
            </a:r>
            <a:r>
              <a:rPr lang="en-US">
                <a:solidFill>
                  <a:schemeClr val="bg2"/>
                </a:solidFill>
              </a:rPr>
              <a:t>(</a:t>
            </a:r>
            <a:r>
              <a:rPr lang="en-US" i="1">
                <a:solidFill>
                  <a:schemeClr val="bg2"/>
                </a:solidFill>
              </a:rPr>
              <a:t>s</a:t>
            </a:r>
            <a:r>
              <a:rPr lang="en-US">
                <a:solidFill>
                  <a:schemeClr val="bg2"/>
                </a:solidFill>
              </a:rPr>
              <a:t>) ~ </a:t>
            </a:r>
            <a:r>
              <a:rPr lang="en-US" i="1">
                <a:solidFill>
                  <a:schemeClr val="bg2"/>
                </a:solidFill>
              </a:rPr>
              <a:t>inverse</a:t>
            </a:r>
            <a:r>
              <a:rPr lang="en-US">
                <a:solidFill>
                  <a:schemeClr val="bg2"/>
                </a:solidFill>
              </a:rPr>
              <a:t> </a:t>
            </a:r>
            <a:r>
              <a:rPr lang="en-US" i="1">
                <a:solidFill>
                  <a:schemeClr val="bg2"/>
                </a:solidFill>
              </a:rPr>
              <a:t>Gamma</a:t>
            </a:r>
            <a:r>
              <a:rPr lang="en-US">
                <a:solidFill>
                  <a:schemeClr val="bg2"/>
                </a:solidFill>
              </a:rPr>
              <a:t>, we could find </a:t>
            </a:r>
            <a:r>
              <a:rPr lang="el-GR" i="1">
                <a:solidFill>
                  <a:schemeClr val="bg2"/>
                </a:solidFill>
                <a:latin typeface="Symbol" charset="0"/>
                <a:sym typeface="Symbol" charset="0"/>
              </a:rPr>
              <a:t>π</a:t>
            </a:r>
            <a:r>
              <a:rPr lang="en-US" i="1" baseline="-25000">
                <a:solidFill>
                  <a:schemeClr val="bg2"/>
                </a:solidFill>
                <a:sym typeface="Symbol" charset="0"/>
              </a:rPr>
              <a:t>b</a:t>
            </a:r>
            <a:r>
              <a:rPr lang="en-US">
                <a:solidFill>
                  <a:schemeClr val="bg2"/>
                </a:solidFill>
              </a:rPr>
              <a:t>(</a:t>
            </a:r>
            <a:r>
              <a:rPr lang="en-US" i="1">
                <a:solidFill>
                  <a:schemeClr val="bg2"/>
                </a:solidFill>
              </a:rPr>
              <a:t>b</a:t>
            </a:r>
            <a:r>
              <a:rPr lang="en-US">
                <a:solidFill>
                  <a:schemeClr val="bg2"/>
                </a:solidFill>
              </a:rPr>
              <a:t>)</a:t>
            </a:r>
          </a:p>
          <a:p>
            <a:r>
              <a:rPr lang="en-US">
                <a:solidFill>
                  <a:schemeClr val="bg2"/>
                </a:solidFill>
              </a:rPr>
              <a:t>in closed form (cf. D’Agostini, Dose, von Linden).  But Gamma seems more natural &amp; numerical treatment not too painful.</a:t>
            </a:r>
          </a:p>
        </p:txBody>
      </p:sp>
      <p:pic>
        <p:nvPicPr>
          <p:cNvPr id="5735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2616200"/>
            <a:ext cx="3249613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6651625" y="4657725"/>
            <a:ext cx="350838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chemeClr val="bg2"/>
                </a:solidFill>
                <a:sym typeface="Symbol" charset="0"/>
              </a:rPr>
              <a:t>s</a:t>
            </a:r>
            <a:endParaRPr lang="en-US" baseline="30000">
              <a:solidFill>
                <a:schemeClr val="bg2"/>
              </a:solidFill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5076825" y="3500438"/>
            <a:ext cx="287338" cy="3603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7357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2708275"/>
            <a:ext cx="72231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417513"/>
            <a:ext cx="7385050" cy="423862"/>
          </a:xfrm>
        </p:spPr>
        <p:txBody>
          <a:bodyPr/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Prior for bias </a:t>
            </a:r>
            <a:r>
              <a:rPr lang="el-GR" sz="3200" i="1">
                <a:solidFill>
                  <a:srgbClr val="CC3300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π</a:t>
            </a:r>
            <a:r>
              <a:rPr lang="en-GB" sz="3200" i="1" baseline="-250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b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GB" sz="3200" i="1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 now has longer tails</a:t>
            </a:r>
          </a:p>
        </p:txBody>
      </p:sp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2090738"/>
            <a:ext cx="4414837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1558925" y="5445125"/>
            <a:ext cx="6046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Gaussian (</a:t>
            </a:r>
            <a:r>
              <a:rPr lang="el-GR" i="1">
                <a:sym typeface="Symbol" charset="0"/>
              </a:rPr>
              <a:t>σ</a:t>
            </a:r>
            <a:r>
              <a:rPr lang="en-US" i="1" baseline="-25000">
                <a:sym typeface="Symbol" charset="0"/>
              </a:rPr>
              <a:t>s</a:t>
            </a:r>
            <a:r>
              <a:rPr lang="en-US"/>
              <a:t> = 0)      </a:t>
            </a:r>
            <a:r>
              <a:rPr lang="en-US" i="1"/>
              <a:t>P</a:t>
            </a:r>
            <a:r>
              <a:rPr lang="en-US"/>
              <a:t>(|</a:t>
            </a:r>
            <a:r>
              <a:rPr lang="en-US" i="1"/>
              <a:t>b</a:t>
            </a:r>
            <a:r>
              <a:rPr lang="en-US"/>
              <a:t>| &gt; 4</a:t>
            </a:r>
            <a:r>
              <a:rPr lang="el-GR" i="1">
                <a:latin typeface="Symbol" charset="0"/>
                <a:sym typeface="Symbol" charset="0"/>
              </a:rPr>
              <a:t>σ</a:t>
            </a:r>
            <a:r>
              <a:rPr lang="en-US" baseline="-25000">
                <a:sym typeface="Symbol" charset="0"/>
              </a:rPr>
              <a:t>sys</a:t>
            </a:r>
            <a:r>
              <a:rPr lang="en-US"/>
              <a:t>)  =  6.3 </a:t>
            </a:r>
            <a:r>
              <a:rPr lang="en-US">
                <a:latin typeface="cmsy10" charset="0"/>
              </a:rPr>
              <a:t>×</a:t>
            </a:r>
            <a:r>
              <a:rPr lang="en-US"/>
              <a:t> 10</a:t>
            </a:r>
            <a:r>
              <a:rPr lang="en-US" baseline="30000"/>
              <a:t>-5</a:t>
            </a:r>
          </a:p>
        </p:txBody>
      </p:sp>
      <p:sp>
        <p:nvSpPr>
          <p:cNvPr id="58374" name="Text Box 5"/>
          <p:cNvSpPr txBox="1">
            <a:spLocks noChangeArrowheads="1"/>
          </p:cNvSpPr>
          <p:nvPr/>
        </p:nvSpPr>
        <p:spPr bwMode="auto">
          <a:xfrm>
            <a:off x="1635125" y="5927725"/>
            <a:ext cx="5580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i="1">
                <a:sym typeface="Symbol" charset="0"/>
              </a:rPr>
              <a:t>σ</a:t>
            </a:r>
            <a:r>
              <a:rPr lang="en-US" i="1" baseline="-25000">
                <a:sym typeface="Symbol" charset="0"/>
              </a:rPr>
              <a:t>s</a:t>
            </a:r>
            <a:r>
              <a:rPr lang="en-US"/>
              <a:t> = 0.5                    </a:t>
            </a:r>
            <a:r>
              <a:rPr lang="en-US" i="1"/>
              <a:t>P</a:t>
            </a:r>
            <a:r>
              <a:rPr lang="en-US"/>
              <a:t>(|</a:t>
            </a:r>
            <a:r>
              <a:rPr lang="en-US" i="1"/>
              <a:t>b</a:t>
            </a:r>
            <a:r>
              <a:rPr lang="en-US"/>
              <a:t>| &gt; 4</a:t>
            </a:r>
            <a:r>
              <a:rPr lang="el-GR" i="1">
                <a:latin typeface="Symbol" charset="0"/>
                <a:sym typeface="Symbol" charset="0"/>
              </a:rPr>
              <a:t>σ</a:t>
            </a:r>
            <a:r>
              <a:rPr lang="en-US" baseline="-25000">
                <a:sym typeface="Symbol" charset="0"/>
              </a:rPr>
              <a:t>sys</a:t>
            </a:r>
            <a:r>
              <a:rPr lang="en-US"/>
              <a:t>)  =  0.65%</a:t>
            </a:r>
            <a:endParaRPr lang="en-US" baseline="30000"/>
          </a:p>
        </p:txBody>
      </p:sp>
      <p:pic>
        <p:nvPicPr>
          <p:cNvPr id="58375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1141413"/>
            <a:ext cx="6108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4175125" y="5000625"/>
            <a:ext cx="350838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chemeClr val="bg2"/>
                </a:solidFill>
                <a:sym typeface="Symbol" charset="0"/>
              </a:rPr>
              <a:t>b</a:t>
            </a:r>
            <a:endParaRPr lang="en-US" baseline="30000">
              <a:solidFill>
                <a:schemeClr val="bg2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1908175" y="3357563"/>
            <a:ext cx="287338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8378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2465388"/>
            <a:ext cx="7080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1331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CMU via RHUL / 12 Nov 2021 / Errors on Errors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4F3F294-7781-424E-A66B-63F6989EE4E7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0" y="350838"/>
            <a:ext cx="56673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Least Squares for Averaging</a:t>
            </a:r>
          </a:p>
          <a:p>
            <a:pPr algn="ctr"/>
            <a:r>
              <a:rPr lang="en-GB" sz="3600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fit of horizontal line</a:t>
            </a:r>
          </a:p>
        </p:txBody>
      </p:sp>
      <p:pic>
        <p:nvPicPr>
          <p:cNvPr id="13317" name="Picture 1" descr="birge_proto_pdg_cropp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450975"/>
            <a:ext cx="4802187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2"/>
          <p:cNvSpPr txBox="1">
            <a:spLocks noChangeArrowheads="1"/>
          </p:cNvSpPr>
          <p:nvPr/>
        </p:nvSpPr>
        <p:spPr bwMode="auto">
          <a:xfrm>
            <a:off x="5405438" y="2908300"/>
            <a:ext cx="3700462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Raymond T.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Birge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>
              <a:spcAft>
                <a:spcPts val="1200"/>
              </a:spcAft>
            </a:pP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Probable Values of the General Physical Constants (as of January 1, 1929)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Physical Review Supplement,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1, Number 1, July 1929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Forerunner of the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Particle Data Group</a:t>
            </a:r>
          </a:p>
        </p:txBody>
      </p:sp>
      <p:sp>
        <p:nvSpPr>
          <p:cNvPr id="13319" name="TextBox 3"/>
          <p:cNvSpPr txBox="1">
            <a:spLocks noChangeArrowheads="1"/>
          </p:cNvSpPr>
          <p:nvPr/>
        </p:nvSpPr>
        <p:spPr bwMode="auto">
          <a:xfrm>
            <a:off x="5071026" y="0"/>
            <a:ext cx="40729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</a:t>
            </a:r>
            <a:r>
              <a:rPr lang="en-US" sz="1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bancroft.berkeley.edu</a:t>
            </a:r>
            <a:r>
              <a:rPr lang="en-US" sz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/Exhibits/physics/learning01.html</a:t>
            </a:r>
          </a:p>
        </p:txBody>
      </p:sp>
      <p:pic>
        <p:nvPicPr>
          <p:cNvPr id="13320" name="Picture 4" descr="RTBi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474663"/>
            <a:ext cx="2967038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73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290513" y="257175"/>
            <a:ext cx="2965450" cy="423863"/>
          </a:xfrm>
        </p:spPr>
        <p:txBody>
          <a:bodyPr/>
          <a:lstStyle/>
          <a:p>
            <a:r>
              <a:rPr lang="en-GB" sz="36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 simple test</a:t>
            </a:r>
          </a:p>
        </p:txBody>
      </p:sp>
      <p:pic>
        <p:nvPicPr>
          <p:cNvPr id="64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2587625"/>
            <a:ext cx="3336925" cy="24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4100" name="Text Box 4"/>
          <p:cNvSpPr txBox="1">
            <a:spLocks noChangeArrowheads="1"/>
          </p:cNvSpPr>
          <p:nvPr/>
        </p:nvSpPr>
        <p:spPr bwMode="auto">
          <a:xfrm>
            <a:off x="466725" y="739775"/>
            <a:ext cx="6842125" cy="97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40000"/>
              </a:spcAft>
              <a:defRPr/>
            </a:pPr>
            <a:r>
              <a:rPr lang="en-US" dirty="0"/>
              <a:t>Suppose a fit effectively averages four measurements.</a:t>
            </a:r>
          </a:p>
          <a:p>
            <a:pPr>
              <a:defRPr/>
            </a:pPr>
            <a:r>
              <a:rPr lang="en-US" dirty="0"/>
              <a:t>	</a:t>
            </a:r>
            <a:r>
              <a:rPr lang="en-US" dirty="0">
                <a:solidFill>
                  <a:schemeClr val="bg2"/>
                </a:solidFill>
              </a:rPr>
              <a:t>Take </a:t>
            </a:r>
            <a:r>
              <a:rPr lang="el-GR" i="1" dirty="0">
                <a:solidFill>
                  <a:schemeClr val="bg2"/>
                </a:solidFill>
                <a:latin typeface="Symbol" charset="0"/>
                <a:sym typeface="Symbol" charset="0"/>
              </a:rPr>
              <a:t>σ</a:t>
            </a:r>
            <a:r>
              <a:rPr lang="en-US" baseline="-25000" dirty="0">
                <a:solidFill>
                  <a:schemeClr val="bg2"/>
                </a:solidFill>
                <a:sym typeface="Symbol" charset="0"/>
              </a:rPr>
              <a:t>sys</a:t>
            </a:r>
            <a:r>
              <a:rPr lang="en-US" dirty="0">
                <a:solidFill>
                  <a:schemeClr val="bg2"/>
                </a:solidFill>
              </a:rPr>
              <a:t> = </a:t>
            </a:r>
            <a:r>
              <a:rPr lang="el-GR" i="1" dirty="0">
                <a:solidFill>
                  <a:schemeClr val="bg2"/>
                </a:solidFill>
                <a:latin typeface="Symbol" charset="0"/>
                <a:sym typeface="Symbol" charset="0"/>
              </a:rPr>
              <a:t>σ</a:t>
            </a:r>
            <a:r>
              <a:rPr lang="en-US" baseline="-25000" dirty="0">
                <a:solidFill>
                  <a:schemeClr val="bg2"/>
                </a:solidFill>
                <a:sym typeface="Symbol" charset="0"/>
              </a:rPr>
              <a:t>stat</a:t>
            </a:r>
            <a:r>
              <a:rPr lang="en-US" dirty="0">
                <a:solidFill>
                  <a:schemeClr val="bg2"/>
                </a:solidFill>
              </a:rPr>
              <a:t> = 0.1, uncorrelated.</a:t>
            </a:r>
          </a:p>
        </p:txBody>
      </p:sp>
      <p:sp>
        <p:nvSpPr>
          <p:cNvPr id="644101" name="Text Box 5"/>
          <p:cNvSpPr txBox="1">
            <a:spLocks noChangeArrowheads="1"/>
          </p:cNvSpPr>
          <p:nvPr/>
        </p:nvSpPr>
        <p:spPr bwMode="auto">
          <a:xfrm>
            <a:off x="454025" y="1997075"/>
            <a:ext cx="4138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Case #1: data appear compatible</a:t>
            </a:r>
          </a:p>
        </p:txBody>
      </p:sp>
      <p:pic>
        <p:nvPicPr>
          <p:cNvPr id="644102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5611813"/>
            <a:ext cx="3473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44103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6030913"/>
            <a:ext cx="34845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4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25" y="2630488"/>
            <a:ext cx="3344863" cy="243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4105" name="Text Box 9"/>
          <p:cNvSpPr txBox="1">
            <a:spLocks noChangeArrowheads="1"/>
          </p:cNvSpPr>
          <p:nvPr/>
        </p:nvSpPr>
        <p:spPr bwMode="auto">
          <a:xfrm>
            <a:off x="5521325" y="2028825"/>
            <a:ext cx="21923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Posterior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l-GR" i="1" dirty="0">
                <a:latin typeface="Symbol" charset="0"/>
                <a:sym typeface="Symbol" charset="0"/>
              </a:rPr>
              <a:t>μ</a:t>
            </a:r>
            <a:r>
              <a:rPr lang="en-US" dirty="0"/>
              <a:t>|</a:t>
            </a:r>
            <a:r>
              <a:rPr lang="en-US" i="1" dirty="0"/>
              <a:t>y</a:t>
            </a:r>
            <a:r>
              <a:rPr lang="en-US" dirty="0"/>
              <a:t>):</a:t>
            </a:r>
          </a:p>
        </p:txBody>
      </p:sp>
      <p:sp>
        <p:nvSpPr>
          <p:cNvPr id="644106" name="Text Box 10"/>
          <p:cNvSpPr txBox="1">
            <a:spLocks noChangeArrowheads="1"/>
          </p:cNvSpPr>
          <p:nvPr/>
        </p:nvSpPr>
        <p:spPr bwMode="auto">
          <a:xfrm>
            <a:off x="365125" y="5495925"/>
            <a:ext cx="452913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Usually summarize posterior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l-GR" i="1" dirty="0">
                <a:sym typeface="Symbol" charset="0"/>
              </a:rPr>
              <a:t>μ</a:t>
            </a:r>
            <a:r>
              <a:rPr lang="en-US" dirty="0"/>
              <a:t>|</a:t>
            </a:r>
            <a:r>
              <a:rPr lang="en-US" i="1" dirty="0"/>
              <a:t>y</a:t>
            </a:r>
            <a:r>
              <a:rPr lang="en-US" dirty="0"/>
              <a:t>) </a:t>
            </a:r>
          </a:p>
          <a:p>
            <a:pPr>
              <a:defRPr/>
            </a:pPr>
            <a:r>
              <a:rPr lang="en-US" dirty="0"/>
              <a:t>with mode and standard deviation:</a:t>
            </a:r>
          </a:p>
        </p:txBody>
      </p:sp>
      <p:sp>
        <p:nvSpPr>
          <p:cNvPr id="644107" name="Text Box 11"/>
          <p:cNvSpPr txBox="1">
            <a:spLocks noChangeArrowheads="1"/>
          </p:cNvSpPr>
          <p:nvPr/>
        </p:nvSpPr>
        <p:spPr bwMode="auto">
          <a:xfrm>
            <a:off x="1736725" y="4841875"/>
            <a:ext cx="1552575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2"/>
                </a:solidFill>
              </a:rPr>
              <a:t>experiment</a:t>
            </a:r>
          </a:p>
        </p:txBody>
      </p:sp>
      <p:sp>
        <p:nvSpPr>
          <p:cNvPr id="644108" name="Text Box 12"/>
          <p:cNvSpPr txBox="1">
            <a:spLocks noChangeArrowheads="1"/>
          </p:cNvSpPr>
          <p:nvPr/>
        </p:nvSpPr>
        <p:spPr bwMode="auto">
          <a:xfrm rot="10800000">
            <a:off x="355600" y="2903538"/>
            <a:ext cx="549275" cy="1714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2"/>
                </a:solidFill>
              </a:rPr>
              <a:t>measurement</a:t>
            </a:r>
            <a:endParaRPr lang="en-US" i="1" baseline="-2500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  <p:sp>
        <p:nvSpPr>
          <p:cNvPr id="644109" name="Text Box 13"/>
          <p:cNvSpPr txBox="1">
            <a:spLocks noChangeArrowheads="1"/>
          </p:cNvSpPr>
          <p:nvPr/>
        </p:nvSpPr>
        <p:spPr bwMode="auto">
          <a:xfrm>
            <a:off x="6905625" y="4860925"/>
            <a:ext cx="487363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l-GR" i="1" dirty="0">
                <a:solidFill>
                  <a:schemeClr val="bg2"/>
                </a:solidFill>
                <a:latin typeface="Symbol" charset="0"/>
                <a:sym typeface="Symbol" charset="0"/>
              </a:rPr>
              <a:t>μ</a:t>
            </a:r>
            <a:endParaRPr lang="en-US" i="1" dirty="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  <p:sp>
        <p:nvSpPr>
          <p:cNvPr id="644110" name="Text Box 14"/>
          <p:cNvSpPr txBox="1">
            <a:spLocks noChangeArrowheads="1"/>
          </p:cNvSpPr>
          <p:nvPr/>
        </p:nvSpPr>
        <p:spPr bwMode="auto">
          <a:xfrm rot="10800000">
            <a:off x="4854575" y="3292475"/>
            <a:ext cx="552450" cy="9175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bg2"/>
                </a:solidFill>
              </a:rPr>
              <a:t>p</a:t>
            </a:r>
            <a:r>
              <a:rPr lang="en-US" dirty="0">
                <a:solidFill>
                  <a:schemeClr val="bg2"/>
                </a:solidFill>
              </a:rPr>
              <a:t>(</a:t>
            </a:r>
            <a:r>
              <a:rPr lang="el-GR" i="1" dirty="0">
                <a:solidFill>
                  <a:schemeClr val="bg2"/>
                </a:solidFill>
                <a:latin typeface="Symbol" charset="0"/>
                <a:sym typeface="Symbol" charset="0"/>
              </a:rPr>
              <a:t>μ</a:t>
            </a:r>
            <a:r>
              <a:rPr lang="en-US" dirty="0">
                <a:solidFill>
                  <a:schemeClr val="bg2"/>
                </a:solidFill>
              </a:rPr>
              <a:t>|</a:t>
            </a:r>
            <a:r>
              <a:rPr lang="en-US" i="1" dirty="0">
                <a:solidFill>
                  <a:schemeClr val="bg2"/>
                </a:solidFill>
              </a:rPr>
              <a:t>y</a:t>
            </a:r>
            <a:r>
              <a:rPr lang="en-US" dirty="0">
                <a:solidFill>
                  <a:schemeClr val="bg2"/>
                </a:solidFill>
              </a:rPr>
              <a:t>)</a:t>
            </a:r>
            <a:endParaRPr lang="en-US" i="1" baseline="-25000" dirty="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" y="379413"/>
            <a:ext cx="7289800" cy="423862"/>
          </a:xfrm>
        </p:spPr>
        <p:txBody>
          <a:bodyPr/>
          <a:lstStyle/>
          <a:p>
            <a:r>
              <a:rPr lang="en-GB" sz="36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Simple test with inconsistent data</a:t>
            </a:r>
          </a:p>
        </p:txBody>
      </p:sp>
      <p:pic>
        <p:nvPicPr>
          <p:cNvPr id="64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639888"/>
            <a:ext cx="3363913" cy="244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5124" name="Text Box 4"/>
          <p:cNvSpPr txBox="1">
            <a:spLocks noChangeArrowheads="1"/>
          </p:cNvSpPr>
          <p:nvPr/>
        </p:nvSpPr>
        <p:spPr bwMode="auto">
          <a:xfrm>
            <a:off x="674688" y="1057275"/>
            <a:ext cx="3438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Case #2: there is an outlier</a:t>
            </a:r>
          </a:p>
        </p:txBody>
      </p:sp>
      <p:pic>
        <p:nvPicPr>
          <p:cNvPr id="64512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4513263"/>
            <a:ext cx="3473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4512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4976813"/>
            <a:ext cx="34845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5127" name="Text Box 7"/>
          <p:cNvSpPr txBox="1">
            <a:spLocks noChangeArrowheads="1"/>
          </p:cNvSpPr>
          <p:nvPr/>
        </p:nvSpPr>
        <p:spPr bwMode="auto">
          <a:xfrm>
            <a:off x="400050" y="5270500"/>
            <a:ext cx="63928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Aft>
                <a:spcPct val="40000"/>
              </a:spcAft>
              <a:defRPr/>
            </a:pPr>
            <a:r>
              <a:rPr lang="en-US" dirty="0">
                <a:solidFill>
                  <a:srgbClr val="CC3300"/>
                </a:solidFill>
                <a:cs typeface="Times New Roman" charset="0"/>
              </a:rPr>
              <a:t>→</a:t>
            </a:r>
            <a:r>
              <a:rPr lang="en-US" dirty="0">
                <a:cs typeface="Times New Roman" charset="0"/>
              </a:rPr>
              <a:t> </a:t>
            </a:r>
            <a:r>
              <a:rPr lang="en-US" dirty="0"/>
              <a:t>Bayesian fit less sensitive to outlier.  See also</a:t>
            </a:r>
          </a:p>
        </p:txBody>
      </p:sp>
      <p:pic>
        <p:nvPicPr>
          <p:cNvPr id="64512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1679575"/>
            <a:ext cx="3373437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5129" name="Text Box 9"/>
          <p:cNvSpPr txBox="1">
            <a:spLocks noChangeArrowheads="1"/>
          </p:cNvSpPr>
          <p:nvPr/>
        </p:nvSpPr>
        <p:spPr bwMode="auto">
          <a:xfrm>
            <a:off x="5310188" y="1076325"/>
            <a:ext cx="21923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Posterior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l-GR" i="1" dirty="0">
                <a:latin typeface="Symbol" charset="0"/>
                <a:sym typeface="Symbol" charset="0"/>
              </a:rPr>
              <a:t>μ</a:t>
            </a:r>
            <a:r>
              <a:rPr lang="en-US" dirty="0"/>
              <a:t>|</a:t>
            </a:r>
            <a:r>
              <a:rPr lang="en-US" i="1" dirty="0"/>
              <a:t>y</a:t>
            </a:r>
            <a:r>
              <a:rPr lang="en-US" dirty="0"/>
              <a:t>):</a:t>
            </a:r>
          </a:p>
        </p:txBody>
      </p:sp>
      <p:pic>
        <p:nvPicPr>
          <p:cNvPr id="645130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2155825"/>
            <a:ext cx="612775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45131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2676525"/>
            <a:ext cx="612775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5132" name="Line 12"/>
          <p:cNvSpPr>
            <a:spLocks noChangeShapeType="1"/>
          </p:cNvSpPr>
          <p:nvPr/>
        </p:nvSpPr>
        <p:spPr bwMode="auto">
          <a:xfrm>
            <a:off x="6532563" y="2819400"/>
            <a:ext cx="215900" cy="177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5133" name="Line 13"/>
          <p:cNvSpPr>
            <a:spLocks noChangeShapeType="1"/>
          </p:cNvSpPr>
          <p:nvPr/>
        </p:nvSpPr>
        <p:spPr bwMode="auto">
          <a:xfrm flipH="1">
            <a:off x="7434263" y="2400300"/>
            <a:ext cx="63500" cy="2159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5134" name="Text Box 14"/>
          <p:cNvSpPr txBox="1">
            <a:spLocks noChangeArrowheads="1"/>
          </p:cNvSpPr>
          <p:nvPr/>
        </p:nvSpPr>
        <p:spPr bwMode="auto">
          <a:xfrm>
            <a:off x="1728788" y="3952875"/>
            <a:ext cx="1552575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2"/>
                </a:solidFill>
              </a:rPr>
              <a:t>experiment</a:t>
            </a:r>
          </a:p>
        </p:txBody>
      </p:sp>
      <p:sp>
        <p:nvSpPr>
          <p:cNvPr id="645135" name="Text Box 15"/>
          <p:cNvSpPr txBox="1">
            <a:spLocks noChangeArrowheads="1"/>
          </p:cNvSpPr>
          <p:nvPr/>
        </p:nvSpPr>
        <p:spPr bwMode="auto">
          <a:xfrm rot="10800000">
            <a:off x="347663" y="2014538"/>
            <a:ext cx="549275" cy="1714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2"/>
                </a:solidFill>
              </a:rPr>
              <a:t>measurement</a:t>
            </a:r>
            <a:endParaRPr lang="en-US" i="1" baseline="-2500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  <p:sp>
        <p:nvSpPr>
          <p:cNvPr id="645136" name="Text Box 16"/>
          <p:cNvSpPr txBox="1">
            <a:spLocks noChangeArrowheads="1"/>
          </p:cNvSpPr>
          <p:nvPr/>
        </p:nvSpPr>
        <p:spPr bwMode="auto">
          <a:xfrm>
            <a:off x="6681788" y="3933825"/>
            <a:ext cx="487362" cy="4619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l-GR" i="1" dirty="0">
                <a:solidFill>
                  <a:schemeClr val="bg2"/>
                </a:solidFill>
                <a:latin typeface="Symbol" charset="0"/>
                <a:sym typeface="Symbol" charset="0"/>
              </a:rPr>
              <a:t>μ</a:t>
            </a:r>
            <a:endParaRPr lang="en-US" i="1" dirty="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  <p:sp>
        <p:nvSpPr>
          <p:cNvPr id="645137" name="Text Box 17"/>
          <p:cNvSpPr txBox="1">
            <a:spLocks noChangeArrowheads="1"/>
          </p:cNvSpPr>
          <p:nvPr/>
        </p:nvSpPr>
        <p:spPr bwMode="auto">
          <a:xfrm rot="10800000">
            <a:off x="4630738" y="2365375"/>
            <a:ext cx="552450" cy="9175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bg2"/>
                </a:solidFill>
              </a:rPr>
              <a:t>p</a:t>
            </a:r>
            <a:r>
              <a:rPr lang="en-US" dirty="0">
                <a:solidFill>
                  <a:schemeClr val="bg2"/>
                </a:solidFill>
              </a:rPr>
              <a:t>(</a:t>
            </a:r>
            <a:r>
              <a:rPr lang="el-GR" i="1" dirty="0">
                <a:solidFill>
                  <a:schemeClr val="bg2"/>
                </a:solidFill>
                <a:latin typeface="Symbol" charset="0"/>
                <a:sym typeface="Symbol" charset="0"/>
              </a:rPr>
              <a:t>μ</a:t>
            </a:r>
            <a:r>
              <a:rPr lang="en-US" dirty="0">
                <a:solidFill>
                  <a:schemeClr val="bg2"/>
                </a:solidFill>
              </a:rPr>
              <a:t>|</a:t>
            </a:r>
            <a:r>
              <a:rPr lang="en-US" i="1" dirty="0">
                <a:solidFill>
                  <a:schemeClr val="bg2"/>
                </a:solidFill>
              </a:rPr>
              <a:t>y</a:t>
            </a:r>
            <a:r>
              <a:rPr lang="en-US" dirty="0">
                <a:solidFill>
                  <a:schemeClr val="bg2"/>
                </a:solidFill>
              </a:rPr>
              <a:t>)</a:t>
            </a:r>
            <a:endParaRPr lang="en-US" i="1" baseline="-25000" dirty="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  <p:pic>
        <p:nvPicPr>
          <p:cNvPr id="60436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5803900"/>
            <a:ext cx="84089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404813"/>
            <a:ext cx="5657850" cy="360362"/>
          </a:xfrm>
        </p:spPr>
        <p:txBody>
          <a:bodyPr/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Goodness-of-fit vs. size of error</a:t>
            </a:r>
          </a:p>
        </p:txBody>
      </p:sp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3116263"/>
            <a:ext cx="413067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 Box 4"/>
          <p:cNvSpPr txBox="1">
            <a:spLocks noChangeArrowheads="1"/>
          </p:cNvSpPr>
          <p:nvPr/>
        </p:nvSpPr>
        <p:spPr bwMode="auto">
          <a:xfrm>
            <a:off x="555625" y="974725"/>
            <a:ext cx="77914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 LS fit, value of minimized </a:t>
            </a:r>
            <a:r>
              <a:rPr lang="el-GR" i="1">
                <a:latin typeface="Symbol" charset="0"/>
                <a:sym typeface="Symbol" charset="0"/>
              </a:rPr>
              <a:t>χ</a:t>
            </a:r>
            <a:r>
              <a:rPr lang="en-US" baseline="30000">
                <a:sym typeface="Symbol" charset="0"/>
              </a:rPr>
              <a:t>2</a:t>
            </a:r>
            <a:r>
              <a:rPr lang="en-US"/>
              <a:t> does not affect size</a:t>
            </a:r>
          </a:p>
          <a:p>
            <a:r>
              <a:rPr lang="en-US"/>
              <a:t>of error on fitted parameter.</a:t>
            </a:r>
          </a:p>
          <a:p>
            <a:endParaRPr lang="en-US"/>
          </a:p>
          <a:p>
            <a:r>
              <a:rPr lang="en-US"/>
              <a:t>In Bayesian analysis with non-Gaussian prior for systematics,</a:t>
            </a:r>
          </a:p>
          <a:p>
            <a:r>
              <a:rPr lang="en-US"/>
              <a:t>a high </a:t>
            </a:r>
            <a:r>
              <a:rPr lang="el-GR" i="1">
                <a:latin typeface="Symbol" charset="0"/>
                <a:sym typeface="Symbol" charset="0"/>
              </a:rPr>
              <a:t>χ</a:t>
            </a:r>
            <a:r>
              <a:rPr lang="en-US" baseline="30000">
                <a:sym typeface="Symbol" charset="0"/>
              </a:rPr>
              <a:t>2</a:t>
            </a:r>
            <a:r>
              <a:rPr lang="en-US"/>
              <a:t> corresponds to a larger error (and vice versa).</a:t>
            </a:r>
          </a:p>
        </p:txBody>
      </p:sp>
      <p:sp>
        <p:nvSpPr>
          <p:cNvPr id="61446" name="Line 5"/>
          <p:cNvSpPr>
            <a:spLocks noChangeShapeType="1"/>
          </p:cNvSpPr>
          <p:nvPr/>
        </p:nvSpPr>
        <p:spPr bwMode="auto">
          <a:xfrm flipH="1">
            <a:off x="4991100" y="3467100"/>
            <a:ext cx="355600" cy="2921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7" name="Text Box 6"/>
          <p:cNvSpPr txBox="1">
            <a:spLocks noChangeArrowheads="1"/>
          </p:cNvSpPr>
          <p:nvPr/>
        </p:nvSpPr>
        <p:spPr bwMode="auto">
          <a:xfrm>
            <a:off x="5407025" y="3178175"/>
            <a:ext cx="2778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2000 repetitions of</a:t>
            </a:r>
          </a:p>
          <a:p>
            <a:r>
              <a:rPr lang="en-US">
                <a:solidFill>
                  <a:schemeClr val="bg2"/>
                </a:solidFill>
              </a:rPr>
              <a:t>experiment, </a:t>
            </a:r>
            <a:r>
              <a:rPr lang="el-GR" i="1">
                <a:solidFill>
                  <a:schemeClr val="bg2"/>
                </a:solidFill>
                <a:latin typeface="Symbol" charset="0"/>
                <a:sym typeface="Symbol" charset="0"/>
              </a:rPr>
              <a:t>σ</a:t>
            </a:r>
            <a:r>
              <a:rPr lang="en-US" i="1" baseline="-25000">
                <a:solidFill>
                  <a:schemeClr val="bg2"/>
                </a:solidFill>
                <a:sym typeface="Symbol" charset="0"/>
              </a:rPr>
              <a:t>s</a:t>
            </a:r>
            <a:r>
              <a:rPr lang="en-US">
                <a:solidFill>
                  <a:schemeClr val="bg2"/>
                </a:solidFill>
              </a:rPr>
              <a:t> = 0.5,</a:t>
            </a:r>
          </a:p>
          <a:p>
            <a:r>
              <a:rPr lang="en-US">
                <a:solidFill>
                  <a:schemeClr val="bg2"/>
                </a:solidFill>
              </a:rPr>
              <a:t>here no actual bias.</a:t>
            </a:r>
          </a:p>
        </p:txBody>
      </p:sp>
      <p:sp>
        <p:nvSpPr>
          <p:cNvPr id="61448" name="Text Box 7"/>
          <p:cNvSpPr txBox="1">
            <a:spLocks noChangeArrowheads="1"/>
          </p:cNvSpPr>
          <p:nvPr/>
        </p:nvSpPr>
        <p:spPr bwMode="auto">
          <a:xfrm>
            <a:off x="5640388" y="5884863"/>
            <a:ext cx="5492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2803525" y="5851525"/>
            <a:ext cx="482600" cy="4619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i="1">
                <a:solidFill>
                  <a:schemeClr val="bg2"/>
                </a:solidFill>
                <a:latin typeface="Symbol" charset="0"/>
                <a:sym typeface="Symbol" charset="0"/>
              </a:rPr>
              <a:t>χ</a:t>
            </a:r>
            <a:r>
              <a:rPr lang="en-US" baseline="30000">
                <a:solidFill>
                  <a:schemeClr val="bg2"/>
                </a:solidFill>
                <a:sym typeface="Symbol" charset="0"/>
              </a:rPr>
              <a:t>2</a:t>
            </a:r>
            <a:endParaRPr lang="en-US" baseline="30000">
              <a:solidFill>
                <a:schemeClr val="bg2"/>
              </a:solidFill>
            </a:endParaRP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3175000" y="4635500"/>
            <a:ext cx="13081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4797425" y="4924425"/>
            <a:ext cx="2840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i="1">
                <a:solidFill>
                  <a:schemeClr val="bg2"/>
                </a:solidFill>
                <a:latin typeface="Symbol" charset="0"/>
                <a:sym typeface="Symbol" charset="0"/>
              </a:rPr>
              <a:t>σ</a:t>
            </a:r>
            <a:r>
              <a:rPr lang="el-GR" i="1" baseline="-25000">
                <a:solidFill>
                  <a:schemeClr val="bg2"/>
                </a:solidFill>
                <a:latin typeface="Symbol" charset="0"/>
                <a:sym typeface="Symbol" charset="0"/>
              </a:rPr>
              <a:t>μ</a:t>
            </a:r>
            <a:r>
              <a:rPr lang="en-US">
                <a:solidFill>
                  <a:schemeClr val="bg2"/>
                </a:solidFill>
              </a:rPr>
              <a:t> from least squares</a:t>
            </a:r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 flipH="1" flipV="1">
            <a:off x="4318000" y="4889500"/>
            <a:ext cx="508000" cy="2921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 rot="-5400000">
            <a:off x="233363" y="2981325"/>
            <a:ext cx="914400" cy="7016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  <a:sym typeface="Symbol" charset="0"/>
              </a:rPr>
              <a:t>post-</a:t>
            </a:r>
          </a:p>
          <a:p>
            <a:r>
              <a:rPr lang="en-US">
                <a:solidFill>
                  <a:schemeClr val="bg2"/>
                </a:solidFill>
                <a:sym typeface="Symbol" charset="0"/>
              </a:rPr>
              <a:t>erior</a:t>
            </a:r>
            <a:endParaRPr lang="en-US" i="1" baseline="-2500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611188" y="4365625"/>
            <a:ext cx="360362" cy="5032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455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3836988"/>
            <a:ext cx="33020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6" name="Rectangle 18"/>
          <p:cNvSpPr>
            <a:spLocks noChangeArrowheads="1"/>
          </p:cNvSpPr>
          <p:nvPr/>
        </p:nvSpPr>
        <p:spPr bwMode="auto">
          <a:xfrm>
            <a:off x="611188" y="4149725"/>
            <a:ext cx="358775" cy="3603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438" y="6523038"/>
            <a:ext cx="2149248" cy="263525"/>
          </a:xfrm>
        </p:spPr>
        <p:txBody>
          <a:bodyPr/>
          <a:lstStyle/>
          <a:p>
            <a:pPr>
              <a:defRPr/>
            </a:pPr>
            <a:r>
              <a:rPr lang="en-GB"/>
              <a:t>G. Cowan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via RHUL / 12 Nov 2021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0083EBC-C2A3-E743-9238-69D398072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25" y="42789"/>
            <a:ext cx="82375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 (2)</a:t>
            </a:r>
            <a:endParaRPr lang="en-GB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031578-5AC1-1246-9FA8-AE39DD67B11B}"/>
              </a:ext>
            </a:extLst>
          </p:cNvPr>
          <p:cNvSpPr txBox="1"/>
          <p:nvPr/>
        </p:nvSpPr>
        <p:spPr>
          <a:xfrm>
            <a:off x="444465" y="707572"/>
            <a:ext cx="85253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known standard deviations for least squares,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uncertainty (e.g. confidence interval) does not reflect goodness of fit: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Least squares average of 9 ± 1 and 11 ± 1 is 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± 0.71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Least squares</a:t>
            </a: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average of 5 ± 1 and 15 ± 1 is 10 ± 0.71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C7690B-188B-7243-B9F6-253922516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17" y="2720520"/>
            <a:ext cx="3221953" cy="288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8287DA-DE53-D945-AD29-7D7336230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094" y="2725964"/>
            <a:ext cx="2880000" cy="288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95E535-3FA0-0E44-B15A-5333E1BA24E5}"/>
              </a:ext>
            </a:extLst>
          </p:cNvPr>
          <p:cNvSpPr txBox="1"/>
          <p:nvPr/>
        </p:nvSpPr>
        <p:spPr>
          <a:xfrm>
            <a:off x="468086" y="5671456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Width of confidence interval for the mean does not reflect the consistency of the values being averaged.</a:t>
            </a:r>
          </a:p>
        </p:txBody>
      </p:sp>
    </p:spTree>
    <p:extLst>
      <p:ext uri="{BB962C8B-B14F-4D97-AF65-F5344CB8AC3E}">
        <p14:creationId xmlns:p14="http://schemas.microsoft.com/office/powerpoint/2010/main" val="386866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1741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CMU via RHUL / 12 Nov 2021 / Errors on Errors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70F5F4B-0F4A-4B44-8A44-ED0BD08BFB57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8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2" name="Rectangle 2"/>
          <p:cNvSpPr txBox="1">
            <a:spLocks noChangeArrowheads="1"/>
          </p:cNvSpPr>
          <p:nvPr/>
        </p:nvSpPr>
        <p:spPr bwMode="auto">
          <a:xfrm>
            <a:off x="441325" y="176213"/>
            <a:ext cx="82375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 errors and their uncertainty</a:t>
            </a:r>
            <a:endParaRPr lang="en-GB" sz="3600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658813" y="965200"/>
            <a:ext cx="8054975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well known, e.g., it is itself a statistical error known from sample size of a control measurement.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times the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from an indirect measurement, Gaussian model approximate and/or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not exactly known.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sometimes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at best a guess that represents an uncertainty in the underlying model (“theoretical error”).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any case we can allow that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not known in general with perfect accuracy.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1843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CMU via RHUL / 12 Nov 2021 / Errors on Errors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EBF34B9-E919-D746-AD4A-40D19411815F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9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variance model</a:t>
            </a:r>
          </a:p>
        </p:txBody>
      </p:sp>
      <p:sp>
        <p:nvSpPr>
          <p:cNvPr id="18437" name="TextBox 2"/>
          <p:cNvSpPr txBox="1">
            <a:spLocks noChangeArrowheads="1"/>
          </p:cNvSpPr>
          <p:nvPr/>
        </p:nvSpPr>
        <p:spPr bwMode="auto">
          <a:xfrm>
            <a:off x="484188" y="906463"/>
            <a:ext cx="831146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the systematic errors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uncertain, let them be adjustable nuisance parameters.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 their assigned values as estimates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or equivalently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is an estimate of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the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independent and gamma distributed:</a:t>
            </a:r>
          </a:p>
        </p:txBody>
      </p:sp>
      <p:sp>
        <p:nvSpPr>
          <p:cNvPr id="18438" name="TextBox 10"/>
          <p:cNvSpPr txBox="1">
            <a:spLocks noChangeArrowheads="1"/>
          </p:cNvSpPr>
          <p:nvPr/>
        </p:nvSpPr>
        <p:spPr bwMode="auto">
          <a:xfrm>
            <a:off x="430213" y="5019675"/>
            <a:ext cx="842962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 that they give desired relative uncertainty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Leads to model equivalent to replacing Gaussian by Student’s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1/2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degrees of freedom.</a:t>
            </a:r>
          </a:p>
        </p:txBody>
      </p:sp>
      <p:pic>
        <p:nvPicPr>
          <p:cNvPr id="1843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3330575"/>
            <a:ext cx="3835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3292475"/>
            <a:ext cx="144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4141788"/>
            <a:ext cx="16383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0"/>
  <p:tag name="DEFAULTHEIGHT" val="29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p(\theta | \vec{y}) = \int p(\theta, \vec{b} | \vec{y}) \, d \vec{b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11"/>
  <p:tag name="PICTUREFILESIZE" val="244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b(\vec{b}) \sim &#10;\exp \left[ - {\small \frac{1}{2}} \, \vec{b}^T \,  V_{\rm sys}^{-1} \,  \vec{b} \right]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241"/>
  <p:tag name="PICTUREFILESIZE" val="2704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L( \vec{y} | \vec{\theta}, \vec{b}) \sim&#10;\exp \left[ - {\small \frac{1}{2}} (\vec{y} - \vec{\mu}(\theta) - \vec{b})^T \, &#10;V^{-1}_{\rm stat} \,  &#10;(\vec{y} - \vec{\mu}(\theta) - \vec{b}) \right]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520"/>
  <p:tag name="PICTUREFILESIZE" val="5124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y_i,  \quad \sigma_i^{\rm stat},  \quad \sigma_i^{\rm sys}, \quad&#10; s_i, \quad i = 1, \ldots, n \;,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75"/>
  <p:tag name="PICTUREFILESIZE" val="209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b(b_i) = \int \frac{1}{\sqrt{2\pi} s_i \sigma_i^{\rm sys} } \exp &#10;\left[ -{\small \frac{1}{2}}&#10;\, \frac{b_i^2}{(s_i \sigma^{\rm sys}_i)^2 } \right] &#10;\, \pi_s(s_i) \, ds_i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481"/>
  <p:tag name="PICTUREFILESIZE" val="5608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s(s) = \frac{a (as)^{b-1} e^{-as} }{\Gamma(b)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207"/>
  <p:tag name="PICTUREFILESIZE" val="2258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ue}&#10;&#10;\[&#10;a = b = 1 / \sigma_s^2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127"/>
  <p:tag name="PICTUREFILESIZE" val="939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s(s)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48"/>
  <p:tag name="PICTUREFILESIZE" val="538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b(b_i) = \int \frac{1}{\sqrt{2\pi} s_i \sigma_i^{\rm sys} } \exp &#10;\left[ -{\small \frac{1}{2}}&#10;\, \frac{b_i^2}{(s_i \sigma^{\rm sys}_i)^2 } \right] &#10;\, \pi_s(s_i) \, ds_i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481"/>
  <p:tag name="PICTUREFILESIZE" val="5608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b(b)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47"/>
  <p:tag name="PICTUREFILESIZE" val="59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E[y_i] = \mu(x_i; \theta) + b_i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192"/>
  <p:tag name="PICTUREFILESIZE" val="1639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rm s} = 0.0: \quad \hat{\mu} = 1.000 \pm 0.071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04"/>
  <p:tag name="PICTUREFILESIZE" val="1686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rm s} = 0.5: \quad \hat{\mu} = 1.000 \pm 0.072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05"/>
  <p:tag name="PICTUREFILESIZE" val="1715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rm s} = 0.0: \quad \hat{\mu} = 1.125 \pm 0.071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04"/>
  <p:tag name="PICTUREFILESIZE" val="1774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rm s} = 0.5: \quad \hat{\mu} = 1.093 \pm 0.089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05"/>
  <p:tag name="PICTUREFILESIZE" val="1938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rm s} = 0.0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81"/>
  <p:tag name="PICTUREFILESIZE" val="569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rm s} = 0.5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81"/>
  <p:tag name="PICTUREFILESIZE" val="584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mu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22"/>
  <p:tag name="PICTUREFILESIZE" val="25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y_i \pm \sigma_i^{\rm stat} \pm \sigma_i^{\rm sys}, \quad i = 1, \ldots, n \;,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07"/>
  <p:tag name="PICTUREFILESIZE" val="198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chi^2(\theta) = (\vec{y} - \vec{\mu}(\theta))^T V^{-1} &#10;(\vec{y} - \vec{\mu}(\theta))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35"/>
  <p:tag name="PICTUREFILESIZE" val="2850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V_{ij}^{\rm stat}, \; V_{ij}^{\rm sys} \;.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117"/>
  <p:tag name="PICTUREFILESIZE" val="1238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V_{ij} = V_{ij}^{\rm stat} + V_{ij}^{\rm sys} 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178"/>
  <p:tag name="PICTUREFILESIZE" val="1647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mu(x_i; \theta) \;,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81"/>
  <p:tag name="PICTUREFILESIZE" val="81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{\theta}(\theta) \sim \mbox{const.} 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138"/>
  <p:tag name="PICTUREFILESIZE" val="121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p(\theta, \vec{b} | \vec{y}) &#10;\propto L(\vec{y}|\theta, \vec{b}) \pi_{\theta}(\theta) \pi_{b}(\vec{b})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82"/>
  <p:tag name="PICTUREFILESIZE" val="29954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dirty="0" err="1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13963</TotalTime>
  <Words>4673</Words>
  <Application>Microsoft Macintosh PowerPoint</Application>
  <PresentationFormat>On-screen Show (4:3)</PresentationFormat>
  <Paragraphs>581</Paragraphs>
  <Slides>62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cmsy10</vt:lpstr>
      <vt:lpstr>Calibri</vt:lpstr>
      <vt:lpstr>Courier New</vt:lpstr>
      <vt:lpstr>Symbol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Bayesian approach with non-Gaussian prior πb(b)</vt:lpstr>
      <vt:lpstr>Error-on-error function πs(s)</vt:lpstr>
      <vt:lpstr>Prior for bias πb(b) now has longer tails</vt:lpstr>
      <vt:lpstr>A simple test</vt:lpstr>
      <vt:lpstr>Simple test with inconsistent data</vt:lpstr>
      <vt:lpstr>Goodness-of-fit vs. size of error</vt:lpstr>
    </vt:vector>
  </TitlesOfParts>
  <Company>RHUL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slide </dc:title>
  <dc:creator>cowan</dc:creator>
  <cp:lastModifiedBy>Cowan, G</cp:lastModifiedBy>
  <cp:revision>668</cp:revision>
  <cp:lastPrinted>2002-06-26T19:05:53Z</cp:lastPrinted>
  <dcterms:created xsi:type="dcterms:W3CDTF">2011-07-06T19:54:49Z</dcterms:created>
  <dcterms:modified xsi:type="dcterms:W3CDTF">2021-11-12T16:36:31Z</dcterms:modified>
</cp:coreProperties>
</file>