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26.xml" ContentType="application/inkml+xml"/>
  <Override PartName="/ppt/notesSlides/notesSlide3.xml" ContentType="application/vnd.openxmlformats-officedocument.presentationml.notesSlide+xml"/>
  <Override PartName="/ppt/ink/ink12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27" r:id="rId2"/>
    <p:sldId id="1584" r:id="rId3"/>
    <p:sldId id="1523" r:id="rId4"/>
    <p:sldId id="1525" r:id="rId5"/>
    <p:sldId id="295" r:id="rId6"/>
    <p:sldId id="349" r:id="rId7"/>
    <p:sldId id="300" r:id="rId8"/>
    <p:sldId id="301" r:id="rId9"/>
    <p:sldId id="1575" r:id="rId10"/>
    <p:sldId id="444" r:id="rId11"/>
    <p:sldId id="477" r:id="rId12"/>
    <p:sldId id="1576" r:id="rId13"/>
    <p:sldId id="1278" r:id="rId14"/>
    <p:sldId id="348" r:id="rId15"/>
    <p:sldId id="351" r:id="rId16"/>
    <p:sldId id="352" r:id="rId17"/>
    <p:sldId id="353" r:id="rId18"/>
    <p:sldId id="354" r:id="rId19"/>
    <p:sldId id="359" r:id="rId20"/>
    <p:sldId id="1266" r:id="rId21"/>
    <p:sldId id="1267" r:id="rId22"/>
    <p:sldId id="1294" r:id="rId23"/>
    <p:sldId id="1527" r:id="rId24"/>
    <p:sldId id="1573" r:id="rId25"/>
    <p:sldId id="1275" r:id="rId26"/>
    <p:sldId id="1274" r:id="rId27"/>
    <p:sldId id="1542" r:id="rId28"/>
    <p:sldId id="1271" r:id="rId29"/>
    <p:sldId id="1272" r:id="rId30"/>
    <p:sldId id="1532" r:id="rId31"/>
    <p:sldId id="1283" r:id="rId32"/>
    <p:sldId id="1284" r:id="rId33"/>
    <p:sldId id="1285" r:id="rId34"/>
    <p:sldId id="1286" r:id="rId35"/>
    <p:sldId id="1123" r:id="rId36"/>
    <p:sldId id="1124" r:id="rId37"/>
    <p:sldId id="1125" r:id="rId38"/>
    <p:sldId id="1126" r:id="rId39"/>
    <p:sldId id="1127" r:id="rId40"/>
    <p:sldId id="1128" r:id="rId41"/>
    <p:sldId id="1129" r:id="rId42"/>
    <p:sldId id="1130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2/24/25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1:32.6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423 16425 14005,'-7'-3'4061,"2"1"-3363,4-8 41,1 8-2045,-3-8 1306,-17 24 0,12-11 0,-11 10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6:55.0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11493 6562 10965,'-1'-5'3433,"0"1"-526,0 2-2974,1 2-745,50 21-359,-35-15 1171,16 6 0,-5-3 0,-24-8 0,3-1 0</inkml:trace>
  <inkml:trace contextRef="#ctx0" brushRef="#br0" timeOffset="384">11684 6519 8136,'-1'-8'4655,"1"2"-3405,-14 17-214,-2 5-472,-8 7 1,0 0-2150,2 2 1585,-12 14 0,31-34 0,0 1 0</inkml:trace>
  <inkml:trace contextRef="#ctx0" brushRef="#br0" timeOffset="2432">11536 15642 11749,'-3'-8'4509,"4"-1"-4358,1 8 2863,3-5-3014,-3 5 129,1-2-129,-3 1 336,0 1-297,0 0-381,3 0 314,19 14-2302,18-4 1770,-9-9 666,1-21 1938,-52 12-2133,9-2-759,-21 39 0,24-15 0,-1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5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37 263 9246,'1'12'2150,"0"-2"-1164,-1-10 1512,-4-2-1518,1-2-974,-2 1 61,3 0 73,2 3-50,-1 0 666,-1 0-627,0-1 425,-2 0-481,3 0 201,-2 0 124,2 1 101,0-1-169,0-1 40,-1 0-101,2-1-185,-1 2 504,0 0-482,-1 1-380,1 0 251,-1 1 74,2 2-85,3 20 34,4 2 17,1 11 33,13 10-672,-2-14 622,5 6 0,-4-12 22,29 10-89,-21-17 117,15 5 1,5 0-57,4-6-27,19 7-3242,-20-10 3308,14 2 378,-23-6-445,34 10 28,18-7 74,-32-4-105,28-5 1,0-3 176,-30-5-1275,11 0 1,3-3 1050,14-10 135,-14 2-51,12-4 117,-16 5 1261,27-1-1429,-15 3-1901,10 0 1980,-14-3 0,-1 0-73,7-3 14,-1 0 0,0-1 31,-31 5 0,-5 2-1278,30-7 1309,-27 6 0,0 1 288,17-1-344,2 2 0,4 0 592,-21 5 0,-1 0-565,20-2 1,-3 1-3,9 3-33,0 3 691,-20 1 1,1 0-609,37 2-959,-26 1 1,3 1 863,-8 1 1,-2 1 49,-9-2 1,3 1-293,15 2 0,9 0 0,-7 1 287,-9 0 0,-2 1 670,23 1 1,5 3-619,-19 0 0,1 2 0,-9-1 114,26 5-164,-9-1 1,6 2 179,-7-4 0,-7-1-182,5 3 0,18 2 0,-2 1 0,-35-6 643,-3-1 0,-1 1-537,-5 0-939,23 2 0,3-1 833,-10-2 56,-2-2 0,2 0-941,28 6 857,-13-1 1397,16 3-1369,-31-7-705,4-2 705,-15-2-33,9 1 507,1 1-508,-39-7 1694,13 3-1643,-33-7 129,-4-1 426,-1 0-516,0-17-56,0 6 2482,0-14-2577,6-13 129,0 17-74,47-53-72,-29 50 163,32-26-34,-15 23 2728,-15 12-2745,18-11-73,-21 15 174,36-14-179,-22 12 33,12-4 0,7 0-276,-2 2 0,0 1 352,-2 0 0,2-1-1640,20-4 1,-1 1 1541,23 0-1993,-3 0 2060,-16 8 0,-33 6 28,33 0-382,-10 0 422,13 1 703,-5-3 1,-1-1-789,-10 2 48,12-1 0,2 0-48,-7 2-103,23 0 120,-17 0 19,4 0 1,1-1-59,-5 0-564,9 0 0,2 1 654,7-2-68,-35 3 0,0 0 17,35-1 36,-1 2 0,-1 0-36,-9 1 0,-8 1 0,8-1-299,4 1 0,-6 0 372,8 0-73,-6 0 0,3 0-9,-24 0 1,-6 0-980,21 0 988,-15 0 0,0 0 1382,12 0-1340,0 0 0,5-1-448,-14 0 0,1 0 406,15-1 0,-3-1 0,-23 1 0,-4-1 224,46-6-230,-40 3 1,0 0 1488,37-6-1332,-25-2 1,-5-5-152,-7-9 61,18-11 175,-7-16-248,-44 34 12,19-16-123,-38 33 2380,-4 2-2391,-1 1 3022,0 1-3757,3 0 21,47-33 0,-35 25 0,33-25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7.7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293 69 11133,'15'-10'5847,"-1"-21"-5511,-13 26-16,1-18 531,-2 23 113,0 0-964,-2 6 61,-4 4 46,-39 79-3415,16-29 3341,-1 0 1,0 0 22,-4 9-1123,12-24 0,-1 1 1061,1 1 1,2-1-34,-14 27 72,13-17 309,17-42-258,3-9-84,0-1 2313,1-4-2033,14-17-280,-6 9 3392,12-14-3090,6 8-100,-9 6-40,15-4 370,29 9 1,5 4-46,-2 1-2038,31 4 1,3 1 1886,-7 2-1453,-39-3 0,-2-3-4485,13-19-2160,-39 4 7762,-12-9 0,-10 14 0,-1 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8.4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12 188 11878,'-6'-3'5119,"0"2"-4363,6 1 2818,69-13-4261,-29 8 1023,58-9 140,-46 11-115,18 2 0,3-2-310,0-3-1442,8-1 1,-1-5-1024,-11-14-3706,0-4 6120,-10-5 0,-38 20 0,-4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9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162 239 10896,'10'0'4834,"-2"0"-4184,-19-11 750,2 6-991,-6-7 388,5 10-791,2 2 532,-25 15-471,15-1 319,-10 36 1,3 9 55,12-5-2238,4 15 1,8-2 2136,19-18-1517,16 7 1607,26-22-832,-7-22 0,2-6 434,25 0-265,-25-9 1,-6-7 304,-11-17-73,14-26 67,-23-2 0,-2-4-16,10-25-119,-18 12 1,-13-2 16,-26 23 1,-6 5 1182,-8-31-1536,-30 6-2666,13 54-509,4 24 3579,-25 36 0,40-16 0,-3 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9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4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2/24/25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23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8252531-77F4-A849-A943-CB4B6547C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B85CC1-BE8C-AA4C-B259-7E9D510935B4}" type="slidenum">
              <a:rPr lang="en-US" altLang="en-US" sz="1200">
                <a:solidFill>
                  <a:schemeClr val="tx1"/>
                </a:solidFill>
              </a:rPr>
              <a:pPr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BF247A2-6B45-CB47-9481-753250EA1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D61507A-568A-6642-825E-A7B4F76C5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85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A2FF0F7-26B0-0941-8D99-2D3147068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B6B8371-9B2E-9642-B38B-C9AEC7A3E545}" type="slidenum">
              <a:rPr lang="en-US" altLang="en-US" sz="1200">
                <a:solidFill>
                  <a:schemeClr val="tx1"/>
                </a:solidFill>
              </a:rPr>
              <a:pPr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743926B-444F-3843-9C61-655BCAA33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ED9884E-4460-7A45-BD48-B9D319FF0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92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1B7E976-9503-A440-96FF-FB307F711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DA6ABF-2B12-3349-98AE-E536CC143661}" type="slidenum">
              <a:rPr lang="en-US" altLang="en-US" sz="1200">
                <a:solidFill>
                  <a:schemeClr val="tx1"/>
                </a:solidFill>
              </a:rPr>
              <a:pPr/>
              <a:t>18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284019A-2745-354D-8F1F-D62419741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60674C3-F11F-494C-A620-DA7D031CD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87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28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17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29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795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30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543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Terascale Statistics 2025 / Lecture 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Terascale Statistics 2025 / Lecture 1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34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Terascale Statistics 2025 /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19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Terascale Statistics 2025 /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0.png"/><Relationship Id="rId4" Type="http://schemas.openxmlformats.org/officeDocument/2006/relationships/customXml" Target="../ink/ink1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tif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13" Type="http://schemas.openxmlformats.org/officeDocument/2006/relationships/image" Target="../media/image2190.png"/><Relationship Id="rId18" Type="http://schemas.openxmlformats.org/officeDocument/2006/relationships/customXml" Target="../ink/ink136.xml"/><Relationship Id="rId3" Type="http://schemas.openxmlformats.org/officeDocument/2006/relationships/image" Target="../media/image2140.png"/><Relationship Id="rId21" Type="http://schemas.openxmlformats.org/officeDocument/2006/relationships/image" Target="../media/image43.tiff"/><Relationship Id="rId7" Type="http://schemas.openxmlformats.org/officeDocument/2006/relationships/image" Target="../media/image2160.png"/><Relationship Id="rId12" Type="http://schemas.openxmlformats.org/officeDocument/2006/relationships/customXml" Target="../ink/ink133.xml"/><Relationship Id="rId17" Type="http://schemas.openxmlformats.org/officeDocument/2006/relationships/image" Target="../media/image2211.png"/><Relationship Id="rId2" Type="http://schemas.openxmlformats.org/officeDocument/2006/relationships/customXml" Target="../ink/ink128.xml"/><Relationship Id="rId16" Type="http://schemas.openxmlformats.org/officeDocument/2006/relationships/customXml" Target="../ink/ink135.xml"/><Relationship Id="rId20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.xml"/><Relationship Id="rId11" Type="http://schemas.openxmlformats.org/officeDocument/2006/relationships/image" Target="../media/image2180.png"/><Relationship Id="rId5" Type="http://schemas.openxmlformats.org/officeDocument/2006/relationships/image" Target="../media/image2150.png"/><Relationship Id="rId15" Type="http://schemas.openxmlformats.org/officeDocument/2006/relationships/image" Target="../media/image2200.png"/><Relationship Id="rId10" Type="http://schemas.openxmlformats.org/officeDocument/2006/relationships/customXml" Target="../ink/ink132.xml"/><Relationship Id="rId19" Type="http://schemas.openxmlformats.org/officeDocument/2006/relationships/image" Target="../media/image222.png"/><Relationship Id="rId4" Type="http://schemas.openxmlformats.org/officeDocument/2006/relationships/customXml" Target="../ink/ink129.xml"/><Relationship Id="rId9" Type="http://schemas.openxmlformats.org/officeDocument/2006/relationships/image" Target="../media/image2170.png"/><Relationship Id="rId14" Type="http://schemas.openxmlformats.org/officeDocument/2006/relationships/customXml" Target="../ink/ink134.xml"/><Relationship Id="rId22" Type="http://schemas.openxmlformats.org/officeDocument/2006/relationships/image" Target="../media/image44.tif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0.xml"/><Relationship Id="rId13" Type="http://schemas.openxmlformats.org/officeDocument/2006/relationships/image" Target="../media/image2190.png"/><Relationship Id="rId18" Type="http://schemas.openxmlformats.org/officeDocument/2006/relationships/customXml" Target="../ink/ink145.xml"/><Relationship Id="rId3" Type="http://schemas.openxmlformats.org/officeDocument/2006/relationships/image" Target="../media/image2140.png"/><Relationship Id="rId21" Type="http://schemas.openxmlformats.org/officeDocument/2006/relationships/image" Target="../media/image46.tiff"/><Relationship Id="rId7" Type="http://schemas.openxmlformats.org/officeDocument/2006/relationships/image" Target="../media/image2160.png"/><Relationship Id="rId12" Type="http://schemas.openxmlformats.org/officeDocument/2006/relationships/customXml" Target="../ink/ink142.xml"/><Relationship Id="rId17" Type="http://schemas.openxmlformats.org/officeDocument/2006/relationships/image" Target="../media/image2211.png"/><Relationship Id="rId2" Type="http://schemas.openxmlformats.org/officeDocument/2006/relationships/customXml" Target="../ink/ink137.xml"/><Relationship Id="rId16" Type="http://schemas.openxmlformats.org/officeDocument/2006/relationships/customXml" Target="../ink/ink144.xml"/><Relationship Id="rId20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.xml"/><Relationship Id="rId11" Type="http://schemas.openxmlformats.org/officeDocument/2006/relationships/image" Target="../media/image2180.png"/><Relationship Id="rId5" Type="http://schemas.openxmlformats.org/officeDocument/2006/relationships/image" Target="../media/image2150.png"/><Relationship Id="rId15" Type="http://schemas.openxmlformats.org/officeDocument/2006/relationships/image" Target="../media/image2200.png"/><Relationship Id="rId10" Type="http://schemas.openxmlformats.org/officeDocument/2006/relationships/customXml" Target="../ink/ink141.xml"/><Relationship Id="rId19" Type="http://schemas.openxmlformats.org/officeDocument/2006/relationships/image" Target="../media/image222.png"/><Relationship Id="rId4" Type="http://schemas.openxmlformats.org/officeDocument/2006/relationships/customXml" Target="../ink/ink138.xml"/><Relationship Id="rId9" Type="http://schemas.openxmlformats.org/officeDocument/2006/relationships/image" Target="../media/image2170.png"/><Relationship Id="rId14" Type="http://schemas.openxmlformats.org/officeDocument/2006/relationships/customXml" Target="../ink/ink143.xml"/><Relationship Id="rId22" Type="http://schemas.openxmlformats.org/officeDocument/2006/relationships/image" Target="../media/image47.tif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13" Type="http://schemas.openxmlformats.org/officeDocument/2006/relationships/image" Target="../media/image2140.png"/><Relationship Id="rId18" Type="http://schemas.openxmlformats.org/officeDocument/2006/relationships/customXml" Target="../ink/ink153.xml"/><Relationship Id="rId26" Type="http://schemas.openxmlformats.org/officeDocument/2006/relationships/customXml" Target="../ink/ink157.xml"/><Relationship Id="rId3" Type="http://schemas.openxmlformats.org/officeDocument/2006/relationships/image" Target="../media/image49.tiff"/><Relationship Id="rId21" Type="http://schemas.openxmlformats.org/officeDocument/2006/relationships/image" Target="../media/image2180.png"/><Relationship Id="rId7" Type="http://schemas.openxmlformats.org/officeDocument/2006/relationships/image" Target="../media/image232.png"/><Relationship Id="rId12" Type="http://schemas.openxmlformats.org/officeDocument/2006/relationships/customXml" Target="../ink/ink150.xml"/><Relationship Id="rId17" Type="http://schemas.openxmlformats.org/officeDocument/2006/relationships/image" Target="../media/image2160.png"/><Relationship Id="rId25" Type="http://schemas.openxmlformats.org/officeDocument/2006/relationships/image" Target="../media/image2200.png"/><Relationship Id="rId2" Type="http://schemas.openxmlformats.org/officeDocument/2006/relationships/image" Target="../media/image48.tiff"/><Relationship Id="rId16" Type="http://schemas.openxmlformats.org/officeDocument/2006/relationships/customXml" Target="../ink/ink152.xml"/><Relationship Id="rId20" Type="http://schemas.openxmlformats.org/officeDocument/2006/relationships/customXml" Target="../ink/ink154.xml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.xml"/><Relationship Id="rId11" Type="http://schemas.openxmlformats.org/officeDocument/2006/relationships/image" Target="../media/image234.png"/><Relationship Id="rId24" Type="http://schemas.openxmlformats.org/officeDocument/2006/relationships/customXml" Target="../ink/ink156.xml"/><Relationship Id="rId5" Type="http://schemas.openxmlformats.org/officeDocument/2006/relationships/image" Target="../media/image231.png"/><Relationship Id="rId15" Type="http://schemas.openxmlformats.org/officeDocument/2006/relationships/image" Target="../media/image2150.png"/><Relationship Id="rId23" Type="http://schemas.openxmlformats.org/officeDocument/2006/relationships/image" Target="../media/image2190.png"/><Relationship Id="rId28" Type="http://schemas.openxmlformats.org/officeDocument/2006/relationships/customXml" Target="../ink/ink158.xml"/><Relationship Id="rId10" Type="http://schemas.openxmlformats.org/officeDocument/2006/relationships/customXml" Target="../ink/ink149.xml"/><Relationship Id="rId19" Type="http://schemas.openxmlformats.org/officeDocument/2006/relationships/image" Target="../media/image2170.png"/><Relationship Id="rId4" Type="http://schemas.openxmlformats.org/officeDocument/2006/relationships/customXml" Target="../ink/ink146.xml"/><Relationship Id="rId9" Type="http://schemas.openxmlformats.org/officeDocument/2006/relationships/image" Target="../media/image233.png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Relationship Id="rId27" Type="http://schemas.openxmlformats.org/officeDocument/2006/relationships/image" Target="../media/image2211.png"/><Relationship Id="rId30" Type="http://schemas.openxmlformats.org/officeDocument/2006/relationships/image" Target="../media/image50.tif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0.png"/><Relationship Id="rId21" Type="http://schemas.openxmlformats.org/officeDocument/2006/relationships/image" Target="../media/image129.png"/><Relationship Id="rId42" Type="http://schemas.openxmlformats.org/officeDocument/2006/relationships/customXml" Target="../ink/ink21.xml"/><Relationship Id="rId63" Type="http://schemas.openxmlformats.org/officeDocument/2006/relationships/image" Target="../media/image3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0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0.png"/><Relationship Id="rId247" Type="http://schemas.openxmlformats.org/officeDocument/2006/relationships/customXml" Target="../ink/ink124.xml"/><Relationship Id="rId107" Type="http://schemas.openxmlformats.org/officeDocument/2006/relationships/image" Target="../media/image551.png"/><Relationship Id="rId11" Type="http://schemas.openxmlformats.org/officeDocument/2006/relationships/image" Target="../media/image7100.png"/><Relationship Id="rId32" Type="http://schemas.openxmlformats.org/officeDocument/2006/relationships/customXml" Target="../ink/ink16.xml"/><Relationship Id="rId53" Type="http://schemas.openxmlformats.org/officeDocument/2006/relationships/image" Target="../media/image281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01.png"/><Relationship Id="rId95" Type="http://schemas.openxmlformats.org/officeDocument/2006/relationships/image" Target="../media/image491.png"/><Relationship Id="rId160" Type="http://schemas.openxmlformats.org/officeDocument/2006/relationships/image" Target="../media/image811.png"/><Relationship Id="rId181" Type="http://schemas.openxmlformats.org/officeDocument/2006/relationships/customXml" Target="../ink/ink91.xml"/><Relationship Id="rId216" Type="http://schemas.openxmlformats.org/officeDocument/2006/relationships/image" Target="../media/image1090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00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0.png"/><Relationship Id="rId206" Type="http://schemas.openxmlformats.org/officeDocument/2006/relationships/image" Target="../media/image1040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9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0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0.png"/><Relationship Id="rId119" Type="http://schemas.openxmlformats.org/officeDocument/2006/relationships/image" Target="../media/image611.png"/><Relationship Id="rId44" Type="http://schemas.openxmlformats.org/officeDocument/2006/relationships/customXml" Target="../ink/ink22.xml"/><Relationship Id="rId65" Type="http://schemas.openxmlformats.org/officeDocument/2006/relationships/image" Target="../media/image3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0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0.png"/><Relationship Id="rId249" Type="http://schemas.openxmlformats.org/officeDocument/2006/relationships/customXml" Target="../ink/ink125.xml"/><Relationship Id="rId13" Type="http://schemas.openxmlformats.org/officeDocument/2006/relationships/image" Target="../media/image810.png"/><Relationship Id="rId109" Type="http://schemas.openxmlformats.org/officeDocument/2006/relationships/image" Target="../media/image561.png"/><Relationship Id="rId34" Type="http://schemas.openxmlformats.org/officeDocument/2006/relationships/customXml" Target="../ink/ink17.xml"/><Relationship Id="rId55" Type="http://schemas.openxmlformats.org/officeDocument/2006/relationships/image" Target="../media/image2910.png"/><Relationship Id="rId76" Type="http://schemas.openxmlformats.org/officeDocument/2006/relationships/customXml" Target="../ink/ink38.xml"/><Relationship Id="rId97" Type="http://schemas.openxmlformats.org/officeDocument/2006/relationships/image" Target="../media/image501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10.png"/><Relationship Id="rId162" Type="http://schemas.openxmlformats.org/officeDocument/2006/relationships/image" Target="../media/image820.png"/><Relationship Id="rId183" Type="http://schemas.openxmlformats.org/officeDocument/2006/relationships/customXml" Target="../ink/ink92.xml"/><Relationship Id="rId218" Type="http://schemas.openxmlformats.org/officeDocument/2006/relationships/image" Target="../media/image110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10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0.png"/><Relationship Id="rId208" Type="http://schemas.openxmlformats.org/officeDocument/2006/relationships/image" Target="../media/image1050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0.png"/><Relationship Id="rId56" Type="http://schemas.openxmlformats.org/officeDocument/2006/relationships/customXml" Target="../ink/ink28.xml"/><Relationship Id="rId77" Type="http://schemas.openxmlformats.org/officeDocument/2006/relationships/image" Target="../media/image400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0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0.png"/><Relationship Id="rId219" Type="http://schemas.openxmlformats.org/officeDocument/2006/relationships/customXml" Target="../ink/ink110.xml"/><Relationship Id="rId230" Type="http://schemas.openxmlformats.org/officeDocument/2006/relationships/image" Target="../media/image1160.png"/><Relationship Id="rId25" Type="http://schemas.openxmlformats.org/officeDocument/2006/relationships/image" Target="../media/image1410.png"/><Relationship Id="rId46" Type="http://schemas.openxmlformats.org/officeDocument/2006/relationships/customXml" Target="../ink/ink23.xml"/><Relationship Id="rId67" Type="http://schemas.openxmlformats.org/officeDocument/2006/relationships/image" Target="../media/image3500.png"/><Relationship Id="rId88" Type="http://schemas.openxmlformats.org/officeDocument/2006/relationships/customXml" Target="../ink/ink44.xml"/><Relationship Id="rId111" Type="http://schemas.openxmlformats.org/officeDocument/2006/relationships/image" Target="../media/image571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0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0.png"/><Relationship Id="rId241" Type="http://schemas.openxmlformats.org/officeDocument/2006/relationships/customXml" Target="../ink/ink121.xml"/><Relationship Id="rId15" Type="http://schemas.openxmlformats.org/officeDocument/2006/relationships/image" Target="../media/image911.png"/><Relationship Id="rId36" Type="http://schemas.openxmlformats.org/officeDocument/2006/relationships/customXml" Target="../ink/ink18.xml"/><Relationship Id="rId57" Type="http://schemas.openxmlformats.org/officeDocument/2006/relationships/image" Target="../media/image3010.png"/><Relationship Id="rId78" Type="http://schemas.openxmlformats.org/officeDocument/2006/relationships/customXml" Target="../ink/ink39.xml"/><Relationship Id="rId99" Type="http://schemas.openxmlformats.org/officeDocument/2006/relationships/image" Target="../media/image511.png"/><Relationship Id="rId101" Type="http://schemas.openxmlformats.org/officeDocument/2006/relationships/image" Target="../media/image520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0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0.png"/><Relationship Id="rId180" Type="http://schemas.openxmlformats.org/officeDocument/2006/relationships/image" Target="../media/image910.png"/><Relationship Id="rId210" Type="http://schemas.openxmlformats.org/officeDocument/2006/relationships/image" Target="../media/image1060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10.png"/><Relationship Id="rId68" Type="http://schemas.openxmlformats.org/officeDocument/2006/relationships/customXml" Target="../ink/ink34.xml"/><Relationship Id="rId89" Type="http://schemas.openxmlformats.org/officeDocument/2006/relationships/image" Target="../media/image461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0.png"/><Relationship Id="rId200" Type="http://schemas.openxmlformats.org/officeDocument/2006/relationships/image" Target="../media/image101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10.png"/><Relationship Id="rId58" Type="http://schemas.openxmlformats.org/officeDocument/2006/relationships/customXml" Target="../ink/ink29.xml"/><Relationship Id="rId79" Type="http://schemas.openxmlformats.org/officeDocument/2006/relationships/image" Target="../media/image4100.png"/><Relationship Id="rId102" Type="http://schemas.openxmlformats.org/officeDocument/2006/relationships/customXml" Target="../ink/ink51.xml"/><Relationship Id="rId123" Type="http://schemas.openxmlformats.org/officeDocument/2006/relationships/image" Target="../media/image630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0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10.png"/><Relationship Id="rId48" Type="http://schemas.openxmlformats.org/officeDocument/2006/relationships/customXml" Target="../ink/ink24.xml"/><Relationship Id="rId69" Type="http://schemas.openxmlformats.org/officeDocument/2006/relationships/image" Target="../media/image3600.png"/><Relationship Id="rId113" Type="http://schemas.openxmlformats.org/officeDocument/2006/relationships/image" Target="../media/image581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0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0.png"/><Relationship Id="rId243" Type="http://schemas.openxmlformats.org/officeDocument/2006/relationships/customXml" Target="../ink/ink122.xml"/><Relationship Id="rId17" Type="http://schemas.openxmlformats.org/officeDocument/2006/relationships/image" Target="../media/image1010.png"/><Relationship Id="rId38" Type="http://schemas.openxmlformats.org/officeDocument/2006/relationships/customXml" Target="../ink/ink19.xml"/><Relationship Id="rId59" Type="http://schemas.openxmlformats.org/officeDocument/2006/relationships/image" Target="../media/image3110.png"/><Relationship Id="rId103" Type="http://schemas.openxmlformats.org/officeDocument/2006/relationships/image" Target="../media/image53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1.png"/><Relationship Id="rId145" Type="http://schemas.openxmlformats.org/officeDocument/2006/relationships/customXml" Target="../ink/ink73.xml"/><Relationship Id="rId166" Type="http://schemas.openxmlformats.org/officeDocument/2006/relationships/image" Target="../media/image840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0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00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0.png"/><Relationship Id="rId202" Type="http://schemas.openxmlformats.org/officeDocument/2006/relationships/image" Target="../media/image1020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1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0.png"/><Relationship Id="rId146" Type="http://schemas.openxmlformats.org/officeDocument/2006/relationships/image" Target="../media/image740.png"/><Relationship Id="rId167" Type="http://schemas.openxmlformats.org/officeDocument/2006/relationships/customXml" Target="../ink/ink84.xml"/><Relationship Id="rId188" Type="http://schemas.openxmlformats.org/officeDocument/2006/relationships/image" Target="../media/image950.png"/><Relationship Id="rId71" Type="http://schemas.openxmlformats.org/officeDocument/2006/relationships/image" Target="../media/image3700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10.png"/><Relationship Id="rId40" Type="http://schemas.openxmlformats.org/officeDocument/2006/relationships/customXml" Target="../ink/ink20.xml"/><Relationship Id="rId115" Type="http://schemas.openxmlformats.org/officeDocument/2006/relationships/image" Target="../media/image591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0.png"/><Relationship Id="rId61" Type="http://schemas.openxmlformats.org/officeDocument/2006/relationships/image" Target="../media/image321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11.png"/><Relationship Id="rId224" Type="http://schemas.openxmlformats.org/officeDocument/2006/relationships/image" Target="../media/image1130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1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0.png"/><Relationship Id="rId51" Type="http://schemas.openxmlformats.org/officeDocument/2006/relationships/image" Target="../media/image2710.png"/><Relationship Id="rId72" Type="http://schemas.openxmlformats.org/officeDocument/2006/relationships/customXml" Target="../ink/ink36.xml"/><Relationship Id="rId93" Type="http://schemas.openxmlformats.org/officeDocument/2006/relationships/image" Target="../media/image481.png"/><Relationship Id="rId189" Type="http://schemas.openxmlformats.org/officeDocument/2006/relationships/customXml" Target="../ink/ink95.xml"/><Relationship Id="rId3" Type="http://schemas.openxmlformats.org/officeDocument/2006/relationships/image" Target="../media/image337.png"/><Relationship Id="rId214" Type="http://schemas.openxmlformats.org/officeDocument/2006/relationships/image" Target="../media/image1080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0.png"/><Relationship Id="rId20" Type="http://schemas.openxmlformats.org/officeDocument/2006/relationships/customXml" Target="../ink/ink10.xml"/><Relationship Id="rId41" Type="http://schemas.openxmlformats.org/officeDocument/2006/relationships/image" Target="../media/image2210.png"/><Relationship Id="rId62" Type="http://schemas.openxmlformats.org/officeDocument/2006/relationships/customXml" Target="../ink/ink31.xml"/><Relationship Id="rId83" Type="http://schemas.openxmlformats.org/officeDocument/2006/relationships/image" Target="../media/image4300.png"/><Relationship Id="rId179" Type="http://schemas.openxmlformats.org/officeDocument/2006/relationships/customXml" Target="../ink/ink90.xml"/><Relationship Id="rId190" Type="http://schemas.openxmlformats.org/officeDocument/2006/relationships/image" Target="../media/image960.png"/><Relationship Id="rId204" Type="http://schemas.openxmlformats.org/officeDocument/2006/relationships/image" Target="../media/image1030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10.png"/><Relationship Id="rId52" Type="http://schemas.openxmlformats.org/officeDocument/2006/relationships/customXml" Target="../ink/ink26.xml"/><Relationship Id="rId73" Type="http://schemas.openxmlformats.org/officeDocument/2006/relationships/image" Target="../media/image3800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1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5" y="48611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460" y="3007135"/>
            <a:ext cx="2803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DESY, Hamburg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24-28 Feb 2025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981904" y="2230490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/event/46667/</a:t>
            </a:r>
          </a:p>
        </p:txBody>
      </p:sp>
      <p:pic>
        <p:nvPicPr>
          <p:cNvPr id="1026" name="Picture 2" descr="2018 DESY-Logo-cyan-RGB (1) – Lightsources.org">
            <a:extLst>
              <a:ext uri="{FF2B5EF4-FFF2-40B4-BE49-F238E27FC236}">
                <a16:creationId xmlns:a16="http://schemas.microsoft.com/office/drawing/2014/main" id="{D7815F52-47F1-070D-D604-32264897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04" y="2768878"/>
            <a:ext cx="1774252" cy="16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2892B-5683-371F-9076-89C25BAAC968}"/>
              </a:ext>
            </a:extLst>
          </p:cNvPr>
          <p:cNvSpPr txBox="1"/>
          <p:nvPr/>
        </p:nvSpPr>
        <p:spPr>
          <a:xfrm>
            <a:off x="3981904" y="1792095"/>
            <a:ext cx="4734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Terascale</a:t>
            </a:r>
            <a:r>
              <a:rPr lang="en-GB" sz="2800" b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Statistics School</a:t>
            </a:r>
            <a:endParaRPr lang="en-GB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5E02179-5803-FB9D-BF3B-DA5D78A9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0" y="15530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US" sz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5727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the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04" y="770231"/>
            <a:ext cx="4264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consider only two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results in a scatter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(red: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blue: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1).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828" y="5269919"/>
            <a:ext cx="854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test’s critical region is  defined by a “decision boundary” – without knowing the event type, we can classify them by seeing where their measured features lie relative to the boundary.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25" y="863765"/>
            <a:ext cx="3551881" cy="3404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8F43A-A1F2-FF48-9532-A727C84FD34A}"/>
              </a:ext>
            </a:extLst>
          </p:cNvPr>
          <p:cNvSpPr txBox="1"/>
          <p:nvPr/>
        </p:nvSpPr>
        <p:spPr>
          <a:xfrm>
            <a:off x="446314" y="3450770"/>
            <a:ext cx="46808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real event test the hypothesis that it is background.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(Related to this:  test that a sample of events is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background.)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F3E0B-90BE-4A4D-8D16-EC602EC5842A}"/>
              </a:ext>
            </a:extLst>
          </p:cNvPr>
          <p:cNvSpPr txBox="1"/>
          <p:nvPr/>
        </p:nvSpPr>
        <p:spPr>
          <a:xfrm>
            <a:off x="446315" y="2514600"/>
            <a:ext cx="401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real events, the dots are black (true type is not known).</a:t>
            </a:r>
          </a:p>
        </p:txBody>
      </p:sp>
    </p:spTree>
    <p:extLst>
      <p:ext uri="{BB962C8B-B14F-4D97-AF65-F5344CB8AC3E}">
        <p14:creationId xmlns:p14="http://schemas.microsoft.com/office/powerpoint/2010/main" val="32276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39" y="1275711"/>
            <a:ext cx="4583898" cy="449999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function, test statistic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680" y="1067057"/>
            <a:ext cx="3950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surface in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can be described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28" y="2119969"/>
            <a:ext cx="2540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264548" y="2789321"/>
            <a:ext cx="244220" cy="488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179" y="3266011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scalar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320597" y="2716692"/>
            <a:ext cx="174493" cy="707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6363" y="3463775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555" y="4276128"/>
            <a:ext cx="42753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values of the constant</a:t>
            </a:r>
          </a:p>
          <a:p>
            <a:pPr>
              <a:spcAft>
                <a:spcPts val="1200"/>
              </a:spcAft>
            </a:pP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 in a family of surfaces.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is reduced to finding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statistic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2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5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FDE7E-1278-CB48-A017-AE7E2163540F}"/>
              </a:ext>
            </a:extLst>
          </p:cNvPr>
          <p:cNvGrpSpPr/>
          <p:nvPr/>
        </p:nvGrpSpPr>
        <p:grpSpPr>
          <a:xfrm>
            <a:off x="1332613" y="1980861"/>
            <a:ext cx="5963909" cy="4355996"/>
            <a:chOff x="1332613" y="1937317"/>
            <a:chExt cx="5963909" cy="43559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8BF207-9346-DD48-8993-76E1F02E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613" y="1937317"/>
              <a:ext cx="5963909" cy="435599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80B520-66A3-CC4A-9745-BC4B49D9A3EB}"/>
                </a:ext>
              </a:extLst>
            </p:cNvPr>
            <p:cNvSpPr txBox="1"/>
            <p:nvPr/>
          </p:nvSpPr>
          <p:spPr>
            <a:xfrm>
              <a:off x="5507402" y="2750275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</a:rPr>
                <a:t>1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FE638E-C504-9941-8A29-9AC9FE504934}"/>
                </a:ext>
              </a:extLst>
            </p:cNvPr>
            <p:cNvSpPr txBox="1"/>
            <p:nvPr/>
          </p:nvSpPr>
          <p:spPr>
            <a:xfrm>
              <a:off x="2739583" y="270143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80000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800000"/>
                  </a:solidFill>
                  <a:latin typeface="Times New Roman"/>
                </a:rPr>
                <a:t>0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9E4F28-1CFC-9248-9A77-3CC1C9557EC9}"/>
                </a:ext>
              </a:extLst>
            </p:cNvPr>
            <p:cNvCxnSpPr/>
            <p:nvPr/>
          </p:nvCxnSpPr>
          <p:spPr>
            <a:xfrm>
              <a:off x="6098614" y="3301468"/>
              <a:ext cx="342828" cy="49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4B3313B-FFF3-F34E-80D2-592F9EE1DE37}"/>
                </a:ext>
              </a:extLst>
            </p:cNvPr>
            <p:cNvCxnSpPr/>
            <p:nvPr/>
          </p:nvCxnSpPr>
          <p:spPr>
            <a:xfrm flipH="1">
              <a:off x="2900370" y="3602720"/>
              <a:ext cx="235828" cy="52978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DF7D091-5F01-FE4F-BE3C-58466DF890D6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46" y="4115315"/>
              <a:ext cx="4771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324634-B6CB-5144-AF4C-1FFF759954F5}"/>
                </a:ext>
              </a:extLst>
            </p:cNvPr>
            <p:cNvCxnSpPr/>
            <p:nvPr/>
          </p:nvCxnSpPr>
          <p:spPr>
            <a:xfrm>
              <a:off x="4334378" y="3867612"/>
              <a:ext cx="0" cy="19127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468196-95F8-B34B-96DF-6CE0556320BF}"/>
                </a:ext>
              </a:extLst>
            </p:cNvPr>
            <p:cNvSpPr txBox="1"/>
            <p:nvPr/>
          </p:nvSpPr>
          <p:spPr>
            <a:xfrm>
              <a:off x="4876800" y="390167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5D8215-9F62-4D48-A0DD-8CE7D516B0E6}"/>
              </a:ext>
            </a:extLst>
          </p:cNvPr>
          <p:cNvSpPr txBox="1"/>
          <p:nvPr/>
        </p:nvSpPr>
        <p:spPr>
          <a:xfrm>
            <a:off x="393099" y="797728"/>
            <a:ext cx="846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forming a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boundary of the critical region in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is determined by a single single value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D58B2-9567-7442-ABDE-2FF64D80ADE7}"/>
              </a:ext>
            </a:extLst>
          </p:cNvPr>
          <p:cNvSpPr txBox="1"/>
          <p:nvPr/>
        </p:nvSpPr>
        <p:spPr>
          <a:xfrm>
            <a:off x="4131176" y="338237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Terascale Statistics 2025 / Lecture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974" y="3061884"/>
            <a:ext cx="8627346" cy="2664000"/>
            <a:chOff x="203808" y="1285324"/>
            <a:chExt cx="8627346" cy="266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08" y="1285324"/>
              <a:ext cx="8627346" cy="266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77072" y="1536631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3065" y="15949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4734" y="15905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decision boundaries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97" y="947836"/>
            <a:ext cx="820660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is the optimal boundary for the critical region, i.e., what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optimal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find best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later address issue of optimal size of test.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can have many dimensions.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CAC02-378E-E947-8681-0877A019A7D9}"/>
              </a:ext>
            </a:extLst>
          </p:cNvPr>
          <p:cNvSpPr txBox="1"/>
          <p:nvPr/>
        </p:nvSpPr>
        <p:spPr>
          <a:xfrm>
            <a:off x="1034143" y="57258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596AF-C05C-2E4A-9AE1-0869BA89C869}"/>
              </a:ext>
            </a:extLst>
          </p:cNvPr>
          <p:cNvSpPr txBox="1"/>
          <p:nvPr/>
        </p:nvSpPr>
        <p:spPr>
          <a:xfrm>
            <a:off x="4121447" y="573599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EBDBE-DE61-6E46-8199-EC5D5AB1CF4D}"/>
              </a:ext>
            </a:extLst>
          </p:cNvPr>
          <p:cNvSpPr txBox="1"/>
          <p:nvPr/>
        </p:nvSpPr>
        <p:spPr>
          <a:xfrm>
            <a:off x="6860214" y="5744912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non-linear</a:t>
            </a:r>
          </a:p>
        </p:txBody>
      </p:sp>
    </p:spTree>
    <p:extLst>
      <p:ext uri="{BB962C8B-B14F-4D97-AF65-F5344CB8AC3E}">
        <p14:creationId xmlns:p14="http://schemas.microsoft.com/office/powerpoint/2010/main" val="12863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 statistic based on likelihood ratio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1D58547D-A082-0E41-A4A6-2A03F37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31" y="738642"/>
            <a:ext cx="829151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choose a test’s critical region in an ‘optimal way’, in particular if the data space is multidimensional?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states: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A14213A7-ACD8-0C41-B406-33E950EB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87" y="2062617"/>
            <a:ext cx="8778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highest power with respect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 for all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7AA879A0-CC7A-9142-9FCE-F7F61D42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24325"/>
            <a:ext cx="8313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outside,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constant chosen to give a test of the desired size.</a:t>
            </a: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367AF936-1DC2-E34A-9491-2E3C9EC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95649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optimal scalar test statistic is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AA9FBD2-E752-AA46-980E-21517B53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991225"/>
            <a:ext cx="7757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any monotonic function of this is leads to the same test.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A21F745-E443-8742-8CDC-30124C9D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83" y="4724400"/>
            <a:ext cx="2595563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195A-F690-4A40-9274-EC34D0FF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3045280"/>
            <a:ext cx="1993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40AF-1279-3D43-B9ED-F2B55057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4" y="4919942"/>
            <a:ext cx="2387600" cy="88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7208C-45AD-3640-8A1C-699593EB5315}"/>
              </a:ext>
            </a:extLst>
          </p:cNvPr>
          <p:cNvSpPr txBox="1"/>
          <p:nvPr/>
        </p:nvSpPr>
        <p:spPr>
          <a:xfrm>
            <a:off x="640212" y="3067931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”likelihood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ratio (LR)”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754E64-7C3C-B248-83DD-65791CB13CA6}"/>
              </a:ext>
            </a:extLst>
          </p:cNvPr>
          <p:cNvCxnSpPr>
            <a:cxnSpLocks/>
          </p:cNvCxnSpPr>
          <p:nvPr/>
        </p:nvCxnSpPr>
        <p:spPr>
          <a:xfrm flipV="1">
            <a:off x="2541587" y="3395384"/>
            <a:ext cx="776288" cy="1138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46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2025 / Lecture 1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15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351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doesn’t usually help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48C4F4D-2BD4-9E45-8DFA-90EDA31E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933677"/>
            <a:ext cx="8513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usually don’t have explicit formulae for the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a given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can’t evaluate the likelihood ratio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213042C7-BA9D-4D4F-8ABF-8D3EDA0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959327"/>
            <a:ext cx="851217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we may have Monte Carlo models for signal and background processes, so we can produce simulated data: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samples of “training data” with events of known type.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these to construct a statistic that is as close as possible to the optimal likelihood ratio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Machine Learning).</a:t>
            </a:r>
          </a:p>
        </p:txBody>
      </p:sp>
      <p:pic>
        <p:nvPicPr>
          <p:cNvPr id="44039" name="Picture 2">
            <a:extLst>
              <a:ext uri="{FF2B5EF4-FFF2-40B4-BE49-F238E27FC236}">
                <a16:creationId xmlns:a16="http://schemas.microsoft.com/office/drawing/2014/main" id="{5CF9FA33-79C1-D24F-8E9C-CE7192CC5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000477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14:cNvPr>
              <p14:cNvContentPartPr/>
              <p14:nvPr/>
            </p14:nvContentPartPr>
            <p14:xfrm>
              <a:off x="129600" y="5739994"/>
              <a:ext cx="2304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" y="5723794"/>
                <a:ext cx="5544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214877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4DCE4DBC-38CB-D947-88F1-3F0C118988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BD910ADA-8A18-2E46-B40C-D155E96F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2025 / Lecture 1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82FE7C7-3578-6A4A-A139-B769F53F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2EA8D8-CEDB-5347-8DB9-5CA09D601E22}" type="slidenum">
              <a:rPr lang="en-GB" altLang="en-US" sz="1400">
                <a:solidFill>
                  <a:srgbClr val="0070C0"/>
                </a:solidFill>
              </a:rPr>
              <a:pPr/>
              <a:t>16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465CDAE4-5B74-4541-BCAB-59BBE635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60538"/>
            <a:ext cx="4429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>
            <a:extLst>
              <a:ext uri="{FF2B5EF4-FFF2-40B4-BE49-F238E27FC236}">
                <a16:creationId xmlns:a16="http://schemas.microsoft.com/office/drawing/2014/main" id="{D3CC700C-D844-EF44-85A0-C0A3D0ABB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21150"/>
            <a:ext cx="44688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>
            <a:extLst>
              <a:ext uri="{FF2B5EF4-FFF2-40B4-BE49-F238E27FC236}">
                <a16:creationId xmlns:a16="http://schemas.microsoft.com/office/drawing/2014/main" id="{18C00390-3F3B-7D45-B31B-961A7CB8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605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histograms</a:t>
            </a:r>
          </a:p>
        </p:txBody>
      </p:sp>
      <p:cxnSp>
        <p:nvCxnSpPr>
          <p:cNvPr id="46087" name="Straight Arrow Connector 6">
            <a:extLst>
              <a:ext uri="{FF2B5EF4-FFF2-40B4-BE49-F238E27FC236}">
                <a16:creationId xmlns:a16="http://schemas.microsoft.com/office/drawing/2014/main" id="{F87CB759-D44B-C746-B62F-41AFF4D3E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1366838"/>
            <a:ext cx="0" cy="3175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Connector 15">
            <a:extLst>
              <a:ext uri="{FF2B5EF4-FFF2-40B4-BE49-F238E27FC236}">
                <a16:creationId xmlns:a16="http://schemas.microsoft.com/office/drawing/2014/main" id="{62EBAB4F-83E1-694F-8DE1-F9E5E1EE77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1475" y="1801813"/>
            <a:ext cx="0" cy="4170362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9" name="TextBox 19">
            <a:extLst>
              <a:ext uri="{FF2B5EF4-FFF2-40B4-BE49-F238E27FC236}">
                <a16:creationId xmlns:a16="http://schemas.microsoft.com/office/drawing/2014/main" id="{31D4720B-6D41-3847-B38B-8EA46673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833438"/>
            <a:ext cx="4477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</a:p>
        </p:txBody>
      </p:sp>
      <p:sp>
        <p:nvSpPr>
          <p:cNvPr id="46090" name="TextBox 23">
            <a:extLst>
              <a:ext uri="{FF2B5EF4-FFF2-40B4-BE49-F238E27FC236}">
                <a16:creationId xmlns:a16="http://schemas.microsoft.com/office/drawing/2014/main" id="{EE1CB67A-3082-FB4F-B56F-65D5687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66" y="1895786"/>
            <a:ext cx="1616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6091" name="TextBox 28">
            <a:extLst>
              <a:ext uri="{FF2B5EF4-FFF2-40B4-BE49-F238E27FC236}">
                <a16:creationId xmlns:a16="http://schemas.microsoft.com/office/drawing/2014/main" id="{28DDE6EE-ABAD-DE4D-B7CD-9B489C3F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5" y="4313693"/>
            <a:ext cx="1673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46092" name="Straight Arrow Connector 29">
            <a:extLst>
              <a:ext uri="{FF2B5EF4-FFF2-40B4-BE49-F238E27FC236}">
                <a16:creationId xmlns:a16="http://schemas.microsoft.com/office/drawing/2014/main" id="{313536DA-9ED1-7545-A7C8-E8CD1974FB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0100" y="2147888"/>
            <a:ext cx="657225" cy="793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Arrow Connector 32">
            <a:extLst>
              <a:ext uri="{FF2B5EF4-FFF2-40B4-BE49-F238E27FC236}">
                <a16:creationId xmlns:a16="http://schemas.microsoft.com/office/drawing/2014/main" id="{01971625-5D10-9549-817F-C562428E07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7888" y="4751388"/>
            <a:ext cx="658812" cy="6731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4" name="TextBox 30">
            <a:extLst>
              <a:ext uri="{FF2B5EF4-FFF2-40B4-BE49-F238E27FC236}">
                <a16:creationId xmlns:a16="http://schemas.microsoft.com/office/drawing/2014/main" id="{13776BFC-BA0E-3F42-8554-ADEF3EA4A6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2456" y="1806853"/>
            <a:ext cx="74411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5" name="TextBox 36">
            <a:extLst>
              <a:ext uri="{FF2B5EF4-FFF2-40B4-BE49-F238E27FC236}">
                <a16:creationId xmlns:a16="http://schemas.microsoft.com/office/drawing/2014/main" id="{991DF896-C1B2-6944-A57E-9BFE0375AB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5187" y="4206360"/>
            <a:ext cx="7697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6" name="TextBox 33">
            <a:extLst>
              <a:ext uri="{FF2B5EF4-FFF2-40B4-BE49-F238E27FC236}">
                <a16:creationId xmlns:a16="http://schemas.microsoft.com/office/drawing/2014/main" id="{6AE1294B-8500-DB4B-8DFE-3E392F2E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1630363"/>
            <a:ext cx="3775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possibility is to generate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and construct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histograms for both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and background.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(normalized) histogram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to approximate LR:</a:t>
            </a:r>
          </a:p>
        </p:txBody>
      </p:sp>
      <p:sp>
        <p:nvSpPr>
          <p:cNvPr id="46097" name="TextBox 40">
            <a:extLst>
              <a:ext uri="{FF2B5EF4-FFF2-40B4-BE49-F238E27FC236}">
                <a16:creationId xmlns:a16="http://schemas.microsoft.com/office/drawing/2014/main" id="{A2E983FF-9187-E545-A831-F914C599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6051550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6098" name="TextBox 41">
            <a:extLst>
              <a:ext uri="{FF2B5EF4-FFF2-40B4-BE49-F238E27FC236}">
                <a16:creationId xmlns:a16="http://schemas.microsoft.com/office/drawing/2014/main" id="{650B2CD5-B04B-A84D-BF4D-BDCA61F4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3681413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99" name="Picture 37">
            <a:extLst>
              <a:ext uri="{FF2B5EF4-FFF2-40B4-BE49-F238E27FC236}">
                <a16:creationId xmlns:a16="http://schemas.microsoft.com/office/drawing/2014/main" id="{A5CA14F4-3FC0-3F40-AD76-4ABB0CB8E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527550"/>
            <a:ext cx="2044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TextBox 45">
            <a:extLst>
              <a:ext uri="{FF2B5EF4-FFF2-40B4-BE49-F238E27FC236}">
                <a16:creationId xmlns:a16="http://schemas.microsoft.com/office/drawing/2014/main" id="{E77FDACA-395A-B547-BC3C-FF8772AC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5472113"/>
            <a:ext cx="3320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work well for single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14:cNvPr>
              <p14:cNvContentPartPr/>
              <p14:nvPr/>
            </p14:nvContentPartPr>
            <p14:xfrm>
              <a:off x="4136400" y="2341800"/>
              <a:ext cx="70200" cy="329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0200" y="2325600"/>
                <a:ext cx="102600" cy="33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05112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>
            <a:extLst>
              <a:ext uri="{FF2B5EF4-FFF2-40B4-BE49-F238E27FC236}">
                <a16:creationId xmlns:a16="http://schemas.microsoft.com/office/drawing/2014/main" id="{A69DCD42-FE42-D64A-A04B-F2B2FE3697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8130" name="Footer Placeholder 2">
            <a:extLst>
              <a:ext uri="{FF2B5EF4-FFF2-40B4-BE49-F238E27FC236}">
                <a16:creationId xmlns:a16="http://schemas.microsoft.com/office/drawing/2014/main" id="{A47D4027-A7B6-ED48-852B-CBB9899E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2025 / Lecture 1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75B59EB3-1169-E64E-88C2-A936F22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810365C-6980-6945-B7CF-1A6948D0086E}" type="slidenum">
              <a:rPr lang="en-GB" altLang="en-US" sz="1400">
                <a:solidFill>
                  <a:srgbClr val="0070C0"/>
                </a:solidFill>
              </a:rPr>
              <a:pPr/>
              <a:t>17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7A042C0-4F2C-FD4A-8054-3DED14D6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9842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2D-histograms</a:t>
            </a:r>
          </a:p>
        </p:txBody>
      </p:sp>
      <p:sp>
        <p:nvSpPr>
          <p:cNvPr id="48133" name="TextBox 19">
            <a:extLst>
              <a:ext uri="{FF2B5EF4-FFF2-40B4-BE49-F238E27FC236}">
                <a16:creationId xmlns:a16="http://schemas.microsoft.com/office/drawing/2014/main" id="{BD0772E5-B090-4647-BC59-ACAF26B6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660400"/>
            <a:ext cx="770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problem has 2 variables.  Try using 2-D histograms:</a:t>
            </a:r>
          </a:p>
        </p:txBody>
      </p:sp>
      <p:pic>
        <p:nvPicPr>
          <p:cNvPr id="48134" name="Picture 3">
            <a:extLst>
              <a:ext uri="{FF2B5EF4-FFF2-40B4-BE49-F238E27FC236}">
                <a16:creationId xmlns:a16="http://schemas.microsoft.com/office/drawing/2014/main" id="{33A58C16-B040-C14D-87C5-E93986A01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9375"/>
            <a:ext cx="3286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>
            <a:extLst>
              <a:ext uri="{FF2B5EF4-FFF2-40B4-BE49-F238E27FC236}">
                <a16:creationId xmlns:a16="http://schemas.microsoft.com/office/drawing/2014/main" id="{DBF5B52E-D8F6-884D-9F07-BD67B95D4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358900"/>
            <a:ext cx="3319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5">
            <a:extLst>
              <a:ext uri="{FF2B5EF4-FFF2-40B4-BE49-F238E27FC236}">
                <a16:creationId xmlns:a16="http://schemas.microsoft.com/office/drawing/2014/main" id="{C35E2616-D6E6-FE47-85D0-15FFEB1A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340100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48137" name="Rectangle 24">
            <a:extLst>
              <a:ext uri="{FF2B5EF4-FFF2-40B4-BE49-F238E27FC236}">
                <a16:creationId xmlns:a16="http://schemas.microsoft.com/office/drawing/2014/main" id="{FD98CECB-A9CF-F34B-A8B1-F01E3DE1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319463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CC3300"/>
              </a:solidFill>
              <a:highlight>
                <a:srgbClr val="CC3300"/>
              </a:highlight>
            </a:endParaRPr>
          </a:p>
        </p:txBody>
      </p:sp>
      <p:sp>
        <p:nvSpPr>
          <p:cNvPr id="48138" name="TextBox 8">
            <a:extLst>
              <a:ext uri="{FF2B5EF4-FFF2-40B4-BE49-F238E27FC236}">
                <a16:creationId xmlns:a16="http://schemas.microsoft.com/office/drawing/2014/main" id="{758F814C-1885-DB41-AD3F-DDD63460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703763"/>
            <a:ext cx="828624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pdfs using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corresponding cells.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we want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each variable, then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-dimensions we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cells; can’t generate enough training data to populate.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Histogram method usually not usable for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1 dimension.</a:t>
            </a:r>
          </a:p>
        </p:txBody>
      </p:sp>
      <p:cxnSp>
        <p:nvCxnSpPr>
          <p:cNvPr id="48139" name="Straight Arrow Connector 26">
            <a:extLst>
              <a:ext uri="{FF2B5EF4-FFF2-40B4-BE49-F238E27FC236}">
                <a16:creationId xmlns:a16="http://schemas.microsoft.com/office/drawing/2014/main" id="{4A1E8C9A-A5D5-114D-938D-5FD550B6C3E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06700" y="3636963"/>
            <a:ext cx="752475" cy="10985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0" name="Straight Arrow Connector 31">
            <a:extLst>
              <a:ext uri="{FF2B5EF4-FFF2-40B4-BE49-F238E27FC236}">
                <a16:creationId xmlns:a16="http://schemas.microsoft.com/office/drawing/2014/main" id="{D3D7DE27-B7B0-C747-B6A7-8172059AF2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325" y="3700463"/>
            <a:ext cx="815975" cy="10033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1" name="TextBox 16">
            <a:extLst>
              <a:ext uri="{FF2B5EF4-FFF2-40B4-BE49-F238E27FC236}">
                <a16:creationId xmlns:a16="http://schemas.microsoft.com/office/drawing/2014/main" id="{EAC1DDE3-A476-DF45-BCC8-4D0522BC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7425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48142" name="TextBox 35">
            <a:extLst>
              <a:ext uri="{FF2B5EF4-FFF2-40B4-BE49-F238E27FC236}">
                <a16:creationId xmlns:a16="http://schemas.microsoft.com/office/drawing/2014/main" id="{9122D20B-7AC0-714E-8251-77506BA4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5" y="2254250"/>
            <a:ext cx="10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17211153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>
            <a:extLst>
              <a:ext uri="{FF2B5EF4-FFF2-40B4-BE49-F238E27FC236}">
                <a16:creationId xmlns:a16="http://schemas.microsoft.com/office/drawing/2014/main" id="{BD0DFB23-BD11-7D4C-916D-7D9211BEF2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0178" name="Footer Placeholder 2">
            <a:extLst>
              <a:ext uri="{FF2B5EF4-FFF2-40B4-BE49-F238E27FC236}">
                <a16:creationId xmlns:a16="http://schemas.microsoft.com/office/drawing/2014/main" id="{5323D170-848E-3D46-AACD-84A8B77A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4FB9DB1-73C3-294C-9D6F-7AAD7CCD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91E84D-4739-704C-86C4-50BA52284703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01D985B-529F-0343-BA83-518562C1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for multivariate analysis</a:t>
            </a:r>
          </a:p>
        </p:txBody>
      </p:sp>
      <p:sp>
        <p:nvSpPr>
          <p:cNvPr id="50181" name="TextBox 1">
            <a:extLst>
              <a:ext uri="{FF2B5EF4-FFF2-40B4-BE49-F238E27FC236}">
                <a16:creationId xmlns:a16="http://schemas.microsoft.com/office/drawing/2014/main" id="{91A38318-D01F-7A42-9B9B-4CB44F7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041400"/>
            <a:ext cx="85439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gives optimal answer, but cannot be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directly, because we usually don’t 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 method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variables requires that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(the values of the pdfs in each cell),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this is rarely practical.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compromise solution is to assume a certain functional form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fewer parameters; determine them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MC) to give best separation between signal and background.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try to estimate the probability densities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 something better than histograms) and use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pdfs to construct an approximate likelihood ratio.</a:t>
            </a:r>
          </a:p>
        </p:txBody>
      </p:sp>
    </p:spTree>
    <p:extLst>
      <p:ext uri="{BB962C8B-B14F-4D97-AF65-F5344CB8AC3E}">
        <p14:creationId xmlns:p14="http://schemas.microsoft.com/office/powerpoint/2010/main" val="233597545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>
            <a:extLst>
              <a:ext uri="{FF2B5EF4-FFF2-40B4-BE49-F238E27FC236}">
                <a16:creationId xmlns:a16="http://schemas.microsoft.com/office/drawing/2014/main" id="{CA5198B9-119A-164C-8E0D-EB3A60FAD5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B726DDB4-2E5C-D140-BF19-655C29DC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9E295E86-76C0-E340-B586-3C757A2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77DBB7-3CD3-A24B-8BCD-E19B187CA05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ECECE15E-647E-884D-9AF0-1B035E097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032" y="368753"/>
            <a:ext cx="853530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Multivariate methods    (Machine Learning)</a:t>
            </a: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22E2DDB7-2E06-864B-8DC0-B454C8C5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66" y="1068160"/>
            <a:ext cx="494885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(and some old) methods: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(Deep) Neural Networks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methods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Decision trees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Boosting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Bagging	</a:t>
            </a:r>
          </a:p>
          <a:p>
            <a:pPr>
              <a:spcAft>
                <a:spcPct val="200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 the lectures by </a:t>
            </a:r>
            <a:r>
              <a:rPr lang="en-GB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Tilman </a:t>
            </a:r>
            <a:r>
              <a:rPr lang="en-GB" b="0" i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Plehn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5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1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76942" y="219757"/>
            <a:ext cx="7772400" cy="637120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643740"/>
            <a:ext cx="6837256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15:30		Hypothesis testing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Monday 16:30		Hypothesis testing tutorial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Tuesday 10:30		Parameter estimation tutorial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Tuesday 14:00		Setting limits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Wednesday 9:00	Bayesian parameter estimation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Wednesday 11:00	Errors on errors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BE039-F005-1873-F2F9-FD325BD5EBAE}"/>
              </a:ext>
            </a:extLst>
          </p:cNvPr>
          <p:cNvSpPr txBox="1"/>
          <p:nvPr/>
        </p:nvSpPr>
        <p:spPr>
          <a:xfrm>
            <a:off x="1016276" y="1019476"/>
            <a:ext cx="3623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Lectures/tutorials from me: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F47B6-E9DA-38C1-DEC2-313CC583A425}"/>
              </a:ext>
            </a:extLst>
          </p:cNvPr>
          <p:cNvSpPr txBox="1"/>
          <p:nvPr/>
        </p:nvSpPr>
        <p:spPr>
          <a:xfrm>
            <a:off x="380956" y="5353775"/>
            <a:ext cx="77182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resources in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Terascale Statistics 2025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seen earlier).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1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9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24666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823815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suppose relevant alt.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7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26959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23166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3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2025 / Lecture 1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28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71675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2025 / Lecture 1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29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353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Terascale Statistics 2025 / Lecture 1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E4C865F-4251-094F-A48C-0AA2D2B37352}"/>
              </a:ext>
            </a:extLst>
          </p:cNvPr>
          <p:cNvSpPr txBox="1">
            <a:spLocks noChangeArrowheads="1"/>
          </p:cNvSpPr>
          <p:nvPr/>
        </p:nvSpPr>
        <p:spPr>
          <a:xfrm>
            <a:off x="2017940" y="119517"/>
            <a:ext cx="45894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Hypothesis, likelihood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4508FDA-0BE9-2646-BB8F-2702CE51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9" y="785815"/>
            <a:ext cx="82613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entire result of an experiment (set of measurements) is a collection of numbers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(simple) hypothesis is a rule that assigns a probability to each possible data outcome: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C10BBE7-73FD-E049-B6B4-67BCC8BE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4647295"/>
            <a:ext cx="77327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 For the likelihood we treat the data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fixed.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2)  The likelihood function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l-GR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not a pdf for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E83D765-028E-3B4E-ADCC-9B4E65C2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18" y="2596697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B3DDA0A0-8334-1F41-A639-DBF48C4B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3056620"/>
            <a:ext cx="7680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we deal with a family of hypotheses labeled by one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undetermined parameters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(a composite hypothesis):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7090592E-2D65-E349-B025-8E551324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56745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F0E0D172-6520-5D47-964D-DE8A1606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46" y="2563361"/>
            <a:ext cx="2919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the likelihood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0EE57A8-9A51-314F-913E-8BE7EB0FD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4048808"/>
            <a:ext cx="373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   the “likelihood function”</a:t>
            </a:r>
          </a:p>
        </p:txBody>
      </p:sp>
    </p:spTree>
    <p:extLst>
      <p:ext uri="{BB962C8B-B14F-4D97-AF65-F5344CB8AC3E}">
        <p14:creationId xmlns:p14="http://schemas.microsoft.com/office/powerpoint/2010/main" val="25921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2025 / Lecture 1</a:t>
            </a:r>
            <a:endParaRPr lang="en-GB" altLang="en-US" sz="1400" dirty="0">
              <a:solidFill>
                <a:srgbClr val="0070C0"/>
              </a:solidFill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30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7978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2575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E63564-A0F7-154F-B5BD-2995DF60F157}"/>
              </a:ext>
            </a:extLst>
          </p:cNvPr>
          <p:cNvSpPr/>
          <p:nvPr/>
        </p:nvSpPr>
        <p:spPr>
          <a:xfrm rot="19530833">
            <a:off x="6381478" y="1401848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0D142-8182-9441-BA81-0A3578727513}"/>
              </a:ext>
            </a:extLst>
          </p:cNvPr>
          <p:cNvSpPr txBox="1"/>
          <p:nvPr/>
        </p:nvSpPr>
        <p:spPr>
          <a:xfrm>
            <a:off x="498514" y="721669"/>
            <a:ext cx="63050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suppose the LR satisfies the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lemma: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≥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≤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94314" y="351300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376874" y="2963568"/>
            <a:ext cx="551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change this into a different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retaining the same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81479" y="4340437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704843" y="4200567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253741" y="4913531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96634" y="4220554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994" y="4148554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456594" y="4209034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0594" y="4137034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402954" y="4231354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6954" y="4159354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347874" y="4161154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1874" y="4089154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918834" y="4941994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2834" y="4869994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96634" y="4922194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0634" y="4850554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518074" y="4963594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2434" y="4891954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520234" y="53228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4594" y="525123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94314" y="4761274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58314" y="4689274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732585" y="5465361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855150" y="3974674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78634" y="5137474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343212" y="46640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EA52DF-2AF6-6A47-802A-D86D881066D7}"/>
              </a:ext>
            </a:extLst>
          </p:cNvPr>
          <p:cNvSpPr txBox="1"/>
          <p:nvPr/>
        </p:nvSpPr>
        <p:spPr>
          <a:xfrm>
            <a:off x="7766374" y="219372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800412" y="4556797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A1C171-607F-7E45-ACC8-0309001078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08" y="5266254"/>
            <a:ext cx="42164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CCB56-CA73-964B-B87F-FDD07AF41E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208" y="5820442"/>
            <a:ext cx="49403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A487B-ADF1-8644-869F-814217D9C5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283" y="3788914"/>
            <a:ext cx="5257800" cy="55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0532A0-78A6-D348-B15C-573493F37CFA}"/>
              </a:ext>
            </a:extLst>
          </p:cNvPr>
          <p:cNvSpPr txBox="1"/>
          <p:nvPr/>
        </p:nvSpPr>
        <p:spPr>
          <a:xfrm>
            <a:off x="369682" y="4381872"/>
            <a:ext cx="549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so add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to keep the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need to remove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</a:t>
            </a:r>
          </a:p>
        </p:txBody>
      </p:sp>
    </p:spTree>
    <p:extLst>
      <p:ext uri="{BB962C8B-B14F-4D97-AF65-F5344CB8AC3E}">
        <p14:creationId xmlns:p14="http://schemas.microsoft.com/office/powerpoint/2010/main" val="3079112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(2)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577971" y="999099"/>
            <a:ext cx="524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are supposing the LR is higher for all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removed than for the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added, and therefore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D70EAA-0684-5B46-A130-49A3ADAA85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828" y="2582077"/>
            <a:ext cx="52959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C5BE4-9EAA-F043-A311-4F7A167622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1950" y="3359667"/>
            <a:ext cx="5435600" cy="63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0D0BC-2805-F346-AC57-ACAF9C4ABDAF}"/>
              </a:ext>
            </a:extLst>
          </p:cNvPr>
          <p:cNvSpPr txBox="1"/>
          <p:nvPr/>
        </p:nvSpPr>
        <p:spPr>
          <a:xfrm>
            <a:off x="482269" y="4147751"/>
            <a:ext cx="5814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right-hand sides are equal and therefore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C07A48-E8E2-3D41-B8B5-60742865DCE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335" y="4832513"/>
            <a:ext cx="4991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36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(3)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9AF297-1BBF-8141-A9EE-F8D3D1569D86}"/>
              </a:ext>
            </a:extLst>
          </p:cNvPr>
          <p:cNvSpPr/>
          <p:nvPr/>
        </p:nvSpPr>
        <p:spPr>
          <a:xfrm>
            <a:off x="379625" y="2377990"/>
            <a:ext cx="4627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disjoint,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disjoint, so by Kolmogorov’s 3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axiom,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1B534-F5E8-5344-AB91-9FF64F8CB402}"/>
              </a:ext>
            </a:extLst>
          </p:cNvPr>
          <p:cNvSpPr txBox="1"/>
          <p:nvPr/>
        </p:nvSpPr>
        <p:spPr>
          <a:xfrm>
            <a:off x="457198" y="976361"/>
            <a:ext cx="126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AB7C25-3EC4-1C4D-9868-0AFA00F5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2" y="3683302"/>
            <a:ext cx="6900706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6A34F6-98A2-3042-80F7-8887DA16C85F}"/>
              </a:ext>
            </a:extLst>
          </p:cNvPr>
          <p:cNvSpPr txBox="1"/>
          <p:nvPr/>
        </p:nvSpPr>
        <p:spPr>
          <a:xfrm>
            <a:off x="378846" y="4322977"/>
            <a:ext cx="141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B88879-14E0-FD43-8199-1781D42B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7" y="4904052"/>
            <a:ext cx="8345456" cy="54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14:cNvPr>
              <p14:cNvContentPartPr/>
              <p14:nvPr/>
            </p14:nvContentPartPr>
            <p14:xfrm>
              <a:off x="4536993" y="5261162"/>
              <a:ext cx="4180320" cy="358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1873" y="5246042"/>
                <a:ext cx="421092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F8163BB-B9AA-B647-954D-28FE893E8FE2}"/>
              </a:ext>
            </a:extLst>
          </p:cNvPr>
          <p:cNvGrpSpPr/>
          <p:nvPr/>
        </p:nvGrpSpPr>
        <p:grpSpPr>
          <a:xfrm>
            <a:off x="6567393" y="5788202"/>
            <a:ext cx="670320" cy="384120"/>
            <a:chOff x="6610937" y="5624914"/>
            <a:chExt cx="6703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14:cNvPr>
                <p14:cNvContentPartPr/>
                <p14:nvPr/>
              </p14:nvContentPartPr>
              <p14:xfrm>
                <a:off x="6610937" y="5624914"/>
                <a:ext cx="286920" cy="24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95817" y="5609434"/>
                  <a:ext cx="317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14:cNvPr>
                <p14:cNvContentPartPr/>
                <p14:nvPr/>
              </p14:nvContentPartPr>
              <p14:xfrm>
                <a:off x="6635777" y="5941354"/>
                <a:ext cx="313920" cy="6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20657" y="5925874"/>
                  <a:ext cx="344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14:cNvPr>
                <p14:cNvContentPartPr/>
                <p14:nvPr/>
              </p14:nvContentPartPr>
              <p14:xfrm>
                <a:off x="7060937" y="5628874"/>
                <a:ext cx="220320" cy="25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45457" y="5613754"/>
                  <a:ext cx="250920" cy="28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ABF9423-4057-9A41-87B9-E1D2EAA378FB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ABE49C2-AFC7-D147-B44E-D3F35DDECCC7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2E0EEAE-9ADF-0B48-908A-04C9D657B3E6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3467A08-BBB9-994E-A28F-B777EBC2A017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36080601-F2E8-3544-B4F9-1102CA9B934F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4D5F3D-76F3-5F41-B25C-F208B6A69B7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380B3BF-B1D2-AE4F-8B6B-7A7790B6CCAE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9F0E918-62A0-ED4B-9248-0FD0782FE465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7776D33-3338-D14F-B39E-8D450CD11F87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72068D8-3EA8-7341-BAA8-4269227F7B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139" y="1583142"/>
            <a:ext cx="4940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97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(4)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2256E8-EA79-4042-9B3B-EFC926035F59}"/>
              </a:ext>
            </a:extLst>
          </p:cNvPr>
          <p:cNvSpPr txBox="1"/>
          <p:nvPr/>
        </p:nvSpPr>
        <p:spPr>
          <a:xfrm>
            <a:off x="603479" y="1043992"/>
            <a:ext cx="200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7001B2-6F78-3C4F-963C-A2A1DABFD423}"/>
              </a:ext>
            </a:extLst>
          </p:cNvPr>
          <p:cNvSpPr txBox="1"/>
          <p:nvPr/>
        </p:nvSpPr>
        <p:spPr>
          <a:xfrm>
            <a:off x="456051" y="3026994"/>
            <a:ext cx="818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the deformed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cannot have higher power than the original one that satisfied the LR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FD59D5-7F0E-5D4E-9D8F-3A9F8534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82" y="2066503"/>
            <a:ext cx="46092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12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>
            <a:extLst>
              <a:ext uri="{FF2B5EF4-FFF2-40B4-BE49-F238E27FC236}">
                <a16:creationId xmlns:a16="http://schemas.microsoft.com/office/drawing/2014/main" id="{3FB65E4B-AEE6-1641-897F-D048CCA675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8674" name="Footer Placeholder 2">
            <a:extLst>
              <a:ext uri="{FF2B5EF4-FFF2-40B4-BE49-F238E27FC236}">
                <a16:creationId xmlns:a16="http://schemas.microsoft.com/office/drawing/2014/main" id="{8CC1D525-9355-AF4F-9734-582D4674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EA733B27-A5BD-9143-BA5F-E67DD399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17C4F-8EDC-644A-870A-291C9B3DE9B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D9DB1010-EBE6-4D47-B664-FE5AE2E3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3225"/>
            <a:ext cx="79200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case where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0CA88C78-83C0-2846-AD50-6B256193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918178"/>
            <a:ext cx="2717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">
            <a:extLst>
              <a:ext uri="{FF2B5EF4-FFF2-40B4-BE49-F238E27FC236}">
                <a16:creationId xmlns:a16="http://schemas.microsoft.com/office/drawing/2014/main" id="{4D822B45-CBB5-1D47-B2EF-874DE4213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85850"/>
            <a:ext cx="792505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intuitive explanation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that it compares the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the standard deviation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assuming no signal,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uncertain, characterized by a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reasonable guess is to replace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quadratic sum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8679" name="TextBox 3">
            <a:extLst>
              <a:ext uri="{FF2B5EF4-FFF2-40B4-BE49-F238E27FC236}">
                <a16:creationId xmlns:a16="http://schemas.microsoft.com/office/drawing/2014/main" id="{EE1B06F0-5F8B-084D-A59F-7AE305E0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84763"/>
            <a:ext cx="736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has been used to optimize some analyses e.g. where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cannot be neglected.</a:t>
            </a:r>
          </a:p>
        </p:txBody>
      </p:sp>
    </p:spTree>
    <p:extLst>
      <p:ext uri="{BB962C8B-B14F-4D97-AF65-F5344CB8AC3E}">
        <p14:creationId xmlns:p14="http://schemas.microsoft.com/office/powerpoint/2010/main" val="3444461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>
            <a:extLst>
              <a:ext uri="{FF2B5EF4-FFF2-40B4-BE49-F238E27FC236}">
                <a16:creationId xmlns:a16="http://schemas.microsoft.com/office/drawing/2014/main" id="{EB30AF7A-B919-7940-8B73-3DFC82E1AF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698" name="Footer Placeholder 2">
            <a:extLst>
              <a:ext uri="{FF2B5EF4-FFF2-40B4-BE49-F238E27FC236}">
                <a16:creationId xmlns:a16="http://schemas.microsoft.com/office/drawing/2014/main" id="{BE8C27DA-BA98-8740-990C-90B53D09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2431A33C-C368-A645-9B83-6678594D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7E8B0-087B-BF4F-A6A3-E7F80AD09452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7C3DC1A-DF26-D143-913D-978A4FE2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with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sp>
        <p:nvSpPr>
          <p:cNvPr id="29701" name="TextBox 1">
            <a:extLst>
              <a:ext uri="{FF2B5EF4-FFF2-40B4-BE49-F238E27FC236}">
                <a16:creationId xmlns:a16="http://schemas.microsoft.com/office/drawing/2014/main" id="{C2E0A590-D466-3142-8E57-D418C47F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014413"/>
            <a:ext cx="778610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well studied “on/off” problem:  Cranmer 2005;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Cousins,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Linnemann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Tucker 2008; Li and Ma 1983,...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two Poisson distributed values: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        (primary or “search” measurement)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	(control measurement,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known)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29702" name="Picture 3">
            <a:extLst>
              <a:ext uri="{FF2B5EF4-FFF2-40B4-BE49-F238E27FC236}">
                <a16:creationId xmlns:a16="http://schemas.microsoft.com/office/drawing/2014/main" id="{0ACC2643-054C-7E4B-BA01-E366F02A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060825"/>
            <a:ext cx="4584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4">
            <a:extLst>
              <a:ext uri="{FF2B5EF4-FFF2-40B4-BE49-F238E27FC236}">
                <a16:creationId xmlns:a16="http://schemas.microsoft.com/office/drawing/2014/main" id="{5D62D4C6-DB3B-104D-892F-856B4D3E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941888"/>
            <a:ext cx="7339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to construct profile likelihood ratio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parameter):</a:t>
            </a:r>
          </a:p>
        </p:txBody>
      </p:sp>
      <p:pic>
        <p:nvPicPr>
          <p:cNvPr id="29704" name="Picture 1">
            <a:extLst>
              <a:ext uri="{FF2B5EF4-FFF2-40B4-BE49-F238E27FC236}">
                <a16:creationId xmlns:a16="http://schemas.microsoft.com/office/drawing/2014/main" id="{2B060390-BFA8-2741-A062-EF3B1E907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45125"/>
            <a:ext cx="2197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87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1">
            <a:extLst>
              <a:ext uri="{FF2B5EF4-FFF2-40B4-BE49-F238E27FC236}">
                <a16:creationId xmlns:a16="http://schemas.microsoft.com/office/drawing/2014/main" id="{06F67D82-8E22-8441-BA38-F15D80FA9F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2" name="Footer Placeholder 2">
            <a:extLst>
              <a:ext uri="{FF2B5EF4-FFF2-40B4-BE49-F238E27FC236}">
                <a16:creationId xmlns:a16="http://schemas.microsoft.com/office/drawing/2014/main" id="{BC4A1102-5B39-0F4A-838B-695974B9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62738AB1-28FB-C34E-BB7A-659AACC0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10731-DB33-DC4C-94C8-C15EC265E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615BD140-9B91-2B45-B6D8-CBAE1339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Ingredients for profile likelihood ratio</a:t>
            </a:r>
          </a:p>
        </p:txBody>
      </p:sp>
      <p:sp>
        <p:nvSpPr>
          <p:cNvPr id="30725" name="TextBox 1">
            <a:extLst>
              <a:ext uri="{FF2B5EF4-FFF2-40B4-BE49-F238E27FC236}">
                <a16:creationId xmlns:a16="http://schemas.microsoft.com/office/drawing/2014/main" id="{C91B5865-72EE-6D4B-B774-BE5AF836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1149350"/>
            <a:ext cx="794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construct profile likelihood ratio from this need estimators: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8145CEBA-70E6-3E40-9D45-3A048302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27213"/>
            <a:ext cx="866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3">
            <a:extLst>
              <a:ext uri="{FF2B5EF4-FFF2-40B4-BE49-F238E27FC236}">
                <a16:creationId xmlns:a16="http://schemas.microsoft.com/office/drawing/2014/main" id="{04CE3A85-FE02-F941-ACB1-2CEF4AE6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987800"/>
            <a:ext cx="576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 particular to test for discovery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</p:txBody>
      </p:sp>
      <p:pic>
        <p:nvPicPr>
          <p:cNvPr id="30728" name="Picture 4">
            <a:extLst>
              <a:ext uri="{FF2B5EF4-FFF2-40B4-BE49-F238E27FC236}">
                <a16:creationId xmlns:a16="http://schemas.microsoft.com/office/drawing/2014/main" id="{57AAEFA6-2E72-894C-A3BF-2379EF4A2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78375"/>
            <a:ext cx="1866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56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>
            <a:extLst>
              <a:ext uri="{FF2B5EF4-FFF2-40B4-BE49-F238E27FC236}">
                <a16:creationId xmlns:a16="http://schemas.microsoft.com/office/drawing/2014/main" id="{6CAA4E7A-E6EE-C348-AF46-FB869513E7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1746" name="Footer Placeholder 2">
            <a:extLst>
              <a:ext uri="{FF2B5EF4-FFF2-40B4-BE49-F238E27FC236}">
                <a16:creationId xmlns:a16="http://schemas.microsoft.com/office/drawing/2014/main" id="{E2BFAA3C-5358-AC40-B7C5-EE55C84B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65730830-F106-C440-9841-C9C20A28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0D0402-23B7-CF4E-8AC3-70FB483D7D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2E0DACAD-7221-D740-913E-E5A2017E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significance</a:t>
            </a:r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6AD41F83-F42F-054A-BD06-34662C76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52513"/>
            <a:ext cx="8353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profile likelihood ratio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then from this get discovery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using asymptotic approximation (Wilks’ theorem):</a:t>
            </a:r>
          </a:p>
        </p:txBody>
      </p:sp>
      <p:pic>
        <p:nvPicPr>
          <p:cNvPr id="31750" name="Picture 1">
            <a:extLst>
              <a:ext uri="{FF2B5EF4-FFF2-40B4-BE49-F238E27FC236}">
                <a16:creationId xmlns:a16="http://schemas.microsoft.com/office/drawing/2014/main" id="{F832A756-355C-4E47-8CEA-009FBDF9A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222500"/>
            <a:ext cx="1206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>
            <a:extLst>
              <a:ext uri="{FF2B5EF4-FFF2-40B4-BE49-F238E27FC236}">
                <a16:creationId xmlns:a16="http://schemas.microsoft.com/office/drawing/2014/main" id="{08C273A2-DDD8-2841-933F-96AFEB231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01938"/>
            <a:ext cx="6032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>
            <a:extLst>
              <a:ext uri="{FF2B5EF4-FFF2-40B4-BE49-F238E27FC236}">
                <a16:creationId xmlns:a16="http://schemas.microsoft.com/office/drawing/2014/main" id="{6FB85621-CE20-D342-8EFF-EA1389686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60800"/>
            <a:ext cx="4229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4">
            <a:extLst>
              <a:ext uri="{FF2B5EF4-FFF2-40B4-BE49-F238E27FC236}">
                <a16:creationId xmlns:a16="http://schemas.microsoft.com/office/drawing/2014/main" id="{9B020019-A3D4-914E-A7D7-C9B15491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81525"/>
            <a:ext cx="297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Essentially same as in:</a:t>
            </a:r>
          </a:p>
        </p:txBody>
      </p:sp>
      <p:pic>
        <p:nvPicPr>
          <p:cNvPr id="31754" name="Picture 7">
            <a:extLst>
              <a:ext uri="{FF2B5EF4-FFF2-40B4-BE49-F238E27FC236}">
                <a16:creationId xmlns:a16="http://schemas.microsoft.com/office/drawing/2014/main" id="{ED051820-49D7-5045-9AFF-4DB7BED0F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862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8">
            <a:extLst>
              <a:ext uri="{FF2B5EF4-FFF2-40B4-BE49-F238E27FC236}">
                <a16:creationId xmlns:a16="http://schemas.microsoft.com/office/drawing/2014/main" id="{0476B617-D600-3347-B8EB-B062D588D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732463"/>
            <a:ext cx="689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767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>
            <a:extLst>
              <a:ext uri="{FF2B5EF4-FFF2-40B4-BE49-F238E27FC236}">
                <a16:creationId xmlns:a16="http://schemas.microsoft.com/office/drawing/2014/main" id="{1D3DFC92-8C06-E64E-9BB1-317CCDE1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4221163"/>
            <a:ext cx="415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use the variance of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</a:p>
        </p:txBody>
      </p:sp>
      <p:sp>
        <p:nvSpPr>
          <p:cNvPr id="32770" name="Date Placeholder 1">
            <a:extLst>
              <a:ext uri="{FF2B5EF4-FFF2-40B4-BE49-F238E27FC236}">
                <a16:creationId xmlns:a16="http://schemas.microsoft.com/office/drawing/2014/main" id="{311E63A6-48EE-9B49-82BF-E00870B03E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2771" name="Footer Placeholder 2">
            <a:extLst>
              <a:ext uri="{FF2B5EF4-FFF2-40B4-BE49-F238E27FC236}">
                <a16:creationId xmlns:a16="http://schemas.microsoft.com/office/drawing/2014/main" id="{3DF2CAC0-ABB6-9E4C-A90E-30E3EC17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50F7E17-1308-3A4D-B0A0-3290DE39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B3245-DADD-9841-A6B1-2B5961935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F709BCD6-8231-D64E-AF5E-F7CFE526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1788"/>
            <a:ext cx="86407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approximation for median significance</a:t>
            </a:r>
          </a:p>
        </p:txBody>
      </p:sp>
      <p:sp>
        <p:nvSpPr>
          <p:cNvPr id="32774" name="TextBox 1">
            <a:extLst>
              <a:ext uri="{FF2B5EF4-FFF2-40B4-BE49-F238E27FC236}">
                <a16:creationId xmlns:a16="http://schemas.microsoft.com/office/drawing/2014/main" id="{28098900-14C8-E145-8E5D-59F8C61C6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42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median discovery significance, replace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their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assuming background-plus-signal model: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244D9FEE-BB2A-7D49-9029-E34EF279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870200"/>
            <a:ext cx="8267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>
            <a:extLst>
              <a:ext uri="{FF2B5EF4-FFF2-40B4-BE49-F238E27FC236}">
                <a16:creationId xmlns:a16="http://schemas.microsoft.com/office/drawing/2014/main" id="{33816445-60AE-F545-BEDF-F9702E431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30663"/>
            <a:ext cx="1943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9">
            <a:extLst>
              <a:ext uri="{FF2B5EF4-FFF2-40B4-BE49-F238E27FC236}">
                <a16:creationId xmlns:a16="http://schemas.microsoft.com/office/drawing/2014/main" id="{0D3C01ED-2606-944C-9C73-660516424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4221163"/>
            <a:ext cx="222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 to eliminate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2778" name="TextBox 5">
            <a:extLst>
              <a:ext uri="{FF2B5EF4-FFF2-40B4-BE49-F238E27FC236}">
                <a16:creationId xmlns:a16="http://schemas.microsoft.com/office/drawing/2014/main" id="{3CAF5C80-2995-3742-B7C1-DD5634AA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4119563"/>
            <a:ext cx="30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ˆ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779" name="Picture 6">
            <a:extLst>
              <a:ext uri="{FF2B5EF4-FFF2-40B4-BE49-F238E27FC236}">
                <a16:creationId xmlns:a16="http://schemas.microsoft.com/office/drawing/2014/main" id="{A37A36AD-FB22-234B-AA9F-987D9DEC7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79988"/>
            <a:ext cx="842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2">
            <a:extLst>
              <a:ext uri="{FF2B5EF4-FFF2-40B4-BE49-F238E27FC236}">
                <a16:creationId xmlns:a16="http://schemas.microsoft.com/office/drawing/2014/main" id="{6D54CA1A-8427-2A48-B551-22F9E0DCD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8640763" cy="1296987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0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Terascale Statistics 2025 / Lecture 1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99B467-497A-9E4D-A75F-C163B86B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18" y="674688"/>
            <a:ext cx="86185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measurement produces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consider a hypothesis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test and alternative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specify probability for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 specifying a 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 such that there is no more than some (small)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assuming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correct,  to observe the data there,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∈ </a:t>
            </a:r>
            <a:r>
              <a:rPr lang="en-US" altLang="en-US" sz="2400" i="1" dirty="0"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 ≤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inequality if data are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size or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 of the 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observed in the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region, reject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C7176-AC7D-0440-A48C-5D5FED07A0E0}"/>
              </a:ext>
            </a:extLst>
          </p:cNvPr>
          <p:cNvSpPr txBox="1">
            <a:spLocks noChangeArrowheads="1"/>
          </p:cNvSpPr>
          <p:nvPr/>
        </p:nvSpPr>
        <p:spPr>
          <a:xfrm>
            <a:off x="612775" y="117475"/>
            <a:ext cx="7704138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hypothesis tests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DE6049D-B186-AB48-872A-206E4316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4117975"/>
            <a:ext cx="2879725" cy="179863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B350A25B-A2E9-B841-B278-22DFD90C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981575"/>
            <a:ext cx="1079500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D8B6067-5848-0D4F-A0AF-FF1AB9C6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3468688"/>
            <a:ext cx="1817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1BF2A39-087F-CC40-9AA9-AB45ED8B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6134100"/>
            <a:ext cx="216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EE00C38B-A570-CC43-9AB5-603FF902AA1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45188" y="5268913"/>
            <a:ext cx="360362" cy="9366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BC367DAB-1DDA-6146-8EE8-F23C7D8CEF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2163" y="3829050"/>
            <a:ext cx="576262" cy="57626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63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>
            <a:extLst>
              <a:ext uri="{FF2B5EF4-FFF2-40B4-BE49-F238E27FC236}">
                <a16:creationId xmlns:a16="http://schemas.microsoft.com/office/drawing/2014/main" id="{1B90F2D8-5D19-3C4C-B414-152C49A3BF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3794" name="Footer Placeholder 2">
            <a:extLst>
              <a:ext uri="{FF2B5EF4-FFF2-40B4-BE49-F238E27FC236}">
                <a16:creationId xmlns:a16="http://schemas.microsoft.com/office/drawing/2014/main" id="{DE9BC939-2615-1349-8F06-5E83ADF4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36C179D-AC2D-9A4A-B366-FD09DFDC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4A2C0-A9E8-D24D-BC68-A601D92C4B7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7280522-8760-2F43-BC6A-CF31FE3A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Limiting cases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C47A1EED-644F-6B4A-A2D3-2DE2B1F0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154238"/>
            <a:ext cx="5143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>
            <a:extLst>
              <a:ext uri="{FF2B5EF4-FFF2-40B4-BE49-F238E27FC236}">
                <a16:creationId xmlns:a16="http://schemas.microsoft.com/office/drawing/2014/main" id="{37A6F236-76B4-8341-A291-91C0D5C5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25538"/>
            <a:ext cx="6635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the Asimov formula in powers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(= 1/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</a:p>
        </p:txBody>
      </p:sp>
      <p:sp>
        <p:nvSpPr>
          <p:cNvPr id="33799" name="TextBox 2">
            <a:extLst>
              <a:ext uri="{FF2B5EF4-FFF2-40B4-BE49-F238E27FC236}">
                <a16:creationId xmlns:a16="http://schemas.microsoft.com/office/drawing/2014/main" id="{6CDFC586-5A00-254B-8B63-F85ED24E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52813"/>
            <a:ext cx="8333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“intuitive” formula can be justified as a limiting case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significance from the profile likelihood ratio test evaluated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Asimov data set.</a:t>
            </a:r>
          </a:p>
        </p:txBody>
      </p:sp>
    </p:spTree>
    <p:extLst>
      <p:ext uri="{BB962C8B-B14F-4D97-AF65-F5344CB8AC3E}">
        <p14:creationId xmlns:p14="http://schemas.microsoft.com/office/powerpoint/2010/main" val="63421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medsig_s5_rel.gif">
            <a:extLst>
              <a:ext uri="{FF2B5EF4-FFF2-40B4-BE49-F238E27FC236}">
                <a16:creationId xmlns:a16="http://schemas.microsoft.com/office/drawing/2014/main" id="{C3313FA6-66A4-CA47-A493-C5D354E9B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77888"/>
            <a:ext cx="62992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Date Placeholder 1">
            <a:extLst>
              <a:ext uri="{FF2B5EF4-FFF2-40B4-BE49-F238E27FC236}">
                <a16:creationId xmlns:a16="http://schemas.microsoft.com/office/drawing/2014/main" id="{170E9E27-AE9E-F549-8453-39DBE18CA1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4819" name="Footer Placeholder 2">
            <a:extLst>
              <a:ext uri="{FF2B5EF4-FFF2-40B4-BE49-F238E27FC236}">
                <a16:creationId xmlns:a16="http://schemas.microsoft.com/office/drawing/2014/main" id="{9167A38D-526D-514B-B2D7-3C8DFEA7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8F03DFE-0800-604C-8B17-E579BA50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9E4B69-1574-A545-86E7-69FCCF5AB13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C9E032F5-F3EA-4342-AA25-21434608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524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the formulae: 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3055765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EC165DB2-FC2E-DB4D-8D16-DEE2B6F2F3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E87E2AAA-7233-6F4C-92AB-D7788BB9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DC42B987-4A92-9149-879F-899F359D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7EFAD-46C3-354D-9C02-68B743BF2CA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9107030A-197B-404F-A7CD-9520AEEA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207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sensitivity to optimize a cut</a:t>
            </a:r>
            <a:endParaRPr lang="en-GB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845" name="Picture 3">
            <a:extLst>
              <a:ext uri="{FF2B5EF4-FFF2-40B4-BE49-F238E27FC236}">
                <a16:creationId xmlns:a16="http://schemas.microsoft.com/office/drawing/2014/main" id="{727E3DE8-FB0F-374A-BF5D-3FAE44955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0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16" y="2703739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2025 / Lecture 1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DA46F680-7B9D-F84B-B3A7-4FE0A8EE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8044C3B1-596E-E546-BC8A-70CDF5BC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BC2492-AC5C-1F4A-8D83-AFE44D78B85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FB589F4-E44D-174C-9D5C-EAA63F153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301625"/>
            <a:ext cx="8497887" cy="773113"/>
          </a:xfrm>
          <a:noFill/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Particle Physics context for a hypothesis test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766315E4-E311-7C4A-918E-2769C9C8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719263"/>
            <a:ext cx="5289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8FB70D38-B11C-4447-94FB-43117D1B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439863"/>
            <a:ext cx="886461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endParaRPr lang="en-GB" altLang="en-US" baseline="-33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32774" name="Line 5">
            <a:extLst>
              <a:ext uri="{FF2B5EF4-FFF2-40B4-BE49-F238E27FC236}">
                <a16:creationId xmlns:a16="http://schemas.microsoft.com/office/drawing/2014/main" id="{993AB68D-6F98-124A-8BF6-7EFCD95BC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1938338"/>
            <a:ext cx="379412" cy="3889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5" name="Line 6">
            <a:extLst>
              <a:ext uri="{FF2B5EF4-FFF2-40B4-BE49-F238E27FC236}">
                <a16:creationId xmlns:a16="http://schemas.microsoft.com/office/drawing/2014/main" id="{C7CE71A7-BCFA-5245-B1EA-62AAD88E4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688" y="2139950"/>
            <a:ext cx="482600" cy="4349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6" name="Text Box 7">
            <a:extLst>
              <a:ext uri="{FF2B5EF4-FFF2-40B4-BE49-F238E27FC236}">
                <a16:creationId xmlns:a16="http://schemas.microsoft.com/office/drawing/2014/main" id="{42AB6DED-1FED-4C41-B687-4AE80D58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25575"/>
            <a:ext cx="1479059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latin typeface="+mj-lt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of hadrons</a:t>
            </a:r>
          </a:p>
        </p:txBody>
      </p:sp>
      <p:sp>
        <p:nvSpPr>
          <p:cNvPr id="32777" name="Line 8">
            <a:extLst>
              <a:ext uri="{FF2B5EF4-FFF2-40B4-BE49-F238E27FC236}">
                <a16:creationId xmlns:a16="http://schemas.microsoft.com/office/drawing/2014/main" id="{2095DDDE-DB6A-D645-9FD7-A482D5091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4213" y="1754188"/>
            <a:ext cx="2970212" cy="982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8" name="Line 9">
            <a:extLst>
              <a:ext uri="{FF2B5EF4-FFF2-40B4-BE49-F238E27FC236}">
                <a16:creationId xmlns:a16="http://schemas.microsoft.com/office/drawing/2014/main" id="{A0B7863F-AA1A-4C4F-9682-EB667D206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788" y="1892300"/>
            <a:ext cx="2335212" cy="21129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9" name="Line 10">
            <a:extLst>
              <a:ext uri="{FF2B5EF4-FFF2-40B4-BE49-F238E27FC236}">
                <a16:creationId xmlns:a16="http://schemas.microsoft.com/office/drawing/2014/main" id="{65B9EBB9-2BFE-CB4B-9269-50AE34905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4397375"/>
            <a:ext cx="6350" cy="15605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0" name="Text Box 11">
            <a:extLst>
              <a:ext uri="{FF2B5EF4-FFF2-40B4-BE49-F238E27FC236}">
                <a16:creationId xmlns:a16="http://schemas.microsoft.com/office/drawing/2014/main" id="{0601AEF4-5D92-B545-8746-3067E0F2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5984875"/>
            <a:ext cx="31924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FDAA8845-DC8E-664D-9CFC-44EB71627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3689350"/>
            <a:ext cx="987425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2" name="Line 13">
            <a:extLst>
              <a:ext uri="{FF2B5EF4-FFF2-40B4-BE49-F238E27FC236}">
                <a16:creationId xmlns:a16="http://schemas.microsoft.com/office/drawing/2014/main" id="{400F0D95-B216-5548-8251-096D2A2A12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0638" y="3689350"/>
            <a:ext cx="101123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3" name="Text Box 14">
            <a:extLst>
              <a:ext uri="{FF2B5EF4-FFF2-40B4-BE49-F238E27FC236}">
                <a16:creationId xmlns:a16="http://schemas.microsoft.com/office/drawing/2014/main" id="{F004FCA9-1046-0745-989E-439B3A9F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4718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4" name="Text Box 15">
            <a:extLst>
              <a:ext uri="{FF2B5EF4-FFF2-40B4-BE49-F238E27FC236}">
                <a16:creationId xmlns:a16="http://schemas.microsoft.com/office/drawing/2014/main" id="{B1C86AB9-0BDC-4948-8A3B-DFB6B716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894" y="34845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5" name="Date Placeholder 17">
            <a:extLst>
              <a:ext uri="{FF2B5EF4-FFF2-40B4-BE49-F238E27FC236}">
                <a16:creationId xmlns:a16="http://schemas.microsoft.com/office/drawing/2014/main" id="{8011863B-3EFD-364C-8E23-E1224FA6EC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9086B-8D3F-3A4E-B222-FC90B578CBDF}"/>
              </a:ext>
            </a:extLst>
          </p:cNvPr>
          <p:cNvSpPr txBox="1"/>
          <p:nvPr/>
        </p:nvSpPr>
        <p:spPr>
          <a:xfrm>
            <a:off x="2231571" y="1034143"/>
            <a:ext cx="442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simulated SUSY event (“signal”):</a:t>
            </a:r>
          </a:p>
        </p:txBody>
      </p:sp>
    </p:spTree>
    <p:extLst>
      <p:ext uri="{BB962C8B-B14F-4D97-AF65-F5344CB8AC3E}">
        <p14:creationId xmlns:p14="http://schemas.microsoft.com/office/powerpoint/2010/main" val="394178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913E2B6-D3F2-A044-A3FF-91CC4D3A0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47675"/>
            <a:ext cx="8497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events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0A19AFD5-384B-F145-8CD6-0417279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89038"/>
            <a:ext cx="4657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">
            <a:extLst>
              <a:ext uri="{FF2B5EF4-FFF2-40B4-BE49-F238E27FC236}">
                <a16:creationId xmlns:a16="http://schemas.microsoft.com/office/drawing/2014/main" id="{7DB2D7A8-916E-584D-B64D-9CF01C3A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1422400"/>
            <a:ext cx="3587521" cy="26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event from Standard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ttbar production also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high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and muons,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some missing transverse</a:t>
            </a:r>
          </a:p>
          <a:p>
            <a:pPr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energy.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→ 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easily mimic a 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signal event.</a:t>
            </a: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201659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8FD792-3F2D-C44C-AC76-92B6ECE1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proton-proton collisions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40D6-6F99-2D46-A247-4F6DE97CB037}"/>
              </a:ext>
            </a:extLst>
          </p:cNvPr>
          <p:cNvSpPr txBox="1"/>
          <p:nvPr/>
        </p:nvSpPr>
        <p:spPr>
          <a:xfrm>
            <a:off x="407618" y="815354"/>
            <a:ext cx="8403231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Proton-proton collisions can be considered to come in two classes: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(the kind of event we’re looking for,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background (the kind that mimics signal,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collision (event), we measure a collection of features:</a:t>
            </a:r>
          </a:p>
          <a:p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energy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missing transverse energy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angle between jets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invariant mass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pair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total jet energy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events don’t come with true class labels, but computer-simulated events do.  So we can have a set of simulated events that consist of a feature vector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true class label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 for background, 1 for signal):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simulated events are called “training data”.</a:t>
            </a:r>
          </a:p>
        </p:txBody>
      </p:sp>
    </p:spTree>
    <p:extLst>
      <p:ext uri="{BB962C8B-B14F-4D97-AF65-F5344CB8AC3E}">
        <p14:creationId xmlns:p14="http://schemas.microsoft.com/office/powerpoint/2010/main" val="38117879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33157</TotalTime>
  <Words>3761</Words>
  <Application>Microsoft Macintosh PowerPoint</Application>
  <PresentationFormat>On-screen Show (4:3)</PresentationFormat>
  <Paragraphs>470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ＭＳ Ｐゴシック</vt:lpstr>
      <vt:lpstr>StarSymbol</vt:lpstr>
      <vt:lpstr>Arial</vt:lpstr>
      <vt:lpstr>Calibri</vt:lpstr>
      <vt:lpstr>Courier New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Definition of a test (2)</vt:lpstr>
      <vt:lpstr>PowerPoint Presentation</vt:lpstr>
      <vt:lpstr>Particle Physics context for a hypothesis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statistic based on likelihood ratio </vt:lpstr>
      <vt:lpstr>PowerPoint Presentation</vt:lpstr>
      <vt:lpstr>PowerPoint Presentation</vt:lpstr>
      <vt:lpstr>PowerPoint Presentation</vt:lpstr>
      <vt:lpstr>PowerPoint Presentation</vt:lpstr>
      <vt:lpstr>Multivariate methods    (Machine Learning)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of Neyman-Pearson Lemma</vt:lpstr>
      <vt:lpstr>Proof of Neyman-Pearson Lemma (2)</vt:lpstr>
      <vt:lpstr>Proof of Neyman-Pearson Lemma (3)</vt:lpstr>
      <vt:lpstr>Proof of Neyman-Pearson Lemma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746</cp:revision>
  <dcterms:created xsi:type="dcterms:W3CDTF">2020-05-18T17:44:39Z</dcterms:created>
  <dcterms:modified xsi:type="dcterms:W3CDTF">2025-02-24T17:43:04Z</dcterms:modified>
</cp:coreProperties>
</file>