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1578" r:id="rId2"/>
    <p:sldId id="1577" r:id="rId3"/>
    <p:sldId id="1478" r:id="rId4"/>
    <p:sldId id="664" r:id="rId5"/>
    <p:sldId id="1529" r:id="rId6"/>
    <p:sldId id="662" r:id="rId7"/>
    <p:sldId id="1492" r:id="rId8"/>
    <p:sldId id="1493" r:id="rId9"/>
    <p:sldId id="1494" r:id="rId10"/>
    <p:sldId id="1495" r:id="rId11"/>
    <p:sldId id="1496" r:id="rId12"/>
    <p:sldId id="1497" r:id="rId13"/>
    <p:sldId id="1498" r:id="rId14"/>
    <p:sldId id="1499" r:id="rId15"/>
    <p:sldId id="1506" r:id="rId16"/>
    <p:sldId id="1507" r:id="rId17"/>
    <p:sldId id="1508" r:id="rId18"/>
    <p:sldId id="1509" r:id="rId19"/>
    <p:sldId id="1510" r:id="rId20"/>
    <p:sldId id="1511" r:id="rId21"/>
    <p:sldId id="1512" r:id="rId22"/>
    <p:sldId id="1515" r:id="rId23"/>
    <p:sldId id="1516" r:id="rId24"/>
    <p:sldId id="1517" r:id="rId25"/>
    <p:sldId id="1518" r:id="rId26"/>
    <p:sldId id="1519" r:id="rId27"/>
    <p:sldId id="1522" r:id="rId28"/>
    <p:sldId id="1523" r:id="rId29"/>
    <p:sldId id="1458" r:id="rId30"/>
    <p:sldId id="1629" r:id="rId31"/>
    <p:sldId id="1485" r:id="rId32"/>
    <p:sldId id="1630" r:id="rId33"/>
    <p:sldId id="1524" r:id="rId34"/>
    <p:sldId id="1544" r:id="rId35"/>
    <p:sldId id="1579" r:id="rId36"/>
    <p:sldId id="1580" r:id="rId37"/>
    <p:sldId id="1581" r:id="rId38"/>
    <p:sldId id="1560" r:id="rId39"/>
    <p:sldId id="1561" r:id="rId40"/>
    <p:sldId id="1549" r:id="rId41"/>
    <p:sldId id="675" r:id="rId42"/>
    <p:sldId id="671" r:id="rId43"/>
    <p:sldId id="1520" r:id="rId44"/>
    <p:sldId id="1521" r:id="rId45"/>
    <p:sldId id="1500" r:id="rId46"/>
    <p:sldId id="1501" r:id="rId47"/>
    <p:sldId id="1502" r:id="rId48"/>
    <p:sldId id="1503" r:id="rId49"/>
    <p:sldId id="1504" r:id="rId50"/>
    <p:sldId id="1505" r:id="rId51"/>
    <p:sldId id="1513" r:id="rId52"/>
    <p:sldId id="1514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2025 / Errors on Errors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2025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2025 / Errors on Errors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24-28 Feb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“Errors on Errors”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/event/46667/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1F2FE9-8407-C94D-B297-CF778B09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C0DE79F-768A-894B-8E97-2BE6768A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gamma distribution,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476B186-3DE8-C840-9FD1-A7146344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CCFD501-A2EA-A247-BF30-D7E0B1E14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74A9A0F-6EA8-A84C-BB79-127437F8F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AA78D9-0E75-EF49-8C69-84909306A05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3635B3-09C4-E143-9A6A-5EFBAD19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BFCD916D-FDA4-A743-A7B8-9D3C20C4B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B846E4-9A4B-464C-A9E2-A1C45D60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ACA1814-914E-E342-8E02-5590E11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884238"/>
            <a:ext cx="8265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one were to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with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and we use the sample variance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150A3A6-1642-BC44-ABB9-449907E6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D75ADBA4-2847-CE4E-BC59-56E0262A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00363"/>
            <a:ext cx="8132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a chi-square distribution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 which is a special case of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(In general one doesn’t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sample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but if this were to be how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estimated, the gamma model would follow.)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choice of the gamma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one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profile over the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 and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simple profile likelihood.</a:t>
            </a:r>
          </a:p>
        </p:txBody>
      </p:sp>
    </p:spTree>
    <p:extLst>
      <p:ext uri="{BB962C8B-B14F-4D97-AF65-F5344CB8AC3E}">
        <p14:creationId xmlns:p14="http://schemas.microsoft.com/office/powerpoint/2010/main" val="19712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13C676-3468-4547-A03B-1568D63D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D1F8BE-B452-9D4D-996D-95E9F582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47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D7E84B2-C0F8-D64E-8C5F-F84241F0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D7866-7F40-C740-A3F1-CAB7FDC297BE}"/>
              </a:ext>
            </a:extLst>
          </p:cNvPr>
          <p:cNvSpPr txBox="1"/>
          <p:nvPr/>
        </p:nvSpPr>
        <p:spPr>
          <a:xfrm>
            <a:off x="7393023" y="1945177"/>
            <a:ext cx="1231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1FFCF-1E1C-5F4C-BCF9-1E1FF1ECFE60}"/>
              </a:ext>
            </a:extLst>
          </p:cNvPr>
          <p:cNvSpPr txBox="1"/>
          <p:nvPr/>
        </p:nvSpPr>
        <p:spPr>
          <a:xfrm>
            <a:off x="5606136" y="214785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0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FD2BCE-E9F8-6B48-9CDA-F01D726B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F33D2B1-BB39-2D46-8D6E-41162C65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9C6F088-74E5-314B-81FC-8AEE9E84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9FE830E9-C09B-FA42-94D2-6526BA5B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0BE55A9-E451-0748-B06A-63ABEDBB3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9F2367E-3159-4540-9276-D21BE28C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5781DD7-AE06-6241-A6C9-9F5E07BD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514D46-2D83-C149-A09C-CA985551D4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3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962CDD-2435-1E45-887B-E3BF895A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3142598-8E50-6C49-A07E-C0FC9451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D99676A-24B3-1C49-8167-8156BB5D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60E356-04D5-CB46-8F37-38A21488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D47D355-B434-7346-B922-10A2A4FDA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E3CCE19-48B6-C949-8274-C83A042C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7504226-B649-264D-85F4-E8464EACE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D50EE0D-57F8-F84F-9F6F-B71FFE7C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83A68A5-23AE-8F41-BA23-B8D6B5F45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CE63DD0-4242-D448-B2E5-96E15D7F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E547F41-06F0-1F46-A204-5A8D258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DC8ABF9-BBA6-0E45-B393-E49EA967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5446601-124C-AD4B-80BA-444AE63F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E79BCA5-4A31-FC4A-952E-B19FF22D8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2008F98-5622-D746-B115-9C6B00D9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B52B3-C0D0-F947-AA77-4825EDBDD2C5}"/>
              </a:ext>
            </a:extLst>
          </p:cNvPr>
          <p:cNvSpPr txBox="1"/>
          <p:nvPr/>
        </p:nvSpPr>
        <p:spPr>
          <a:xfrm>
            <a:off x="3114934" y="2604102"/>
            <a:ext cx="129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(known).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361A9-A476-1544-A0B2-A710479DB347}"/>
              </a:ext>
            </a:extLst>
          </p:cNvPr>
          <p:cNvSpPr/>
          <p:nvPr/>
        </p:nvSpPr>
        <p:spPr>
          <a:xfrm>
            <a:off x="2743006" y="2867025"/>
            <a:ext cx="161925" cy="14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01440A-94E0-4844-B655-0EF47CB8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C3E1956-2830-E84C-892B-F1E21819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CBC7FEB-B401-694C-AA4A-442C346B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ED11EE5-AEF7-F745-984D-C7FA5256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  <p:extLst>
      <p:ext uri="{BB962C8B-B14F-4D97-AF65-F5344CB8AC3E}">
        <p14:creationId xmlns:p14="http://schemas.microsoft.com/office/powerpoint/2010/main" val="4662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1CE2C1-C49B-8645-B1F4-E721737A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63131A6-6E8E-D24D-8E1B-EA0449B9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8B62CC2-BD2D-A949-B5B0-93F1BA91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131888"/>
            <a:ext cx="85201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F2E5B8E-A209-3C45-A725-4EC8BCFC5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7A79833-9F44-1B4A-B0F2-98488069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4038600"/>
            <a:ext cx="6816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equations:</a:t>
            </a:r>
          </a:p>
        </p:txBody>
      </p:sp>
    </p:spTree>
    <p:extLst>
      <p:ext uri="{BB962C8B-B14F-4D97-AF65-F5344CB8AC3E}">
        <p14:creationId xmlns:p14="http://schemas.microsoft.com/office/powerpoint/2010/main" val="41594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976B78-F57C-6943-9D41-78D3F8B8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920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D78530-93FD-3A4F-A078-F0DE615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642031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goodness of fit with statistic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70D6B16-F5C0-1343-A60A-7F7EEFF46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106258"/>
            <a:ext cx="222205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FAC66C9-1DBC-3046-8EC5-523A25C51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9" y="2101770"/>
            <a:ext cx="760354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934DD93-1B72-5C40-813A-7E75C3C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" y="3103774"/>
            <a:ext cx="87233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Lʹ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saturated model).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Asymptotically should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asymptotic distribution no longer valid.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CD096-4F09-5C19-6F11-29699BBF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37" y="4688142"/>
            <a:ext cx="12954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D8598-D3F1-AFB6-7777-B935A64DD19C}"/>
              </a:ext>
            </a:extLst>
          </p:cNvPr>
          <p:cNvSpPr txBox="1"/>
          <p:nvPr/>
        </p:nvSpPr>
        <p:spPr>
          <a:xfrm>
            <a:off x="420687" y="4737833"/>
            <a:ext cx="528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(1937) defines modified statistic: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34D18-E3DC-6137-82A4-87877BE1C5FB}"/>
              </a:ext>
            </a:extLst>
          </p:cNvPr>
          <p:cNvSpPr txBox="1"/>
          <p:nvPr/>
        </p:nvSpPr>
        <p:spPr>
          <a:xfrm>
            <a:off x="420687" y="5347162"/>
            <a:ext cx="792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mean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and turns out to have a distribution significantly closer to the asymptotic chi-square.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(See Canonero et al., Eur. Phys. J. C (2023) 83:1100.)</a:t>
            </a:r>
          </a:p>
        </p:txBody>
      </p:sp>
    </p:spTree>
    <p:extLst>
      <p:ext uri="{BB962C8B-B14F-4D97-AF65-F5344CB8AC3E}">
        <p14:creationId xmlns:p14="http://schemas.microsoft.com/office/powerpoint/2010/main" val="21423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66FECB-426A-754D-8B39-E2D88577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AA84F5F-0451-5D4C-80B7-0EB95AF3B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251854"/>
            <a:ext cx="6837256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15:30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16:30		Hypothesis testing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10:30		Parameter estimation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14:00		Setting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9:00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11:00	Errors on errors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568689" y="4350762"/>
            <a:ext cx="85753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 Eur. Phys. J. C (2019) 79:133; arXiv:1809.05778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, EPJ Web of Conferences 258, 09002 (2022); arXiv:2107.02652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G. Cowan, Eur. Phys. J. C (2023) 83:1100; arXiv:2304.10574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G. Cowan, Eur. Phys. J. C (2025) 85: 156; arXiv:2407.05322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01F844-013E-A64B-8CDD-21E88CE4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Bartlett-corrected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qʹ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A5E3EBF-381A-CD47-AE08-F0C41154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D1F91A-3B7E-D945-9327-8B9B8E1B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7402EB-9223-5441-A136-56DD744F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average of two measurements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2D9A72-037B-C048-9A17-77AF3D0B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085975"/>
            <a:ext cx="32137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discrepancy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values to be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length saturates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absolute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between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8B64BF9-7FE1-5548-9F6D-4396E25C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73100"/>
            <a:ext cx="6850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(”MINOS”) confidence interval based on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3F9D38F-A792-DB44-BEFA-6E9BE125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A3A8C86-3CF8-DE4F-B02F-BB7B1E64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6784EB0-8C34-3C4C-93D9-859A8D3A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780" y="5717640"/>
            <a:ext cx="189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error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sys. error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D2CBB7D-8330-774E-ACB3-E3FBF8D62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F252A858-FDBD-6449-A999-5A0CBD8D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9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405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</p:spTree>
    <p:extLst>
      <p:ext uri="{BB962C8B-B14F-4D97-AF65-F5344CB8AC3E}">
        <p14:creationId xmlns:p14="http://schemas.microsoft.com/office/powerpoint/2010/main" val="17395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22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398878E-A4F9-1E48-B753-6603D149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4A6C529-0DD5-8642-9AB5-5CE292BF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D661283-4CD2-B64B-A764-40AFE5FB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E09DE92-81B1-BB4E-9AD4-4737DFBE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BAAF5C3-9A2E-194B-B04A-EF2DD079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E0C49CF-E263-9641-9184-DB73FE3B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021819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4264CFE-5586-9040-BD62-1E6FBAD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786994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E925CAC-40CE-984A-AFE0-98741059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  <p:extLst>
      <p:ext uri="{BB962C8B-B14F-4D97-AF65-F5344CB8AC3E}">
        <p14:creationId xmlns:p14="http://schemas.microsoft.com/office/powerpoint/2010/main" val="36563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A7109-21A4-1B41-B485-FEA7A71C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Conclusions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BED815F-0018-FF40-8B36-23DDAE57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logarithmic: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38EC86-6F72-4E48-9181-111FA74F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3C1350C9-941F-5E4E-A9AD-19F7A12E7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1">
            <a:extLst>
              <a:ext uri="{FF2B5EF4-FFF2-40B4-BE49-F238E27FC236}">
                <a16:creationId xmlns:a16="http://schemas.microsoft.com/office/drawing/2014/main" id="{EEE11007-5B34-E542-97AC-60ABDA8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20E9EC6-7FF8-8141-AA69-CA70AECC0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DDACB7-F170-CC4B-9417-1E9BC411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319156D-F10F-8F43-9C47-C4B2D20C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6" y="777205"/>
            <a:ext cx="816148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correction, higher-order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MC.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knowledge” is available to do so.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one could try to fit a global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all systematic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DerSimonian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Laird. 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current work).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also use e.g. as “stress test” – crank up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until significance of result degrades and ask if you really trust the assigned systematic errors at that level.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studies (with E. Canonero):  application to averages of top mass, W mass; general software framework.</a:t>
            </a:r>
          </a:p>
        </p:txBody>
      </p:sp>
    </p:spTree>
    <p:extLst>
      <p:ext uri="{BB962C8B-B14F-4D97-AF65-F5344CB8AC3E}">
        <p14:creationId xmlns:p14="http://schemas.microsoft.com/office/powerpoint/2010/main" val="32276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6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E5117-93D1-884F-869D-E21A0B32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FFAE9-12AE-0C49-9311-2F119255BC0D}"/>
              </a:ext>
            </a:extLst>
          </p:cNvPr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</a:t>
            </a:r>
            <a:r>
              <a:rPr lang="en-US" sz="1600" dirty="0" err="1">
                <a:solidFill>
                  <a:srgbClr val="0070C0"/>
                </a:solidFill>
              </a:rPr>
              <a:t>xkcd.com</a:t>
            </a:r>
            <a:r>
              <a:rPr lang="en-US" sz="1600" dirty="0">
                <a:solidFill>
                  <a:srgbClr val="0070C0"/>
                </a:solidFill>
              </a:rPr>
              <a:t>/2110/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991FD-DF5E-D445-9BC2-4D984DD8A0D4}"/>
              </a:ext>
            </a:extLst>
          </p:cNvPr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</a:rPr>
              <a:t>xkcd.com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78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2BD72A-E48A-E248-8867-7A017867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13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772884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114952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709056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g-2 Collab., PRL </a:t>
            </a:r>
            <a:r>
              <a:rPr lang="en-GB" dirty="0"/>
              <a:t>126, 141801 (2021)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383972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155DE-238B-0754-470E-A4D255CB28D8}"/>
              </a:ext>
            </a:extLst>
          </p:cNvPr>
          <p:cNvSpPr txBox="1"/>
          <p:nvPr/>
        </p:nvSpPr>
        <p:spPr>
          <a:xfrm>
            <a:off x="5384800" y="5810941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Here using 2021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meausrement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; see also D. P.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Aguillard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</a:t>
            </a:r>
            <a:r>
              <a:rPr lang="en-GB" sz="1400" b="0" i="1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et al.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(The Muon 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th-I"/>
              </a:rPr>
              <a:t>g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in-R"/>
              </a:rPr>
              <a:t>−2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Collaboration)</a:t>
            </a:r>
          </a:p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Phys. Rev. Lett. </a:t>
            </a:r>
            <a:r>
              <a:rPr lang="en-GB" sz="1400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131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, 161802 (2023)</a:t>
            </a:r>
          </a:p>
        </p:txBody>
      </p:sp>
    </p:spTree>
    <p:extLst>
      <p:ext uri="{BB962C8B-B14F-4D97-AF65-F5344CB8AC3E}">
        <p14:creationId xmlns:p14="http://schemas.microsoft.com/office/powerpoint/2010/main" val="26460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Suppose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(0.43)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" y="385807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765222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e.g., 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11483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36631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2025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4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+mn-lt"/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0070C0"/>
                </a:solidFill>
                <a:latin typeface="+mn-lt"/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Raymond T.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Birge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+mn-lt"/>
              </a:rPr>
              <a:t>Probable Values of the General Physical Constants (as of January 1, 1929)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Physical Review Supplement,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1, Number 1, July 1929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Forerunner of the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874406" y="0"/>
            <a:ext cx="5368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bancroft.berkeley.edu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06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on muon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370114" y="772882"/>
            <a:ext cx="86214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uncertainties on estimates of uncertainties can have large effect on hypothesis test, esp. for high significance.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e.g.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it is crucial to have both: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 uncertainties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accurate estimates of those uncertainties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20% level)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ultimately because the tails of the Gaussian fall off so quickly.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longer tails than Gaussian.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discussion with Bogdan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al., https://indico.him.uni-mainz.de/event/11/contributions/80/attachments/50/51/amuWorkshop_Correlations_Malaescu.pdf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sz="2400" dirty="0"/>
              <a:t>Eur. Phys. J. C 80 (2020) 241 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</a:p>
        </p:txBody>
      </p:sp>
    </p:spTree>
    <p:extLst>
      <p:ext uri="{BB962C8B-B14F-4D97-AF65-F5344CB8AC3E}">
        <p14:creationId xmlns:p14="http://schemas.microsoft.com/office/powerpoint/2010/main" val="201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+mn-lt"/>
              </a:rPr>
              <a:t>Terascale Statistics 2025 / Errors on Errors</a:t>
            </a:r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>
                <a:solidFill>
                  <a:srgbClr val="0070C0"/>
                </a:solidFill>
                <a:latin typeface="+mn-lt"/>
              </a:rPr>
              <a:pPr/>
              <a:t>41</a:t>
            </a:fld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380692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least squares to the problem of averaging or meta-analysis, e.g.,</a:t>
            </a:r>
          </a:p>
          <a:p>
            <a:r>
              <a:rPr lang="en-US" sz="2400" dirty="0">
                <a:latin typeface="+mn-lt"/>
              </a:rPr>
              <a:t>A. C. Aitken, </a:t>
            </a:r>
            <a:r>
              <a:rPr lang="en-US" sz="2400" i="1" dirty="0">
                <a:latin typeface="+mn-lt"/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Observations</a:t>
            </a:r>
            <a:r>
              <a:rPr lang="en-US" sz="2400" dirty="0">
                <a:latin typeface="+mn-lt"/>
              </a:rPr>
              <a:t>, Proc. Roy. Soc. Edinburgh </a:t>
            </a:r>
            <a:r>
              <a:rPr lang="en-US" sz="2400" b="1" dirty="0">
                <a:latin typeface="+mn-lt"/>
              </a:rPr>
              <a:t>55</a:t>
            </a:r>
            <a:r>
              <a:rPr lang="en-US" sz="2400" dirty="0">
                <a:latin typeface="+mn-lt"/>
              </a:rPr>
              <a:t> (1935) 42.</a:t>
            </a:r>
          </a:p>
          <a:p>
            <a:r>
              <a:rPr lang="en-US" sz="2400" dirty="0">
                <a:latin typeface="+mn-lt"/>
              </a:rPr>
              <a:t>L. Lyons, D. </a:t>
            </a:r>
            <a:r>
              <a:rPr lang="en-US" sz="2400" dirty="0" err="1">
                <a:latin typeface="+mn-lt"/>
              </a:rPr>
              <a:t>Gibaut</a:t>
            </a:r>
            <a:r>
              <a:rPr lang="en-US" sz="2400" dirty="0">
                <a:latin typeface="+mn-lt"/>
              </a:rPr>
              <a:t> and P. Clifford, </a:t>
            </a:r>
            <a:r>
              <a:rPr lang="en-US" sz="2400" i="1" dirty="0">
                <a:latin typeface="+mn-lt"/>
              </a:rPr>
              <a:t>How to Combine Correlated </a:t>
            </a:r>
          </a:p>
          <a:p>
            <a:r>
              <a:rPr lang="en-US" sz="2400" i="1" dirty="0">
                <a:latin typeface="+mn-lt"/>
              </a:rPr>
              <a:t>Estimates of a Single Physical Quantity</a:t>
            </a:r>
            <a:r>
              <a:rPr lang="en-US" sz="2400" dirty="0">
                <a:latin typeface="+mn-lt"/>
              </a:rPr>
              <a:t>, 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(1988) 110.</a:t>
            </a:r>
          </a:p>
          <a:p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Valassi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Different Physical Quantities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A500</a:t>
            </a:r>
            <a:r>
              <a:rPr lang="en-US" sz="2400" dirty="0">
                <a:latin typeface="+mn-lt"/>
              </a:rPr>
              <a:t> (2003) 391.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Nisius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observable</a:t>
            </a:r>
            <a:r>
              <a:rPr lang="en-US" sz="2400" dirty="0">
                <a:latin typeface="+mn-lt"/>
              </a:rPr>
              <a:t>,  Eur. Phys.  J.  C </a:t>
            </a:r>
            <a:r>
              <a:rPr lang="en-US" sz="2400" b="1" dirty="0">
                <a:latin typeface="+mn-lt"/>
              </a:rPr>
              <a:t>74</a:t>
            </a:r>
            <a:r>
              <a:rPr lang="en-US" sz="2400" dirty="0">
                <a:latin typeface="+mn-lt"/>
              </a:rPr>
              <a:t> (2014) 3004.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DerSimonian</a:t>
            </a:r>
            <a:r>
              <a:rPr lang="en-US" sz="2400" dirty="0">
                <a:latin typeface="+mn-lt"/>
              </a:rPr>
              <a:t> and N. Laird, </a:t>
            </a:r>
            <a:r>
              <a:rPr lang="en-US" sz="2400" i="1" dirty="0">
                <a:latin typeface="+mn-lt"/>
              </a:rPr>
              <a:t>Meta-analysis in clinical trials</a:t>
            </a:r>
            <a:r>
              <a:rPr lang="en-US" sz="2400" dirty="0">
                <a:latin typeface="+mn-lt"/>
              </a:rPr>
              <a:t>, </a:t>
            </a:r>
          </a:p>
          <a:p>
            <a:r>
              <a:rPr lang="en-US" sz="2400" dirty="0">
                <a:latin typeface="+mn-lt"/>
              </a:rPr>
              <a:t>Controlled Clinical Trials </a:t>
            </a:r>
            <a:r>
              <a:rPr lang="en-US" sz="2400" b="1" dirty="0">
                <a:latin typeface="+mn-lt"/>
              </a:rPr>
              <a:t>7</a:t>
            </a:r>
            <a:r>
              <a:rPr lang="en-US" sz="2400" dirty="0">
                <a:latin typeface="+mn-lt"/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2484522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2025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42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Errors on theory errors, e.g., in QCD</a:t>
            </a:r>
            <a:endParaRPr lang="en-GB" sz="3600" baseline="-25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970656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Uncertainties related to theoretical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predictions are notoriously difficult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to quantify, e.g., in QCD may come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Problematic 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If, e.g., some (theory) errors are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underestimated, one may obtain poor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goodness of fit, but size of confidence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reflect this.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An outlier with an underestimated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error bar can have an inordinately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M.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Tanabashi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et al. (Particle Data Group), 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Phys.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382466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69B7BF-E066-4A40-81A1-D31DDC3D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B05BB0-00E7-964B-A0E6-3A4DBF1F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49325"/>
            <a:ext cx="8763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phrase “correlated uncertainties” usually means that a single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affects the distribution (e.g.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one measurement.  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consider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parameters of interest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782403-5C62-F14B-98BB-0D1AAB5D4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0FD6F1F-6FF4-094C-8ADD-747111FB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184650"/>
            <a:ext cx="8159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(known) factors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how much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suppose one has independent control measurements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05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867785-6D38-9C40-B300-4102AE7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 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199FD48-C1AD-F543-BE1D-C103B711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bias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defined as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8CF7EC2-E59F-3540-AC88-1EDB1336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AB27E548-91C5-E94A-B983-B7A2306B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297113"/>
            <a:ext cx="375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can be estimated with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10AF63B-63AD-DC40-AF48-F5D17614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D5178EE9-D848-E24B-B036-CFFCE685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21050"/>
            <a:ext cx="643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estimators are correlated having covariance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4AA4739-60EA-D843-B7C6-8C742F447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BA62D05-3938-9C45-B497-D0566FB5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932363"/>
            <a:ext cx="8514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sense the present method treats “correlated uncertainties”,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the control measurements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independent, but nuisance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affect multiple measurements, and thus bias estimates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correlated.</a:t>
            </a:r>
          </a:p>
        </p:txBody>
      </p:sp>
    </p:spTree>
    <p:extLst>
      <p:ext uri="{BB962C8B-B14F-4D97-AF65-F5344CB8AC3E}">
        <p14:creationId xmlns:p14="http://schemas.microsoft.com/office/powerpoint/2010/main" val="31368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C2C954-4184-2F48-A155-DB555DDF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Single-measurement model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CD00D7C-581B-9447-A937-EF816CE9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B3CD4FB-935C-BF42-89EE-7CE08308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simplest example consider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2A2A9DE-DB6E-794F-A53B-7B223887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774825"/>
            <a:ext cx="25474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14D2BB1-328D-BC40-A363-A1E9DE939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3D01E53A-81EF-3241-B1A8-3BAF412D1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ADE942D-5047-5E4B-AD69-F380FB580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8D3838DF-E001-AF42-80A2-71C683E9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 ln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D7859EE-4009-AF48-9CD4-7B3116647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96D974-2C08-BC45-9A09-52B77771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sz="36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endParaRPr lang="en-GB" sz="36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0A12F9-16A8-1E48-ACEF-EC6D44FE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chi-squared(1).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“asymptotic limit” means all estimators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which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increasing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clear deviations visible: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6058F-2B82-AB42-B99B-7F06871A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B0977-8884-3C4C-B8F4-EC178637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CA4166-D914-174D-A36C-E6885CEB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GB" sz="36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0C3D0CE-D612-064B-9B72-DF816FDF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breakdown of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gets worse: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D2189C8-1C86-194F-880B-E9C5D51B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338763"/>
            <a:ext cx="8126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several tenths are relevant so we cannot in general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 on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get confidence intervals,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BE699-BFBD-6945-A7CC-897DE975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1059B-D97D-0246-8B19-9434CFDF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9DAE9-084C-D646-901D-6A4F5B6DC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23C43E1-BE81-3744-A779-762C50008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1264910-05CD-9249-BF80-FD24C9FF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modify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5D66B81-A10F-FF4B-8D95-31F19CD1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642349"/>
            <a:ext cx="812652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chi-squared 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 (Bartlett, 1937).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≈ 1 + 3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well: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119AAFB-51C4-F941-806B-E76E39D8A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DA736A-F6BC-DC4F-A92C-2F4804C2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corrections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9A753-F2BC-4246-86A6-C873F0CEF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009650"/>
            <a:ext cx="804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agreement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tenths out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several, i.e.,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significances of several sigma: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5AFD5-0667-C347-AA5F-D4D9892F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A7F73-9728-EA4E-AD74-6DD03D15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squares: some issues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98895" y="881743"/>
            <a:ext cx="83294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method of least squares requires the standard deviations of the measured quantities, but often these are poorly known.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uncertainty (e.g. confidence interval) of an LS average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LS average of 9 ± 1 and 11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LS average of 5 ± 1 and 15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estimators are equivalent to maximum-likelihood assuming Gaussian distributed measurements; but the tails of a Gaussian fall off very fast, not always an appropriate model.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Outliers in LS average  have very large influence.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 incorporate the uncertainty in the standard deviations of the measurements into the analysis.</a:t>
            </a:r>
          </a:p>
        </p:txBody>
      </p:sp>
    </p:spTree>
    <p:extLst>
      <p:ext uri="{BB962C8B-B14F-4D97-AF65-F5344CB8AC3E}">
        <p14:creationId xmlns:p14="http://schemas.microsoft.com/office/powerpoint/2010/main" val="378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14CEFC-8597-6F40-A924-D3D5731A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68.3% CL confidence interval for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C61BB-D63D-DC4C-9AF3-E86438C7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F9008-83BD-FC4B-86F0-D9E90519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7E3810-D692-3C4D-9A20-28F47DF1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with interval from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nuisance parameters profiled at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B3E685A-C317-924A-B97D-AE0C1B9C6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E63B6E-AEE1-934C-B6AD-A9FEF7B4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of intervals</a:t>
            </a:r>
            <a:endParaRPr lang="en-GB" sz="36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98471B-8519-AA49-AC7B-78C5E8AE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896938"/>
            <a:ext cx="412766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previous average of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values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look at the probability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 of 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stays reasonable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 not bad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Profile Construction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to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B9FD644-1B1F-2440-8C79-BBF05F01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2025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6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+mn-lt"/>
              </a:rPr>
              <a:t>“Errors on Errors”</a:t>
            </a:r>
            <a:endParaRPr lang="en-GB" sz="3600" baseline="-2500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 PDG “scale factor method” ≈ scale sys. errors with common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factor until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appropriate no. of degrees of freedom.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3C7F7D6-FBCA-D445-8C18-22FDB501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726049-0621-814E-9BD0-33687858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A040677-EFB1-4A41-87ED-426ECCB95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E0FFC2B-4211-DA4F-B5EB-4ED2E367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E466326-AFEB-BB48-BF47-48DF1DF7C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CFF724-ADD0-FE4A-8ACF-278D93E8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A7AB93-D232-6D49-BC99-5A3E6961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a systematic bias and its best estimate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real measurement is zero.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2787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AA83C0-569D-E64B-9F11-99DDCE9F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63F2B6E-27DC-6944-87BD-9E7894452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BB6F5D1-1C08-244D-B407-5FAB4638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030561"/>
            <a:ext cx="84296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mean and width for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1/2√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the error”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1D39201-BF0C-F44F-A91B-6DE1DFD4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CA9565-80CA-C44B-8063-5512A48E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9838915-3DCD-B049-92F0-C84284FA7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29607</TotalTime>
  <Words>4527</Words>
  <Application>Microsoft Macintosh PowerPoint</Application>
  <PresentationFormat>On-screen Show (4:3)</PresentationFormat>
  <Paragraphs>517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MJXc-TeX-main-R</vt:lpstr>
      <vt:lpstr>MJXc-TeX-math-I</vt:lpstr>
      <vt:lpstr>ＭＳ Ｐゴシック</vt:lpstr>
      <vt:lpstr>Proxima Nova</vt:lpstr>
      <vt:lpstr>Arial</vt:lpstr>
      <vt:lpstr>Calibri</vt:lpstr>
      <vt:lpstr>Courier New</vt:lpstr>
      <vt:lpstr>Menlo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734</cp:revision>
  <dcterms:created xsi:type="dcterms:W3CDTF">2020-05-18T17:44:39Z</dcterms:created>
  <dcterms:modified xsi:type="dcterms:W3CDTF">2025-02-25T22:15:52Z</dcterms:modified>
</cp:coreProperties>
</file>