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1587" r:id="rId2"/>
    <p:sldId id="1588" r:id="rId3"/>
    <p:sldId id="1266" r:id="rId4"/>
    <p:sldId id="1267" r:id="rId5"/>
    <p:sldId id="1294" r:id="rId6"/>
    <p:sldId id="1527" r:id="rId7"/>
    <p:sldId id="1573" r:id="rId8"/>
    <p:sldId id="1275" r:id="rId9"/>
    <p:sldId id="1274" r:id="rId10"/>
    <p:sldId id="1403" r:id="rId11"/>
    <p:sldId id="1436" r:id="rId12"/>
    <p:sldId id="1526" r:id="rId13"/>
    <p:sldId id="1447" r:id="rId14"/>
    <p:sldId id="1448" r:id="rId15"/>
    <p:sldId id="1449" r:id="rId16"/>
    <p:sldId id="1450" r:id="rId17"/>
    <p:sldId id="1440" r:id="rId18"/>
    <p:sldId id="1441" r:id="rId19"/>
    <p:sldId id="1442" r:id="rId20"/>
    <p:sldId id="1443" r:id="rId21"/>
    <p:sldId id="1444" r:id="rId22"/>
    <p:sldId id="1445" r:id="rId23"/>
    <p:sldId id="1589" r:id="rId24"/>
    <p:sldId id="1542" r:id="rId25"/>
    <p:sldId id="1338" r:id="rId26"/>
    <p:sldId id="1340" r:id="rId27"/>
    <p:sldId id="1341" r:id="rId28"/>
    <p:sldId id="1539" r:id="rId29"/>
    <p:sldId id="1540" r:id="rId30"/>
    <p:sldId id="1360" r:id="rId31"/>
    <p:sldId id="1541" r:id="rId32"/>
    <p:sldId id="1543" r:id="rId3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3/18/25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3/18/25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Introduction to the Terascale / Statistics Lecture 2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Introduction to the Terascale / Statistics Lecture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7.xml"/><Relationship Id="rId7" Type="http://schemas.openxmlformats.org/officeDocument/2006/relationships/image" Target="../media/image4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2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.xml"/><Relationship Id="rId9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11.xml"/><Relationship Id="rId7" Type="http://schemas.openxmlformats.org/officeDocument/2006/relationships/image" Target="../media/image48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7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tags" Target="../tags/tag16.xml"/><Relationship Id="rId7" Type="http://schemas.openxmlformats.org/officeDocument/2006/relationships/image" Target="../media/image59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58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7.xml"/><Relationship Id="rId9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65.tif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64.tiff"/><Relationship Id="rId5" Type="http://schemas.openxmlformats.org/officeDocument/2006/relationships/image" Target="../media/image63.tiff"/><Relationship Id="rId4" Type="http://schemas.openxmlformats.org/officeDocument/2006/relationships/image" Target="../media/image62.tif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tags" Target="../tags/tag21.xml"/><Relationship Id="rId7" Type="http://schemas.openxmlformats.org/officeDocument/2006/relationships/image" Target="../media/image66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0.png"/><Relationship Id="rId5" Type="http://schemas.openxmlformats.org/officeDocument/2006/relationships/tags" Target="../tags/tag23.xml"/><Relationship Id="rId10" Type="http://schemas.openxmlformats.org/officeDocument/2006/relationships/image" Target="../media/image69.png"/><Relationship Id="rId4" Type="http://schemas.openxmlformats.org/officeDocument/2006/relationships/tags" Target="../tags/tag22.xml"/><Relationship Id="rId9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the Terascale / Statistics Lecture 2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657953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95" y="4861153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2DB4CFC5-553A-5150-5108-F97561E40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6460" y="3007135"/>
            <a:ext cx="28038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>
                <a:solidFill>
                  <a:srgbClr val="0070C0"/>
                </a:solidFill>
                <a:latin typeface="+mj-lt"/>
              </a:rPr>
              <a:t>DESY, Hamburg 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+mj-lt"/>
              </a:rPr>
              <a:t>19 March 2025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9D35008-4687-3E90-6110-A998802AF1A6}"/>
              </a:ext>
            </a:extLst>
          </p:cNvPr>
          <p:cNvSpPr txBox="1">
            <a:spLocks noChangeArrowheads="1"/>
          </p:cNvSpPr>
          <p:nvPr/>
        </p:nvSpPr>
        <p:spPr>
          <a:xfrm>
            <a:off x="707799" y="293914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Statistics for Particle Physics</a:t>
            </a:r>
          </a:p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A991DA-3219-7CD3-7DD1-3A68841E4986}"/>
              </a:ext>
            </a:extLst>
          </p:cNvPr>
          <p:cNvSpPr txBox="1"/>
          <p:nvPr/>
        </p:nvSpPr>
        <p:spPr>
          <a:xfrm>
            <a:off x="3981904" y="2230490"/>
            <a:ext cx="3996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indico.desy.de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/event/46666/</a:t>
            </a:r>
          </a:p>
        </p:txBody>
      </p:sp>
      <p:pic>
        <p:nvPicPr>
          <p:cNvPr id="1026" name="Picture 2" descr="2018 DESY-Logo-cyan-RGB (1) – Lightsources.org">
            <a:extLst>
              <a:ext uri="{FF2B5EF4-FFF2-40B4-BE49-F238E27FC236}">
                <a16:creationId xmlns:a16="http://schemas.microsoft.com/office/drawing/2014/main" id="{D7815F52-47F1-070D-D604-32264897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304" y="2768878"/>
            <a:ext cx="1774252" cy="166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72892B-5683-371F-9076-89C25BAAC968}"/>
              </a:ext>
            </a:extLst>
          </p:cNvPr>
          <p:cNvSpPr txBox="1"/>
          <p:nvPr/>
        </p:nvSpPr>
        <p:spPr>
          <a:xfrm>
            <a:off x="3981904" y="1792095"/>
            <a:ext cx="49661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800" b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Introduction to the </a:t>
            </a:r>
            <a:r>
              <a:rPr lang="en-GB" sz="2800" b="0" dirty="0" err="1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Terascale</a:t>
            </a:r>
            <a:endParaRPr lang="en-GB" sz="2800" dirty="0">
              <a:solidFill>
                <a:srgbClr val="0070C0"/>
              </a:solidFill>
              <a:effectLst/>
            </a:endParaRPr>
          </a:p>
        </p:txBody>
      </p:sp>
      <p:pic>
        <p:nvPicPr>
          <p:cNvPr id="2" name="Picture 2" descr="Logo">
            <a:extLst>
              <a:ext uri="{FF2B5EF4-FFF2-40B4-BE49-F238E27FC236}">
                <a16:creationId xmlns:a16="http://schemas.microsoft.com/office/drawing/2014/main" id="{35E02179-5803-FB9D-BF3B-DA5D78A9C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00" y="155303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48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the Terascale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4" y="353103"/>
            <a:ext cx="72326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intervals by inverting a test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19" y="916864"/>
            <a:ext cx="8315161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addition to a ‘point estimate’ of a parameter we should report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interval reflecting its statistical uncertainty.  </a:t>
            </a:r>
            <a:endParaRPr lang="el-G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intervals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parameter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found by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defining a test of the hypothesized value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(do this for all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Specify values of the data that are ‘</a:t>
            </a:r>
            <a:r>
              <a:rPr lang="en-US" altLang="ja-JP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disfavoured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ja-JP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(critical region) such that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 critical region|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for a prespecified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 0.05 or 0.1.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If data observed in the critical region, reject the value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invert the test to define a confidence interval as: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of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that are not rejected in a test of size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(confidence level CL is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3415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the Terascale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91BC44-7ACB-3242-AA26-719FE1B67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18" y="257857"/>
            <a:ext cx="8464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 between confidence interval and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46EE1C8-17C4-EA4C-98D6-ED3498523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29" y="874944"/>
            <a:ext cx="8338457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 we can consider a significance test for each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hypothesized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resulting in a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then we reject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confidence interval at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consists of those values of </a:t>
            </a:r>
          </a:p>
          <a:p>
            <a:pPr>
              <a:spcAft>
                <a:spcPts val="1200"/>
              </a:spcAft>
            </a:pP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that are not rejected.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an upper limit on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greatest value for which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In practice find by setting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multidimensional parameter space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,...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idea – result is a confidence “region” with boundary determined by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4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the Terascale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22" y="324843"/>
            <a:ext cx="763315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Coverage probability of confidence interval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20" y="916864"/>
            <a:ext cx="8613694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true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rejected, then it’s not in the confidence interval.  The probability for this is by construction (equality for continuous data):</a:t>
            </a:r>
          </a:p>
          <a:p>
            <a:pPr>
              <a:spcAft>
                <a:spcPct val="400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		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(reject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type-I error rate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Therefore, the probability for the interval to contain or “cover”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(conf. interval “covers”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≥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–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endParaRPr lang="en-US" altLang="en-US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This assumes that the set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values considered includes the true value, i.e., it assumes the composite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0350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the Terascale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90EB8A2-2D7F-F34B-9BDD-2112CE0E8972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377825"/>
            <a:ext cx="7920038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Frequentist upper limit on Poisson parameter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6AAD1CA-63F3-5641-9AFD-B6BDF83FD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90613"/>
            <a:ext cx="733335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again the case of observing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Poisson(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4.5,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Find upper limit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95% CL.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Relevant alternative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(critical region at low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hypothesized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CL 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from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46BCEB17-EF2A-A845-A8E9-EA5D31D55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89363"/>
            <a:ext cx="64135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3ECF3604-BE46-4945-B5D0-2496EE396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652963"/>
            <a:ext cx="4699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6BC10609-8F02-1C44-91CE-EB5DE9EFA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665788"/>
            <a:ext cx="4648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07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Introduction to the Terascale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7D8C0BC-679F-BB43-8A51-A45DF3764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295275"/>
            <a:ext cx="84724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n-GB" alt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sz="32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GB" alt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 frequentist upper limit on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endParaRPr lang="en-GB" altLang="en-US" sz="32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14A33E11-B27F-374A-96D9-1A79B8440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84248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low fluctuation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formula can give negative result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i.e. confidence interval is empty;  all values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7698917-5B5A-BF43-BFD5-078497A31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970088"/>
            <a:ext cx="49403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4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the Terascale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E890FA0-6442-9E4E-A995-613FB0872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53219"/>
            <a:ext cx="8004629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Limits near a boundary of the parameter space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E894B641-54D0-644A-945A-4E5FF0915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08050"/>
            <a:ext cx="702769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e.g. </a:t>
            </a:r>
            <a:r>
              <a:rPr lang="en-US" altLang="en-US" i="1" dirty="0">
                <a:solidFill>
                  <a:srgbClr val="0070C0"/>
                </a:solidFill>
              </a:rPr>
              <a:t>b</a:t>
            </a:r>
            <a:r>
              <a:rPr lang="en-US" altLang="en-US" dirty="0">
                <a:solidFill>
                  <a:srgbClr val="0070C0"/>
                </a:solidFill>
              </a:rPr>
              <a:t> = 2.5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observe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= 0.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choose CL </a:t>
            </a:r>
            <a:r>
              <a:rPr lang="en-US" altLang="en-US" dirty="0">
                <a:solidFill>
                  <a:srgbClr val="0070C0"/>
                </a:solidFill>
              </a:rPr>
              <a:t>= 0.9,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 from the formula for 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</a:rPr>
              <a:t>up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67FEDBBB-F7D9-034F-B368-6E2949D5C0A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44725"/>
            <a:ext cx="3543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086B05A1-F6E2-2F4A-A476-8805E3A07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79713"/>
            <a:ext cx="8190319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Physicist: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already knew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we started; can’t use negative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upper limit to report result of expensive experiment!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Statistician: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interval is designed to cover the true value only 90%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of the time — this was clearly not one of those times.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43EBCC39-27D9-1A40-A8CF-A10DE4B3F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300663"/>
            <a:ext cx="846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uncommon dilemma when testing parameter values for which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has very little experimental sensitivity, e.g., very small 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588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Introduction to the Terascale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360E4EA-7B07-2344-BF26-706F8136A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366713"/>
            <a:ext cx="47148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limit for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endParaRPr lang="en-GB" altLang="en-US" sz="32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84849B9-26A6-0541-B594-F05522FA5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500438"/>
            <a:ext cx="258286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30D27A60-4699-7842-8F03-F0118F26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073150"/>
            <a:ext cx="750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Physicist:  I should have used CL = 0.95 — then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0.496</a:t>
            </a:r>
            <a:endParaRPr lang="en-US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CD438606-FA7E-7940-B608-4B8FFCFBB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00" y="1773238"/>
            <a:ext cx="6373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better:  for CL = 0.917923 we get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10</a:t>
            </a:r>
            <a:r>
              <a:rPr lang="en-US" altLang="en-US" baseline="30000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4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998866E-91DA-4E4F-A0DF-DF2194E3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62213"/>
            <a:ext cx="78534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Reality check: 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2.5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typical Poisson fluctuation in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least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√2.5 = 1.6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How can the limit be so low?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1E0F9DF9-2DF4-1B4D-9F05-F040E2F6F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521075"/>
            <a:ext cx="39469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 at the mean limit for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no-signal hypothesis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(sensitivity).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123D73B7-A3FC-A24B-9232-ABD5B29FF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913" y="5013325"/>
            <a:ext cx="36981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95% CL limits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2.5,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0.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upper limit = 4.44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75B94A62-13C9-3D4B-BDD3-943D0D4AD7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9338" y="5516563"/>
            <a:ext cx="576262" cy="2159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0" descr="txp_fig">
            <a:extLst>
              <a:ext uri="{FF2B5EF4-FFF2-40B4-BE49-F238E27FC236}">
                <a16:creationId xmlns:a16="http://schemas.microsoft.com/office/drawing/2014/main" id="{0F0B3E46-47F6-C342-81B9-58285870866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237288"/>
            <a:ext cx="3683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24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the Terascale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3BD65D-C760-B54D-B3B0-0E6E0B701605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0122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Approximate confidence intervals/regions </a:t>
            </a:r>
            <a:b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from the likelihood function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EA7DDA5-DB97-934E-997B-F5DB7C035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58900"/>
            <a:ext cx="8456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test parameter value(s)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the ratio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C7466B2-8669-E54E-BF4B-B677D066F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21590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7D588946-A569-0144-9494-F740A06A5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2239963"/>
            <a:ext cx="1993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930862C1-AD33-D344-9A76-5FABB522A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3122613"/>
            <a:ext cx="80533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data and hypothesized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Equivalently, usually define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52FF2919-51AE-2841-8236-8B8B3A459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4130675"/>
            <a:ext cx="2209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2BDCB8C5-1A67-FC48-8447-44B4C3D22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4676775"/>
            <a:ext cx="79203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higher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the data.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A33EB83B-9248-CC4A-B282-03422D338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5588000"/>
            <a:ext cx="2991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therefore 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ACEBE88A-A5B7-4741-B052-05C17BBC9F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5437188"/>
            <a:ext cx="309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AEF4099F-2205-AB45-BECB-D06A02B93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288" y="6156325"/>
            <a:ext cx="1303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pdf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43DF0D7-730A-224D-AE79-71E5A8F23F7F}"/>
              </a:ext>
            </a:extLst>
          </p:cNvPr>
          <p:cNvCxnSpPr>
            <a:cxnSpLocks/>
          </p:cNvCxnSpPr>
          <p:nvPr/>
        </p:nvCxnSpPr>
        <p:spPr>
          <a:xfrm flipH="1" flipV="1">
            <a:off x="6422571" y="6106886"/>
            <a:ext cx="337459" cy="293915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72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the Terascale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D460AFF-365A-0149-915D-8B213B51CDA7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8A8A996-CD15-7246-9A28-85EB7634C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926417"/>
            <a:ext cx="7166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says (in large-sample limit and provided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certain conditions hold...)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6029926-7AE8-9A4D-9483-E517563B5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2002742"/>
            <a:ext cx="190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C528369F-6D99-D345-A636-0B2E8F4FE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912254"/>
            <a:ext cx="444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chi-square dist. with #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d.o.f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=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components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583EE9EA-7A79-6041-B5A2-2E5D5F99E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877454"/>
            <a:ext cx="4600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this holds,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2CC0E564-4EB6-DD4D-B61F-C0B663D3A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509279"/>
            <a:ext cx="2413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F2C130B2-3BD3-D24B-B856-3752A7D0F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10" y="4172854"/>
            <a:ext cx="8216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boundary of confidence region set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DE2F541C-F6C8-D445-9F61-27B8BFC3F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4822142"/>
            <a:ext cx="22987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C1B27DA0-92AF-A54E-98BF-57394251C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26" y="5728604"/>
            <a:ext cx="1553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Recall also 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31D228F5-F045-8542-9FB5-746DB1BA6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541279"/>
            <a:ext cx="2247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9366D7-40C2-804B-BF11-BB5DC9C6B12F}"/>
              </a:ext>
            </a:extLst>
          </p:cNvPr>
          <p:cNvSpPr txBox="1"/>
          <p:nvPr/>
        </p:nvSpPr>
        <p:spPr>
          <a:xfrm>
            <a:off x="5508172" y="3527910"/>
            <a:ext cx="2350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 equal to </a:t>
            </a:r>
            <a:r>
              <a:rPr lang="el-GR" altLang="en-US" sz="2400" i="1" dirty="0"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45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the Terascale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34CB6E9-8C08-454E-B7D0-43180FE90066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55721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80A6FA3F-698C-294F-B09B-C012A0327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941388"/>
            <a:ext cx="6997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boundary of confidence region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space is where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A9F2DB0A-EDFC-A043-B42E-D93D42F37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611313"/>
            <a:ext cx="4445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62CBE8F5-82CB-C441-8E6C-845BA3CD1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2316163"/>
            <a:ext cx="6783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for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68.3%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parameter,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8C8DBF29-1E2B-9544-9FA5-A8C752C0B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3675063"/>
            <a:ext cx="7551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 the 68.3% confidence level interval is determined by</a:t>
            </a:r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ECB30C86-E658-9A49-98E2-D3EF1EB6F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4313238"/>
            <a:ext cx="30353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F81D3FBD-B9D5-784B-AE56-08384C2BA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5035550"/>
            <a:ext cx="83672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as recipe for finding the estimator’s standard deviation, i.e.,</a:t>
            </a:r>
          </a:p>
        </p:txBody>
      </p:sp>
      <p:pic>
        <p:nvPicPr>
          <p:cNvPr id="13" name="Picture 17">
            <a:extLst>
              <a:ext uri="{FF2B5EF4-FFF2-40B4-BE49-F238E27FC236}">
                <a16:creationId xmlns:a16="http://schemas.microsoft.com/office/drawing/2014/main" id="{DDF4B029-99FD-3444-BF28-9F4201AFC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5638800"/>
            <a:ext cx="2209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8">
            <a:extLst>
              <a:ext uri="{FF2B5EF4-FFF2-40B4-BE49-F238E27FC236}">
                <a16:creationId xmlns:a16="http://schemas.microsoft.com/office/drawing/2014/main" id="{6C69319D-49C3-B646-86D6-6984BD186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550" y="5692775"/>
            <a:ext cx="4454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68.3% CL confidence interval.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51B794A2-5F88-F94F-ABAA-532029F0E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3016250"/>
            <a:ext cx="223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06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the Terascale / Statistics Lecture 2</a:t>
            </a:r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76942" y="219757"/>
            <a:ext cx="7772400" cy="637120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7F47B6-E9DA-38C1-DEC2-313CC583A425}"/>
              </a:ext>
            </a:extLst>
          </p:cNvPr>
          <p:cNvSpPr txBox="1"/>
          <p:nvPr/>
        </p:nvSpPr>
        <p:spPr>
          <a:xfrm>
            <a:off x="380956" y="5353775"/>
            <a:ext cx="771820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resources in the University of London course: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https://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/~cowan/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stat_course.html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A5C36C-9563-11E1-D416-9C4368F93F00}"/>
              </a:ext>
            </a:extLst>
          </p:cNvPr>
          <p:cNvSpPr txBox="1"/>
          <p:nvPr/>
        </p:nvSpPr>
        <p:spPr>
          <a:xfrm>
            <a:off x="576942" y="1643740"/>
            <a:ext cx="689964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Wednesday 9:00 		Quick review of probability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Hypothesis testing</a:t>
            </a:r>
          </a:p>
          <a:p>
            <a:pPr>
              <a:spcAft>
                <a:spcPts val="600"/>
              </a:spcAft>
            </a:pP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Wednesday 9:45		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Confidence intervals / limits</a:t>
            </a:r>
          </a:p>
        </p:txBody>
      </p:sp>
    </p:spTree>
    <p:extLst>
      <p:ext uri="{BB962C8B-B14F-4D97-AF65-F5344CB8AC3E}">
        <p14:creationId xmlns:p14="http://schemas.microsoft.com/office/powerpoint/2010/main" val="125623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the Terascale / Statistics Lecture 2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C29CC19-5D51-FE43-BE8F-4A95A0544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700213"/>
            <a:ext cx="5395913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0870C43-A958-EE45-9C21-20B9B05EB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732" y="419100"/>
            <a:ext cx="627538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of interval from 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3200" i="1" dirty="0">
                <a:solidFill>
                  <a:srgbClr val="0070C0"/>
                </a:solidFill>
                <a:cs typeface="Times New Roman" panose="02020603050405020304" pitchFamily="18" charset="0"/>
                <a:sym typeface="Symbol" pitchFamily="2" charset="2"/>
              </a:rPr>
              <a:t>θ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5DAE563A-19D1-A94C-93F8-89092563D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027113"/>
            <a:ext cx="574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parameter, CL = 0.683,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B46A0B36-0078-5C44-87CC-7ACA2D54E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405" y="2109788"/>
            <a:ext cx="3508076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exponential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example, now with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report ML estimate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approx. confidence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 from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max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– 1/2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“asymmetric error bar”: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1C9C3BB-D587-8C4D-9668-2E87BC938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300663"/>
            <a:ext cx="19177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6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the Terascale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63E76E2-F509-724B-AFCF-AB489CC0B8E0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1705ED-253C-A847-B85D-65C85DD8E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2854325"/>
            <a:ext cx="67818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DF442670-E037-A343-A987-E0B9EA0DC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163" y="3017838"/>
            <a:ext cx="911225" cy="29845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F932934C-0857-974A-AF56-9DD3913D0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3124200"/>
            <a:ext cx="546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56B28E6C-75A6-5E4C-B5AB-05D3B3BDF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3035300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39655B2E-9D65-2148-A51A-3B577201FE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2097088"/>
            <a:ext cx="24892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BFC5FE72-A22C-8B49-A577-9CA8E5D6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104900"/>
            <a:ext cx="79200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increasing number of parameters,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decreases for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region determined by a given </a:t>
            </a:r>
          </a:p>
        </p:txBody>
      </p:sp>
    </p:spTree>
    <p:extLst>
      <p:ext uri="{BB962C8B-B14F-4D97-AF65-F5344CB8AC3E}">
        <p14:creationId xmlns:p14="http://schemas.microsoft.com/office/powerpoint/2010/main" val="187710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the Terascale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31935EA-D5B3-0346-9847-7231F473F8BD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A024DEF-9055-8947-AE13-D978E1E0E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264002"/>
            <a:ext cx="7058025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5B333170-2C80-3D4E-9B61-A4D6622D7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30325"/>
            <a:ext cx="6959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increases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given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F9FEAFA-8696-7246-A00A-C21FE52E1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2457450"/>
            <a:ext cx="457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F12350CD-75A3-3C4B-BF66-53FF17916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646363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07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26B69-22A9-061F-2AA8-E5A7AC517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AE84D299-0EF4-5B8B-06B1-50102F369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B79E3-EEA3-600D-65EB-9F3D7D38A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03BAF-FA29-5D9A-8F67-372605976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the Terascale / Statistics Lecture 2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92C02F12-63DD-FAAE-D255-26897197B4B8}"/>
              </a:ext>
            </a:extLst>
          </p:cNvPr>
          <p:cNvSpPr txBox="1">
            <a:spLocks noChangeArrowheads="1"/>
          </p:cNvSpPr>
          <p:nvPr/>
        </p:nvSpPr>
        <p:spPr>
          <a:xfrm>
            <a:off x="1839686" y="237443"/>
            <a:ext cx="5851434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Summary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1E7214-30B4-3FA7-4A03-C9D0A60FE31F}"/>
              </a:ext>
            </a:extLst>
          </p:cNvPr>
          <p:cNvSpPr txBox="1"/>
          <p:nvPr/>
        </p:nvSpPr>
        <p:spPr>
          <a:xfrm>
            <a:off x="560194" y="914400"/>
            <a:ext cx="734310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only time to talk about a limited number of topics: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Hypothesis tests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p-values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Confidence intervals, regions, limits...</a:t>
            </a:r>
          </a:p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Going further: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Machine Learning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Bayesian methods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Systematic uncertainties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...</a:t>
            </a:r>
          </a:p>
          <a:p>
            <a:pPr algn="l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some exercises and software, see:</a:t>
            </a:r>
          </a:p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/~cowan/stat/exercises/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cowan_stat_exercises.pdf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46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the Terascale / Statistics Lecture 2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1839686" y="237443"/>
            <a:ext cx="5851434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Extra slides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811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Introduction to the Terascale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C10737-2426-D141-BADB-C6C93F12AE06}"/>
              </a:ext>
            </a:extLst>
          </p:cNvPr>
          <p:cNvSpPr txBox="1">
            <a:spLocks noChangeArrowheads="1"/>
          </p:cNvSpPr>
          <p:nvPr/>
        </p:nvSpPr>
        <p:spPr>
          <a:xfrm>
            <a:off x="493713" y="361950"/>
            <a:ext cx="7893050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MLE example:  parameter of exponential pdf</a:t>
            </a:r>
          </a:p>
        </p:txBody>
      </p:sp>
      <p:pic>
        <p:nvPicPr>
          <p:cNvPr id="7" name="Picture 5" descr="txp_fig">
            <a:extLst>
              <a:ext uri="{FF2B5EF4-FFF2-40B4-BE49-F238E27FC236}">
                <a16:creationId xmlns:a16="http://schemas.microsoft.com/office/drawing/2014/main" id="{84F512F0-91F7-E94B-8924-810D5FEDD23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217613"/>
            <a:ext cx="21383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54625171-3D3A-E14B-95A8-B2FC0CD68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1260475"/>
            <a:ext cx="33722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exponential pdf,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4812E229-4C53-B94B-8564-DECCC0E64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1984375"/>
            <a:ext cx="4171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suppose we have i.i.d. data,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7EC00E02-64D6-BB4E-B53F-9805DFDB762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2141538"/>
            <a:ext cx="116681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>
            <a:extLst>
              <a:ext uri="{FF2B5EF4-FFF2-40B4-BE49-F238E27FC236}">
                <a16:creationId xmlns:a16="http://schemas.microsoft.com/office/drawing/2014/main" id="{CB81A81D-9380-3041-BDDB-D35095519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2847975"/>
            <a:ext cx="333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likelihood function is</a:t>
            </a:r>
          </a:p>
        </p:txBody>
      </p:sp>
      <p:pic>
        <p:nvPicPr>
          <p:cNvPr id="12" name="Picture 10" descr="txp_fig">
            <a:extLst>
              <a:ext uri="{FF2B5EF4-FFF2-40B4-BE49-F238E27FC236}">
                <a16:creationId xmlns:a16="http://schemas.microsoft.com/office/drawing/2014/main" id="{E3032239-7A21-1943-936A-89EA54A5264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2773363"/>
            <a:ext cx="24987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1">
            <a:extLst>
              <a:ext uri="{FF2B5EF4-FFF2-40B4-BE49-F238E27FC236}">
                <a16:creationId xmlns:a16="http://schemas.microsoft.com/office/drawing/2014/main" id="{01DABEE4-039C-C448-A4E6-E3BCABB64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3692525"/>
            <a:ext cx="7818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which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maximum also gives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value of its logarithm (the log-likelihood function):</a:t>
            </a:r>
          </a:p>
        </p:txBody>
      </p:sp>
      <p:pic>
        <p:nvPicPr>
          <p:cNvPr id="14" name="Picture 12" descr="txp_fig">
            <a:extLst>
              <a:ext uri="{FF2B5EF4-FFF2-40B4-BE49-F238E27FC236}">
                <a16:creationId xmlns:a16="http://schemas.microsoft.com/office/drawing/2014/main" id="{A6CADD4D-9CC1-F549-9BB9-6F1B7A728DE2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4811713"/>
            <a:ext cx="54006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68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Introduction to the Terascale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5701930-A4C1-B94A-8212-6727FCB702EF}"/>
              </a:ext>
            </a:extLst>
          </p:cNvPr>
          <p:cNvSpPr txBox="1">
            <a:spLocks noChangeArrowheads="1"/>
          </p:cNvSpPr>
          <p:nvPr/>
        </p:nvSpPr>
        <p:spPr>
          <a:xfrm>
            <a:off x="493713" y="361950"/>
            <a:ext cx="8126412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MLE example:  parameter of exponential pdf (2)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C26C0E6-0172-2540-BF80-526257676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184275"/>
            <a:ext cx="3760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its maximum by setting </a:t>
            </a:r>
          </a:p>
        </p:txBody>
      </p:sp>
      <p:pic>
        <p:nvPicPr>
          <p:cNvPr id="8" name="Picture 6" descr="txp_fig">
            <a:extLst>
              <a:ext uri="{FF2B5EF4-FFF2-40B4-BE49-F238E27FC236}">
                <a16:creationId xmlns:a16="http://schemas.microsoft.com/office/drawing/2014/main" id="{C4DE2383-FCA9-D141-891D-242C4064953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1138238"/>
            <a:ext cx="191611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260700B2-EE3F-5A40-9678-6C71E6D9C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25" y="2212975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19DBA2F1-49F6-994F-91DB-3578A7F2F60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2112963"/>
            <a:ext cx="1541462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fig_6_2">
            <a:extLst>
              <a:ext uri="{FF2B5EF4-FFF2-40B4-BE49-F238E27FC236}">
                <a16:creationId xmlns:a16="http://schemas.microsoft.com/office/drawing/2014/main" id="{D2E4B450-A13A-EA4C-B417-B7B7F9E59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2527300"/>
            <a:ext cx="3802063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8C2A57CA-BFE7-B840-A648-12AABCA04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3203575"/>
            <a:ext cx="332257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 Carlo test: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generate 50  values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using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 the ML estimate:</a:t>
            </a:r>
          </a:p>
        </p:txBody>
      </p:sp>
      <p:pic>
        <p:nvPicPr>
          <p:cNvPr id="13" name="Picture 11" descr="txp_fig">
            <a:extLst>
              <a:ext uri="{FF2B5EF4-FFF2-40B4-BE49-F238E27FC236}">
                <a16:creationId xmlns:a16="http://schemas.microsoft.com/office/drawing/2014/main" id="{DF456F06-C653-7E4C-8D26-DCAAA692551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5349875"/>
            <a:ext cx="1347787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7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Introduction to the Terascale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6FA5E5F-1E03-FB41-843C-BE9021132F2D}"/>
              </a:ext>
            </a:extLst>
          </p:cNvPr>
          <p:cNvSpPr txBox="1">
            <a:spLocks noChangeArrowheads="1"/>
          </p:cNvSpPr>
          <p:nvPr/>
        </p:nvSpPr>
        <p:spPr>
          <a:xfrm>
            <a:off x="493713" y="165100"/>
            <a:ext cx="8126412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MLE example:  parameter of exponential pdf (3)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D27FE143-9220-D543-A705-B44B01C83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40088"/>
            <a:ext cx="1690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MLE</a:t>
            </a:r>
          </a:p>
        </p:txBody>
      </p:sp>
      <p:pic>
        <p:nvPicPr>
          <p:cNvPr id="8" name="Picture 8" descr="txp_fig">
            <a:extLst>
              <a:ext uri="{FF2B5EF4-FFF2-40B4-BE49-F238E27FC236}">
                <a16:creationId xmlns:a16="http://schemas.microsoft.com/office/drawing/2014/main" id="{A850BECA-1683-C54B-AE3C-140233F659F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640" y="3137396"/>
            <a:ext cx="15541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8CEC5167-A63B-F74D-A70F-9C951E3AC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3" y="801688"/>
            <a:ext cx="76685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exponential distribution one has for mean, variance: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FCED8D57-A3DC-EE4B-8779-559C520E5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1338263"/>
            <a:ext cx="34798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37FD5DD6-444B-A84F-9C3B-29B701BC77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2276475"/>
            <a:ext cx="4371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5">
            <a:extLst>
              <a:ext uri="{FF2B5EF4-FFF2-40B4-BE49-F238E27FC236}">
                <a16:creationId xmlns:a16="http://schemas.microsoft.com/office/drawing/2014/main" id="{33D81AC5-06E2-1046-BB70-BFBCB279A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5026" y="3228139"/>
            <a:ext cx="23624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therefore find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8A01FBCA-3BF3-FC48-8886-A439FBC60A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3865563"/>
            <a:ext cx="50673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7860562B-0922-3644-8503-8A1D55AC4C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4197350"/>
            <a:ext cx="24114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503A50FA-ECCA-E14D-A360-14F8A42E0C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5186363"/>
            <a:ext cx="52911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14BB4617-C123-BA46-99C7-B67DEE610F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5408613"/>
            <a:ext cx="13350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0">
            <a:extLst>
              <a:ext uri="{FF2B5EF4-FFF2-40B4-BE49-F238E27FC236}">
                <a16:creationId xmlns:a16="http://schemas.microsoft.com/office/drawing/2014/main" id="{2CBD86CE-8089-8D43-B299-AB72CA9B3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675" y="4021138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</a:p>
        </p:txBody>
      </p:sp>
      <p:sp>
        <p:nvSpPr>
          <p:cNvPr id="18" name="TextBox 23">
            <a:extLst>
              <a:ext uri="{FF2B5EF4-FFF2-40B4-BE49-F238E27FC236}">
                <a16:creationId xmlns:a16="http://schemas.microsoft.com/office/drawing/2014/main" id="{6E078D27-BCB0-5741-AD12-79F16637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0613" y="5276850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180210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Introduction to the Terascale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CB6D596-57C2-9B45-A879-DE9579A8305F}"/>
              </a:ext>
            </a:extLst>
          </p:cNvPr>
          <p:cNvSpPr txBox="1">
            <a:spLocks noChangeArrowheads="1"/>
          </p:cNvSpPr>
          <p:nvPr/>
        </p:nvSpPr>
        <p:spPr>
          <a:xfrm>
            <a:off x="417513" y="361950"/>
            <a:ext cx="7720012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Variance of estimators:  Monte Carlo method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E3B29BB-0CCA-9644-ACBA-A8244AB35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968375"/>
            <a:ext cx="78199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Having estimated our parameter we now need to report its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‘statistical error’, i.e., how widely distributed would estimates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if we were to repeat the entire measurement many times.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BF948CD3-B976-E746-847D-C0DEC3676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2276475"/>
            <a:ext cx="85938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way to do this would be to simulate the entire experiment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times with a Monte Carlo program (use ML estimate for MC).</a:t>
            </a:r>
          </a:p>
        </p:txBody>
      </p:sp>
      <p:pic>
        <p:nvPicPr>
          <p:cNvPr id="9" name="Picture 7" descr="fig_6_3">
            <a:extLst>
              <a:ext uri="{FF2B5EF4-FFF2-40B4-BE49-F238E27FC236}">
                <a16:creationId xmlns:a16="http://schemas.microsoft.com/office/drawing/2014/main" id="{CF516D43-7473-4C4C-9173-F774A0382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3530600"/>
            <a:ext cx="3059112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34E49601-038A-EC42-80F3-A914E82FA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3432175"/>
            <a:ext cx="40687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exponential example, from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variance of estimates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find:</a:t>
            </a:r>
          </a:p>
        </p:txBody>
      </p:sp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4CFA2905-22F3-D045-B22F-5DDF9DB958C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4513263"/>
            <a:ext cx="14874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E7608D40-9633-DF4B-9BF4-D86E74E93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4905375"/>
            <a:ext cx="51459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distribution of estimates is roughly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 − (almost) always true for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in large sample limit.</a:t>
            </a:r>
          </a:p>
        </p:txBody>
      </p:sp>
    </p:spTree>
    <p:extLst>
      <p:ext uri="{BB962C8B-B14F-4D97-AF65-F5344CB8AC3E}">
        <p14:creationId xmlns:p14="http://schemas.microsoft.com/office/powerpoint/2010/main" val="223933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Introduction to the Terascale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1CE758B-3C2C-A84A-AB62-A51319DE56C7}"/>
              </a:ext>
            </a:extLst>
          </p:cNvPr>
          <p:cNvSpPr txBox="1">
            <a:spLocks noChangeArrowheads="1"/>
          </p:cNvSpPr>
          <p:nvPr/>
        </p:nvSpPr>
        <p:spPr>
          <a:xfrm>
            <a:off x="355600" y="188913"/>
            <a:ext cx="87725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Variance of estimators from information inequality</a:t>
            </a:r>
            <a:endParaRPr lang="en-GB" altLang="en-US" sz="3200" i="1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782C0C2E-6BBF-BE4F-8D64-F6395E043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795338"/>
            <a:ext cx="76482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inequality (RCF) sets a lower bound on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 of any estimator (not only ML):</a:t>
            </a:r>
          </a:p>
        </p:txBody>
      </p:sp>
      <p:pic>
        <p:nvPicPr>
          <p:cNvPr id="8" name="Picture 6" descr="txp_fig">
            <a:extLst>
              <a:ext uri="{FF2B5EF4-FFF2-40B4-BE49-F238E27FC236}">
                <a16:creationId xmlns:a16="http://schemas.microsoft.com/office/drawing/2014/main" id="{80083AA1-3E76-BB45-90BA-7297BA6EA13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349500"/>
            <a:ext cx="1860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0E1D6AE5-5B33-2E45-A480-ADB47093B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2936875"/>
            <a:ext cx="77781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the bias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small, and equality either holds exactly 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good approximation (e.g. large data sample limit).   Then,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80F2E630-1317-F54F-B1D9-FFC50A210CB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3967163"/>
            <a:ext cx="30956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31605617-1D26-0641-BD79-97139162115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1966913"/>
            <a:ext cx="43465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68A07954-7CF7-754D-95D0-375578FEB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4829175"/>
            <a:ext cx="78869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this using the 2nd derivative of 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its maximum:</a:t>
            </a:r>
          </a:p>
        </p:txBody>
      </p:sp>
      <p:pic>
        <p:nvPicPr>
          <p:cNvPr id="13" name="Picture 11" descr="txp_fig">
            <a:extLst>
              <a:ext uri="{FF2B5EF4-FFF2-40B4-BE49-F238E27FC236}">
                <a16:creationId xmlns:a16="http://schemas.microsoft.com/office/drawing/2014/main" id="{A88167F2-3BEE-8B43-A60B-8E606E9E5C81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5414963"/>
            <a:ext cx="34702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C2DCE27B-F9E7-0D43-9229-290180153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338" y="1373188"/>
            <a:ext cx="25638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Minimum Variance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Bound (MVB)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15" name="Straight Arrow Connector 3">
            <a:extLst>
              <a:ext uri="{FF2B5EF4-FFF2-40B4-BE49-F238E27FC236}">
                <a16:creationId xmlns:a16="http://schemas.microsoft.com/office/drawing/2014/main" id="{B9E22E0A-3E95-604A-AB44-8D8D0F0E7EC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724525" y="1628775"/>
            <a:ext cx="503238" cy="287338"/>
          </a:xfrm>
          <a:prstGeom prst="straightConnector1">
            <a:avLst/>
          </a:prstGeom>
          <a:noFill/>
          <a:ln w="2857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3688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Introduction to the Terascale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038697-3BBB-924E-8B3E-6C4E27C28D29}"/>
              </a:ext>
            </a:extLst>
          </p:cNvPr>
          <p:cNvSpPr txBox="1">
            <a:spLocks noChangeArrowheads="1"/>
          </p:cNvSpPr>
          <p:nvPr/>
        </p:nvSpPr>
        <p:spPr>
          <a:xfrm>
            <a:off x="1265237" y="245269"/>
            <a:ext cx="69119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Testing significance / goodness-of-fit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BFCA0C8-2DE0-FB48-A663-837E0CD97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96" y="977447"/>
            <a:ext cx="68144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predicts pdf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set of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observations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,...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602157E5-686D-8B41-ACC6-2A2EE41EB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460" y="1963921"/>
            <a:ext cx="5742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observe a single point in this space: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ABFCE4FF-C39D-C044-B0E8-41BB5AEA2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99" y="2565441"/>
            <a:ext cx="84792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quantify the level of compatibility between the data and the predictions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106138B7-4498-774D-B225-8F5426D4B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22" y="3731640"/>
            <a:ext cx="349675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Decide what part of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data space represents equal or less compatibility 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than does the point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(Not unique!)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0D49242-DEF9-294F-9BFF-72A7DC6B7E84}"/>
              </a:ext>
            </a:extLst>
          </p:cNvPr>
          <p:cNvGrpSpPr/>
          <p:nvPr/>
        </p:nvGrpSpPr>
        <p:grpSpPr>
          <a:xfrm>
            <a:off x="3873653" y="3352567"/>
            <a:ext cx="5248575" cy="3061840"/>
            <a:chOff x="1522379" y="1501261"/>
            <a:chExt cx="5248575" cy="3061840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A88B1E3-D7D9-D643-8947-C30A38BE0F9E}"/>
                </a:ext>
              </a:extLst>
            </p:cNvPr>
            <p:cNvSpPr/>
            <p:nvPr/>
          </p:nvSpPr>
          <p:spPr>
            <a:xfrm>
              <a:off x="2253343" y="1817914"/>
              <a:ext cx="2939143" cy="2296886"/>
            </a:xfrm>
            <a:custGeom>
              <a:avLst/>
              <a:gdLst>
                <a:gd name="connsiteX0" fmla="*/ 0 w 2939143"/>
                <a:gd name="connsiteY0" fmla="*/ 0 h 2296886"/>
                <a:gd name="connsiteX1" fmla="*/ 43543 w 2939143"/>
                <a:gd name="connsiteY1" fmla="*/ 76200 h 2296886"/>
                <a:gd name="connsiteX2" fmla="*/ 65314 w 2939143"/>
                <a:gd name="connsiteY2" fmla="*/ 97972 h 2296886"/>
                <a:gd name="connsiteX3" fmla="*/ 97971 w 2939143"/>
                <a:gd name="connsiteY3" fmla="*/ 163286 h 2296886"/>
                <a:gd name="connsiteX4" fmla="*/ 163286 w 2939143"/>
                <a:gd name="connsiteY4" fmla="*/ 228600 h 2296886"/>
                <a:gd name="connsiteX5" fmla="*/ 185057 w 2939143"/>
                <a:gd name="connsiteY5" fmla="*/ 250372 h 2296886"/>
                <a:gd name="connsiteX6" fmla="*/ 206828 w 2939143"/>
                <a:gd name="connsiteY6" fmla="*/ 283029 h 2296886"/>
                <a:gd name="connsiteX7" fmla="*/ 239486 w 2939143"/>
                <a:gd name="connsiteY7" fmla="*/ 304800 h 2296886"/>
                <a:gd name="connsiteX8" fmla="*/ 261257 w 2939143"/>
                <a:gd name="connsiteY8" fmla="*/ 326572 h 2296886"/>
                <a:gd name="connsiteX9" fmla="*/ 293914 w 2939143"/>
                <a:gd name="connsiteY9" fmla="*/ 348343 h 2296886"/>
                <a:gd name="connsiteX10" fmla="*/ 315686 w 2939143"/>
                <a:gd name="connsiteY10" fmla="*/ 370115 h 2296886"/>
                <a:gd name="connsiteX11" fmla="*/ 381000 w 2939143"/>
                <a:gd name="connsiteY11" fmla="*/ 413657 h 2296886"/>
                <a:gd name="connsiteX12" fmla="*/ 413657 w 2939143"/>
                <a:gd name="connsiteY12" fmla="*/ 435429 h 2296886"/>
                <a:gd name="connsiteX13" fmla="*/ 446314 w 2939143"/>
                <a:gd name="connsiteY13" fmla="*/ 457200 h 2296886"/>
                <a:gd name="connsiteX14" fmla="*/ 468086 w 2939143"/>
                <a:gd name="connsiteY14" fmla="*/ 478972 h 2296886"/>
                <a:gd name="connsiteX15" fmla="*/ 500743 w 2939143"/>
                <a:gd name="connsiteY15" fmla="*/ 500743 h 2296886"/>
                <a:gd name="connsiteX16" fmla="*/ 544286 w 2939143"/>
                <a:gd name="connsiteY16" fmla="*/ 544286 h 2296886"/>
                <a:gd name="connsiteX17" fmla="*/ 609600 w 2939143"/>
                <a:gd name="connsiteY17" fmla="*/ 576943 h 2296886"/>
                <a:gd name="connsiteX18" fmla="*/ 631371 w 2939143"/>
                <a:gd name="connsiteY18" fmla="*/ 598715 h 2296886"/>
                <a:gd name="connsiteX19" fmla="*/ 664028 w 2939143"/>
                <a:gd name="connsiteY19" fmla="*/ 620486 h 2296886"/>
                <a:gd name="connsiteX20" fmla="*/ 729343 w 2939143"/>
                <a:gd name="connsiteY20" fmla="*/ 642257 h 2296886"/>
                <a:gd name="connsiteX21" fmla="*/ 751114 w 2939143"/>
                <a:gd name="connsiteY21" fmla="*/ 664029 h 2296886"/>
                <a:gd name="connsiteX22" fmla="*/ 816428 w 2939143"/>
                <a:gd name="connsiteY22" fmla="*/ 685800 h 2296886"/>
                <a:gd name="connsiteX23" fmla="*/ 903514 w 2939143"/>
                <a:gd name="connsiteY23" fmla="*/ 729343 h 2296886"/>
                <a:gd name="connsiteX24" fmla="*/ 936171 w 2939143"/>
                <a:gd name="connsiteY24" fmla="*/ 740229 h 2296886"/>
                <a:gd name="connsiteX25" fmla="*/ 957943 w 2939143"/>
                <a:gd name="connsiteY25" fmla="*/ 762000 h 2296886"/>
                <a:gd name="connsiteX26" fmla="*/ 1023257 w 2939143"/>
                <a:gd name="connsiteY26" fmla="*/ 783772 h 2296886"/>
                <a:gd name="connsiteX27" fmla="*/ 1088571 w 2939143"/>
                <a:gd name="connsiteY27" fmla="*/ 805543 h 2296886"/>
                <a:gd name="connsiteX28" fmla="*/ 1121228 w 2939143"/>
                <a:gd name="connsiteY28" fmla="*/ 816429 h 2296886"/>
                <a:gd name="connsiteX29" fmla="*/ 1153886 w 2939143"/>
                <a:gd name="connsiteY29" fmla="*/ 838200 h 2296886"/>
                <a:gd name="connsiteX30" fmla="*/ 1186543 w 2939143"/>
                <a:gd name="connsiteY30" fmla="*/ 849086 h 2296886"/>
                <a:gd name="connsiteX31" fmla="*/ 1273628 w 2939143"/>
                <a:gd name="connsiteY31" fmla="*/ 870857 h 2296886"/>
                <a:gd name="connsiteX32" fmla="*/ 1382486 w 2939143"/>
                <a:gd name="connsiteY32" fmla="*/ 903515 h 2296886"/>
                <a:gd name="connsiteX33" fmla="*/ 1480457 w 2939143"/>
                <a:gd name="connsiteY33" fmla="*/ 925286 h 2296886"/>
                <a:gd name="connsiteX34" fmla="*/ 1545771 w 2939143"/>
                <a:gd name="connsiteY34" fmla="*/ 947057 h 2296886"/>
                <a:gd name="connsiteX35" fmla="*/ 1611086 w 2939143"/>
                <a:gd name="connsiteY35" fmla="*/ 968829 h 2296886"/>
                <a:gd name="connsiteX36" fmla="*/ 1643743 w 2939143"/>
                <a:gd name="connsiteY36" fmla="*/ 979715 h 2296886"/>
                <a:gd name="connsiteX37" fmla="*/ 1741714 w 2939143"/>
                <a:gd name="connsiteY37" fmla="*/ 1034143 h 2296886"/>
                <a:gd name="connsiteX38" fmla="*/ 1828800 w 2939143"/>
                <a:gd name="connsiteY38" fmla="*/ 1077686 h 2296886"/>
                <a:gd name="connsiteX39" fmla="*/ 1828800 w 2939143"/>
                <a:gd name="connsiteY39" fmla="*/ 1077686 h 2296886"/>
                <a:gd name="connsiteX40" fmla="*/ 1894114 w 2939143"/>
                <a:gd name="connsiteY40" fmla="*/ 1110343 h 2296886"/>
                <a:gd name="connsiteX41" fmla="*/ 1959428 w 2939143"/>
                <a:gd name="connsiteY41" fmla="*/ 1143000 h 2296886"/>
                <a:gd name="connsiteX42" fmla="*/ 2024743 w 2939143"/>
                <a:gd name="connsiteY42" fmla="*/ 1186543 h 2296886"/>
                <a:gd name="connsiteX43" fmla="*/ 2057400 w 2939143"/>
                <a:gd name="connsiteY43" fmla="*/ 1197429 h 2296886"/>
                <a:gd name="connsiteX44" fmla="*/ 2111828 w 2939143"/>
                <a:gd name="connsiteY44" fmla="*/ 1240972 h 2296886"/>
                <a:gd name="connsiteX45" fmla="*/ 2144486 w 2939143"/>
                <a:gd name="connsiteY45" fmla="*/ 1262743 h 2296886"/>
                <a:gd name="connsiteX46" fmla="*/ 2166257 w 2939143"/>
                <a:gd name="connsiteY46" fmla="*/ 1284515 h 2296886"/>
                <a:gd name="connsiteX47" fmla="*/ 2198914 w 2939143"/>
                <a:gd name="connsiteY47" fmla="*/ 1306286 h 2296886"/>
                <a:gd name="connsiteX48" fmla="*/ 2275114 w 2939143"/>
                <a:gd name="connsiteY48" fmla="*/ 1382486 h 2296886"/>
                <a:gd name="connsiteX49" fmla="*/ 2296886 w 2939143"/>
                <a:gd name="connsiteY49" fmla="*/ 1404257 h 2296886"/>
                <a:gd name="connsiteX50" fmla="*/ 2318657 w 2939143"/>
                <a:gd name="connsiteY50" fmla="*/ 1426029 h 2296886"/>
                <a:gd name="connsiteX51" fmla="*/ 2351314 w 2939143"/>
                <a:gd name="connsiteY51" fmla="*/ 1447800 h 2296886"/>
                <a:gd name="connsiteX52" fmla="*/ 2394857 w 2939143"/>
                <a:gd name="connsiteY52" fmla="*/ 1502229 h 2296886"/>
                <a:gd name="connsiteX53" fmla="*/ 2427514 w 2939143"/>
                <a:gd name="connsiteY53" fmla="*/ 1524000 h 2296886"/>
                <a:gd name="connsiteX54" fmla="*/ 2471057 w 2939143"/>
                <a:gd name="connsiteY54" fmla="*/ 1578429 h 2296886"/>
                <a:gd name="connsiteX55" fmla="*/ 2514600 w 2939143"/>
                <a:gd name="connsiteY55" fmla="*/ 1632857 h 2296886"/>
                <a:gd name="connsiteX56" fmla="*/ 2525486 w 2939143"/>
                <a:gd name="connsiteY56" fmla="*/ 1665515 h 2296886"/>
                <a:gd name="connsiteX57" fmla="*/ 2590800 w 2939143"/>
                <a:gd name="connsiteY57" fmla="*/ 1719943 h 2296886"/>
                <a:gd name="connsiteX58" fmla="*/ 2634343 w 2939143"/>
                <a:gd name="connsiteY58" fmla="*/ 1774372 h 2296886"/>
                <a:gd name="connsiteX59" fmla="*/ 2656114 w 2939143"/>
                <a:gd name="connsiteY59" fmla="*/ 1807029 h 2296886"/>
                <a:gd name="connsiteX60" fmla="*/ 2699657 w 2939143"/>
                <a:gd name="connsiteY60" fmla="*/ 1850572 h 2296886"/>
                <a:gd name="connsiteX61" fmla="*/ 2743200 w 2939143"/>
                <a:gd name="connsiteY61" fmla="*/ 1905000 h 2296886"/>
                <a:gd name="connsiteX62" fmla="*/ 2786743 w 2939143"/>
                <a:gd name="connsiteY62" fmla="*/ 1992086 h 2296886"/>
                <a:gd name="connsiteX63" fmla="*/ 2819400 w 2939143"/>
                <a:gd name="connsiteY63" fmla="*/ 2046515 h 2296886"/>
                <a:gd name="connsiteX64" fmla="*/ 2830286 w 2939143"/>
                <a:gd name="connsiteY64" fmla="*/ 2079172 h 2296886"/>
                <a:gd name="connsiteX65" fmla="*/ 2852057 w 2939143"/>
                <a:gd name="connsiteY65" fmla="*/ 2111829 h 2296886"/>
                <a:gd name="connsiteX66" fmla="*/ 2862943 w 2939143"/>
                <a:gd name="connsiteY66" fmla="*/ 2144486 h 2296886"/>
                <a:gd name="connsiteX67" fmla="*/ 2884714 w 2939143"/>
                <a:gd name="connsiteY67" fmla="*/ 2177143 h 2296886"/>
                <a:gd name="connsiteX68" fmla="*/ 2906486 w 2939143"/>
                <a:gd name="connsiteY68" fmla="*/ 2242457 h 2296886"/>
                <a:gd name="connsiteX69" fmla="*/ 2917371 w 2939143"/>
                <a:gd name="connsiteY69" fmla="*/ 2275115 h 2296886"/>
                <a:gd name="connsiteX70" fmla="*/ 2939143 w 2939143"/>
                <a:gd name="connsiteY70" fmla="*/ 2296886 h 2296886"/>
                <a:gd name="connsiteX71" fmla="*/ 2928257 w 2939143"/>
                <a:gd name="connsiteY71" fmla="*/ 2264229 h 229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939143" h="2296886">
                  <a:moveTo>
                    <a:pt x="0" y="0"/>
                  </a:moveTo>
                  <a:cubicBezTo>
                    <a:pt x="14514" y="25400"/>
                    <a:pt x="27316" y="51859"/>
                    <a:pt x="43543" y="76200"/>
                  </a:cubicBezTo>
                  <a:cubicBezTo>
                    <a:pt x="49236" y="84740"/>
                    <a:pt x="60034" y="89171"/>
                    <a:pt x="65314" y="97972"/>
                  </a:cubicBezTo>
                  <a:cubicBezTo>
                    <a:pt x="103943" y="162355"/>
                    <a:pt x="42921" y="99060"/>
                    <a:pt x="97971" y="163286"/>
                  </a:cubicBezTo>
                  <a:cubicBezTo>
                    <a:pt x="97991" y="163309"/>
                    <a:pt x="152389" y="217703"/>
                    <a:pt x="163286" y="228600"/>
                  </a:cubicBezTo>
                  <a:cubicBezTo>
                    <a:pt x="170543" y="235857"/>
                    <a:pt x="179364" y="241832"/>
                    <a:pt x="185057" y="250372"/>
                  </a:cubicBezTo>
                  <a:cubicBezTo>
                    <a:pt x="192314" y="261258"/>
                    <a:pt x="197577" y="273778"/>
                    <a:pt x="206828" y="283029"/>
                  </a:cubicBezTo>
                  <a:cubicBezTo>
                    <a:pt x="216079" y="292280"/>
                    <a:pt x="229270" y="296627"/>
                    <a:pt x="239486" y="304800"/>
                  </a:cubicBezTo>
                  <a:cubicBezTo>
                    <a:pt x="247500" y="311211"/>
                    <a:pt x="253243" y="320161"/>
                    <a:pt x="261257" y="326572"/>
                  </a:cubicBezTo>
                  <a:cubicBezTo>
                    <a:pt x="271473" y="334745"/>
                    <a:pt x="283698" y="340170"/>
                    <a:pt x="293914" y="348343"/>
                  </a:cubicBezTo>
                  <a:cubicBezTo>
                    <a:pt x="301928" y="354754"/>
                    <a:pt x="307475" y="363957"/>
                    <a:pt x="315686" y="370115"/>
                  </a:cubicBezTo>
                  <a:cubicBezTo>
                    <a:pt x="336619" y="385814"/>
                    <a:pt x="359229" y="399143"/>
                    <a:pt x="381000" y="413657"/>
                  </a:cubicBezTo>
                  <a:lnTo>
                    <a:pt x="413657" y="435429"/>
                  </a:lnTo>
                  <a:cubicBezTo>
                    <a:pt x="424543" y="442686"/>
                    <a:pt x="437063" y="447949"/>
                    <a:pt x="446314" y="457200"/>
                  </a:cubicBezTo>
                  <a:cubicBezTo>
                    <a:pt x="453571" y="464457"/>
                    <a:pt x="460072" y="472561"/>
                    <a:pt x="468086" y="478972"/>
                  </a:cubicBezTo>
                  <a:cubicBezTo>
                    <a:pt x="478302" y="487145"/>
                    <a:pt x="490810" y="492229"/>
                    <a:pt x="500743" y="500743"/>
                  </a:cubicBezTo>
                  <a:cubicBezTo>
                    <a:pt x="516328" y="514101"/>
                    <a:pt x="524813" y="537795"/>
                    <a:pt x="544286" y="544286"/>
                  </a:cubicBezTo>
                  <a:cubicBezTo>
                    <a:pt x="578777" y="555783"/>
                    <a:pt x="579456" y="552827"/>
                    <a:pt x="609600" y="576943"/>
                  </a:cubicBezTo>
                  <a:cubicBezTo>
                    <a:pt x="617614" y="583354"/>
                    <a:pt x="623357" y="592304"/>
                    <a:pt x="631371" y="598715"/>
                  </a:cubicBezTo>
                  <a:cubicBezTo>
                    <a:pt x="641587" y="606888"/>
                    <a:pt x="652073" y="615173"/>
                    <a:pt x="664028" y="620486"/>
                  </a:cubicBezTo>
                  <a:cubicBezTo>
                    <a:pt x="684999" y="629806"/>
                    <a:pt x="729343" y="642257"/>
                    <a:pt x="729343" y="642257"/>
                  </a:cubicBezTo>
                  <a:cubicBezTo>
                    <a:pt x="736600" y="649514"/>
                    <a:pt x="741934" y="659439"/>
                    <a:pt x="751114" y="664029"/>
                  </a:cubicBezTo>
                  <a:cubicBezTo>
                    <a:pt x="771640" y="674292"/>
                    <a:pt x="816428" y="685800"/>
                    <a:pt x="816428" y="685800"/>
                  </a:cubicBezTo>
                  <a:cubicBezTo>
                    <a:pt x="854428" y="723800"/>
                    <a:pt x="828463" y="704326"/>
                    <a:pt x="903514" y="729343"/>
                  </a:cubicBezTo>
                  <a:lnTo>
                    <a:pt x="936171" y="740229"/>
                  </a:lnTo>
                  <a:cubicBezTo>
                    <a:pt x="943428" y="747486"/>
                    <a:pt x="948763" y="757410"/>
                    <a:pt x="957943" y="762000"/>
                  </a:cubicBezTo>
                  <a:cubicBezTo>
                    <a:pt x="978469" y="772263"/>
                    <a:pt x="1001486" y="776515"/>
                    <a:pt x="1023257" y="783772"/>
                  </a:cubicBezTo>
                  <a:lnTo>
                    <a:pt x="1088571" y="805543"/>
                  </a:lnTo>
                  <a:cubicBezTo>
                    <a:pt x="1099457" y="809172"/>
                    <a:pt x="1111680" y="810064"/>
                    <a:pt x="1121228" y="816429"/>
                  </a:cubicBezTo>
                  <a:cubicBezTo>
                    <a:pt x="1132114" y="823686"/>
                    <a:pt x="1142184" y="832349"/>
                    <a:pt x="1153886" y="838200"/>
                  </a:cubicBezTo>
                  <a:cubicBezTo>
                    <a:pt x="1164149" y="843332"/>
                    <a:pt x="1175473" y="846067"/>
                    <a:pt x="1186543" y="849086"/>
                  </a:cubicBezTo>
                  <a:cubicBezTo>
                    <a:pt x="1215410" y="856959"/>
                    <a:pt x="1245242" y="861395"/>
                    <a:pt x="1273628" y="870857"/>
                  </a:cubicBezTo>
                  <a:cubicBezTo>
                    <a:pt x="1327894" y="888946"/>
                    <a:pt x="1333135" y="892548"/>
                    <a:pt x="1382486" y="903515"/>
                  </a:cubicBezTo>
                  <a:cubicBezTo>
                    <a:pt x="1422454" y="912397"/>
                    <a:pt x="1442520" y="913905"/>
                    <a:pt x="1480457" y="925286"/>
                  </a:cubicBezTo>
                  <a:cubicBezTo>
                    <a:pt x="1502438" y="931880"/>
                    <a:pt x="1524000" y="939800"/>
                    <a:pt x="1545771" y="947057"/>
                  </a:cubicBezTo>
                  <a:lnTo>
                    <a:pt x="1611086" y="968829"/>
                  </a:lnTo>
                  <a:cubicBezTo>
                    <a:pt x="1621972" y="972458"/>
                    <a:pt x="1634196" y="973350"/>
                    <a:pt x="1643743" y="979715"/>
                  </a:cubicBezTo>
                  <a:cubicBezTo>
                    <a:pt x="1718604" y="1029622"/>
                    <a:pt x="1684234" y="1014982"/>
                    <a:pt x="1741714" y="1034143"/>
                  </a:cubicBezTo>
                  <a:cubicBezTo>
                    <a:pt x="1779713" y="1072142"/>
                    <a:pt x="1753749" y="1052669"/>
                    <a:pt x="1828800" y="1077686"/>
                  </a:cubicBezTo>
                  <a:lnTo>
                    <a:pt x="1828800" y="1077686"/>
                  </a:lnTo>
                  <a:cubicBezTo>
                    <a:pt x="1922399" y="1140085"/>
                    <a:pt x="1803969" y="1065269"/>
                    <a:pt x="1894114" y="1110343"/>
                  </a:cubicBezTo>
                  <a:cubicBezTo>
                    <a:pt x="1978515" y="1152545"/>
                    <a:pt x="1877351" y="1115643"/>
                    <a:pt x="1959428" y="1143000"/>
                  </a:cubicBezTo>
                  <a:cubicBezTo>
                    <a:pt x="1981200" y="1157514"/>
                    <a:pt x="1999920" y="1178268"/>
                    <a:pt x="2024743" y="1186543"/>
                  </a:cubicBezTo>
                  <a:cubicBezTo>
                    <a:pt x="2035629" y="1190172"/>
                    <a:pt x="2047137" y="1192297"/>
                    <a:pt x="2057400" y="1197429"/>
                  </a:cubicBezTo>
                  <a:cubicBezTo>
                    <a:pt x="2102081" y="1219769"/>
                    <a:pt x="2078073" y="1213968"/>
                    <a:pt x="2111828" y="1240972"/>
                  </a:cubicBezTo>
                  <a:cubicBezTo>
                    <a:pt x="2122044" y="1249145"/>
                    <a:pt x="2134270" y="1254570"/>
                    <a:pt x="2144486" y="1262743"/>
                  </a:cubicBezTo>
                  <a:cubicBezTo>
                    <a:pt x="2152500" y="1269154"/>
                    <a:pt x="2158243" y="1278104"/>
                    <a:pt x="2166257" y="1284515"/>
                  </a:cubicBezTo>
                  <a:cubicBezTo>
                    <a:pt x="2176473" y="1292688"/>
                    <a:pt x="2188981" y="1297772"/>
                    <a:pt x="2198914" y="1306286"/>
                  </a:cubicBezTo>
                  <a:lnTo>
                    <a:pt x="2275114" y="1382486"/>
                  </a:lnTo>
                  <a:lnTo>
                    <a:pt x="2296886" y="1404257"/>
                  </a:lnTo>
                  <a:cubicBezTo>
                    <a:pt x="2304143" y="1411514"/>
                    <a:pt x="2310117" y="1420336"/>
                    <a:pt x="2318657" y="1426029"/>
                  </a:cubicBezTo>
                  <a:cubicBezTo>
                    <a:pt x="2329543" y="1433286"/>
                    <a:pt x="2341098" y="1439627"/>
                    <a:pt x="2351314" y="1447800"/>
                  </a:cubicBezTo>
                  <a:cubicBezTo>
                    <a:pt x="2405179" y="1490892"/>
                    <a:pt x="2338276" y="1445648"/>
                    <a:pt x="2394857" y="1502229"/>
                  </a:cubicBezTo>
                  <a:cubicBezTo>
                    <a:pt x="2404108" y="1511480"/>
                    <a:pt x="2416628" y="1516743"/>
                    <a:pt x="2427514" y="1524000"/>
                  </a:cubicBezTo>
                  <a:cubicBezTo>
                    <a:pt x="2494535" y="1624529"/>
                    <a:pt x="2409005" y="1500861"/>
                    <a:pt x="2471057" y="1578429"/>
                  </a:cubicBezTo>
                  <a:cubicBezTo>
                    <a:pt x="2525975" y="1647078"/>
                    <a:pt x="2462040" y="1580299"/>
                    <a:pt x="2514600" y="1632857"/>
                  </a:cubicBezTo>
                  <a:cubicBezTo>
                    <a:pt x="2518229" y="1643743"/>
                    <a:pt x="2519121" y="1655967"/>
                    <a:pt x="2525486" y="1665515"/>
                  </a:cubicBezTo>
                  <a:cubicBezTo>
                    <a:pt x="2542249" y="1690660"/>
                    <a:pt x="2566703" y="1703878"/>
                    <a:pt x="2590800" y="1719943"/>
                  </a:cubicBezTo>
                  <a:cubicBezTo>
                    <a:pt x="2657808" y="1820456"/>
                    <a:pt x="2572298" y="1696816"/>
                    <a:pt x="2634343" y="1774372"/>
                  </a:cubicBezTo>
                  <a:cubicBezTo>
                    <a:pt x="2642516" y="1784588"/>
                    <a:pt x="2647600" y="1797096"/>
                    <a:pt x="2656114" y="1807029"/>
                  </a:cubicBezTo>
                  <a:cubicBezTo>
                    <a:pt x="2669472" y="1822614"/>
                    <a:pt x="2688271" y="1833493"/>
                    <a:pt x="2699657" y="1850572"/>
                  </a:cubicBezTo>
                  <a:cubicBezTo>
                    <a:pt x="2727121" y="1891769"/>
                    <a:pt x="2712177" y="1873978"/>
                    <a:pt x="2743200" y="1905000"/>
                  </a:cubicBezTo>
                  <a:cubicBezTo>
                    <a:pt x="2768216" y="1980052"/>
                    <a:pt x="2748743" y="1954088"/>
                    <a:pt x="2786743" y="1992086"/>
                  </a:cubicBezTo>
                  <a:cubicBezTo>
                    <a:pt x="2817576" y="2084590"/>
                    <a:pt x="2774575" y="1971807"/>
                    <a:pt x="2819400" y="2046515"/>
                  </a:cubicBezTo>
                  <a:cubicBezTo>
                    <a:pt x="2825304" y="2056354"/>
                    <a:pt x="2825154" y="2068909"/>
                    <a:pt x="2830286" y="2079172"/>
                  </a:cubicBezTo>
                  <a:cubicBezTo>
                    <a:pt x="2836137" y="2090874"/>
                    <a:pt x="2846206" y="2100127"/>
                    <a:pt x="2852057" y="2111829"/>
                  </a:cubicBezTo>
                  <a:cubicBezTo>
                    <a:pt x="2857189" y="2122092"/>
                    <a:pt x="2857811" y="2134223"/>
                    <a:pt x="2862943" y="2144486"/>
                  </a:cubicBezTo>
                  <a:cubicBezTo>
                    <a:pt x="2868794" y="2156188"/>
                    <a:pt x="2879401" y="2165188"/>
                    <a:pt x="2884714" y="2177143"/>
                  </a:cubicBezTo>
                  <a:cubicBezTo>
                    <a:pt x="2894035" y="2198114"/>
                    <a:pt x="2899229" y="2220686"/>
                    <a:pt x="2906486" y="2242457"/>
                  </a:cubicBezTo>
                  <a:cubicBezTo>
                    <a:pt x="2910115" y="2253343"/>
                    <a:pt x="2909257" y="2267001"/>
                    <a:pt x="2917371" y="2275115"/>
                  </a:cubicBezTo>
                  <a:lnTo>
                    <a:pt x="2939143" y="2296886"/>
                  </a:lnTo>
                  <a:lnTo>
                    <a:pt x="2928257" y="2264229"/>
                  </a:lnTo>
                </a:path>
              </a:pathLst>
            </a:cu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B408236-060E-4F45-A691-1B403CBA775D}"/>
                </a:ext>
              </a:extLst>
            </p:cNvPr>
            <p:cNvSpPr txBox="1"/>
            <p:nvPr/>
          </p:nvSpPr>
          <p:spPr>
            <a:xfrm>
              <a:off x="2182627" y="3147328"/>
              <a:ext cx="26368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≤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“less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eq. compatible”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41" name="Line 21">
              <a:extLst>
                <a:ext uri="{FF2B5EF4-FFF2-40B4-BE49-F238E27FC236}">
                  <a16:creationId xmlns:a16="http://schemas.microsoft.com/office/drawing/2014/main" id="{F470DB3E-835A-204A-803E-4031843C59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1125" y="2109279"/>
              <a:ext cx="145373" cy="52120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A0BD1F-3F16-194E-A9E6-EF9C1CC0033D}"/>
                </a:ext>
              </a:extLst>
            </p:cNvPr>
            <p:cNvSpPr txBox="1"/>
            <p:nvPr/>
          </p:nvSpPr>
          <p:spPr>
            <a:xfrm>
              <a:off x="4291279" y="1901371"/>
              <a:ext cx="24796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“more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compatible” 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6A3175B-EE43-E14C-B434-5A66975DB0E7}"/>
                </a:ext>
              </a:extLst>
            </p:cNvPr>
            <p:cNvSpPr txBox="1"/>
            <p:nvPr/>
          </p:nvSpPr>
          <p:spPr>
            <a:xfrm>
              <a:off x="3302304" y="1618752"/>
              <a:ext cx="550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0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obs</a:t>
              </a:r>
              <a:endPara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8FDF655-04BC-6344-913B-EE111BF2F193}"/>
                </a:ext>
              </a:extLst>
            </p:cNvPr>
            <p:cNvSpPr/>
            <p:nvPr/>
          </p:nvSpPr>
          <p:spPr>
            <a:xfrm>
              <a:off x="3684624" y="4304509"/>
              <a:ext cx="317503" cy="198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9F14DAA7-2540-C245-8F78-C37C22C3C924}"/>
                </a:ext>
              </a:extLst>
            </p:cNvPr>
            <p:cNvCxnSpPr/>
            <p:nvPr/>
          </p:nvCxnSpPr>
          <p:spPr>
            <a:xfrm>
              <a:off x="1961809" y="4411885"/>
              <a:ext cx="321821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D2B446E6-C643-5342-9BAF-18055D0DFE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63890" y="1618754"/>
              <a:ext cx="1" cy="27981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1341B96-8E34-0647-A3AB-47D6DAB187E8}"/>
                </a:ext>
              </a:extLst>
            </p:cNvPr>
            <p:cNvSpPr/>
            <p:nvPr/>
          </p:nvSpPr>
          <p:spPr>
            <a:xfrm>
              <a:off x="3766498" y="2721429"/>
              <a:ext cx="84982" cy="852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609AD1F-667D-854F-B843-907578AC90BF}"/>
                </a:ext>
              </a:extLst>
            </p:cNvPr>
            <p:cNvSpPr txBox="1"/>
            <p:nvPr/>
          </p:nvSpPr>
          <p:spPr>
            <a:xfrm>
              <a:off x="5235127" y="416299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878861B-DF34-6E49-95A2-A419A0B58DBE}"/>
                </a:ext>
              </a:extLst>
            </p:cNvPr>
            <p:cNvSpPr txBox="1"/>
            <p:nvPr/>
          </p:nvSpPr>
          <p:spPr>
            <a:xfrm>
              <a:off x="1522379" y="150126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41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Introduction to the Terascale / Statistics Lecture 2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7C9FC18C-9C4C-8E48-B1DB-6681725C744D}"/>
              </a:ext>
            </a:extLst>
          </p:cNvPr>
          <p:cNvSpPr txBox="1">
            <a:spLocks noChangeArrowheads="1"/>
          </p:cNvSpPr>
          <p:nvPr/>
        </p:nvSpPr>
        <p:spPr>
          <a:xfrm>
            <a:off x="185737" y="162633"/>
            <a:ext cx="87725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MVB for MLE of exponential parameter</a:t>
            </a:r>
            <a:endParaRPr lang="en-GB" altLang="en-US" sz="3200" i="1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6E8098-0FDD-7B46-B88E-01D954B5C145}"/>
              </a:ext>
            </a:extLst>
          </p:cNvPr>
          <p:cNvSpPr txBox="1"/>
          <p:nvPr/>
        </p:nvSpPr>
        <p:spPr>
          <a:xfrm>
            <a:off x="435882" y="2216461"/>
            <a:ext cx="6483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found for the exponential parameter the MLE </a:t>
            </a:r>
          </a:p>
        </p:txBody>
      </p:sp>
      <p:pic>
        <p:nvPicPr>
          <p:cNvPr id="18" name="Picture 8" descr="txp_fig">
            <a:extLst>
              <a:ext uri="{FF2B5EF4-FFF2-40B4-BE49-F238E27FC236}">
                <a16:creationId xmlns:a16="http://schemas.microsoft.com/office/drawing/2014/main" id="{CD10DB79-41F2-8F4D-8C39-A09653E3E1B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904" y="2102126"/>
            <a:ext cx="15541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70B807-0988-0F40-A853-40E92445DC89}"/>
              </a:ext>
            </a:extLst>
          </p:cNvPr>
          <p:cNvSpPr txBox="1"/>
          <p:nvPr/>
        </p:nvSpPr>
        <p:spPr>
          <a:xfrm>
            <a:off x="403224" y="2950700"/>
            <a:ext cx="5232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showed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hence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𝜕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/𝜕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5553E9-4CEA-824E-8C99-552C152667BB}"/>
              </a:ext>
            </a:extLst>
          </p:cNvPr>
          <p:cNvSpPr txBox="1"/>
          <p:nvPr/>
        </p:nvSpPr>
        <p:spPr>
          <a:xfrm>
            <a:off x="446767" y="1199450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3D5C8A-DE5E-0D48-9262-546FE219E660}"/>
              </a:ext>
            </a:extLst>
          </p:cNvPr>
          <p:cNvSpPr txBox="1"/>
          <p:nvPr/>
        </p:nvSpPr>
        <p:spPr>
          <a:xfrm>
            <a:off x="457653" y="3797700"/>
            <a:ext cx="1159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3F4F3A-DC5C-2E41-AAA4-B0018025D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111" y="957100"/>
            <a:ext cx="4825286" cy="97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6495DF-A91C-4A41-A47A-36E6BEE70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992" y="3604821"/>
            <a:ext cx="3311538" cy="90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94AF42B-8777-0040-BECC-D3CDB82E2A79}"/>
              </a:ext>
            </a:extLst>
          </p:cNvPr>
          <p:cNvSpPr txBox="1"/>
          <p:nvPr/>
        </p:nvSpPr>
        <p:spPr>
          <a:xfrm>
            <a:off x="446767" y="4780208"/>
            <a:ext cx="350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since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all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0E755B4-0790-5C48-A0D2-D3B8C19A13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0371" y="4639612"/>
            <a:ext cx="2580324" cy="864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BF5318F-7215-2749-BAAB-480D48564D04}"/>
              </a:ext>
            </a:extLst>
          </p:cNvPr>
          <p:cNvSpPr txBox="1"/>
          <p:nvPr/>
        </p:nvSpPr>
        <p:spPr>
          <a:xfrm>
            <a:off x="435882" y="5665173"/>
            <a:ext cx="1974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therefore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59C8ED7-A851-754F-9A08-AE8809FCFB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5200" y="5518005"/>
            <a:ext cx="2516239" cy="756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1D00179-AB95-8247-8537-D7E095B23CF7}"/>
              </a:ext>
            </a:extLst>
          </p:cNvPr>
          <p:cNvSpPr txBox="1"/>
          <p:nvPr/>
        </p:nvSpPr>
        <p:spPr>
          <a:xfrm>
            <a:off x="5225143" y="5695746"/>
            <a:ext cx="3269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(Here MLE is “efficient”).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0DCB64-646B-C14F-A106-6A09DC12DAD8}"/>
              </a:ext>
            </a:extLst>
          </p:cNvPr>
          <p:cNvSpPr txBox="1"/>
          <p:nvPr/>
        </p:nvSpPr>
        <p:spPr>
          <a:xfrm>
            <a:off x="4620634" y="5779744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3B75B2-2EB9-2F41-89AF-A7FCD9F2F339}"/>
              </a:ext>
            </a:extLst>
          </p:cNvPr>
          <p:cNvSpPr txBox="1"/>
          <p:nvPr/>
        </p:nvSpPr>
        <p:spPr>
          <a:xfrm>
            <a:off x="6620676" y="4814739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61226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Introduction to the Terascale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8DBA742-FD84-A447-B653-D6FD565ED9FF}"/>
              </a:ext>
            </a:extLst>
          </p:cNvPr>
          <p:cNvSpPr txBox="1">
            <a:spLocks noChangeArrowheads="1"/>
          </p:cNvSpPr>
          <p:nvPr/>
        </p:nvSpPr>
        <p:spPr>
          <a:xfrm>
            <a:off x="355600" y="361950"/>
            <a:ext cx="72358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Variance of estimators: graphical method</a:t>
            </a:r>
            <a:endParaRPr lang="en-GB" altLang="en-US" sz="3200" i="1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9B5DB08-CA8F-D442-95A0-D96D0F7A8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962025"/>
            <a:ext cx="46421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 ln</a:t>
            </a:r>
            <a:r>
              <a:rPr lang="en-US" altLang="en-US" sz="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its maximum: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1833CB6F-4D0E-D549-9F3F-E85E2B29E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2517775"/>
            <a:ext cx="74991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term is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ln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max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second term is zero, for third term use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inequality (assume equality):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86B47309-1CC6-BE4F-A5C1-CF16BEF38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4689475"/>
            <a:ext cx="6399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F1CE05A2-9158-1348-8E89-9BAF705DE69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1630363"/>
            <a:ext cx="7924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104E367D-DD41-B54B-84E8-DB223FED8F4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3576638"/>
            <a:ext cx="370681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txp_fig">
            <a:extLst>
              <a:ext uri="{FF2B5EF4-FFF2-40B4-BE49-F238E27FC236}">
                <a16:creationId xmlns:a16="http://schemas.microsoft.com/office/drawing/2014/main" id="{ABB411B8-DBBC-F14F-AA82-BD0731FA7DC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4724400"/>
            <a:ext cx="344328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1">
            <a:extLst>
              <a:ext uri="{FF2B5EF4-FFF2-40B4-BE49-F238E27FC236}">
                <a16:creationId xmlns:a16="http://schemas.microsoft.com/office/drawing/2014/main" id="{29B2C9F9-9661-E94E-840F-2B82DFCE4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5489575"/>
            <a:ext cx="13572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to get</a:t>
            </a:r>
          </a:p>
        </p:txBody>
      </p:sp>
      <p:pic>
        <p:nvPicPr>
          <p:cNvPr id="14" name="Picture 12" descr="txp_fig">
            <a:extLst>
              <a:ext uri="{FF2B5EF4-FFF2-40B4-BE49-F238E27FC236}">
                <a16:creationId xmlns:a16="http://schemas.microsoft.com/office/drawing/2014/main" id="{28DFD271-5FE5-454B-A730-FD5DD3ACB12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5622925"/>
            <a:ext cx="2921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3">
            <a:extLst>
              <a:ext uri="{FF2B5EF4-FFF2-40B4-BE49-F238E27FC236}">
                <a16:creationId xmlns:a16="http://schemas.microsoft.com/office/drawing/2014/main" id="{08A37C6F-756D-8C45-8840-77E5AEAF1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425" y="5495925"/>
            <a:ext cx="2849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change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away from</a:t>
            </a:r>
          </a:p>
        </p:txBody>
      </p:sp>
      <p:pic>
        <p:nvPicPr>
          <p:cNvPr id="16" name="Picture 14" descr="txp_fig">
            <a:extLst>
              <a:ext uri="{FF2B5EF4-FFF2-40B4-BE49-F238E27FC236}">
                <a16:creationId xmlns:a16="http://schemas.microsoft.com/office/drawing/2014/main" id="{E1B426B7-DE83-E640-A7ED-608A7EF25A35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5605463"/>
            <a:ext cx="1666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5">
            <a:extLst>
              <a:ext uri="{FF2B5EF4-FFF2-40B4-BE49-F238E27FC236}">
                <a16:creationId xmlns:a16="http://schemas.microsoft.com/office/drawing/2014/main" id="{6B938986-F291-544A-A617-C093AA393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025" y="5502275"/>
            <a:ext cx="35634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until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ln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decreases by 1/2.</a:t>
            </a:r>
          </a:p>
        </p:txBody>
      </p:sp>
    </p:spTree>
    <p:extLst>
      <p:ext uri="{BB962C8B-B14F-4D97-AF65-F5344CB8AC3E}">
        <p14:creationId xmlns:p14="http://schemas.microsoft.com/office/powerpoint/2010/main" val="308309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Introduction to the Terascale / Statistics Lecture 2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8D9AC97B-1261-5D44-B175-19CE3DBAB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1052513"/>
            <a:ext cx="45164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F6C28DE-D175-FA42-9FDB-8A4F314F265A}"/>
              </a:ext>
            </a:extLst>
          </p:cNvPr>
          <p:cNvSpPr txBox="1">
            <a:spLocks noChangeArrowheads="1"/>
          </p:cNvSpPr>
          <p:nvPr/>
        </p:nvSpPr>
        <p:spPr>
          <a:xfrm>
            <a:off x="355600" y="361950"/>
            <a:ext cx="72358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 of variance by graphical method</a:t>
            </a:r>
            <a:endParaRPr lang="en-GB" altLang="en-US" sz="3200" i="1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C79C3CE6-920B-3943-80C7-0AFE60635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1387475"/>
            <a:ext cx="3944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example with exponential: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EC8D8B9A-9278-EE42-B8B0-2423F2A8E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5006975"/>
            <a:ext cx="7135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quite parabolic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ln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since finite sample size (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50).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CB58CDCD-DD82-8A4E-8D8F-01C9FC023FA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2449513"/>
            <a:ext cx="3973513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60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86B1106-912E-5446-BC38-0D2870FCB13F}"/>
              </a:ext>
            </a:extLst>
          </p:cNvPr>
          <p:cNvSpPr txBox="1">
            <a:spLocks noChangeArrowheads="1"/>
          </p:cNvSpPr>
          <p:nvPr/>
        </p:nvSpPr>
        <p:spPr>
          <a:xfrm>
            <a:off x="3178175" y="136615"/>
            <a:ext cx="23526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-values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91162E4B-CF57-D144-8581-DA225855E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75" y="688512"/>
            <a:ext cx="7496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 level of compatibility between data and hypothesis (sometimes ‘goodness-of-fit’) by giving the </a:t>
            </a:r>
            <a:r>
              <a:rPr lang="en-US" alt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AF055BDE-C72F-3E40-94BD-0366D54FE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270" y="2220227"/>
            <a:ext cx="757996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	probability, under assumption of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observe data 	with equal or lesser compatibility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relative to the 	data we got.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	probability, under assumption of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observe data as      	discrepant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the data we got or more so.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F1A481-2A63-E84A-9D22-650AF9B33FF8}"/>
              </a:ext>
            </a:extLst>
          </p:cNvPr>
          <p:cNvSpPr txBox="1"/>
          <p:nvPr/>
        </p:nvSpPr>
        <p:spPr>
          <a:xfrm>
            <a:off x="389732" y="4330371"/>
            <a:ext cx="85295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idea:  if there is only a very small probability to find data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even worse (or equal) compatibility, 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“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disfavoured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the data”.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 below a user-defined threshold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0.05) 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 (equivalent to hypothesis test of size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seen earlier).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08DCEA92-56DD-ED4D-98B4-AB09A6B2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0C1989A-F65E-5B49-A427-3A559D818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the Terascale / Statistics Lecture 2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5491AE9-324A-FF4B-80DD-B16E1CF3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BB92761-B842-FA41-BCF2-B627D9CF8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69" y="1618590"/>
            <a:ext cx="33655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3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the Terascale / Statistics Lecture 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86B1106-912E-5446-BC38-0D2870FCB13F}"/>
              </a:ext>
            </a:extLst>
          </p:cNvPr>
          <p:cNvSpPr txBox="1">
            <a:spLocks noChangeArrowheads="1"/>
          </p:cNvSpPr>
          <p:nvPr/>
        </p:nvSpPr>
        <p:spPr>
          <a:xfrm>
            <a:off x="1583517" y="310313"/>
            <a:ext cx="5740400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of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is not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(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D14BB06-426F-CD41-AACC-8E02D68D0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97" y="4343847"/>
            <a:ext cx="524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prior probability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F37B7C39-C9E7-904C-AAD8-5C4B36332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853" y="984953"/>
            <a:ext cx="6790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 is not the probability that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true!</a:t>
            </a:r>
          </a:p>
        </p:txBody>
      </p:sp>
      <p:pic>
        <p:nvPicPr>
          <p:cNvPr id="12" name="Picture 9" descr="warning">
            <a:extLst>
              <a:ext uri="{FF2B5EF4-FFF2-40B4-BE49-F238E27FC236}">
                <a16:creationId xmlns:a16="http://schemas.microsoft.com/office/drawing/2014/main" id="{7F042221-6E17-2740-A913-53B8F41AC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647" y="344179"/>
            <a:ext cx="5127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>
            <a:extLst>
              <a:ext uri="{FF2B5EF4-FFF2-40B4-BE49-F238E27FC236}">
                <a16:creationId xmlns:a16="http://schemas.microsoft.com/office/drawing/2014/main" id="{A0901E93-D729-B14E-B6E3-89DDD03AE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71" y="1472334"/>
            <a:ext cx="8548741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frequentist statistics we don’t talk about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(unless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represents a repeatable observation).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do define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 in Bayesian statistics as a degree of belief,  then we need to use Bayes’ theorem to obtain</a:t>
            </a:r>
          </a:p>
        </p:txBody>
      </p:sp>
      <p:pic>
        <p:nvPicPr>
          <p:cNvPr id="14" name="Picture 11" descr="txp_fig">
            <a:extLst>
              <a:ext uri="{FF2B5EF4-FFF2-40B4-BE49-F238E27FC236}">
                <a16:creationId xmlns:a16="http://schemas.microsoft.com/office/drawing/2014/main" id="{A79210F5-0D21-AA46-896D-F0AD167B5AE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360" y="3458024"/>
            <a:ext cx="38227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2">
            <a:extLst>
              <a:ext uri="{FF2B5EF4-FFF2-40B4-BE49-F238E27FC236}">
                <a16:creationId xmlns:a16="http://schemas.microsoft.com/office/drawing/2014/main" id="{D35ECAAE-5CB1-B945-9442-48A7934A4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697" y="4832797"/>
            <a:ext cx="73325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now stick with the frequentist approach;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is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-value, regrettably easy to misinterpret as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690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the Terascale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9944216-5AAC-0642-8D58-DC0C5D3570EA}"/>
              </a:ext>
            </a:extLst>
          </p:cNvPr>
          <p:cNvSpPr txBox="1">
            <a:spLocks noChangeArrowheads="1"/>
          </p:cNvSpPr>
          <p:nvPr/>
        </p:nvSpPr>
        <p:spPr>
          <a:xfrm>
            <a:off x="338138" y="228600"/>
            <a:ext cx="65944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Poisson counting experiment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A7A3BC3-678C-9040-947D-C9C2CC0C8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776288"/>
            <a:ext cx="796545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do a counting experiment and observe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 could be from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process or from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we only count the total number.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 model: 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01056FB-D861-2A49-966A-945B5DB21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2638425"/>
            <a:ext cx="3733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539F7443-47D9-B54F-9BC3-E450D5840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3511550"/>
            <a:ext cx="546576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mean (i.e., expected) # of signal events</a:t>
            </a:r>
          </a:p>
          <a:p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mean # of background events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CD937CCC-4B42-A244-9029-4AD0C6A03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4527550"/>
            <a:ext cx="828842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make inference about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(rejecting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≈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“discovery of signal process”)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test all non-zero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(values not rejected =  confidence interval)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both cases need to ask what is relevant alternative hypothesis.</a:t>
            </a:r>
          </a:p>
        </p:txBody>
      </p:sp>
    </p:spTree>
    <p:extLst>
      <p:ext uri="{BB962C8B-B14F-4D97-AF65-F5344CB8AC3E}">
        <p14:creationId xmlns:p14="http://schemas.microsoft.com/office/powerpoint/2010/main" val="246669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the Terascale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F55E1DA-4719-0446-A516-E5B647C74385}"/>
              </a:ext>
            </a:extLst>
          </p:cNvPr>
          <p:cNvSpPr txBox="1">
            <a:spLocks noChangeArrowheads="1"/>
          </p:cNvSpPr>
          <p:nvPr/>
        </p:nvSpPr>
        <p:spPr>
          <a:xfrm>
            <a:off x="366713" y="223838"/>
            <a:ext cx="8240712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Poisson counting experiment: discovery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D6198C3C-BF0F-1E44-A4B7-90B81BD43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742950"/>
            <a:ext cx="823815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0.5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(known), and we observe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we claim evidence for a new discovery?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Give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suppose relevant alt.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Picture 10" descr="txp_fig">
            <a:extLst>
              <a:ext uri="{FF2B5EF4-FFF2-40B4-BE49-F238E27FC236}">
                <a16:creationId xmlns:a16="http://schemas.microsoft.com/office/drawing/2014/main" id="{C4316487-9BC2-4D4F-B36C-55CACF7B59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2444750"/>
            <a:ext cx="4972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4528C309-5485-DE46-BF0F-3503BEB88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3355975"/>
            <a:ext cx="6637338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77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8A8B6E2A-4E14-6C42-8F05-F0D7F3556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09" y="2267540"/>
            <a:ext cx="3556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the Terascale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81D714C-2729-3C42-A5E9-86FA7EEC5326}"/>
              </a:ext>
            </a:extLst>
          </p:cNvPr>
          <p:cNvSpPr txBox="1">
            <a:spLocks noChangeArrowheads="1"/>
          </p:cNvSpPr>
          <p:nvPr/>
        </p:nvSpPr>
        <p:spPr>
          <a:xfrm>
            <a:off x="2332907" y="190531"/>
            <a:ext cx="4725988" cy="360362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Significance from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  <a:endParaRPr lang="en-GB" altLang="en-US" sz="3200" i="1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AF98A2A-34BC-3344-A80E-15E1D215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15" y="809052"/>
            <a:ext cx="822975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define significance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the number of standard deviations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a Gaussian variable would fluctuate in one direction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give the same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-value.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F96F9BF3-0F18-1F4F-A866-A3AEE428B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86" y="2118762"/>
            <a:ext cx="44005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81846AA8-C166-AE43-BFD4-6E68DAC06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329" y="3441677"/>
            <a:ext cx="2057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81BD02DD-6385-9F48-B61A-105E2797A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316" y="4347829"/>
            <a:ext cx="40446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ROOT: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 1 -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TMath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::Freq(Z)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TMath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NormQuantile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(1-p)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CA95C43F-5812-4849-84A7-35DE7B41C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7570" y="4350180"/>
            <a:ext cx="45961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python (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scipy.stats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 1 -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norm.cdf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(Z)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norm.sf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(Z)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norm.ppf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(1-p)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CC7F81-9125-5F4E-BD86-9B461B814231}"/>
              </a:ext>
            </a:extLst>
          </p:cNvPr>
          <p:cNvSpPr txBox="1"/>
          <p:nvPr/>
        </p:nvSpPr>
        <p:spPr>
          <a:xfrm>
            <a:off x="362746" y="5587092"/>
            <a:ext cx="8117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“number of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sigmas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  Note this does not mean that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original data was Gaussian distributed.</a:t>
            </a:r>
          </a:p>
        </p:txBody>
      </p:sp>
    </p:spTree>
    <p:extLst>
      <p:ext uri="{BB962C8B-B14F-4D97-AF65-F5344CB8AC3E}">
        <p14:creationId xmlns:p14="http://schemas.microsoft.com/office/powerpoint/2010/main" val="269592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the Terascale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53BD5A0-C9F2-E347-846D-A720206284B4}"/>
              </a:ext>
            </a:extLst>
          </p:cNvPr>
          <p:cNvSpPr txBox="1">
            <a:spLocks noChangeArrowheads="1"/>
          </p:cNvSpPr>
          <p:nvPr/>
        </p:nvSpPr>
        <p:spPr>
          <a:xfrm>
            <a:off x="157163" y="238805"/>
            <a:ext cx="88423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Poisson counting experiment: discovery significance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5BEDB0D-E102-464C-8672-A930AE369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925" y="2366963"/>
            <a:ext cx="428466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fact this tradition should be revisited: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intended to quantify probability of a signal-like fluctuation assuming background only; not intended to cover, e.g., hidden systematics, plausibility signal model, compatibility of data with signal, “look-elsewhere effect”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~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testing), etc.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34AAFC7-F2BC-2D47-87D6-295630792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45" y="896938"/>
            <a:ext cx="56781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significance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1.7 × 10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2C40508-12DC-DA4B-B501-C7925A057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895" y="866094"/>
            <a:ext cx="3086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4E62FD4F-579C-A746-B92C-964B3073A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304370"/>
            <a:ext cx="4240213" cy="398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748F170C-8629-0840-9A18-80A674349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08" y="1504950"/>
            <a:ext cx="8819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claim discovery if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&lt; 2.9 × 10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7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a “5-sigma effect”)</a:t>
            </a:r>
          </a:p>
        </p:txBody>
      </p:sp>
    </p:spTree>
    <p:extLst>
      <p:ext uri="{BB962C8B-B14F-4D97-AF65-F5344CB8AC3E}">
        <p14:creationId xmlns:p14="http://schemas.microsoft.com/office/powerpoint/2010/main" val="231660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H | \vec{x}) = \frac{ P ( \vec{x} | H) \pi(H) }&#13;&#10;{\int P ( \vec{x} | H) \pi(H) \, dH 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6"/>
  <p:tag name="PICTUREFILESIZE" val="3783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au} = \frac{1}{n} \sum_{i=1}^n t_i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1"/>
  <p:tag name="PICTUREFILESIZE" val="1247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au} = 1.062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97"/>
  <p:tag name="PICTUREFILESIZE" val="692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au} = \frac{1}{n} \sum_{i=1}^n t_i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1"/>
  <p:tag name="PICTUREFILESIZE" val="1247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sigma}_{\hat{\tau}} = 0.15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7"/>
  <p:tag name="PICTUREFILESIZE" val="77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(b = E[\hat{\theta}] - \theta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34"/>
  <p:tag name="PICTUREFILESIZE" val="114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V[\hat{\theta}] \approx&#13;&#10;-1 \left/ &#13;&#10;E \left[ \frac{ \partial^2 \ln L }&#13;&#10;{\partial \theta^2 } \right] \right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3"/>
  <p:tag name="PICTUREFILESIZE" val="3037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V[\hat{\theta}] \ge &#13;&#10;\left( 1 + \frac{ \partial b}{\partial \theta} \right)^2&#13;&#10;\left/ E \left[ - \frac{ \partial^2 \ln L }&#13;&#10;{\partial \theta^2 } \right] \right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13"/>
  <p:tag name="PICTUREFILESIZE" val="4263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widehat{V} [\hat{\theta}] =&#13;&#10;- \left. \left(&#13;&#10; \frac{ \partial^2 \ln L }&#13;&#10;{\partial \theta^2 } \right)^{-1}&#13;&#10;\right|_{\theta = \hat{\theta}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50"/>
  <p:tag name="PICTUREFILESIZE" val="3313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au} = \frac{1}{n} \sum_{i=1}^n t_i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1"/>
  <p:tag name="PICTUREFILESIZE" val="1247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ln L(\theta) = \ln L (\hat{\theta}) + &#13;&#10;\left[ \frac{ \partial \ln L }{\partial \theta} &#13;&#10;\right]_{\theta = \hat{\theta}}&#13;&#10; (\theta - \hat{\theta}) +&#13;&#10;{\small \frac{1}{2!}}&#13;&#10;\left[ \frac{ \partial^2 \ln L }{\partial \theta^2} &#13;&#10;\right]_{\theta = \hat{\theta}}&#13;&#10;(\theta - \hat{\theta})^2&#13;&#10;+ \ldots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619"/>
  <p:tag name="PICTUREFILESIZE" val="679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p\mbox{-value} &amp; = &amp; P(n \ge 5; b = 0.5, s = 0)&#13;&#10;\\*[0.3 cm]&#13;&#10;&amp; = &amp; 1.7 \times 10^{-4}&#13;&#10;\color{red}&#13;&#10;\; \ne P(s = 0)!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59"/>
  <p:tag name="PICTUREFILESIZE" val="4135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ln L(\theta) \approx \ln L_{\rm max} -&#13;&#10;\frac{(\theta - \hat{\theta})^2}&#13;&#10;{2 \widehat{\sigma^2}_{\hat{\theta}}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67"/>
  <p:tag name="PICTUREFILESIZE" val="2869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ln L(\hat{\theta} \pm \hat{\sigma}_{\hat{\theta}}) &#13;&#10;\approx \ln L_{\rm max} -&#13;&#10;{\small \frac{1}{2}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48"/>
  <p:tag name="PICTUREFILESIZE" val="209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 \hat{\sigma}_{\hat{\theta}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1"/>
  <p:tag name="PICTUREFILESIZE" val="325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29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\hat{\tau} &amp; = &amp; 1.062 \\*[0.5 cm]&#13;&#10;\Delta \hat{\tau}_- &amp; = &amp; 0.137 \\*[0.5 cm]&#13;&#10;\Delta \hat{\tau}_+ &amp; = &amp; 0.165 \\*[0.5 cm]&#13;&#10;\hat{\sigma}_{\hat{\tau}} &amp; \approx &amp;&#13;&#10;\Delta \hat{\tau}_- \approx&#13;&#10;\Delta \hat{\tau}_+ \approx 0.15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86"/>
  <p:tag name="PICTUREFILESIZE" val="532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s_{\rm up} = -0.197  \quad (\mbox{CL} = 0.90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79"/>
  <p:tag name="PICTUREFILESIZE" val="1819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s_{\rm up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9"/>
  <p:tag name="PICTUREFILESIZE" val="32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f(t; \tau) = \frac{1}{\tau} e^{- t / \tau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4"/>
  <p:tag name="PICTUREFILESIZE" val="133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t_1, \ldots, t_n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4"/>
  <p:tag name="PICTUREFILESIZE" val="502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L(\tau) = \prod_{i=1}^n \frac{1}{\tau} e^{- t_i / \tau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80"/>
  <p:tag name="PICTUREFILESIZE" val="1895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ln L(\tau) = &#13;&#10;\sum_{i=1}^n \ln f(t_i; \tau) = &#13;&#10;\sum_{i=1}^n \left( \ln \frac{1}{\tau} - &#13;&#10;\frac{t_i}{\tau} \right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89"/>
  <p:tag name="PICTUREFILESIZE" val="3839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frac{ \partial \ln L(\tau)}{ \partial \tau} = 0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38"/>
  <p:tag name="PICTUREFILESIZE" val="1519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30424</TotalTime>
  <Words>2860</Words>
  <Application>Microsoft Macintosh PowerPoint</Application>
  <PresentationFormat>On-screen Show (4:3)</PresentationFormat>
  <Paragraphs>347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ＭＳ Ｐゴシック</vt:lpstr>
      <vt:lpstr>Arial</vt:lpstr>
      <vt:lpstr>Calibri</vt:lpstr>
      <vt:lpstr>Courier New</vt:lpstr>
      <vt:lpstr>Roboto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750</cp:revision>
  <dcterms:created xsi:type="dcterms:W3CDTF">2020-05-18T17:44:39Z</dcterms:created>
  <dcterms:modified xsi:type="dcterms:W3CDTF">2025-03-18T22:08:19Z</dcterms:modified>
</cp:coreProperties>
</file>