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460" r:id="rId2"/>
    <p:sldId id="561" r:id="rId3"/>
    <p:sldId id="670" r:id="rId4"/>
    <p:sldId id="684" r:id="rId5"/>
    <p:sldId id="681" r:id="rId6"/>
    <p:sldId id="666" r:id="rId7"/>
    <p:sldId id="682" r:id="rId8"/>
    <p:sldId id="683" r:id="rId9"/>
    <p:sldId id="685" r:id="rId10"/>
    <p:sldId id="679" r:id="rId11"/>
    <p:sldId id="662" r:id="rId12"/>
    <p:sldId id="676" r:id="rId13"/>
    <p:sldId id="611" r:id="rId14"/>
    <p:sldId id="620" r:id="rId15"/>
    <p:sldId id="619" r:id="rId16"/>
    <p:sldId id="613" r:id="rId17"/>
    <p:sldId id="631" r:id="rId18"/>
    <p:sldId id="677" r:id="rId19"/>
    <p:sldId id="621" r:id="rId20"/>
    <p:sldId id="622" r:id="rId21"/>
    <p:sldId id="627" r:id="rId22"/>
    <p:sldId id="637" r:id="rId23"/>
    <p:sldId id="628" r:id="rId24"/>
    <p:sldId id="629" r:id="rId25"/>
    <p:sldId id="634" r:id="rId26"/>
    <p:sldId id="636" r:id="rId27"/>
    <p:sldId id="644" r:id="rId28"/>
    <p:sldId id="638" r:id="rId29"/>
    <p:sldId id="656" r:id="rId30"/>
    <p:sldId id="639" r:id="rId31"/>
    <p:sldId id="645" r:id="rId32"/>
    <p:sldId id="640" r:id="rId33"/>
    <p:sldId id="646" r:id="rId34"/>
    <p:sldId id="647" r:id="rId35"/>
    <p:sldId id="658" r:id="rId36"/>
    <p:sldId id="659" r:id="rId37"/>
    <p:sldId id="660" r:id="rId38"/>
    <p:sldId id="686" r:id="rId39"/>
    <p:sldId id="642" r:id="rId40"/>
    <p:sldId id="643" r:id="rId41"/>
    <p:sldId id="661" r:id="rId42"/>
    <p:sldId id="665" r:id="rId43"/>
    <p:sldId id="667" r:id="rId44"/>
    <p:sldId id="664" r:id="rId45"/>
    <p:sldId id="671" r:id="rId46"/>
    <p:sldId id="675" r:id="rId47"/>
    <p:sldId id="623" r:id="rId48"/>
    <p:sldId id="673" r:id="rId49"/>
    <p:sldId id="674" r:id="rId50"/>
    <p:sldId id="672" r:id="rId51"/>
    <p:sldId id="633" r:id="rId52"/>
    <p:sldId id="626" r:id="rId53"/>
    <p:sldId id="652" r:id="rId54"/>
    <p:sldId id="648" r:id="rId55"/>
    <p:sldId id="649" r:id="rId56"/>
    <p:sldId id="655" r:id="rId57"/>
    <p:sldId id="653" r:id="rId58"/>
    <p:sldId id="654" r:id="rId59"/>
    <p:sldId id="578" r:id="rId60"/>
    <p:sldId id="579" r:id="rId61"/>
    <p:sldId id="580" r:id="rId62"/>
    <p:sldId id="581" r:id="rId63"/>
    <p:sldId id="582" r:id="rId64"/>
    <p:sldId id="583" r:id="rId65"/>
  </p:sldIdLst>
  <p:sldSz cx="9144000" cy="6858000" type="screen4x3"/>
  <p:notesSz cx="6781800" cy="9918700"/>
  <p:custDataLst>
    <p:tags r:id="rId6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>
      <p:cViewPr>
        <p:scale>
          <a:sx n="118" d="100"/>
          <a:sy n="118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HFLAV Workshop / Recommendations for Statistical Approach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HFLAV Workshop / Recommendations for Statistical Approach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HFLAV Workshop / Recommendations for Statistical Approach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11.png"/><Relationship Id="rId5" Type="http://schemas.openxmlformats.org/officeDocument/2006/relationships/tags" Target="../tags/tag6.xml"/><Relationship Id="rId10" Type="http://schemas.openxmlformats.org/officeDocument/2006/relationships/image" Target="../media/image110.png"/><Relationship Id="rId4" Type="http://schemas.openxmlformats.org/officeDocument/2006/relationships/tags" Target="../tags/tag5.xml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0.xml"/><Relationship Id="rId7" Type="http://schemas.openxmlformats.org/officeDocument/2006/relationships/image" Target="../media/image1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tags" Target="../tags/tag12.xml"/><Relationship Id="rId10" Type="http://schemas.openxmlformats.org/officeDocument/2006/relationships/image" Target="../media/image118.png"/><Relationship Id="rId4" Type="http://schemas.openxmlformats.org/officeDocument/2006/relationships/tags" Target="../tags/tag11.xml"/><Relationship Id="rId9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7.xml"/><Relationship Id="rId7" Type="http://schemas.openxmlformats.org/officeDocument/2006/relationships/image" Target="../media/image1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7.png"/><Relationship Id="rId5" Type="http://schemas.openxmlformats.org/officeDocument/2006/relationships/image" Target="../media/image121.png"/><Relationship Id="rId4" Type="http://schemas.openxmlformats.org/officeDocument/2006/relationships/image" Target="../media/image1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24.xml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6.png"/><Relationship Id="rId4" Type="http://schemas.openxmlformats.org/officeDocument/2006/relationships/tags" Target="../tags/tag25.xml"/><Relationship Id="rId9" Type="http://schemas.openxmlformats.org/officeDocument/2006/relationships/image" Target="../media/image1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4307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Glen Cowan</a:t>
            </a:r>
          </a:p>
          <a:p>
            <a:r>
              <a:rPr lang="en-US" dirty="0">
                <a:solidFill>
                  <a:srgbClr val="0000FF"/>
                </a:solidFill>
              </a:rPr>
              <a:t>Physics Department</a:t>
            </a:r>
          </a:p>
          <a:p>
            <a:r>
              <a:rPr lang="en-US" dirty="0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g.cowan@rhul.ac.uk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www.pp.rhul.ac.uk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/~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cowan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6" y="4767673"/>
            <a:ext cx="2309346" cy="1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559889" y="340911"/>
            <a:ext cx="8184203" cy="12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Recommendations for Statistical Approach</a:t>
            </a:r>
          </a:p>
        </p:txBody>
      </p:sp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4541340" y="1996595"/>
            <a:ext cx="42883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ea typeface="SimSun" charset="0"/>
                <a:cs typeface="SimSun" charset="0"/>
              </a:rPr>
              <a:t>Heavy Flavor Workshop</a:t>
            </a:r>
          </a:p>
          <a:p>
            <a:r>
              <a:rPr lang="en-US" sz="3200" dirty="0">
                <a:ea typeface="SimSun" charset="0"/>
                <a:cs typeface="SimSun" charset="0"/>
              </a:rPr>
              <a:t>Zoom, 17 Sep 2020</a:t>
            </a:r>
          </a:p>
        </p:txBody>
      </p:sp>
      <p:pic>
        <p:nvPicPr>
          <p:cNvPr id="1026" name="Picture 2" descr="HFLAV logo">
            <a:extLst>
              <a:ext uri="{FF2B5EF4-FFF2-40B4-BE49-F238E27FC236}">
                <a16:creationId xmlns:a16="http://schemas.microsoft.com/office/drawing/2014/main" id="{3728F6CB-A53A-B144-B10E-DE2C22A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3" y="1875618"/>
            <a:ext cx="3502479" cy="13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CD0BAC-AB51-0B4D-B9A0-B95E9CBDAC0C}"/>
              </a:ext>
            </a:extLst>
          </p:cNvPr>
          <p:cNvSpPr/>
          <p:nvPr/>
        </p:nvSpPr>
        <p:spPr>
          <a:xfrm>
            <a:off x="2188979" y="3348840"/>
            <a:ext cx="5690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0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indico.cern.ch</a:t>
            </a:r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/event/947843/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397781" y="268969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HFLAV approach for a bad fit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99648-1CAB-8547-B857-CE9D6B3A59A3}"/>
              </a:ext>
            </a:extLst>
          </p:cNvPr>
          <p:cNvSpPr txBox="1"/>
          <p:nvPr/>
        </p:nvSpPr>
        <p:spPr>
          <a:xfrm>
            <a:off x="646622" y="1127712"/>
            <a:ext cx="813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cases where </a:t>
            </a:r>
            <a:r>
              <a:rPr lang="el-GR" dirty="0"/>
              <a:t>χ</a:t>
            </a:r>
            <a:r>
              <a:rPr lang="el-GR" baseline="30000" dirty="0"/>
              <a:t>2</a:t>
            </a:r>
            <a:r>
              <a:rPr lang="el-GR" dirty="0"/>
              <a:t>/</a:t>
            </a:r>
            <a:r>
              <a:rPr lang="en-GB" dirty="0" err="1"/>
              <a:t>dof</a:t>
            </a:r>
            <a:r>
              <a:rPr lang="en-GB" dirty="0"/>
              <a:t> &gt; 1, we do not usually scale the resulting uncertainty, in contrast to what is done by the Particle Data Group [5].  Rather, we examine the systematic uncertainties of each measurement to better understand them. Unless we find systematic discrepancies among the measurements, we do not apply any additional correction to the calculated uncertainty.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0E08D-2E9A-D74F-A1B9-4CA20A2328CB}"/>
              </a:ext>
            </a:extLst>
          </p:cNvPr>
          <p:cNvSpPr txBox="1"/>
          <p:nvPr/>
        </p:nvSpPr>
        <p:spPr>
          <a:xfrm>
            <a:off x="5167118" y="3494035"/>
            <a:ext cx="361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HFLAV, arXiv:1909.12524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D9623-6086-B941-B423-9F2FEBF3AD68}"/>
              </a:ext>
            </a:extLst>
          </p:cNvPr>
          <p:cNvSpPr txBox="1"/>
          <p:nvPr/>
        </p:nvSpPr>
        <p:spPr>
          <a:xfrm>
            <a:off x="548648" y="4496294"/>
            <a:ext cx="823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Reasonable but...</a:t>
            </a:r>
            <a:r>
              <a:rPr lang="en-GB" dirty="0">
                <a:solidFill>
                  <a:schemeClr val="bg2"/>
                </a:solidFill>
              </a:rPr>
              <a:t> to be rigorous one would prefer that the statistical procedure not be subject to a posteriori modifications. If one has reason to suspect that potential biases could be present, then this should be built into the original statistical model.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76311-BB32-454C-A60C-7CD619052C25}"/>
              </a:ext>
            </a:extLst>
          </p:cNvPr>
          <p:cNvSpPr txBox="1"/>
          <p:nvPr/>
        </p:nvSpPr>
        <p:spPr>
          <a:xfrm>
            <a:off x="6317676" y="6039148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GDC comment</a:t>
            </a:r>
          </a:p>
        </p:txBody>
      </p:sp>
    </p:spTree>
    <p:extLst>
      <p:ext uri="{BB962C8B-B14F-4D97-AF65-F5344CB8AC3E}">
        <p14:creationId xmlns:p14="http://schemas.microsoft.com/office/powerpoint/2010/main" val="7965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  <p:extLst>
      <p:ext uri="{BB962C8B-B14F-4D97-AF65-F5344CB8AC3E}">
        <p14:creationId xmlns:p14="http://schemas.microsoft.com/office/powerpoint/2010/main" val="256013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12</a:t>
            </a:fld>
            <a:endParaRPr lang="en-GB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45" y="838200"/>
            <a:ext cx="5617909" cy="5367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07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</a:t>
            </a:r>
            <a:r>
              <a:rPr lang="en-US" sz="1600" dirty="0" err="1">
                <a:solidFill>
                  <a:schemeClr val="bg2"/>
                </a:solidFill>
              </a:rPr>
              <a:t>xkcd.com</a:t>
            </a:r>
            <a:r>
              <a:rPr lang="en-US" sz="1600" dirty="0">
                <a:solidFill>
                  <a:schemeClr val="bg2"/>
                </a:solidFill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Randall Munroe, </a:t>
            </a:r>
            <a:r>
              <a:rPr lang="en-US" sz="1600" dirty="0" err="1">
                <a:solidFill>
                  <a:srgbClr val="000000"/>
                </a:solidFill>
              </a:rPr>
              <a:t>xkcd.com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Formulation of 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Treated like data: 	    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y</a:t>
            </a:r>
            <a:r>
              <a:rPr lang="en-US" i="1" baseline="-25000" dirty="0" err="1"/>
              <a:t>L</a:t>
            </a:r>
            <a:r>
              <a:rPr lang="en-US" i="1" baseline="-25000" dirty="0"/>
              <a:t> </a:t>
            </a:r>
            <a:r>
              <a:rPr lang="en-US" i="1" dirty="0"/>
              <a:t>      	</a:t>
            </a:r>
            <a:r>
              <a:rPr lang="en-US" dirty="0"/>
              <a:t>(the primary measurements)</a:t>
            </a:r>
            <a:endParaRPr lang="en-US" i="1" baseline="-25000" dirty="0"/>
          </a:p>
          <a:p>
            <a:r>
              <a:rPr lang="en-US" dirty="0"/>
              <a:t>			    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u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nuisance par.)</a:t>
            </a:r>
          </a:p>
          <a:p>
            <a:r>
              <a:rPr lang="en-US" dirty="0"/>
              <a:t>			    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 dirty="0"/>
              <a:t>					         of estimates of NP)</a:t>
            </a:r>
          </a:p>
          <a:p>
            <a:r>
              <a:rPr lang="en-US" dirty="0"/>
              <a:t>Adjustable parameters:    </a:t>
            </a:r>
            <a:r>
              <a:rPr lang="el-GR" i="1" dirty="0"/>
              <a:t>μ</a:t>
            </a:r>
            <a:r>
              <a:rPr lang="en-US" baseline="-25000" dirty="0"/>
              <a:t>1</a:t>
            </a:r>
            <a:r>
              <a:rPr lang="en-US" i="1" dirty="0"/>
              <a:t>,...,</a:t>
            </a:r>
            <a:r>
              <a:rPr lang="el-GR" i="1" dirty="0"/>
              <a:t>μ</a:t>
            </a:r>
            <a:r>
              <a:rPr lang="en-US" baseline="-25000" dirty="0"/>
              <a:t>M</a:t>
            </a:r>
            <a:r>
              <a:rPr lang="en-US" dirty="0"/>
              <a:t>	(parameters of interest)</a:t>
            </a:r>
            <a:endParaRPr lang="el-GR" dirty="0"/>
          </a:p>
          <a:p>
            <a:r>
              <a:rPr lang="en-US" dirty="0"/>
              <a:t>			     </a:t>
            </a:r>
            <a:r>
              <a:rPr lang="el-GR" i="1" dirty="0"/>
              <a:t>θ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l-GR" i="1" dirty="0"/>
              <a:t>θ</a:t>
            </a:r>
            <a:r>
              <a:rPr lang="en-US" i="1" baseline="-25000" dirty="0"/>
              <a:t>N </a:t>
            </a:r>
            <a:r>
              <a:rPr lang="en-US" dirty="0"/>
              <a:t>      	(nuisance parameters)</a:t>
            </a:r>
          </a:p>
          <a:p>
            <a:r>
              <a:rPr lang="en-US" dirty="0"/>
              <a:t>			     </a:t>
            </a:r>
            <a:r>
              <a:rPr lang="el-GR" i="1" dirty="0"/>
              <a:t>σ</a:t>
            </a:r>
            <a:r>
              <a:rPr lang="en-US" i="1" baseline="-25000" dirty="0"/>
              <a:t>u,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l-GR" i="1" dirty="0"/>
              <a:t>σ</a:t>
            </a:r>
            <a:r>
              <a:rPr lang="en-US" i="1" baseline="-25000" dirty="0" err="1"/>
              <a:t>u,N</a:t>
            </a:r>
            <a:r>
              <a:rPr lang="en-US" dirty="0"/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/>
              <a:t>						of NP estimates)</a:t>
            </a:r>
          </a:p>
          <a:p>
            <a:r>
              <a:rPr lang="en-US" dirty="0"/>
              <a:t>Fixed parameters:     	    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          (rel. err. in estimate of </a:t>
            </a:r>
            <a:r>
              <a:rPr lang="el-GR" i="1" dirty="0"/>
              <a:t>σ</a:t>
            </a:r>
            <a:r>
              <a:rPr lang="en-US" i="1" baseline="-25000" dirty="0" err="1"/>
              <a:t>u,i</a:t>
            </a:r>
            <a:r>
              <a:rPr lang="en-US" dirty="0"/>
              <a:t>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In limit of small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, the log terms revert back to the </a:t>
            </a:r>
          </a:p>
          <a:p>
            <a:r>
              <a:rPr lang="en-US" dirty="0"/>
              <a:t>quadratic form seen with known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2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51318" y="1223326"/>
            <a:ext cx="802754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General comments on statistical approach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	Maximum Likelihood, Least squares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	Nuisance parameters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	Confidence intervals</a:t>
            </a:r>
          </a:p>
          <a:p>
            <a:pPr>
              <a:spcAft>
                <a:spcPts val="0"/>
              </a:spcAft>
            </a:pPr>
            <a:r>
              <a:rPr lang="en-US" dirty="0"/>
              <a:t>Treatment of systematics</a:t>
            </a:r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Profile Likelihood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	Marginal Likelihood</a:t>
            </a:r>
          </a:p>
          <a:p>
            <a:r>
              <a:rPr lang="en-US" dirty="0"/>
              <a:t>“Errors on Errors” </a:t>
            </a:r>
            <a:r>
              <a:rPr lang="en-US" dirty="0" err="1"/>
              <a:t>à</a:t>
            </a:r>
            <a:r>
              <a:rPr lang="en-US" dirty="0"/>
              <a:t> la </a:t>
            </a:r>
          </a:p>
          <a:p>
            <a:r>
              <a:rPr lang="en-US" dirty="0">
                <a:solidFill>
                  <a:srgbClr val="000000"/>
                </a:solidFill>
              </a:rPr>
              <a:t>	GDC, </a:t>
            </a:r>
            <a:r>
              <a:rPr lang="is-IS" dirty="0">
                <a:solidFill>
                  <a:srgbClr val="000000"/>
                </a:solidFill>
              </a:rPr>
              <a:t>Eur. Phys. J. C (2019) 79:133, </a:t>
            </a:r>
            <a:r>
              <a:rPr lang="en-US" dirty="0">
                <a:solidFill>
                  <a:srgbClr val="000000"/>
                </a:solidFill>
              </a:rPr>
              <a:t>arXiv:1809.05778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1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257177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67471" y="5033259"/>
            <a:ext cx="8169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Warning –  tails of Gaussian fall off very fast; </a:t>
            </a:r>
          </a:p>
          <a:p>
            <a:r>
              <a:rPr lang="en-US" dirty="0"/>
              <a:t>“outliers” have strong influence on parameter estimates.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27130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246" y="1011864"/>
            <a:ext cx="816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HFLAV averaging based on Least Squares, which follows from method of Maximum Likelihood e.g. if independent measured </a:t>
            </a:r>
          </a:p>
          <a:p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~ Gaussian(</a:t>
            </a:r>
            <a:r>
              <a:rPr lang="en-US" i="1" dirty="0"/>
              <a:t>f</a:t>
            </a:r>
            <a:r>
              <a:rPr lang="en-US" sz="12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), </a:t>
            </a:r>
            <a:r>
              <a:rPr lang="el-GR" i="1" dirty="0"/>
              <a:t>σ</a:t>
            </a:r>
            <a:r>
              <a:rPr lang="en-US" i="1" baseline="-25000" dirty="0" err="1"/>
              <a:t>i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40" y="3796357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4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Conclusions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B9EC0-709B-E14C-8C7E-D830A20C5AF4}"/>
              </a:ext>
            </a:extLst>
          </p:cNvPr>
          <p:cNvSpPr txBox="1"/>
          <p:nvPr/>
        </p:nvSpPr>
        <p:spPr>
          <a:xfrm>
            <a:off x="874856" y="1037166"/>
            <a:ext cx="79970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My view:  general approach of HFLAV is perfectly reasonable.</a:t>
            </a:r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Report confidence interval/region (plus covariance?),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	systematics from profiling nuisance parameters.</a:t>
            </a:r>
          </a:p>
          <a:p>
            <a:pPr>
              <a:spcAft>
                <a:spcPts val="1200"/>
              </a:spcAft>
            </a:pPr>
            <a:r>
              <a:rPr lang="en-US" dirty="0"/>
              <a:t>Clarify treatment of common nuisance parameters.</a:t>
            </a:r>
          </a:p>
          <a:p>
            <a:pPr>
              <a:spcAft>
                <a:spcPts val="1200"/>
              </a:spcAft>
            </a:pPr>
            <a:r>
              <a:rPr lang="en-US" dirty="0"/>
              <a:t>Recommend some tweaks of notation and vocabulary: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Greek letters for parameters, Latin letters for data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	CL → </a:t>
            </a: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-value</a:t>
            </a:r>
          </a:p>
          <a:p>
            <a:r>
              <a:rPr lang="en-US" dirty="0"/>
              <a:t>Recommend avoiding a posteriori changes to model</a:t>
            </a:r>
          </a:p>
          <a:p>
            <a:r>
              <a:rPr lang="en-US" dirty="0"/>
              <a:t>in case of bad fit (→ “errors on errors”?)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Conclusions (2)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2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(3)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722775"/>
            <a:ext cx="782325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/>
              <a:t>Method assumes that 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assigned and is valuable when systematic errors are not well known but enough “expert opinion” is available to do so.</a:t>
            </a:r>
          </a:p>
          <a:p>
            <a:r>
              <a:rPr lang="en-US" dirty="0"/>
              <a:t>Alternatively 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significance of result degrades and ask if you really trust the assigned systematic errors at that level.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797608" y="3333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 dirty="0">
              <a:solidFill>
                <a:srgbClr val="CC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CF7A9-4444-E441-ACC2-A31BAD19B85B}"/>
              </a:ext>
            </a:extLst>
          </p:cNvPr>
          <p:cNvSpPr txBox="1"/>
          <p:nvPr/>
        </p:nvSpPr>
        <p:spPr>
          <a:xfrm>
            <a:off x="510952" y="1120676"/>
            <a:ext cx="80746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we have primary measurements </a:t>
            </a:r>
            <a:r>
              <a:rPr lang="en-US" b="1" i="1" dirty="0"/>
              <a:t>y</a:t>
            </a:r>
            <a:r>
              <a:rPr lang="en-US" dirty="0"/>
              <a:t>,</a:t>
            </a:r>
          </a:p>
          <a:p>
            <a:pPr>
              <a:spcAft>
                <a:spcPts val="1200"/>
              </a:spcAft>
            </a:pPr>
            <a:r>
              <a:rPr lang="en-US" dirty="0"/>
              <a:t>want to infer parameters of interest </a:t>
            </a:r>
            <a:r>
              <a:rPr lang="el-GR" b="1" i="1" dirty="0"/>
              <a:t>μ</a:t>
            </a:r>
            <a:r>
              <a:rPr lang="en-US" dirty="0"/>
              <a:t> with model </a:t>
            </a:r>
            <a:r>
              <a:rPr lang="en-US" i="1" dirty="0"/>
              <a:t>P</a:t>
            </a:r>
            <a:r>
              <a:rPr lang="en-US" sz="800" dirty="0"/>
              <a:t> </a:t>
            </a:r>
            <a:r>
              <a:rPr lang="en-US" dirty="0"/>
              <a:t>(</a:t>
            </a:r>
            <a:r>
              <a:rPr lang="en-US" b="1" i="1" dirty="0"/>
              <a:t>y</a:t>
            </a:r>
            <a:r>
              <a:rPr lang="en-US" sz="800" dirty="0"/>
              <a:t> </a:t>
            </a:r>
            <a:r>
              <a:rPr lang="en-US" dirty="0"/>
              <a:t>|</a:t>
            </a:r>
            <a:r>
              <a:rPr lang="en-US" sz="800" dirty="0"/>
              <a:t> </a:t>
            </a:r>
            <a:r>
              <a:rPr lang="el-GR" b="1" i="1" dirty="0"/>
              <a:t>μ</a:t>
            </a:r>
            <a:r>
              <a:rPr lang="en-US" dirty="0"/>
              <a:t>).</a:t>
            </a:r>
          </a:p>
          <a:p>
            <a:pPr>
              <a:spcAft>
                <a:spcPts val="1200"/>
              </a:spcAft>
            </a:pPr>
            <a:r>
              <a:rPr lang="en-US" dirty="0"/>
              <a:t>Model not perfect – need nuisance parameters → </a:t>
            </a:r>
            <a:r>
              <a:rPr lang="en-US" i="1" dirty="0"/>
              <a:t>P</a:t>
            </a:r>
            <a:r>
              <a:rPr lang="en-US" sz="800" dirty="0"/>
              <a:t> </a:t>
            </a:r>
            <a:r>
              <a:rPr lang="en-US" dirty="0"/>
              <a:t>(</a:t>
            </a:r>
            <a:r>
              <a:rPr lang="en-US" b="1" i="1" dirty="0"/>
              <a:t>y</a:t>
            </a:r>
            <a:r>
              <a:rPr lang="en-US" sz="800" dirty="0"/>
              <a:t> </a:t>
            </a:r>
            <a:r>
              <a:rPr lang="en-US" dirty="0"/>
              <a:t>|</a:t>
            </a:r>
            <a:r>
              <a:rPr lang="en-US" sz="800" dirty="0"/>
              <a:t> </a:t>
            </a:r>
            <a:r>
              <a:rPr lang="el-GR" b="1" i="1" dirty="0"/>
              <a:t>μ</a:t>
            </a:r>
            <a:r>
              <a:rPr lang="en-US" dirty="0"/>
              <a:t>,</a:t>
            </a:r>
            <a:r>
              <a:rPr lang="en-US" sz="800" dirty="0"/>
              <a:t> </a:t>
            </a:r>
            <a:r>
              <a:rPr lang="el-GR" b="1" i="1" dirty="0"/>
              <a:t>θ</a:t>
            </a:r>
            <a:r>
              <a:rPr lang="en-US" dirty="0"/>
              <a:t>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	“Converts” sys. error to part of overall stat. error </a:t>
            </a:r>
          </a:p>
          <a:p>
            <a:pPr>
              <a:spcAft>
                <a:spcPts val="0"/>
              </a:spcAft>
            </a:pPr>
            <a:r>
              <a:rPr lang="en-US" dirty="0"/>
              <a:t>Nuisance parameters decrease sensitivity to parameters of </a:t>
            </a:r>
          </a:p>
          <a:p>
            <a:pPr>
              <a:spcAft>
                <a:spcPts val="0"/>
              </a:spcAft>
            </a:pPr>
            <a:r>
              <a:rPr lang="en-US" dirty="0"/>
              <a:t>interest, so constrain using independent control measurements </a:t>
            </a:r>
            <a:r>
              <a:rPr lang="en-US" b="1" i="1" dirty="0"/>
              <a:t>u</a:t>
            </a:r>
            <a:r>
              <a:rPr lang="en-US" dirty="0"/>
              <a:t>,</a:t>
            </a:r>
          </a:p>
          <a:p>
            <a:r>
              <a:rPr lang="en-US" dirty="0"/>
              <a:t>which follow </a:t>
            </a:r>
            <a:r>
              <a:rPr lang="en-US" i="1" dirty="0"/>
              <a:t>P</a:t>
            </a:r>
            <a:r>
              <a:rPr lang="en-US" sz="800" dirty="0"/>
              <a:t> </a:t>
            </a:r>
            <a:r>
              <a:rPr lang="en-US" dirty="0"/>
              <a:t>(</a:t>
            </a:r>
            <a:r>
              <a:rPr lang="en-US" b="1" i="1" dirty="0"/>
              <a:t>u</a:t>
            </a:r>
            <a:r>
              <a:rPr lang="en-US" sz="800" dirty="0"/>
              <a:t> </a:t>
            </a:r>
            <a:r>
              <a:rPr lang="en-US" dirty="0"/>
              <a:t>|</a:t>
            </a:r>
            <a:r>
              <a:rPr lang="en-US" sz="800" dirty="0"/>
              <a:t>  </a:t>
            </a:r>
            <a:r>
              <a:rPr lang="el-GR" b="1" i="1" dirty="0"/>
              <a:t>θ</a:t>
            </a:r>
            <a:r>
              <a:rPr lang="en-US" dirty="0"/>
              <a:t>).  So now full likelihood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03824-C9E6-B344-8AEA-59CC2F90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4387524"/>
            <a:ext cx="5969000" cy="54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7AA3B-92ED-9047-8C67-D4DEE2468421}"/>
              </a:ext>
            </a:extLst>
          </p:cNvPr>
          <p:cNvSpPr txBox="1"/>
          <p:nvPr/>
        </p:nvSpPr>
        <p:spPr>
          <a:xfrm>
            <a:off x="510953" y="5116284"/>
            <a:ext cx="837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Often the control measurements </a:t>
            </a:r>
            <a:r>
              <a:rPr lang="en-US" b="1" i="1" dirty="0"/>
              <a:t>u </a:t>
            </a:r>
            <a:r>
              <a:rPr lang="en-US" dirty="0"/>
              <a:t>are estimates of the corresponding parameters </a:t>
            </a:r>
            <a:r>
              <a:rPr lang="el-GR" b="1" i="1" dirty="0"/>
              <a:t>θ</a:t>
            </a:r>
            <a:r>
              <a:rPr lang="en-US" dirty="0"/>
              <a:t>, e.g., with Gaussian pdf.</a:t>
            </a:r>
          </a:p>
        </p:txBody>
      </p:sp>
    </p:spTree>
    <p:extLst>
      <p:ext uri="{BB962C8B-B14F-4D97-AF65-F5344CB8AC3E}">
        <p14:creationId xmlns:p14="http://schemas.microsoft.com/office/powerpoint/2010/main" val="960977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Legendre, Galton...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C.F. Gauss, </a:t>
            </a:r>
            <a:r>
              <a:rPr lang="en-US" dirty="0" err="1">
                <a:solidFill>
                  <a:schemeClr val="bg2"/>
                </a:solidFill>
              </a:rPr>
              <a:t>Theoria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Combinationis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Observationum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Erroribus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Minimis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Obnoxiae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</a:rPr>
              <a:t>adjust 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2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(# meas.) – </a:t>
            </a:r>
            <a:r>
              <a:rPr lang="en-US" i="1" dirty="0"/>
              <a:t>M</a:t>
            </a:r>
            <a:r>
              <a:rPr lang="en-US" dirty="0"/>
              <a:t> (# fitted par.)</a:t>
            </a:r>
            <a:br>
              <a:rPr lang="en-US" dirty="0"/>
            </a:br>
            <a:r>
              <a:rPr lang="en-US" dirty="0"/>
              <a:t>degrees of freedom; expectation 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Suppose initial guess for model is</a:t>
            </a:r>
            <a:r>
              <a:rPr lang="en-US" dirty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30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26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Uncertainties related to theoretical</a:t>
            </a:r>
          </a:p>
          <a:p>
            <a:r>
              <a:rPr lang="en-US" dirty="0"/>
              <a:t>predictions are notoriously difficult</a:t>
            </a:r>
          </a:p>
          <a:p>
            <a:r>
              <a:rPr lang="en-US" dirty="0"/>
              <a:t>to quantify, e.g., in QCD may come</a:t>
            </a:r>
          </a:p>
          <a:p>
            <a:r>
              <a:rPr lang="en-US" dirty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/>
              <a:t>Problematic e.g. for </a:t>
            </a:r>
            <a:r>
              <a:rPr lang="el-GR" i="1" dirty="0"/>
              <a:t>α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l-GR" dirty="0"/>
              <a:t>       </a:t>
            </a:r>
            <a:r>
              <a:rPr lang="en-US" dirty="0"/>
              <a:t>→</a:t>
            </a:r>
          </a:p>
          <a:p>
            <a:r>
              <a:rPr lang="en-US" dirty="0"/>
              <a:t>If, e.g., some (theory) errors are</a:t>
            </a:r>
          </a:p>
          <a:p>
            <a:r>
              <a:rPr lang="en-US" dirty="0"/>
              <a:t>underestimated, one may obtain poor</a:t>
            </a:r>
          </a:p>
          <a:p>
            <a:r>
              <a:rPr lang="en-US" dirty="0"/>
              <a:t>goodness of fit, but size of confidence </a:t>
            </a:r>
          </a:p>
          <a:p>
            <a:r>
              <a:rPr lang="en-US" dirty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/>
              <a:t>reflect this.</a:t>
            </a:r>
          </a:p>
          <a:p>
            <a:r>
              <a:rPr lang="en-US" dirty="0"/>
              <a:t>An outlier with an underestimated </a:t>
            </a:r>
          </a:p>
          <a:p>
            <a:r>
              <a:rPr lang="en-US" dirty="0"/>
              <a:t>error bar can have an inordinately </a:t>
            </a:r>
          </a:p>
          <a:p>
            <a:r>
              <a:rPr lang="en-US" dirty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</a:p>
          <a:p>
            <a:r>
              <a:rPr lang="en-US" sz="1600" dirty="0">
                <a:solidFill>
                  <a:schemeClr val="bg2"/>
                </a:solidFill>
              </a:rPr>
              <a:t>Phys.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1442400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/>
              <a:t>least squares to the problem of averaging or meta-analysis, e.g.,</a:t>
            </a:r>
          </a:p>
          <a:p>
            <a:r>
              <a:rPr lang="en-US" dirty="0">
                <a:solidFill>
                  <a:schemeClr val="bg2"/>
                </a:solidFill>
              </a:rPr>
              <a:t>A. C. Aitken, </a:t>
            </a:r>
            <a:r>
              <a:rPr lang="en-US" i="1" dirty="0">
                <a:solidFill>
                  <a:schemeClr val="bg2"/>
                </a:solidFill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Observations</a:t>
            </a:r>
            <a:r>
              <a:rPr lang="en-US" dirty="0">
                <a:solidFill>
                  <a:schemeClr val="bg2"/>
                </a:solidFill>
              </a:rPr>
              <a:t>, Proc. Roy. Soc. Edinburgh </a:t>
            </a:r>
            <a:r>
              <a:rPr lang="en-US" b="1" dirty="0">
                <a:solidFill>
                  <a:schemeClr val="bg2"/>
                </a:solidFill>
              </a:rPr>
              <a:t>55</a:t>
            </a:r>
            <a:r>
              <a:rPr lang="en-US" dirty="0">
                <a:solidFill>
                  <a:schemeClr val="bg2"/>
                </a:solidFill>
              </a:rPr>
              <a:t> (1935) 42.</a:t>
            </a:r>
          </a:p>
          <a:p>
            <a:r>
              <a:rPr lang="en-US" dirty="0">
                <a:solidFill>
                  <a:schemeClr val="bg2"/>
                </a:solidFill>
              </a:rPr>
              <a:t>L.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>
                <a:solidFill>
                  <a:schemeClr val="bg2"/>
                </a:solidFill>
              </a:rPr>
              <a:t>How to Combine Correlated </a:t>
            </a:r>
          </a:p>
          <a:p>
            <a:r>
              <a:rPr lang="en-US" i="1" dirty="0">
                <a:solidFill>
                  <a:schemeClr val="bg2"/>
                </a:solidFill>
              </a:rPr>
              <a:t>Estimates of a Single Physical Quantity</a:t>
            </a:r>
            <a:r>
              <a:rPr lang="en-US" dirty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>
                <a:solidFill>
                  <a:schemeClr val="bg2"/>
                </a:solidFill>
              </a:rPr>
              <a:t>. Instr. Meth.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(1988) 110.</a:t>
            </a:r>
          </a:p>
          <a:p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Different Physical Quantities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>
                <a:solidFill>
                  <a:schemeClr val="bg2"/>
                </a:solidFill>
              </a:rPr>
              <a:t>. Instr. Meth. </a:t>
            </a:r>
            <a:r>
              <a:rPr lang="en-US" b="1" dirty="0">
                <a:solidFill>
                  <a:schemeClr val="bg2"/>
                </a:solidFill>
              </a:rPr>
              <a:t>A500</a:t>
            </a:r>
            <a:r>
              <a:rPr lang="en-US" dirty="0">
                <a:solidFill>
                  <a:schemeClr val="bg2"/>
                </a:solidFill>
              </a:rPr>
              <a:t> (2003) 391.</a:t>
            </a:r>
          </a:p>
          <a:p>
            <a:r>
              <a:rPr lang="en-US" dirty="0">
                <a:solidFill>
                  <a:schemeClr val="bg2"/>
                </a:solidFill>
              </a:rPr>
              <a:t>R. </a:t>
            </a:r>
            <a:r>
              <a:rPr lang="en-US" dirty="0" err="1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observable</a:t>
            </a:r>
            <a:r>
              <a:rPr lang="en-US" dirty="0">
                <a:solidFill>
                  <a:schemeClr val="bg2"/>
                </a:solidFill>
              </a:rPr>
              <a:t>,  Eur. Phys.  J.  C </a:t>
            </a:r>
            <a:r>
              <a:rPr lang="en-US" b="1" dirty="0">
                <a:solidFill>
                  <a:schemeClr val="bg2"/>
                </a:solidFill>
              </a:rPr>
              <a:t>74</a:t>
            </a:r>
            <a:r>
              <a:rPr lang="en-US" dirty="0">
                <a:solidFill>
                  <a:schemeClr val="bg2"/>
                </a:solidFill>
              </a:rPr>
              <a:t> (2014) 3004.</a:t>
            </a:r>
          </a:p>
          <a:p>
            <a:r>
              <a:rPr lang="en-US" dirty="0">
                <a:solidFill>
                  <a:schemeClr val="bg2"/>
                </a:solidFill>
              </a:rPr>
              <a:t>R. </a:t>
            </a:r>
            <a:r>
              <a:rPr lang="en-US" dirty="0" err="1">
                <a:solidFill>
                  <a:schemeClr val="bg2"/>
                </a:solidFill>
              </a:rPr>
              <a:t>DerSimonian</a:t>
            </a:r>
            <a:r>
              <a:rPr lang="en-US" dirty="0">
                <a:solidFill>
                  <a:schemeClr val="bg2"/>
                </a:solidFill>
              </a:rPr>
              <a:t> and N. Laird, </a:t>
            </a:r>
            <a:r>
              <a:rPr lang="en-US" i="1" dirty="0">
                <a:solidFill>
                  <a:schemeClr val="bg2"/>
                </a:solidFill>
              </a:rPr>
              <a:t>Meta-analysis in clinical trials</a:t>
            </a:r>
            <a:r>
              <a:rPr lang="en-US" dirty="0">
                <a:solidFill>
                  <a:schemeClr val="bg2"/>
                </a:solidFill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</a:rPr>
              <a:t>Controlled Clinical Trials </a:t>
            </a:r>
            <a:r>
              <a:rPr lang="en-US" b="1" dirty="0">
                <a:solidFill>
                  <a:schemeClr val="bg2"/>
                </a:solidFill>
              </a:rPr>
              <a:t>7</a:t>
            </a:r>
            <a:r>
              <a:rPr lang="en-US" dirty="0">
                <a:solidFill>
                  <a:schemeClr val="bg2"/>
                </a:solidFill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517179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38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7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49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343353" y="247196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Combining measurements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E3CDD-B360-C044-B10E-A524FDA030C9}"/>
              </a:ext>
            </a:extLst>
          </p:cNvPr>
          <p:cNvSpPr txBox="1"/>
          <p:nvPr/>
        </p:nvSpPr>
        <p:spPr>
          <a:xfrm>
            <a:off x="554037" y="968826"/>
            <a:ext cx="803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point:  reconstruct likelihood for full set of observed data and use to find a new limit.  E.g. for independent data: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0126F-68CC-C24E-A9BE-AB936DE6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3" y="2385249"/>
            <a:ext cx="3302400" cy="8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91CD3-1E38-A94D-A238-E6FA92ACD007}"/>
              </a:ext>
            </a:extLst>
          </p:cNvPr>
          <p:cNvSpPr txBox="1"/>
          <p:nvPr/>
        </p:nvSpPr>
        <p:spPr>
          <a:xfrm>
            <a:off x="528413" y="4181556"/>
            <a:ext cx="7653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Maybe likelihoods not available in full, need to approximate. </a:t>
            </a:r>
          </a:p>
          <a:p>
            <a:pPr>
              <a:spcAft>
                <a:spcPts val="1200"/>
              </a:spcAft>
            </a:pPr>
            <a:r>
              <a:rPr lang="en-US" dirty="0"/>
              <a:t>Need some assumptions about parameters common to different terms in the likelihood.</a:t>
            </a:r>
          </a:p>
          <a:p>
            <a:pPr>
              <a:spcAft>
                <a:spcPts val="1200"/>
              </a:spcAft>
            </a:pPr>
            <a:r>
              <a:rPr lang="en-US" dirty="0"/>
              <a:t>Same basic approach for limits and averages:  start with best available approximation for the full likelihood.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E428C-83E4-244D-A643-A4FD2175CAB0}"/>
              </a:ext>
            </a:extLst>
          </p:cNvPr>
          <p:cNvSpPr txBox="1"/>
          <p:nvPr/>
        </p:nvSpPr>
        <p:spPr>
          <a:xfrm>
            <a:off x="1567546" y="3190269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parameters </a:t>
            </a:r>
          </a:p>
          <a:p>
            <a:r>
              <a:rPr lang="en-US" dirty="0">
                <a:solidFill>
                  <a:schemeClr val="bg2"/>
                </a:solidFill>
              </a:rPr>
              <a:t>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84DF4-034E-1041-AAB1-24CAC696633A}"/>
              </a:ext>
            </a:extLst>
          </p:cNvPr>
          <p:cNvSpPr txBox="1"/>
          <p:nvPr/>
        </p:nvSpPr>
        <p:spPr>
          <a:xfrm>
            <a:off x="4050509" y="3199017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nuisance</a:t>
            </a:r>
          </a:p>
          <a:p>
            <a:r>
              <a:rPr lang="en-US" dirty="0">
                <a:solidFill>
                  <a:schemeClr val="bg2"/>
                </a:solidFill>
              </a:rPr>
              <a:t>parameters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AEDCA8-7D78-4D49-90B3-A54C7F7156FB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7282" y="2924219"/>
            <a:ext cx="338807" cy="3943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2B3F29-05E5-DF4A-B332-E9B86BD574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18861" y="2854823"/>
            <a:ext cx="217713" cy="3606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7155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50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8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51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4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52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105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53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54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55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56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57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58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Suppose parameter of interest </a:t>
            </a:r>
            <a:r>
              <a:rPr lang="el-GR" i="1" dirty="0"/>
              <a:t>μ</a:t>
            </a:r>
            <a:r>
              <a:rPr lang="en-US" dirty="0"/>
              <a:t>, nuisance parameter </a:t>
            </a:r>
            <a:r>
              <a:rPr lang="el-GR" i="1" dirty="0"/>
              <a:t>θ</a:t>
            </a:r>
            <a:r>
              <a:rPr lang="en-US" dirty="0"/>
              <a:t>,</a:t>
            </a:r>
            <a:endParaRPr lang="el-GR" dirty="0"/>
          </a:p>
          <a:p>
            <a:r>
              <a:rPr lang="en-US" i="1" dirty="0"/>
              <a:t>confidence</a:t>
            </a:r>
            <a:r>
              <a:rPr lang="en-US" dirty="0"/>
              <a:t> </a:t>
            </a:r>
            <a:r>
              <a:rPr lang="en-US" i="1" dirty="0"/>
              <a:t>interval</a:t>
            </a:r>
            <a:r>
              <a:rPr lang="en-US" dirty="0"/>
              <a:t> for </a:t>
            </a:r>
            <a:r>
              <a:rPr lang="el-GR" i="1" dirty="0"/>
              <a:t>μ</a:t>
            </a:r>
            <a:r>
              <a:rPr lang="en-US" i="1" dirty="0"/>
              <a:t> </a:t>
            </a:r>
            <a:r>
              <a:rPr lang="en-US" dirty="0"/>
              <a:t>from  “profile likelihood”: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Width of interval in usual LS fit </a:t>
            </a:r>
            <a:r>
              <a:rPr lang="en-US" i="1" dirty="0"/>
              <a:t>independent</a:t>
            </a:r>
            <a:r>
              <a:rPr lang="en-US" dirty="0"/>
              <a:t> of goodness of fit.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60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17099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Profiling nuisance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74E09-BD1A-6047-BA59-B070C404116F}"/>
              </a:ext>
            </a:extLst>
          </p:cNvPr>
          <p:cNvSpPr/>
          <p:nvPr/>
        </p:nvSpPr>
        <p:spPr>
          <a:xfrm>
            <a:off x="441325" y="2031923"/>
            <a:ext cx="456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Test </a:t>
            </a:r>
            <a:r>
              <a:rPr lang="el-GR" b="1" i="1" dirty="0"/>
              <a:t>μ</a:t>
            </a:r>
            <a:r>
              <a:rPr lang="en-US" dirty="0"/>
              <a:t> using profile likelihood 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80A99-E733-0A49-BEB7-F871F660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738" y="1772769"/>
            <a:ext cx="2654300" cy="107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22F9B-221E-A348-9B6E-D39E8D66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980" y="881829"/>
            <a:ext cx="3302000" cy="800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F43A14-8667-4246-A774-62411996CCA5}"/>
              </a:ext>
            </a:extLst>
          </p:cNvPr>
          <p:cNvSpPr txBox="1"/>
          <p:nvPr/>
        </p:nvSpPr>
        <p:spPr>
          <a:xfrm>
            <a:off x="441325" y="966047"/>
            <a:ext cx="512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Constrained  (profiled)  nuisance par.: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CA467-0141-7F48-BD23-0A6E94A261F8}"/>
              </a:ext>
            </a:extLst>
          </p:cNvPr>
          <p:cNvSpPr txBox="1"/>
          <p:nvPr/>
        </p:nvSpPr>
        <p:spPr>
          <a:xfrm>
            <a:off x="472962" y="3795530"/>
            <a:ext cx="85729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Wilks’ theorem:  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l-GR" dirty="0"/>
              <a:t>	</a:t>
            </a:r>
            <a:r>
              <a:rPr lang="en-US" dirty="0">
                <a:solidFill>
                  <a:schemeClr val="bg2"/>
                </a:solidFill>
              </a:rPr>
              <a:t>pdf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t</a:t>
            </a:r>
            <a:r>
              <a:rPr lang="el-GR" b="1" i="1" baseline="-25000" dirty="0">
                <a:solidFill>
                  <a:schemeClr val="bg2"/>
                </a:solidFill>
              </a:rPr>
              <a:t>μ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r>
              <a:rPr lang="el-GR" b="1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</a:t>
            </a:r>
            <a:r>
              <a:rPr lang="en-US" sz="800" dirty="0">
                <a:solidFill>
                  <a:schemeClr val="bg2"/>
                </a:solidFill>
              </a:rPr>
              <a:t>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 in “large sample limit” + regularity conditions 	is chi-square with </a:t>
            </a:r>
            <a:r>
              <a:rPr lang="en-US" i="1" dirty="0" err="1">
                <a:solidFill>
                  <a:schemeClr val="bg2"/>
                </a:solidFill>
              </a:rPr>
              <a:t>n</a:t>
            </a:r>
            <a:r>
              <a:rPr lang="en-US" baseline="-25000" dirty="0" err="1">
                <a:solidFill>
                  <a:schemeClr val="bg2"/>
                </a:solidFill>
              </a:rPr>
              <a:t>dof</a:t>
            </a:r>
            <a:r>
              <a:rPr lang="en-US" dirty="0">
                <a:solidFill>
                  <a:schemeClr val="bg2"/>
                </a:solidFill>
              </a:rPr>
              <a:t> = num. par. of interest</a:t>
            </a:r>
            <a:r>
              <a:rPr lang="el-GR" dirty="0">
                <a:solidFill>
                  <a:schemeClr val="bg2"/>
                </a:solidFill>
              </a:rPr>
              <a:t>,</a:t>
            </a:r>
            <a:r>
              <a:rPr lang="en-US" dirty="0">
                <a:solidFill>
                  <a:schemeClr val="bg2"/>
                </a:solidFill>
              </a:rPr>
              <a:t> independent of 	nuisance par.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en-US" dirty="0"/>
              <a:t>To the extent that asymptotic pdf is good approx., inference about </a:t>
            </a:r>
            <a:r>
              <a:rPr lang="el-GR" b="1" i="1" dirty="0"/>
              <a:t>μ</a:t>
            </a:r>
            <a:r>
              <a:rPr lang="en-US" dirty="0"/>
              <a:t> is independent of the nuisance parameters.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03A55-905C-A84B-8E40-4BE5E18D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63" y="2867074"/>
            <a:ext cx="3746500" cy="88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863F8-B83F-0840-82C5-7525FECA7B1D}"/>
              </a:ext>
            </a:extLst>
          </p:cNvPr>
          <p:cNvSpPr txBox="1"/>
          <p:nvPr/>
        </p:nvSpPr>
        <p:spPr>
          <a:xfrm>
            <a:off x="516112" y="3024328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-value of </a:t>
            </a:r>
            <a:r>
              <a:rPr lang="el-GR" b="1" i="1" dirty="0"/>
              <a:t>μ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588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Marginalizing nuisance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4FEEB-D453-C346-B6AB-0FA58E653F71}"/>
              </a:ext>
            </a:extLst>
          </p:cNvPr>
          <p:cNvSpPr txBox="1"/>
          <p:nvPr/>
        </p:nvSpPr>
        <p:spPr>
          <a:xfrm>
            <a:off x="556972" y="1040039"/>
            <a:ext cx="791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Alternatively, test </a:t>
            </a:r>
            <a:r>
              <a:rPr lang="el-GR" b="1" i="1" dirty="0"/>
              <a:t>μ</a:t>
            </a:r>
            <a:r>
              <a:rPr lang="en-US" dirty="0"/>
              <a:t> with a statistic such as the likelihood</a:t>
            </a:r>
          </a:p>
          <a:p>
            <a:r>
              <a:rPr lang="en-US" dirty="0"/>
              <a:t>ratio using fixed (or estimated) values of nuisance parameters,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727F8-29E0-8E4F-85F1-5212F170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88" y="2032682"/>
            <a:ext cx="2755900" cy="92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2C62A-1000-8544-B01C-F260682F5B35}"/>
              </a:ext>
            </a:extLst>
          </p:cNvPr>
          <p:cNvSpPr txBox="1"/>
          <p:nvPr/>
        </p:nvSpPr>
        <p:spPr>
          <a:xfrm>
            <a:off x="547360" y="4639530"/>
            <a:ext cx="8193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effect of the systematic uncertainty is built in by</a:t>
            </a:r>
            <a:r>
              <a:rPr lang="el-GR" dirty="0"/>
              <a:t> </a:t>
            </a:r>
            <a:r>
              <a:rPr lang="en-US" dirty="0"/>
              <a:t>averaging</a:t>
            </a:r>
          </a:p>
          <a:p>
            <a:r>
              <a:rPr lang="en-US" dirty="0"/>
              <a:t>over </a:t>
            </a:r>
            <a:r>
              <a:rPr lang="el-GR" b="1" i="1" dirty="0"/>
              <a:t>θ</a:t>
            </a:r>
            <a:r>
              <a:rPr lang="en-US" dirty="0"/>
              <a:t> with respect to </a:t>
            </a:r>
            <a:r>
              <a:rPr lang="el-GR" i="1" dirty="0"/>
              <a:t>π</a:t>
            </a:r>
            <a:r>
              <a:rPr lang="el-GR" dirty="0"/>
              <a:t>(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(→ “marginalize” over nuisance par.):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13DE8-6F4B-D44A-B0E9-2C4316BEFEC0}"/>
              </a:ext>
            </a:extLst>
          </p:cNvPr>
          <p:cNvSpPr txBox="1"/>
          <p:nvPr/>
        </p:nvSpPr>
        <p:spPr>
          <a:xfrm>
            <a:off x="547360" y="3082845"/>
            <a:ext cx="716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prior (Bayesian) pdf  to nuisance parameters </a:t>
            </a:r>
            <a:r>
              <a:rPr lang="el-GR" i="1" dirty="0"/>
              <a:t>π</a:t>
            </a:r>
            <a:r>
              <a:rPr lang="el-GR" dirty="0"/>
              <a:t>(</a:t>
            </a:r>
            <a:r>
              <a:rPr lang="el-GR" b="1" i="1" dirty="0"/>
              <a:t>θ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based on the control measurements: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B77DD-B904-414F-ADDD-B6550237EEC8}"/>
              </a:ext>
            </a:extLst>
          </p:cNvPr>
          <p:cNvSpPr txBox="1"/>
          <p:nvPr/>
        </p:nvSpPr>
        <p:spPr>
          <a:xfrm>
            <a:off x="3833239" y="2197031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,     here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03DC7F-FFC8-FF43-A251-A32E5847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53" y="2273466"/>
            <a:ext cx="28067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85FCF5-E5D0-ED44-B00B-B66C8ACA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43" y="5586495"/>
            <a:ext cx="4445000" cy="800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052F6-F644-5641-B51B-81C7D7B3B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93" y="4109282"/>
            <a:ext cx="28702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5BB088-79A8-2A44-99D4-5E693C6407F1}"/>
              </a:ext>
            </a:extLst>
          </p:cNvPr>
          <p:cNvSpPr txBox="1"/>
          <p:nvPr/>
        </p:nvSpPr>
        <p:spPr>
          <a:xfrm>
            <a:off x="4572000" y="4084160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,      </a:t>
            </a:r>
            <a:r>
              <a:rPr lang="el-GR" i="1" dirty="0">
                <a:solidFill>
                  <a:schemeClr val="bg2"/>
                </a:solidFill>
              </a:rPr>
              <a:t>π</a:t>
            </a:r>
            <a:r>
              <a:rPr lang="en-US" baseline="-25000" dirty="0">
                <a:solidFill>
                  <a:schemeClr val="bg2"/>
                </a:solidFill>
              </a:rPr>
              <a:t>0</a:t>
            </a:r>
            <a:r>
              <a:rPr lang="el-GR" dirty="0">
                <a:solidFill>
                  <a:schemeClr val="bg2"/>
                </a:solidFill>
              </a:rPr>
              <a:t>(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e.g. const.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C1DF35-D036-6B4C-9C79-30690D888D45}"/>
              </a:ext>
            </a:extLst>
          </p:cNvPr>
          <p:cNvSpPr txBox="1"/>
          <p:nvPr/>
        </p:nvSpPr>
        <p:spPr>
          <a:xfrm>
            <a:off x="6643751" y="5529945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 for </a:t>
            </a: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-values,</a:t>
            </a:r>
          </a:p>
          <a:p>
            <a:r>
              <a:rPr lang="en-US" dirty="0">
                <a:solidFill>
                  <a:schemeClr val="bg2"/>
                </a:solidFill>
              </a:rPr>
              <a:t>CLs, etc.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8FB118-20B8-6540-BDA8-C647434E3F58}"/>
              </a:ext>
            </a:extLst>
          </p:cNvPr>
          <p:cNvCxnSpPr>
            <a:cxnSpLocks/>
          </p:cNvCxnSpPr>
          <p:nvPr/>
        </p:nvCxnSpPr>
        <p:spPr bwMode="auto">
          <a:xfrm flipH="1">
            <a:off x="5771924" y="5817630"/>
            <a:ext cx="706046" cy="1278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347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HFLAV Workshop / Recommendations for Statistical Approach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Profile vs. marginal likelihood approach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09B32-19FD-C64C-A8F4-C7BF23989355}"/>
              </a:ext>
            </a:extLst>
          </p:cNvPr>
          <p:cNvSpPr txBox="1"/>
          <p:nvPr/>
        </p:nvSpPr>
        <p:spPr>
          <a:xfrm>
            <a:off x="1020029" y="1844925"/>
            <a:ext cx="728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Obtained automatically if </a:t>
            </a:r>
            <a:r>
              <a:rPr lang="en-US" dirty="0" err="1">
                <a:solidFill>
                  <a:schemeClr val="bg2"/>
                </a:solidFill>
              </a:rPr>
              <a:t>asymptotics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à</a:t>
            </a:r>
            <a:r>
              <a:rPr lang="en-US" dirty="0">
                <a:solidFill>
                  <a:schemeClr val="bg2"/>
                </a:solidFill>
              </a:rPr>
              <a:t> la Wilks holds.</a:t>
            </a:r>
          </a:p>
          <a:p>
            <a:r>
              <a:rPr lang="en-US" dirty="0">
                <a:solidFill>
                  <a:schemeClr val="bg2"/>
                </a:solidFill>
              </a:rPr>
              <a:t>Holds approximately if </a:t>
            </a:r>
            <a:r>
              <a:rPr lang="en-US" dirty="0" err="1">
                <a:solidFill>
                  <a:schemeClr val="bg2"/>
                </a:solidFill>
              </a:rPr>
              <a:t>asymptotics</a:t>
            </a:r>
            <a:r>
              <a:rPr lang="en-US" dirty="0">
                <a:solidFill>
                  <a:schemeClr val="bg2"/>
                </a:solidFill>
              </a:rPr>
              <a:t> not to</a:t>
            </a:r>
            <a:r>
              <a:rPr lang="el-GR" dirty="0">
                <a:solidFill>
                  <a:schemeClr val="bg2"/>
                </a:solidFill>
              </a:rPr>
              <a:t>ο</a:t>
            </a:r>
            <a:r>
              <a:rPr lang="en-US" dirty="0">
                <a:solidFill>
                  <a:schemeClr val="bg2"/>
                </a:solidFill>
              </a:rPr>
              <a:t> badly broken.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F71A76-C7DC-1B4D-B0C0-DA3423C0D9DB}"/>
              </a:ext>
            </a:extLst>
          </p:cNvPr>
          <p:cNvGrpSpPr/>
          <p:nvPr/>
        </p:nvGrpSpPr>
        <p:grpSpPr>
          <a:xfrm>
            <a:off x="531132" y="2749322"/>
            <a:ext cx="8504918" cy="907494"/>
            <a:chOff x="531132" y="2749322"/>
            <a:chExt cx="8504918" cy="9074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0AF16C-E328-1945-8E29-4DEBA690EEAE}"/>
                </a:ext>
              </a:extLst>
            </p:cNvPr>
            <p:cNvSpPr txBox="1"/>
            <p:nvPr/>
          </p:nvSpPr>
          <p:spPr>
            <a:xfrm>
              <a:off x="531132" y="2825819"/>
              <a:ext cx="8504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Approximate alternative:  reject </a:t>
              </a:r>
              <a:r>
                <a:rPr lang="el-GR" b="1" i="1" dirty="0"/>
                <a:t>μ</a:t>
              </a:r>
              <a:r>
                <a:rPr lang="en-US" dirty="0"/>
                <a:t> if                       ,</a:t>
              </a:r>
            </a:p>
            <a:p>
              <a:r>
                <a:rPr lang="en-US" dirty="0"/>
                <a:t>profile construction (Cranmer); hybrid resampling (B. Sen et al.)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ACB79A-C7D2-3E42-8EF7-38F9902FC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0975" y="2749322"/>
              <a:ext cx="1536700" cy="533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D9EAD-B1E4-6C48-B88E-C8E692841F5A}"/>
              </a:ext>
            </a:extLst>
          </p:cNvPr>
          <p:cNvGrpSpPr/>
          <p:nvPr/>
        </p:nvGrpSpPr>
        <p:grpSpPr>
          <a:xfrm>
            <a:off x="546618" y="904893"/>
            <a:ext cx="8061822" cy="854810"/>
            <a:chOff x="546618" y="904893"/>
            <a:chExt cx="8061822" cy="8548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8B3B68-3D6D-5746-B257-D2161648E5EC}"/>
                </a:ext>
              </a:extLst>
            </p:cNvPr>
            <p:cNvSpPr txBox="1"/>
            <p:nvPr/>
          </p:nvSpPr>
          <p:spPr>
            <a:xfrm>
              <a:off x="546618" y="904893"/>
              <a:ext cx="80618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Strict frequentist approach:  test points in (</a:t>
              </a:r>
              <a:r>
                <a:rPr lang="el-GR" b="1" i="1" dirty="0"/>
                <a:t>μ</a:t>
              </a:r>
              <a:r>
                <a:rPr lang="en-US" dirty="0"/>
                <a:t>,</a:t>
              </a:r>
              <a:r>
                <a:rPr lang="el-GR" b="1" i="1" dirty="0"/>
                <a:t> θ</a:t>
              </a:r>
              <a:r>
                <a:rPr lang="en-US" dirty="0"/>
                <a:t>) space and reject</a:t>
              </a:r>
            </a:p>
            <a:p>
              <a:r>
                <a:rPr lang="el-GR" b="1" i="1" dirty="0"/>
                <a:t>μ</a:t>
              </a:r>
              <a:r>
                <a:rPr lang="en-US" dirty="0"/>
                <a:t> if                       for all </a:t>
              </a:r>
              <a:r>
                <a:rPr lang="el-GR" b="1" i="1" dirty="0"/>
                <a:t>θ</a:t>
              </a:r>
              <a:r>
                <a:rPr lang="en-US" dirty="0"/>
                <a:t>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BA7307-0A0C-8F4A-BBF7-341E7CDEC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8235" y="1340603"/>
              <a:ext cx="1549400" cy="4191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D882DA-05D7-6740-8A00-83E5D49F43B7}"/>
              </a:ext>
            </a:extLst>
          </p:cNvPr>
          <p:cNvSpPr txBox="1"/>
          <p:nvPr/>
        </p:nvSpPr>
        <p:spPr>
          <a:xfrm>
            <a:off x="476703" y="3733313"/>
            <a:ext cx="80663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Marginal approach does not test individual points in (</a:t>
            </a:r>
            <a:r>
              <a:rPr lang="el-GR" b="1" i="1" dirty="0"/>
              <a:t>μ</a:t>
            </a:r>
            <a:r>
              <a:rPr lang="en-US" dirty="0"/>
              <a:t>,</a:t>
            </a:r>
            <a:r>
              <a:rPr lang="el-GR" b="1" i="1" dirty="0"/>
              <a:t> θ</a:t>
            </a:r>
            <a:r>
              <a:rPr lang="en-US" dirty="0"/>
              <a:t>) space, rather the model for a given </a:t>
            </a:r>
            <a:r>
              <a:rPr lang="el-GR" b="1" i="1" dirty="0"/>
              <a:t>μ</a:t>
            </a:r>
            <a:r>
              <a:rPr lang="en-US" dirty="0"/>
              <a:t> averaged over </a:t>
            </a:r>
            <a:r>
              <a:rPr lang="el-GR" b="1" i="1" dirty="0"/>
              <a:t>θ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Marginal likelihood usually requires MC integration to find pdf of test statistic (e.g., </a:t>
            </a:r>
            <a:r>
              <a:rPr lang="en-US" i="1" dirty="0"/>
              <a:t>q</a:t>
            </a:r>
            <a:r>
              <a:rPr lang="el-GR" b="1" i="1" baseline="-25000" dirty="0"/>
              <a:t>μ</a:t>
            </a:r>
            <a:r>
              <a:rPr lang="en-US" dirty="0"/>
              <a:t>) needed to find </a:t>
            </a:r>
            <a:r>
              <a:rPr lang="en-US" i="1" dirty="0"/>
              <a:t>p</a:t>
            </a:r>
            <a:r>
              <a:rPr lang="en-US" dirty="0"/>
              <a:t>-value.</a:t>
            </a:r>
          </a:p>
          <a:p>
            <a:r>
              <a:rPr lang="en-US" dirty="0"/>
              <a:t>Results from profile and marginal likelihoods equal in simple</a:t>
            </a:r>
          </a:p>
          <a:p>
            <a:r>
              <a:rPr lang="en-US" dirty="0"/>
              <a:t>cases and very similar in “most cases of practical interest”.</a:t>
            </a:r>
          </a:p>
        </p:txBody>
      </p:sp>
    </p:spTree>
    <p:extLst>
      <p:ext uri="{BB962C8B-B14F-4D97-AF65-F5344CB8AC3E}">
        <p14:creationId xmlns:p14="http://schemas.microsoft.com/office/powerpoint/2010/main" val="922070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4839</Words>
  <Application>Microsoft Macintosh PowerPoint</Application>
  <PresentationFormat>On-screen Show (4:3)</PresentationFormat>
  <Paragraphs>630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cmsy10</vt:lpstr>
      <vt:lpstr>Courier New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Cowan, G</cp:lastModifiedBy>
  <cp:revision>648</cp:revision>
  <cp:lastPrinted>2002-06-26T19:05:53Z</cp:lastPrinted>
  <dcterms:created xsi:type="dcterms:W3CDTF">2011-07-06T19:54:49Z</dcterms:created>
  <dcterms:modified xsi:type="dcterms:W3CDTF">2020-09-16T20:51:28Z</dcterms:modified>
</cp:coreProperties>
</file>