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7" r:id="rId2"/>
    <p:sldId id="1544" r:id="rId3"/>
    <p:sldId id="1557" r:id="rId4"/>
    <p:sldId id="1565" r:id="rId5"/>
    <p:sldId id="1559" r:id="rId6"/>
    <p:sldId id="1569" r:id="rId7"/>
    <p:sldId id="1545" r:id="rId8"/>
    <p:sldId id="1546" r:id="rId9"/>
    <p:sldId id="1547" r:id="rId10"/>
    <p:sldId id="1548" r:id="rId11"/>
    <p:sldId id="1549" r:id="rId12"/>
    <p:sldId id="1550" r:id="rId13"/>
    <p:sldId id="1571" r:id="rId14"/>
    <p:sldId id="1572" r:id="rId15"/>
    <p:sldId id="1551" r:id="rId16"/>
    <p:sldId id="1568" r:id="rId17"/>
    <p:sldId id="1552" r:id="rId18"/>
    <p:sldId id="1567" r:id="rId19"/>
    <p:sldId id="1554" r:id="rId20"/>
    <p:sldId id="156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6/26/21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6/26/21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ODSL Journal Club / Look Elsewhere Effect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ODSL Journal Club / Look Elsewhere Effect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22137"/>
            <a:ext cx="8926513" cy="67863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The Look Elsewhere Effect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761" y="4026581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9" y="43821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26D71-FB70-3443-B199-29ECDB632AB8}"/>
              </a:ext>
            </a:extLst>
          </p:cNvPr>
          <p:cNvSpPr txBox="1"/>
          <p:nvPr/>
        </p:nvSpPr>
        <p:spPr>
          <a:xfrm>
            <a:off x="1740028" y="1504834"/>
            <a:ext cx="562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for ODSL Journal Club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03B92-3A66-EB4B-917F-B418259303E5}"/>
              </a:ext>
            </a:extLst>
          </p:cNvPr>
          <p:cNvSpPr txBox="1"/>
          <p:nvPr/>
        </p:nvSpPr>
        <p:spPr>
          <a:xfrm>
            <a:off x="3680752" y="2891154"/>
            <a:ext cx="3681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/ 25 June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D027AF-8793-E844-ADD9-3A340FCA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35" y="2390105"/>
            <a:ext cx="2044637" cy="15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2B98467-A8E4-9E45-B123-9A6BBC42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997200"/>
            <a:ext cx="42005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4008E59-47F2-D949-A9AE-E415B11B4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549275"/>
            <a:ext cx="674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32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32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float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4DCE12D-3A6E-AF40-BE06-480961AE8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77445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sufficiently large data sample,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for 1 degree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freedom (Wilks’ theorem),  significance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−1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(1−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local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 √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float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are two adjustable parameters,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naively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 theorem says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float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chi-square for 2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E9A7E7A0-320A-0D43-BD0C-9DDC0FAC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141663"/>
            <a:ext cx="38163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Wilks’ theorem does not hold in the floating mass case because on of the parameters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not-defined in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getting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float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 is more difficult.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E7890D-45FB-7340-8BC9-C2BE2793C257}"/>
              </a:ext>
            </a:extLst>
          </p:cNvPr>
          <p:cNvSpPr/>
          <p:nvPr/>
        </p:nvSpPr>
        <p:spPr>
          <a:xfrm>
            <a:off x="5083628" y="87085"/>
            <a:ext cx="406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E. Gross and O. </a:t>
            </a:r>
            <a:r>
              <a:rPr lang="en-GB" sz="1600" dirty="0" err="1"/>
              <a:t>Vitells</a:t>
            </a:r>
            <a:r>
              <a:rPr lang="en-GB" sz="1600" dirty="0"/>
              <a:t>, EPJC 70:525–530, 2010. </a:t>
            </a:r>
          </a:p>
        </p:txBody>
      </p:sp>
    </p:spTree>
    <p:extLst>
      <p:ext uri="{BB962C8B-B14F-4D97-AF65-F5344CB8AC3E}">
        <p14:creationId xmlns:p14="http://schemas.microsoft.com/office/powerpoint/2010/main" val="38375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CB543F-9F1D-EE40-8C55-646EC2E8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54" y="387806"/>
            <a:ext cx="674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correction for LEE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393A6C-1A9D-A94A-8E13-40798211E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907597"/>
            <a:ext cx="8103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like to be able to relate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for the fixed and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floating mass analyses (at least approximately).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3A40B62-D0EC-544C-9E7E-0E72B83CC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89113"/>
            <a:ext cx="85561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Gross and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(using result from Davies) show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are approximately related by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DF3793C-C77A-BA42-9210-49FF2101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3173413"/>
            <a:ext cx="7815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〈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)〉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mean number “</a:t>
            </a:r>
            <a:r>
              <a:rPr lang="en-US" altLang="ja-JP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upcrossings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</a:t>
            </a:r>
            <a:endParaRPr lang="el-GR" altLang="ja-JP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ja-JP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ja-JP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2ln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fit range based on a threshold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A193916-25E6-1A4D-B2AF-A1E7F162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772025"/>
            <a:ext cx="7132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where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local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(1 –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local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local significance.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F9083876-BCE9-7241-B289-C51937B3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53038"/>
            <a:ext cx="7808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either carry out the full floating-mass analysis (e.g.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MC to get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-value), or do fixed mass analysis and apply a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factor (much faster than MC).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E84968E-50B4-4D4D-AD83-E5AAB2729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24" y="2377395"/>
            <a:ext cx="3690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068CAE5-EBFE-494B-988C-0FE8CC2E9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76700"/>
            <a:ext cx="31686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6F647F-E3CE-7048-A3C0-60E38B4705AE}"/>
              </a:ext>
            </a:extLst>
          </p:cNvPr>
          <p:cNvSpPr/>
          <p:nvPr/>
        </p:nvSpPr>
        <p:spPr>
          <a:xfrm>
            <a:off x="5083628" y="87085"/>
            <a:ext cx="406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E. Gross and O. </a:t>
            </a:r>
            <a:r>
              <a:rPr lang="en-GB" sz="1600" dirty="0" err="1"/>
              <a:t>Vitells</a:t>
            </a:r>
            <a:r>
              <a:rPr lang="en-GB" sz="1600" dirty="0"/>
              <a:t>, EPJC 70:525–530, 2010. </a:t>
            </a:r>
          </a:p>
        </p:txBody>
      </p:sp>
    </p:spTree>
    <p:extLst>
      <p:ext uri="{BB962C8B-B14F-4D97-AF65-F5344CB8AC3E}">
        <p14:creationId xmlns:p14="http://schemas.microsoft.com/office/powerpoint/2010/main" val="16014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77BF9C-3529-0443-B4FD-14D110E1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33375"/>
            <a:ext cx="674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Upcrossings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altLang="en-US" sz="32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2ln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534B75B-18F0-9F42-8B0D-23CAA357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276475"/>
            <a:ext cx="52990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68244A45-1C10-7642-8C69-3B081BB9F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33698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〈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)〉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estimated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 MC (or the real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data) using a much lower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0EA3DD0-2464-D54E-8ADF-BB67B766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840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Gross-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for the trials factor requires 〈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)〉,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mean number  “</a:t>
            </a:r>
            <a:r>
              <a:rPr lang="en-US" altLang="ja-JP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upcrossings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ja-JP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ja-JP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ja-JP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2ln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fit range based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 threshold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= Z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7439CF-A78C-BB42-AC20-0A0BE3B5E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3594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588A46A1-4429-6843-BD5F-174C1AD1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581525"/>
            <a:ext cx="35307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way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〈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)〉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without need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MC samples, even if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the threshold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quite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567708-9C7C-2543-81A1-DAE5283DCB77}"/>
              </a:ext>
            </a:extLst>
          </p:cNvPr>
          <p:cNvSpPr/>
          <p:nvPr/>
        </p:nvSpPr>
        <p:spPr>
          <a:xfrm>
            <a:off x="5083628" y="87085"/>
            <a:ext cx="406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E. Gross and O. </a:t>
            </a:r>
            <a:r>
              <a:rPr lang="en-GB" sz="1600" dirty="0" err="1"/>
              <a:t>Vitells</a:t>
            </a:r>
            <a:r>
              <a:rPr lang="en-GB" sz="1600" dirty="0"/>
              <a:t>, EPJC 70:525–530, 2010. </a:t>
            </a:r>
          </a:p>
        </p:txBody>
      </p:sp>
    </p:spTree>
    <p:extLst>
      <p:ext uri="{BB962C8B-B14F-4D97-AF65-F5344CB8AC3E}">
        <p14:creationId xmlns:p14="http://schemas.microsoft.com/office/powerpoint/2010/main" val="8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6E16B-180B-5844-B3D6-BF2C98C4B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8" y="1338944"/>
            <a:ext cx="3705942" cy="334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FA7FE-D09B-F34A-8AA4-BC75717A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12" y="1414955"/>
            <a:ext cx="4017117" cy="34201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1C8E1D-4D5E-8040-8D33-A2C5DB72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970" y="4701490"/>
            <a:ext cx="5236937" cy="16775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B20E90-5BF0-F049-A99D-7DB04D732D3B}"/>
              </a:ext>
            </a:extLst>
          </p:cNvPr>
          <p:cNvSpPr txBox="1"/>
          <p:nvPr/>
        </p:nvSpPr>
        <p:spPr>
          <a:xfrm>
            <a:off x="653143" y="522515"/>
            <a:ext cx="7461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study by Gross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validating approximation for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mean 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upcrossings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BE488-1CC5-5143-822C-D7BD52143D95}"/>
              </a:ext>
            </a:extLst>
          </p:cNvPr>
          <p:cNvSpPr/>
          <p:nvPr/>
        </p:nvSpPr>
        <p:spPr>
          <a:xfrm>
            <a:off x="5083628" y="87085"/>
            <a:ext cx="406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E. Gross and O. </a:t>
            </a:r>
            <a:r>
              <a:rPr lang="en-GB" sz="1600" dirty="0" err="1"/>
              <a:t>Vitells</a:t>
            </a:r>
            <a:r>
              <a:rPr lang="en-GB" sz="1600" dirty="0"/>
              <a:t>, EPJC 70:525–530, 2010. </a:t>
            </a:r>
          </a:p>
        </p:txBody>
      </p:sp>
    </p:spTree>
    <p:extLst>
      <p:ext uri="{BB962C8B-B14F-4D97-AF65-F5344CB8AC3E}">
        <p14:creationId xmlns:p14="http://schemas.microsoft.com/office/powerpoint/2010/main" val="19901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BE488-1CC5-5143-822C-D7BD52143D95}"/>
              </a:ext>
            </a:extLst>
          </p:cNvPr>
          <p:cNvSpPr/>
          <p:nvPr/>
        </p:nvSpPr>
        <p:spPr>
          <a:xfrm>
            <a:off x="5083628" y="87085"/>
            <a:ext cx="4060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E. Gross and O. </a:t>
            </a:r>
            <a:r>
              <a:rPr lang="en-GB" sz="1600" dirty="0" err="1"/>
              <a:t>Vitells</a:t>
            </a:r>
            <a:r>
              <a:rPr lang="en-GB" sz="1600" dirty="0"/>
              <a:t>, EPJC 70:525–530, 2010.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56FC6-E7D1-764E-A8B7-DC051CC1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186544"/>
            <a:ext cx="5102181" cy="4811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B985D-3CBF-2E42-A3BB-37D21F3E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92" y="1194707"/>
            <a:ext cx="23749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25A2F5-9FBB-474B-8DB2-C321B8632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779" y="2166257"/>
            <a:ext cx="17145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8DFB4-E025-FD43-BAEF-23DAB7A56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0" y="3275693"/>
            <a:ext cx="2527300" cy="546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896D58-2763-8044-9090-F35271ACCAD5}"/>
              </a:ext>
            </a:extLst>
          </p:cNvPr>
          <p:cNvSpPr txBox="1"/>
          <p:nvPr/>
        </p:nvSpPr>
        <p:spPr>
          <a:xfrm>
            <a:off x="5715000" y="4245429"/>
            <a:ext cx="3341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correction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good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relevant for claiming signal at 3-sigma or more.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92076AE-CA42-214C-8EE7-A4963164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7" y="540204"/>
            <a:ext cx="74567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Trails factor for example of Gross and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1A0693-B4A4-0B4B-AE28-CF970F11DE8E}"/>
              </a:ext>
            </a:extLst>
          </p:cNvPr>
          <p:cNvSpPr txBox="1">
            <a:spLocks noChangeArrowheads="1"/>
          </p:cNvSpPr>
          <p:nvPr/>
        </p:nvSpPr>
        <p:spPr>
          <a:xfrm>
            <a:off x="995363" y="485775"/>
            <a:ext cx="7386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Multidimensional look-elsewhere effect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9711D19-9E54-3A4D-91AB-A27B99A70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937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Generalization to multiple dimensions:  number of upcrossings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replaced by expectation of Euler characteristic: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A0ECA7-36DE-3948-9569-9F7BF95E2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30400"/>
            <a:ext cx="3505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B17D44-72F1-EB44-AA2B-C368BED4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06700"/>
            <a:ext cx="78994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EEC34-E679-CC41-A658-EF6697A5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5562600"/>
            <a:ext cx="749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Applications:  astrophysics (coordinates on sky), search for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resonance of unknown mass and width, ...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D7B1723-AF2D-594D-B2C2-D4913D8A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125413"/>
            <a:ext cx="6089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Gross, </a:t>
            </a:r>
            <a:r>
              <a:rPr lang="en-US" alt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Astropart</a:t>
            </a:r>
            <a:r>
              <a:rPr lang="en-US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Phys. 35 (2011) 230-234; arXiv:1105.4355</a:t>
            </a:r>
          </a:p>
        </p:txBody>
      </p:sp>
    </p:spTree>
    <p:extLst>
      <p:ext uri="{BB962C8B-B14F-4D97-AF65-F5344CB8AC3E}">
        <p14:creationId xmlns:p14="http://schemas.microsoft.com/office/powerpoint/2010/main" val="2892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60351E-0C20-AD4A-9628-4FA1194FF14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"/>
            <a:ext cx="73866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Bayesian approach to LEE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4C08F-4E59-7E45-9269-F0A3F03F300F}"/>
              </a:ext>
            </a:extLst>
          </p:cNvPr>
          <p:cNvSpPr txBox="1"/>
          <p:nvPr/>
        </p:nvSpPr>
        <p:spPr>
          <a:xfrm>
            <a:off x="315686" y="1926772"/>
            <a:ext cx="811517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statistics, probability is associated with hypotheses.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Bayesian tool for discovery of a new signal is the Bayes factor: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0321D-E078-F74D-9C74-EFD988E52D0F}"/>
              </a:ext>
            </a:extLst>
          </p:cNvPr>
          <p:cNvSpPr txBox="1"/>
          <p:nvPr/>
        </p:nvSpPr>
        <p:spPr>
          <a:xfrm>
            <a:off x="337458" y="990600"/>
            <a:ext cx="8585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See, e.g., James Berger, </a:t>
            </a:r>
            <a:r>
              <a:rPr lang="en-GB" sz="2400" dirty="0"/>
              <a:t>Bayesian approach to discovery, PHYSTAT11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contribution, https://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/event/107747/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E6555-0328-244B-BAE4-6624020FD481}"/>
              </a:ext>
            </a:extLst>
          </p:cNvPr>
          <p:cNvSpPr txBox="1"/>
          <p:nvPr/>
        </p:nvSpPr>
        <p:spPr>
          <a:xfrm>
            <a:off x="261258" y="4278086"/>
            <a:ext cx="84690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large parameter space of the alternative H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automatically taken into account by integrating over the internal parameter.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 pdf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encodes what region of the parameter space is deemed relevant (i.e., “where else you need to look”).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0BAE5-70EB-3645-B9CD-06F2CC096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84" y="3175907"/>
            <a:ext cx="3473684" cy="79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E73A20-3EA2-CC4D-ACFA-04ABDD21E923}"/>
              </a:ext>
            </a:extLst>
          </p:cNvPr>
          <p:cNvSpPr txBox="1"/>
          <p:nvPr/>
        </p:nvSpPr>
        <p:spPr>
          <a:xfrm>
            <a:off x="5540829" y="3276601"/>
            <a:ext cx="2457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posterior odds if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prior odds one.</a:t>
            </a:r>
          </a:p>
        </p:txBody>
      </p:sp>
    </p:spTree>
    <p:extLst>
      <p:ext uri="{BB962C8B-B14F-4D97-AF65-F5344CB8AC3E}">
        <p14:creationId xmlns:p14="http://schemas.microsoft.com/office/powerpoint/2010/main" val="19570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B790F26-BC08-C24E-9372-815D537E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7" y="987879"/>
            <a:ext cx="842554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Look-Elsewhere Effect is when we test a single model (e.g., SM) with multiple observations, i.e., in multiple places.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distinct from the case of exclusion limits.    There we test different signal hypotheses (typically once) and say whether each is excluded (result is a confidence interval).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exclusion there is, however, the also problematic issue of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many signal models (or parameter values) and thus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excluding some for which one has little or no sensitivity.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correction for LEE should be sufficient, and one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also report the uncorrected significance.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6CA0AC-0F5A-E349-A64D-428EE4E9B367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"/>
            <a:ext cx="73866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on Look-Elsewhere Effect</a:t>
            </a:r>
          </a:p>
        </p:txBody>
      </p:sp>
    </p:spTree>
    <p:extLst>
      <p:ext uri="{BB962C8B-B14F-4D97-AF65-F5344CB8AC3E}">
        <p14:creationId xmlns:p14="http://schemas.microsoft.com/office/powerpoint/2010/main" val="39805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60351E-0C20-AD4A-9628-4FA1194FF14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"/>
            <a:ext cx="73866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1103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57319-4669-4B4F-81DD-C25F6DF7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63" y="1174649"/>
            <a:ext cx="8648321" cy="191689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260351E-0C20-AD4A-9628-4FA1194FF14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"/>
            <a:ext cx="73866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Thoughts on the LEE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4C22C-00A1-0243-9BA3-6002C8BFB237}"/>
              </a:ext>
            </a:extLst>
          </p:cNvPr>
          <p:cNvSpPr txBox="1"/>
          <p:nvPr/>
        </p:nvSpPr>
        <p:spPr>
          <a:xfrm>
            <a:off x="1295400" y="3211285"/>
            <a:ext cx="719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Louis Lyons, </a:t>
            </a:r>
            <a:r>
              <a:rPr lang="en-GB" sz="2400" dirty="0"/>
              <a:t>Open statistical issues in particle physics,</a:t>
            </a:r>
          </a:p>
          <a:p>
            <a:r>
              <a:rPr lang="en-GB" sz="2400" dirty="0"/>
              <a:t>Annals of Applied Statistics 2008, Vol. 2, No. 3, 887-915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040AC8-DBB3-D240-BBCD-C8E61C9A5DF6}"/>
              </a:ext>
            </a:extLst>
          </p:cNvPr>
          <p:cNvSpPr/>
          <p:nvPr/>
        </p:nvSpPr>
        <p:spPr>
          <a:xfrm>
            <a:off x="489856" y="4984207"/>
            <a:ext cx="7957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“There's no sense in being precise when you don't even 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know what you're talking about.” ––  John von Neumann</a:t>
            </a:r>
          </a:p>
        </p:txBody>
      </p:sp>
    </p:spTree>
    <p:extLst>
      <p:ext uri="{BB962C8B-B14F-4D97-AF65-F5344CB8AC3E}">
        <p14:creationId xmlns:p14="http://schemas.microsoft.com/office/powerpoint/2010/main" val="13031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C420D89-052A-8847-97D1-FC83D1BF1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620713"/>
            <a:ext cx="8010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96B9C-2722-244E-9F47-892D963AB065}"/>
              </a:ext>
            </a:extLst>
          </p:cNvPr>
          <p:cNvSpPr txBox="1"/>
          <p:nvPr/>
        </p:nvSpPr>
        <p:spPr>
          <a:xfrm>
            <a:off x="1037363" y="1479997"/>
            <a:ext cx="671998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Look Elsewhere Effect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example and practical solution (Gross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comments on: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Multidimensional LEE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Bayesian approach to LEE</a:t>
            </a:r>
          </a:p>
        </p:txBody>
      </p:sp>
    </p:spTree>
    <p:extLst>
      <p:ext uri="{BB962C8B-B14F-4D97-AF65-F5344CB8AC3E}">
        <p14:creationId xmlns:p14="http://schemas.microsoft.com/office/powerpoint/2010/main" val="6661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D58AB-2F45-EB4F-A818-9CAF7E9E0551}"/>
              </a:ext>
            </a:extLst>
          </p:cNvPr>
          <p:cNvSpPr txBox="1">
            <a:spLocks noChangeArrowheads="1"/>
          </p:cNvSpPr>
          <p:nvPr/>
        </p:nvSpPr>
        <p:spPr>
          <a:xfrm>
            <a:off x="511628" y="195943"/>
            <a:ext cx="7859486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Some papers I didn’t manage to get through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F87B5-4010-BE4F-BBAB-5A750FA5CA1F}"/>
              </a:ext>
            </a:extLst>
          </p:cNvPr>
          <p:cNvSpPr txBox="1"/>
          <p:nvPr/>
        </p:nvSpPr>
        <p:spPr>
          <a:xfrm>
            <a:off x="566057" y="827315"/>
            <a:ext cx="7478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S. </a:t>
            </a:r>
            <a:r>
              <a:rPr lang="en-GB" sz="2400" dirty="0" err="1"/>
              <a:t>Algeri</a:t>
            </a:r>
            <a:r>
              <a:rPr lang="en-GB" sz="2400" dirty="0"/>
              <a:t>, D.A. van </a:t>
            </a:r>
            <a:r>
              <a:rPr lang="en-GB" sz="2400" dirty="0" err="1"/>
              <a:t>Dyk</a:t>
            </a:r>
            <a:r>
              <a:rPr lang="en-GB" sz="2400" dirty="0"/>
              <a:t>, J. Conrad, B. Anderson, </a:t>
            </a:r>
            <a:r>
              <a:rPr lang="en-GB" sz="2400" i="1" dirty="0"/>
              <a:t>On methods for correcting the look-elsewhere effect in searches for new physics</a:t>
            </a:r>
            <a:r>
              <a:rPr lang="en-GB" sz="2400" dirty="0"/>
              <a:t>, Journal of Instrumentation 11 P12010, 2016, arXiv:1602.03765.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D4906-0168-9E49-A6DD-63BD838CA5E5}"/>
              </a:ext>
            </a:extLst>
          </p:cNvPr>
          <p:cNvSpPr txBox="1"/>
          <p:nvPr/>
        </p:nvSpPr>
        <p:spPr>
          <a:xfrm>
            <a:off x="511628" y="2438401"/>
            <a:ext cx="827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Multidimensional method; also nice description of the formalism.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39478-2562-6346-8823-BD9E61A7D150}"/>
              </a:ext>
            </a:extLst>
          </p:cNvPr>
          <p:cNvSpPr txBox="1"/>
          <p:nvPr/>
        </p:nvSpPr>
        <p:spPr>
          <a:xfrm>
            <a:off x="533402" y="3080658"/>
            <a:ext cx="782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Adrian E. Bayer, Uros Seljak,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look-elsewhere effect from a unified Bayesian and frequentist perspective,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JCAP 10 (2020) 009, arXiv:2007.13821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F302D-1280-E64C-8281-EB2783671CBE}"/>
              </a:ext>
            </a:extLst>
          </p:cNvPr>
          <p:cNvSpPr txBox="1"/>
          <p:nvPr/>
        </p:nvSpPr>
        <p:spPr>
          <a:xfrm>
            <a:off x="489858" y="4234543"/>
            <a:ext cx="7554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...a continuous generalization of the Bonferroni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corrections by applying the Laplace approximation to evaluate the Bayes factor, and in turn relating the trials factor to the prior-to-posterior volume ratio. We use this to define a test statistic whose frequentist properties have a simple interpretation in terms of the global p-value,...</a:t>
            </a:r>
          </a:p>
        </p:txBody>
      </p:sp>
    </p:spTree>
    <p:extLst>
      <p:ext uri="{BB962C8B-B14F-4D97-AF65-F5344CB8AC3E}">
        <p14:creationId xmlns:p14="http://schemas.microsoft.com/office/powerpoint/2010/main" val="294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269412-14CD-A242-8DB9-4C19EF11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10" y="272370"/>
            <a:ext cx="8010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Hypothesis Test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4BCCF-5204-6F49-A2B3-6F415564E069}"/>
              </a:ext>
            </a:extLst>
          </p:cNvPr>
          <p:cNvSpPr txBox="1"/>
          <p:nvPr/>
        </p:nvSpPr>
        <p:spPr>
          <a:xfrm>
            <a:off x="381002" y="947057"/>
            <a:ext cx="8490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frequentist hypothesis test of a null (no-signal) hypothesis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define a ”critical region”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data space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has probability content assuming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greater than a prespecified small constant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“size” of the test):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8289F-288A-AA4B-AAC6-2F503EAA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91" y="2787649"/>
            <a:ext cx="2428138" cy="43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24977-20CC-AF48-82B5-68DAE71FE78F}"/>
              </a:ext>
            </a:extLst>
          </p:cNvPr>
          <p:cNvSpPr txBox="1"/>
          <p:nvPr/>
        </p:nvSpPr>
        <p:spPr>
          <a:xfrm>
            <a:off x="489857" y="3918857"/>
            <a:ext cx="84037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reject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and announce discovery of new signal.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reject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less than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B7F86F-24F3-CF46-A8A9-7F95A2162A6B}"/>
              </a:ext>
            </a:extLst>
          </p:cNvPr>
          <p:cNvSpPr txBox="1"/>
          <p:nvPr/>
        </p:nvSpPr>
        <p:spPr>
          <a:xfrm>
            <a:off x="5660572" y="2383970"/>
            <a:ext cx="2354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Inequality needed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discrete data;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here suppose equality.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7A0A4-9C26-5245-8E40-BE42BEEC6805}"/>
              </a:ext>
            </a:extLst>
          </p:cNvPr>
          <p:cNvSpPr txBox="1"/>
          <p:nvPr/>
        </p:nvSpPr>
        <p:spPr>
          <a:xfrm>
            <a:off x="435429" y="5649686"/>
            <a:ext cx="828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to reject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 is true is equal to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type-I error rate).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7F5372-0553-4F40-9A08-C383EE265750}"/>
              </a:ext>
            </a:extLst>
          </p:cNvPr>
          <p:cNvSpPr txBox="1"/>
          <p:nvPr/>
        </p:nvSpPr>
        <p:spPr>
          <a:xfrm>
            <a:off x="457199" y="3396342"/>
            <a:ext cx="786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maximize power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alternative  =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8D11C-AB26-5F4D-A98E-1792BB93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7" y="5070021"/>
            <a:ext cx="7988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269412-14CD-A242-8DB9-4C19EF11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81" y="152627"/>
            <a:ext cx="8010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Testing, Bonferroni Correction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24977-20CC-AF48-82B5-68DAE71FE78F}"/>
              </a:ext>
            </a:extLst>
          </p:cNvPr>
          <p:cNvSpPr txBox="1"/>
          <p:nvPr/>
        </p:nvSpPr>
        <p:spPr>
          <a:xfrm>
            <a:off x="402772" y="805544"/>
            <a:ext cx="840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carry out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tests, the “Family Wise Error Rate”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056B4-28DB-FA42-A920-1922E3F78829}"/>
              </a:ext>
            </a:extLst>
          </p:cNvPr>
          <p:cNvSpPr txBox="1"/>
          <p:nvPr/>
        </p:nvSpPr>
        <p:spPr>
          <a:xfrm>
            <a:off x="576942" y="3102427"/>
            <a:ext cx="783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large, FWER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and one will surely discover a signal.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F662D-DA8E-8E4F-AE3F-F15E5F23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80" y="4317998"/>
            <a:ext cx="1149231" cy="7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CDDE6D-323B-894F-A9B1-B40F30C85F61}"/>
              </a:ext>
            </a:extLst>
          </p:cNvPr>
          <p:cNvSpPr txBox="1"/>
          <p:nvPr/>
        </p:nvSpPr>
        <p:spPr>
          <a:xfrm>
            <a:off x="555172" y="521425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Bonferroni, C. E., Teoria </a:t>
            </a:r>
            <a:r>
              <a:rPr lang="en-GB" dirty="0" err="1"/>
              <a:t>statistica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classi</a:t>
            </a:r>
            <a:r>
              <a:rPr lang="en-GB" dirty="0"/>
              <a:t> e </a:t>
            </a:r>
            <a:r>
              <a:rPr lang="en-GB" dirty="0" err="1"/>
              <a:t>calcolo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probabilità</a:t>
            </a:r>
            <a:r>
              <a:rPr lang="en-GB" dirty="0"/>
              <a:t>, </a:t>
            </a:r>
            <a:r>
              <a:rPr lang="en-GB" dirty="0" err="1"/>
              <a:t>Pubblicazioni</a:t>
            </a:r>
            <a:r>
              <a:rPr lang="en-GB" dirty="0"/>
              <a:t> del R </a:t>
            </a:r>
            <a:r>
              <a:rPr lang="en-GB" dirty="0" err="1"/>
              <a:t>Istituto</a:t>
            </a:r>
            <a:r>
              <a:rPr lang="en-GB" dirty="0"/>
              <a:t> </a:t>
            </a:r>
            <a:r>
              <a:rPr lang="en-GB" dirty="0" err="1"/>
              <a:t>Superiore</a:t>
            </a:r>
            <a:r>
              <a:rPr lang="en-GB" dirty="0"/>
              <a:t> di </a:t>
            </a:r>
            <a:r>
              <a:rPr lang="en-GB" dirty="0" err="1"/>
              <a:t>Scienze</a:t>
            </a:r>
            <a:r>
              <a:rPr lang="en-GB" dirty="0"/>
              <a:t> </a:t>
            </a:r>
            <a:r>
              <a:rPr lang="en-GB" dirty="0" err="1"/>
              <a:t>Economiche</a:t>
            </a:r>
            <a:r>
              <a:rPr lang="en-GB" dirty="0"/>
              <a:t> e </a:t>
            </a:r>
            <a:r>
              <a:rPr lang="en-GB" dirty="0" err="1"/>
              <a:t>Commerciali</a:t>
            </a:r>
            <a:r>
              <a:rPr lang="en-GB" dirty="0"/>
              <a:t> di Firenze 1936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EB3940-11E4-1F43-ADA0-8EF63848E510}"/>
              </a:ext>
            </a:extLst>
          </p:cNvPr>
          <p:cNvSpPr txBox="1"/>
          <p:nvPr/>
        </p:nvSpPr>
        <p:spPr>
          <a:xfrm>
            <a:off x="576946" y="4304866"/>
            <a:ext cx="583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ensure the FWER does not exceed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we reject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we reject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62E188-B80C-9546-859D-BA68F1F2F34F}"/>
              </a:ext>
            </a:extLst>
          </p:cNvPr>
          <p:cNvGrpSpPr/>
          <p:nvPr/>
        </p:nvGrpSpPr>
        <p:grpSpPr>
          <a:xfrm>
            <a:off x="533399" y="3621314"/>
            <a:ext cx="7486907" cy="576000"/>
            <a:chOff x="522513" y="3904342"/>
            <a:chExt cx="7486907" cy="576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A9A2D3-1418-1240-9454-0680BFA6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220" y="3904342"/>
              <a:ext cx="1339200" cy="576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C0C11-4B74-CF43-A962-70E3AD7A385D}"/>
                </a:ext>
              </a:extLst>
            </p:cNvPr>
            <p:cNvSpPr txBox="1"/>
            <p:nvPr/>
          </p:nvSpPr>
          <p:spPr>
            <a:xfrm>
              <a:off x="522513" y="3962398"/>
              <a:ext cx="6256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Even if the tests are not independent,  can show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C8EBF8-A673-ED4F-A7E7-023809749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063" y="1423307"/>
            <a:ext cx="4921090" cy="4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A330C-359D-834F-9A1F-B7891F611A60}"/>
              </a:ext>
            </a:extLst>
          </p:cNvPr>
          <p:cNvSpPr txBox="1"/>
          <p:nvPr/>
        </p:nvSpPr>
        <p:spPr>
          <a:xfrm>
            <a:off x="478972" y="2035628"/>
            <a:ext cx="664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tests are independent and each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D4783-2948-5E4D-8B25-AADF581A4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343" y="2579008"/>
            <a:ext cx="2285420" cy="43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1D7502-80A2-3142-AF46-4A1CC0580792}"/>
              </a:ext>
            </a:extLst>
          </p:cNvPr>
          <p:cNvSpPr txBox="1"/>
          <p:nvPr/>
        </p:nvSpPr>
        <p:spPr>
          <a:xfrm>
            <a:off x="511629" y="5976256"/>
            <a:ext cx="803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corrections less conservative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Holm-Bonferroni,...)</a:t>
            </a:r>
          </a:p>
        </p:txBody>
      </p:sp>
    </p:spTree>
    <p:extLst>
      <p:ext uri="{BB962C8B-B14F-4D97-AF65-F5344CB8AC3E}">
        <p14:creationId xmlns:p14="http://schemas.microsoft.com/office/powerpoint/2010/main" val="17869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pic>
        <p:nvPicPr>
          <p:cNvPr id="6" name="Picture 2" descr="Significant">
            <a:extLst>
              <a:ext uri="{FF2B5EF4-FFF2-40B4-BE49-F238E27FC236}">
                <a16:creationId xmlns:a16="http://schemas.microsoft.com/office/drawing/2014/main" id="{3AE2FF4A-CF35-1645-AD61-764380D9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5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6233ED7F-10C6-A440-9644-38C86DEC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0" y="631372"/>
            <a:ext cx="4188365" cy="5400000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9FE3A8C-C439-AB43-B61C-105C0EA13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09" y="609600"/>
            <a:ext cx="3770208" cy="54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A7B29-DDC4-634D-B9C5-38FD32A61DF3}"/>
              </a:ext>
            </a:extLst>
          </p:cNvPr>
          <p:cNvSpPr txBox="1"/>
          <p:nvPr/>
        </p:nvSpPr>
        <p:spPr>
          <a:xfrm>
            <a:off x="5179197" y="46645"/>
            <a:ext cx="396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imgs.xkcd.com</a:t>
            </a:r>
            <a:r>
              <a:rPr lang="en-GB" sz="1600" dirty="0"/>
              <a:t>/comics/</a:t>
            </a:r>
            <a:r>
              <a:rPr lang="en-GB" sz="1600" dirty="0" err="1"/>
              <a:t>significant.png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FA292-F418-424A-B0AE-805572E51440}"/>
              </a:ext>
            </a:extLst>
          </p:cNvPr>
          <p:cNvSpPr txBox="1"/>
          <p:nvPr/>
        </p:nvSpPr>
        <p:spPr>
          <a:xfrm>
            <a:off x="5159829" y="6139542"/>
            <a:ext cx="3643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0.05,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20, FWER = 0.64</a:t>
            </a:r>
          </a:p>
        </p:txBody>
      </p:sp>
    </p:spTree>
    <p:extLst>
      <p:ext uri="{BB962C8B-B14F-4D97-AF65-F5344CB8AC3E}">
        <p14:creationId xmlns:p14="http://schemas.microsoft.com/office/powerpoint/2010/main" val="4528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269412-14CD-A242-8DB9-4C19EF11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53" y="337684"/>
            <a:ext cx="8010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LEE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0B452-000F-654F-AE49-F900771F0F67}"/>
              </a:ext>
            </a:extLst>
          </p:cNvPr>
          <p:cNvSpPr txBox="1"/>
          <p:nvPr/>
        </p:nvSpPr>
        <p:spPr>
          <a:xfrm>
            <a:off x="381001" y="947056"/>
            <a:ext cx="86432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tests this is called “multiple testing” or “multiple comparisons”.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particle physics we often carry out a test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(no-signal) designed to have high power with respect to an alternative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indexed by a continuous parameter (e.g., mass of a new particle).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test for each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∞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tests are not independent (e.g., two masses close to each other).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Look Elsewhere Effect (~ continuous multiple testing).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the tests carried out, the let the smallest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local,obs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741BE-299B-2C41-9FC0-7CDC8FAF6EAC}"/>
              </a:ext>
            </a:extLst>
          </p:cNvPr>
          <p:cNvSpPr txBox="1"/>
          <p:nvPr/>
        </p:nvSpPr>
        <p:spPr>
          <a:xfrm>
            <a:off x="435429" y="5954486"/>
            <a:ext cx="333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tests,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31C88-D9FD-C640-B8D3-8DFAFDDD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77" y="5894615"/>
            <a:ext cx="3085714" cy="57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AB128-69DF-6443-B6EC-B23E6FEDFE0F}"/>
              </a:ext>
            </a:extLst>
          </p:cNvPr>
          <p:cNvSpPr txBox="1"/>
          <p:nvPr/>
        </p:nvSpPr>
        <p:spPr>
          <a:xfrm>
            <a:off x="6798806" y="5932715"/>
            <a:ext cx="234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 useful here).</a:t>
            </a:r>
          </a:p>
        </p:txBody>
      </p:sp>
    </p:spTree>
    <p:extLst>
      <p:ext uri="{BB962C8B-B14F-4D97-AF65-F5344CB8AC3E}">
        <p14:creationId xmlns:p14="http://schemas.microsoft.com/office/powerpoint/2010/main" val="24238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269412-14CD-A242-8DB9-4C19EF11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40" y="228827"/>
            <a:ext cx="8010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Protype example of LEE and a solution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47B105-4490-5044-B112-EFD410F4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91379"/>
            <a:ext cx="46974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9A2FC-6185-584C-8EB0-EDCBFA3D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2151517"/>
            <a:ext cx="77438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model for a mass distribution allows for a peak at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amplitude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show a bump at a mass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C0A9624-FA30-7A4C-B0D8-85848BF6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40667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consistent is this with the no-bump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58A99-E048-0A40-B2A9-1CFA3A46833C}"/>
              </a:ext>
            </a:extLst>
          </p:cNvPr>
          <p:cNvSpPr txBox="1"/>
          <p:nvPr/>
        </p:nvSpPr>
        <p:spPr>
          <a:xfrm>
            <a:off x="457197" y="870857"/>
            <a:ext cx="81316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err="1"/>
              <a:t>Eilam</a:t>
            </a:r>
            <a:r>
              <a:rPr lang="en-GB" sz="1600" dirty="0"/>
              <a:t> Gross and </a:t>
            </a:r>
            <a:r>
              <a:rPr lang="en-GB" sz="1600" dirty="0" err="1"/>
              <a:t>Ofer</a:t>
            </a:r>
            <a:r>
              <a:rPr lang="en-GB" sz="1600" dirty="0"/>
              <a:t> </a:t>
            </a:r>
            <a:r>
              <a:rPr lang="en-GB" sz="1600" dirty="0" err="1"/>
              <a:t>Vitells</a:t>
            </a:r>
            <a:r>
              <a:rPr lang="en-GB" sz="1600" dirty="0"/>
              <a:t>. Trial factors for the look elsewhere effect in high energy physics.  </a:t>
            </a:r>
            <a:r>
              <a:rPr lang="en-GB" sz="1600" i="1" dirty="0"/>
              <a:t>The European Physical Journal C - Particles and Fields</a:t>
            </a:r>
            <a:r>
              <a:rPr lang="en-GB" sz="1600" dirty="0"/>
              <a:t>, 70:525–530, 2010. </a:t>
            </a:r>
          </a:p>
          <a:p>
            <a:r>
              <a:rPr lang="en-GB" sz="1600" dirty="0"/>
              <a:t>R. B. Davies, Hypothesis testing when a nuisance parameter is present only under the alternative, </a:t>
            </a:r>
            <a:r>
              <a:rPr lang="en-GB" sz="1600" dirty="0" err="1"/>
              <a:t>Biometrika</a:t>
            </a:r>
            <a:r>
              <a:rPr lang="en-GB" sz="1600" dirty="0"/>
              <a:t> 74 (1987), 33-43.</a:t>
            </a:r>
          </a:p>
        </p:txBody>
      </p:sp>
    </p:spTree>
    <p:extLst>
      <p:ext uri="{BB962C8B-B14F-4D97-AF65-F5344CB8AC3E}">
        <p14:creationId xmlns:p14="http://schemas.microsoft.com/office/powerpoint/2010/main" val="7842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35149A-A564-1240-AA9A-21820CFF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471738"/>
            <a:ext cx="3028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0659702-AFE4-1E4D-AB2A-830AB238F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55" y="266247"/>
            <a:ext cx="674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1ACB6-9457-1D40-82AD-B4C9A3E3E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85850"/>
            <a:ext cx="80216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 suppose the mass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peak was specified a priori.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consistency of bump with the no-signal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hypothesis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e.g. likelihood ratio 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5A4F109-2095-A14F-B545-4723FCA2F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89313"/>
            <a:ext cx="780059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“fix” indicates that the mass of the peak is fixed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6B4BC4E-76AC-5C44-A770-9E837487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34000"/>
            <a:ext cx="7996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probability to find a value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least as great as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at the specific mass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is called the local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58AC54B-9B65-CD49-A5EB-63952FB06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0563"/>
            <a:ext cx="356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ODSL Journal Club / Look Elsewhere Effect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FB3203-C705-A54D-9F1B-7B372EC81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404813"/>
            <a:ext cx="6740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03635BA-A068-B049-8505-A5EA69F73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74301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suppose we did not know where in the distribution to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 a peak.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want is the probability to find a peak at least as 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as the one observed anywhere in the distribution.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the mass as an adjustable parameter in the fit, test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of peak using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62C226C-951C-ED49-B9AD-EAF12DEB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933825"/>
            <a:ext cx="301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202B20F3-436C-5744-B362-2541AAA6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933825"/>
            <a:ext cx="33152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appear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model.)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AC1224F-5934-5943-A08D-464C352B4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45704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5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29514</TotalTime>
  <Words>1937</Words>
  <Application>Microsoft Macintosh PowerPoint</Application>
  <PresentationFormat>On-screen Show (4:3)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748</cp:revision>
  <dcterms:created xsi:type="dcterms:W3CDTF">2020-05-18T17:44:39Z</dcterms:created>
  <dcterms:modified xsi:type="dcterms:W3CDTF">2021-06-26T20:50:17Z</dcterms:modified>
</cp:coreProperties>
</file>