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27" r:id="rId2"/>
    <p:sldId id="1555" r:id="rId3"/>
    <p:sldId id="1552" r:id="rId4"/>
    <p:sldId id="1557" r:id="rId5"/>
    <p:sldId id="1558" r:id="rId6"/>
    <p:sldId id="1553" r:id="rId7"/>
    <p:sldId id="1554" r:id="rId8"/>
    <p:sldId id="1544" r:id="rId9"/>
    <p:sldId id="1545" r:id="rId10"/>
    <p:sldId id="1546" r:id="rId11"/>
    <p:sldId id="1547" r:id="rId12"/>
    <p:sldId id="1560" r:id="rId13"/>
    <p:sldId id="1561" r:id="rId14"/>
    <p:sldId id="1549" r:id="rId15"/>
    <p:sldId id="1562" r:id="rId16"/>
    <p:sldId id="1543" r:id="rId17"/>
    <p:sldId id="1497" r:id="rId18"/>
    <p:sldId id="1537" r:id="rId19"/>
    <p:sldId id="1538" r:id="rId20"/>
    <p:sldId id="1539" r:id="rId21"/>
    <p:sldId id="1540" r:id="rId22"/>
    <p:sldId id="1519" r:id="rId23"/>
    <p:sldId id="1520" r:id="rId24"/>
    <p:sldId id="1521" r:id="rId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9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7/26/21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7/26/21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Uncertainty on Errors in Muon g-2 / LHCb Stat&amp;ML WG 26 July 2021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Uncertainty on Errors in Muon g-2 / LHCb Stat&amp;ML WG 26 July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7" Type="http://schemas.openxmlformats.org/officeDocument/2006/relationships/image" Target="../media/image15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tiff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Uncertainty on Errors in Muon g-2 / LHCb Stat&amp;ML WG 26 July 2021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5BD9D9-B74D-F04D-B6E0-E911ECFD5168}"/>
              </a:ext>
            </a:extLst>
          </p:cNvPr>
          <p:cNvSpPr txBox="1">
            <a:spLocks noChangeArrowheads="1"/>
          </p:cNvSpPr>
          <p:nvPr/>
        </p:nvSpPr>
        <p:spPr>
          <a:xfrm>
            <a:off x="297542" y="465595"/>
            <a:ext cx="8552543" cy="11525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sz="3600" dirty="0">
                <a:solidFill>
                  <a:srgbClr val="CC3300"/>
                </a:solidFill>
              </a:rPr>
              <a:t>Effect of Systematic Uncertainty Estimation on the Muon </a:t>
            </a:r>
            <a:r>
              <a:rPr lang="en-GB" sz="3600" i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GB" sz="1000" i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GB" sz="1000" i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3600" dirty="0">
                <a:solidFill>
                  <a:srgbClr val="CC3300"/>
                </a:solidFill>
              </a:rPr>
              <a:t> Anomaly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8990" y="4276953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60" y="4393066"/>
            <a:ext cx="2992210" cy="149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A26D71-FB70-3443-B199-29ECDB632AB8}"/>
              </a:ext>
            </a:extLst>
          </p:cNvPr>
          <p:cNvSpPr txBox="1"/>
          <p:nvPr/>
        </p:nvSpPr>
        <p:spPr>
          <a:xfrm>
            <a:off x="1110343" y="2612569"/>
            <a:ext cx="70648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LHCb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Statistics and Machine Learning Working Group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Zoom / 26 July 2021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https://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indico.cern.ch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/event/1058629/</a:t>
            </a:r>
            <a:endParaRPr lang="en-US" sz="20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683661-2EA8-0E44-8231-CB33648BE167}"/>
              </a:ext>
            </a:extLst>
          </p:cNvPr>
          <p:cNvSpPr txBox="1"/>
          <p:nvPr/>
        </p:nvSpPr>
        <p:spPr>
          <a:xfrm>
            <a:off x="2645229" y="1719941"/>
            <a:ext cx="3703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G. Cowan, arXiv:2107.02652</a:t>
            </a:r>
          </a:p>
        </p:txBody>
      </p:sp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Uncertainty on Errors in Muon g-2 / LHCb Stat&amp;ML WG 26 July 2021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252410"/>
            <a:ext cx="7772400" cy="618447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Suppose </a:t>
            </a:r>
            <a:r>
              <a:rPr lang="el-GR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altLang="en-US" sz="36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SM</a:t>
            </a:r>
            <a:r>
              <a:rPr lang="en-GB" alt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uncertain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D3ED50-A168-B643-B106-D88D30781585}"/>
              </a:ext>
            </a:extLst>
          </p:cNvPr>
          <p:cNvSpPr txBox="1"/>
          <p:nvPr/>
        </p:nvSpPr>
        <p:spPr>
          <a:xfrm>
            <a:off x="381001" y="1001487"/>
            <a:ext cx="861059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measurement errors well known, but that the SM theory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altLang="en-US" sz="2400" baseline="-25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SM</a:t>
            </a:r>
            <a:r>
              <a:rPr lang="en-GB" altLang="en-US" sz="24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 (estimated 0.43)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be uncertain.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is the largest systematic and probably hardest to estimate.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 estimate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variance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altLang="en-US" sz="2400" baseline="-25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gamma distributed, width from relative uncertainty parameter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Maximum-likelihood for mean from minimum of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0AD7CA-A163-1849-9099-862BC634E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22" y="3858079"/>
            <a:ext cx="2146300" cy="774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0EBB9A-91DE-504C-8021-F6F8E4CB8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050" y="4765222"/>
            <a:ext cx="60071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8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Uncertainty on Errors in Muon g-2 / LHCb Stat&amp;ML WG 26 July 2021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239490" y="252410"/>
            <a:ext cx="8708570" cy="618447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-value/significance of common-mean  hypothesis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DBFD0-687E-1B4B-86BC-06DFB28537E6}"/>
              </a:ext>
            </a:extLst>
          </p:cNvPr>
          <p:cNvSpPr txBox="1"/>
          <p:nvPr/>
        </p:nvSpPr>
        <p:spPr>
          <a:xfrm>
            <a:off x="435428" y="1045029"/>
            <a:ext cx="4503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Significance (goodness of fit) from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CBA375-20CC-8C4D-BBA3-CA391177A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092" y="1072243"/>
            <a:ext cx="1195200" cy="432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DAE68E-5936-F44F-97A3-DD37ECF21755}"/>
              </a:ext>
            </a:extLst>
          </p:cNvPr>
          <p:cNvSpPr txBox="1"/>
          <p:nvPr/>
        </p:nvSpPr>
        <p:spPr>
          <a:xfrm>
            <a:off x="402772" y="1643743"/>
            <a:ext cx="856705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 of non-quadratic term in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distribution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departs from chi-square(1) for increasing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 to get distribution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Monte Carlo (and speed up with Bartlett correction – see </a:t>
            </a:r>
            <a:r>
              <a:rPr lang="is-I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EPJC (2019) 79:133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depends on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For MC use Maximum-Likelihood estimate (“profile construction”):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E7FDB1-D7AB-D64E-98A5-104C072DA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991" y="4359728"/>
            <a:ext cx="3517900" cy="838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282678-C313-144C-B1C8-72AF3A07C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86" y="5313137"/>
            <a:ext cx="7772400" cy="8255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6C36AC-A3DC-F240-9C57-5982A8C2D03F}"/>
              </a:ext>
            </a:extLst>
          </p:cNvPr>
          <p:cNvSpPr txBox="1"/>
          <p:nvPr/>
        </p:nvSpPr>
        <p:spPr>
          <a:xfrm>
            <a:off x="6705600" y="6019800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of </a:t>
            </a:r>
            <a:r>
              <a:rPr lang="en-US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sigmas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0A26F13-E247-2040-84B4-5410DD7582D3}"/>
              </a:ext>
            </a:extLst>
          </p:cNvPr>
          <p:cNvCxnSpPr/>
          <p:nvPr/>
        </p:nvCxnSpPr>
        <p:spPr>
          <a:xfrm flipH="1" flipV="1">
            <a:off x="6379029" y="5900058"/>
            <a:ext cx="272143" cy="283028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33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E07529-9E0C-4F4C-A129-609E55C1F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819" y="633190"/>
            <a:ext cx="5854700" cy="43942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Uncertainty on Errors in Muon g-2 / LHCb Stat&amp;ML WG 26 July 2021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33627" y="263299"/>
            <a:ext cx="7772400" cy="618447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Significance of discrepancy versus </a:t>
            </a:r>
            <a:r>
              <a:rPr lang="en-GB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</a:t>
            </a:r>
            <a:r>
              <a:rPr lang="en-GB" altLang="en-US" sz="3600" baseline="-25000" dirty="0" err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SM</a:t>
            </a:r>
            <a:endParaRPr lang="en-GB" altLang="en-US" sz="3600" baseline="-25000" dirty="0">
              <a:solidFill>
                <a:srgbClr val="0070C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4C8CE4-492D-A541-9D34-9894CD10163C}"/>
              </a:ext>
            </a:extLst>
          </p:cNvPr>
          <p:cNvSpPr txBox="1"/>
          <p:nvPr/>
        </p:nvSpPr>
        <p:spPr>
          <a:xfrm>
            <a:off x="587828" y="4942117"/>
            <a:ext cx="83275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Naive model:  use least squares but let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(1 +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SM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 variance model gives greater decrease in significance for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≳ 0.2, e.g., 3.1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0.3, 2.0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0.6.</a:t>
            </a:r>
          </a:p>
        </p:txBody>
      </p:sp>
    </p:spTree>
    <p:extLst>
      <p:ext uri="{BB962C8B-B14F-4D97-AF65-F5344CB8AC3E}">
        <p14:creationId xmlns:p14="http://schemas.microsoft.com/office/powerpoint/2010/main" val="284873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290AAA-31C3-6043-8BB9-9D8CF281F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936" y="622300"/>
            <a:ext cx="5854700" cy="43942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Uncertainty on Errors in Muon g-2 / </a:t>
            </a:r>
            <a:r>
              <a:rPr lang="en-US" dirty="0" err="1"/>
              <a:t>LHCb</a:t>
            </a:r>
            <a:r>
              <a:rPr lang="en-US" dirty="0"/>
              <a:t> </a:t>
            </a:r>
            <a:r>
              <a:rPr lang="en-US" dirty="0" err="1"/>
              <a:t>Stat&amp;ML</a:t>
            </a:r>
            <a:r>
              <a:rPr lang="en-US" dirty="0"/>
              <a:t> WG 26 July 2021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252410"/>
            <a:ext cx="7772400" cy="618447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Significance of discrepancy versus </a:t>
            </a:r>
            <a:r>
              <a:rPr lang="en-GB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</a:t>
            </a:r>
            <a:r>
              <a:rPr lang="en-GB" altLang="en-US" sz="3600" baseline="-25000" dirty="0" err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SM</a:t>
            </a:r>
            <a:endParaRPr lang="en-GB" altLang="en-US" sz="3600" baseline="-25000" dirty="0">
              <a:solidFill>
                <a:srgbClr val="0070C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C0BAB9-281B-274D-9C8D-A918D6CEDB6D}"/>
              </a:ext>
            </a:extLst>
          </p:cNvPr>
          <p:cNvSpPr txBox="1"/>
          <p:nvPr/>
        </p:nvSpPr>
        <p:spPr>
          <a:xfrm>
            <a:off x="653142" y="5246914"/>
            <a:ext cx="7834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Establishing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effect requires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≲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0.3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 if nominal exp. 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SM uncertainties become half of present values.</a:t>
            </a:r>
          </a:p>
        </p:txBody>
      </p:sp>
    </p:spTree>
    <p:extLst>
      <p:ext uri="{BB962C8B-B14F-4D97-AF65-F5344CB8AC3E}">
        <p14:creationId xmlns:p14="http://schemas.microsoft.com/office/powerpoint/2010/main" val="79291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Uncertainty on Errors in Muon g-2 / LHCb Stat&amp;ML WG 26 July 2021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100006"/>
            <a:ext cx="7772400" cy="618447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Discussion / conclusions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A60766-BEDA-F544-89A2-A28342BA0FAE}"/>
              </a:ext>
            </a:extLst>
          </p:cNvPr>
          <p:cNvSpPr txBox="1"/>
          <p:nvPr/>
        </p:nvSpPr>
        <p:spPr>
          <a:xfrm>
            <a:off x="370114" y="772882"/>
            <a:ext cx="8621485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Including uncertainties on estimates of uncertainties can have large effect on hypothesis test, esp. for high significance.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establish e.g. a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effect it is crucial to have both: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small uncertainties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accurate estimates of those uncertainties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20% level)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ultimately because the tails of the Gaussian fall off so quickly. 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 Variance Model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Student’s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likelihood with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1/2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degrees of freedom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longer tails than Gaussian.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ongoing with Bogdan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Malaescu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Muon g-2 Theory Initiative on the HVP uncertainty, see, e.g.,</a:t>
            </a:r>
          </a:p>
          <a:p>
            <a:pPr>
              <a:spcAft>
                <a:spcPts val="120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Malaescu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et al., https://indico.him.uni-mainz.de/event/11/contributions/80/attachments/50/51/amuWorkshop_Correlations_Malaescu.pdf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M.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Davier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et al., </a:t>
            </a:r>
            <a:r>
              <a:rPr lang="en-GB" sz="2400" dirty="0"/>
              <a:t>Eur. Phys. J. C 80 (2020) 241 ,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arXiv:1908.00921</a:t>
            </a:r>
          </a:p>
        </p:txBody>
      </p:sp>
    </p:spTree>
    <p:extLst>
      <p:ext uri="{BB962C8B-B14F-4D97-AF65-F5344CB8AC3E}">
        <p14:creationId xmlns:p14="http://schemas.microsoft.com/office/powerpoint/2010/main" val="110961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Uncertainty on Errors in Muon g-2 / LHCb Stat&amp;ML WG 26 July 2021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33627" y="176208"/>
            <a:ext cx="7772400" cy="618447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Discussion / conclusions (2)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A60766-BEDA-F544-89A2-A28342BA0FAE}"/>
              </a:ext>
            </a:extLst>
          </p:cNvPr>
          <p:cNvSpPr txBox="1"/>
          <p:nvPr/>
        </p:nvSpPr>
        <p:spPr>
          <a:xfrm>
            <a:off x="435429" y="783770"/>
            <a:ext cx="8382000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features of Gamma Variance Model (see EPJC </a:t>
            </a:r>
            <a:r>
              <a:rPr lang="is-I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(2019) 79:133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the extra slides)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averages/fits become less sensitive to outliers; 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confidence intervals linked to goodness of fit;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straightforward to include multiple correlated error sources.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But... is part of the reason for requiring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discovery not to account for uncertainties in assigned errors?  Is there a trade-off  between “errors on errors” and the requirement for discovery?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 to have most realistic model.  If the estimated errors are indeed uncertain, this should be reflected in the model.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Bottom line – it is very difficult to establish convincing evidence for a new physics if relevant uncertainties are estimated in an ad hoc way.  We need robust procedures for their assignment.</a:t>
            </a:r>
          </a:p>
        </p:txBody>
      </p:sp>
    </p:spTree>
    <p:extLst>
      <p:ext uri="{BB962C8B-B14F-4D97-AF65-F5344CB8AC3E}">
        <p14:creationId xmlns:p14="http://schemas.microsoft.com/office/powerpoint/2010/main" val="23120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Uncertainty on Errors in Muon g-2 / LHCb Stat&amp;ML WG 26 July 2021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48527BD-34B3-2341-9290-DBAD7511F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5819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174316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Uncertainty on Errors in Muon g-2 / LHCb Stat&amp;ML WG 26 July 2021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A13C676-3468-4547-A03B-1568D63DC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121648"/>
            <a:ext cx="72231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 likelihood for gamma variance model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2CD1F8BE-B452-9D4D-996D-95E9F5820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247" y="2988222"/>
            <a:ext cx="8336203" cy="372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Treated like data: 	     	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(the primary measurements)</a:t>
            </a:r>
            <a:endParaRPr lang="en-US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     			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(estimates of nuisance par.)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     			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(estimates of variances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         				  of estimates of NP)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Adjustable parameters:   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(parameters of interest)</a:t>
            </a:r>
            <a:endParaRPr lang="el-GR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     				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(nuisance parameters)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     				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u,N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(sys. errors = std. dev. of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				  of NP estimates)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Fixed parameters:     	     	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(rel. err. in estimate of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1D7E84B2-C0F8-D64E-8C5F-F84241F0C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661243"/>
            <a:ext cx="72294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1D7866-7F40-C740-A3F1-CAB7FDC297BE}"/>
              </a:ext>
            </a:extLst>
          </p:cNvPr>
          <p:cNvSpPr txBox="1"/>
          <p:nvPr/>
        </p:nvSpPr>
        <p:spPr>
          <a:xfrm>
            <a:off x="7393023" y="1945177"/>
            <a:ext cx="1231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1/4r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ui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31FFCF-1E1C-5F4C-BCF9-1E1FF1ECFE60}"/>
              </a:ext>
            </a:extLst>
          </p:cNvPr>
          <p:cNvSpPr txBox="1"/>
          <p:nvPr/>
        </p:nvSpPr>
        <p:spPr>
          <a:xfrm>
            <a:off x="5606136" y="2147853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6036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Uncertainty on Errors in Muon g-2 / LHCb Stat&amp;ML WG 26 July 2021</a:t>
            </a:r>
            <a:endParaRPr lang="en-US" dirty="0"/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6F271968-44C1-7C42-B3A7-7CA84FB61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2386013"/>
            <a:ext cx="44450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F8373834-4513-314C-9580-A8C4B5253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 of average to outliers</a:t>
            </a: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A09F715C-80A7-684D-82CE-499D52A6A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8" y="917575"/>
            <a:ext cx="81770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average 5 values,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8, 9, 10, 11, 12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all with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stat. and sys. errors of 1.0, and suppose negligible error on error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(here take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0.01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all).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08EDB5-4B00-1443-AF8C-D8B913C6DE28}"/>
              </a:ext>
            </a:extLst>
          </p:cNvPr>
          <p:cNvSpPr txBox="1"/>
          <p:nvPr/>
        </p:nvSpPr>
        <p:spPr>
          <a:xfrm>
            <a:off x="7159288" y="4251099"/>
            <a:ext cx="19014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inner error bars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y,i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outer error bars </a:t>
            </a:r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y,i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483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Uncertainty on Errors in Muon g-2 / LHCb Stat&amp;ML WG 26 July 2021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8E40667-DB2C-1E46-B80C-5131F8095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 of average to outliers (2)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C0E3AD5C-6196-F347-8321-2AFAE76B5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8" y="979488"/>
            <a:ext cx="74442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suppose the measurement at 10 had come out at 20: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AC90B8E4-657F-CC40-A179-73439CA8B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663700"/>
            <a:ext cx="43561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5A0FFB39-0B9A-9243-A4EE-3FAE761C0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8" y="5599113"/>
            <a:ext cx="8410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pulled up to 12.0, size of confidence interval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(would be exactly unchanged with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0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A3A9FB48-08BF-8A4D-AAB4-407E5BB9B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75" y="3289300"/>
            <a:ext cx="1273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“outlier”</a:t>
            </a:r>
          </a:p>
        </p:txBody>
      </p:sp>
      <p:cxnSp>
        <p:nvCxnSpPr>
          <p:cNvPr id="11" name="Straight Arrow Connector 7">
            <a:extLst>
              <a:ext uri="{FF2B5EF4-FFF2-40B4-BE49-F238E27FC236}">
                <a16:creationId xmlns:a16="http://schemas.microsoft.com/office/drawing/2014/main" id="{F65971CD-6529-8646-B7AF-21EF86E1B380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773613" y="2784475"/>
            <a:ext cx="2249487" cy="735013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7217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Uncertainty on Errors in Muon g-2 / LHCb Stat&amp;ML WG 26 July 2021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33627" y="121783"/>
            <a:ext cx="7772400" cy="651104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Motivation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F86A63D6-E23A-C64B-BD9D-AE0F4E7CB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348" y="1685035"/>
            <a:ext cx="81077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Cowan, </a:t>
            </a: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Models with Uncertain Error Parameters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s-I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Eur. Phys. J. C (2019) 79:133,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arXiv:1809.05778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F461B6-19D6-0949-94C5-5B5ECCAF4BA4}"/>
              </a:ext>
            </a:extLst>
          </p:cNvPr>
          <p:cNvSpPr txBox="1"/>
          <p:nvPr/>
        </p:nvSpPr>
        <p:spPr>
          <a:xfrm>
            <a:off x="348342" y="707568"/>
            <a:ext cx="8512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uncertainties on estimated systematic errors (“errors on errors”) can in general play an important role in HEP analyses, see: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4ED890-64D3-DF4C-9A05-9C6340D17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448" y="2667000"/>
            <a:ext cx="3867015" cy="36943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179809-785E-4B4C-8374-CCE9FD6F7B6D}"/>
              </a:ext>
            </a:extLst>
          </p:cNvPr>
          <p:cNvSpPr txBox="1"/>
          <p:nvPr/>
        </p:nvSpPr>
        <p:spPr>
          <a:xfrm>
            <a:off x="370114" y="2656109"/>
            <a:ext cx="4778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turns out that models that use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errors on errors have qualitatively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new, interesting, desirable features: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0B01F2-6F61-9045-A3B0-4B90603E094C}"/>
              </a:ext>
            </a:extLst>
          </p:cNvPr>
          <p:cNvSpPr txBox="1"/>
          <p:nvPr/>
        </p:nvSpPr>
        <p:spPr>
          <a:xfrm>
            <a:off x="7478489" y="2427515"/>
            <a:ext cx="14430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xkcd.com</a:t>
            </a:r>
            <a:r>
              <a:rPr lang="en-US" sz="1000" dirty="0"/>
              <a:t>/2110/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651F49-39DC-E84A-9178-05660EE94B82}"/>
              </a:ext>
            </a:extLst>
          </p:cNvPr>
          <p:cNvSpPr txBox="1"/>
          <p:nvPr/>
        </p:nvSpPr>
        <p:spPr>
          <a:xfrm>
            <a:off x="370114" y="3940628"/>
            <a:ext cx="45175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Sensitivity to outliers reduced.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Confidence intervals sensitive to goodness of fit.</a:t>
            </a:r>
          </a:p>
          <a:p>
            <a:pPr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Effect on goodness of fit,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-values, significance.</a:t>
            </a:r>
          </a:p>
        </p:txBody>
      </p:sp>
    </p:spTree>
    <p:extLst>
      <p:ext uri="{BB962C8B-B14F-4D97-AF65-F5344CB8AC3E}">
        <p14:creationId xmlns:p14="http://schemas.microsoft.com/office/powerpoint/2010/main" val="322808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Uncertainty on Errors in Muon g-2 / LHCb Stat&amp;ML WG 26 July 2021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C46FD5-AE07-7F41-8DD7-AA53CE5B8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 with all 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0.2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70E3900B-F340-A149-9C6F-028F80FCB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1600200"/>
            <a:ext cx="4368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E3DC7D40-E93D-AA4D-8519-029B9E1E3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338" y="979488"/>
            <a:ext cx="54056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assign to each measurement </a:t>
            </a:r>
            <a:r>
              <a:rPr 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0.2, 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5B3C481D-122D-5643-80C7-B292C30E1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5553075"/>
            <a:ext cx="7346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still at 10.00, size of interval moves 0.63 → 0.65</a:t>
            </a:r>
          </a:p>
        </p:txBody>
      </p:sp>
    </p:spTree>
    <p:extLst>
      <p:ext uri="{BB962C8B-B14F-4D97-AF65-F5344CB8AC3E}">
        <p14:creationId xmlns:p14="http://schemas.microsoft.com/office/powerpoint/2010/main" val="277734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Uncertainty on Errors in Muon g-2 / LHCb Stat&amp;ML WG 26 July 2021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BD9DD85-4110-024B-BF27-DC823E9F7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 with all 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0.2 </a:t>
            </a:r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outlier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9889625-5FE9-2D47-A53F-6AA62F4BC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587500"/>
            <a:ext cx="43434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49F66DBB-E514-CB4B-AF2B-08E2FB62A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979488"/>
            <a:ext cx="753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now with the outlier (middle measurement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→ 20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3401F18C-5F72-8241-9ADE-1ED7CFFD5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5324475"/>
            <a:ext cx="75850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→10.75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(outlier pulls much less).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Half-size of interval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0.78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(inflated because of bad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g.o.f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.).</a:t>
            </a:r>
          </a:p>
        </p:txBody>
      </p:sp>
    </p:spTree>
    <p:extLst>
      <p:ext uri="{BB962C8B-B14F-4D97-AF65-F5344CB8AC3E}">
        <p14:creationId xmlns:p14="http://schemas.microsoft.com/office/powerpoint/2010/main" val="93294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Uncertainty on Errors in Muon g-2 / LHCb Stat&amp;ML WG 26 July 2021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48527BD-34B3-2341-9290-DBAD7511F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5819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Naive approach to errors on errors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0398878E-A4F9-1E48-B753-6603D1496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039813"/>
            <a:ext cx="84255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Naively one might think that the error on the error in the previous</a:t>
            </a:r>
          </a:p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could be taken into account conservatively by inflating </a:t>
            </a:r>
          </a:p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systematic errors, i.e., 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F4A6C529-0DD5-8642-9AB5-5CE292BFC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2552700"/>
            <a:ext cx="28416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CD661283-4CD2-B64B-A764-40AFE5FB8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3" y="3182938"/>
            <a:ext cx="1952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this gives 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6E09DE92-81B1-BB4E-9AD4-4737DFBEF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4049713"/>
            <a:ext cx="294163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7BAAF5C3-9A2E-194B-B04A-EF2DD07978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4814888"/>
            <a:ext cx="27193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0">
            <a:extLst>
              <a:ext uri="{FF2B5EF4-FFF2-40B4-BE49-F238E27FC236}">
                <a16:creationId xmlns:a16="http://schemas.microsoft.com/office/drawing/2014/main" id="{5E0C49CF-E263-9641-9184-DB73FE3B0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0" y="4021819"/>
            <a:ext cx="43749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without outlier (middle meas. 10)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A4264CFE-5586-9040-BD62-1E6FBAD03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588" y="4786994"/>
            <a:ext cx="39195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outlier (middle meas. 20)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1E925CAC-40CE-984A-AFE0-987410599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5400675"/>
            <a:ext cx="82305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the sensitivity to the outlier is not reduced and the size of the</a:t>
            </a:r>
          </a:p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 is still independent of goodness of fit.</a:t>
            </a:r>
          </a:p>
        </p:txBody>
      </p:sp>
    </p:spTree>
    <p:extLst>
      <p:ext uri="{BB962C8B-B14F-4D97-AF65-F5344CB8AC3E}">
        <p14:creationId xmlns:p14="http://schemas.microsoft.com/office/powerpoint/2010/main" val="172381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Uncertainty on Errors in Muon g-2 / LHCb Stat&amp;ML WG 26 July 2021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169B7BF-E066-4A40-81A1-D31DDC3D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Correlated uncertainties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CB05BB0-00E7-964B-A0E6-3A4DBF1F7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49325"/>
            <a:ext cx="8763233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phrase “correlated uncertainties” usually means that a single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 affects the distribution (e.g.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mean) of more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 one measurement.  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example, consider measurements 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parameters of interest </a:t>
            </a:r>
            <a:r>
              <a:rPr lang="el-GR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parameters </a:t>
            </a:r>
            <a:r>
              <a:rPr lang="el-GR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5782403-5C62-F14B-98BB-0D1AAB5D4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3116263"/>
            <a:ext cx="482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00FD6F1F-6FF4-094C-8ADD-747111FB8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4184650"/>
            <a:ext cx="8159862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is, the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defined here as contributing to a bias and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(known) factors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determine how much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affects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before suppose one has independent control measurements </a:t>
            </a:r>
          </a:p>
          <a:p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41100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Uncertainty on Errors in Muon g-2 / LHCb Stat&amp;ML WG 26 July 2021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0867785-6D38-9C40-B300-4102AE766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Correlated uncertainties  (2)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199FD48-C1AD-F543-BE1D-C103B7119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8" y="1177925"/>
            <a:ext cx="4714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total bias of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be defined as 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8CF7EC2-E59F-3540-AC88-1EDB13368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1000125"/>
            <a:ext cx="20447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AB27E548-91C5-E94A-B983-B7A2306BF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75" y="2297113"/>
            <a:ext cx="37599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can be estimated with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E10AF63B-63AD-DC40-AF48-F5D176143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2105025"/>
            <a:ext cx="18923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D5178EE9-D848-E24B-B036-CFFCE6856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8" y="3321050"/>
            <a:ext cx="64378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estimators are correlated having covariance</a:t>
            </a: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44AA4739-60EA-D843-B7C6-8C742F447F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3890963"/>
            <a:ext cx="46355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8">
            <a:extLst>
              <a:ext uri="{FF2B5EF4-FFF2-40B4-BE49-F238E27FC236}">
                <a16:creationId xmlns:a16="http://schemas.microsoft.com/office/drawing/2014/main" id="{FBA62D05-3938-9C45-B497-D0566FB56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4932363"/>
            <a:ext cx="851470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sense the present method treats “correlated uncertainties”,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the control measurements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independent, but nuisance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 affect multiple measurements, and thus bias estimates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correlated.</a:t>
            </a:r>
          </a:p>
        </p:txBody>
      </p:sp>
    </p:spTree>
    <p:extLst>
      <p:ext uri="{BB962C8B-B14F-4D97-AF65-F5344CB8AC3E}">
        <p14:creationId xmlns:p14="http://schemas.microsoft.com/office/powerpoint/2010/main" val="325847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Uncertainty on Errors in Muon g-2 / LHCb Stat&amp;ML WG 26 July 2021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0B3895A3-5898-3743-8BA0-1D4179034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69875"/>
            <a:ext cx="4268788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DF23FC58-CBD8-5F4A-844F-2A3233B51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318" y="307295"/>
            <a:ext cx="4873625" cy="96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Prototype example:  curve fitting, averages</a:t>
            </a:r>
            <a:endParaRPr lang="en-GB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8B512478-23B6-AF40-A505-EE02C35BF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1450980"/>
            <a:ext cx="34531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independent </a:t>
            </a:r>
          </a:p>
          <a:p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Gauss,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1,...,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4C9729CC-5B1B-2942-BD1D-618AC2BEA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3636741"/>
            <a:ext cx="7544117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l-GR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(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parameters in the fit function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l-GR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l-GR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take the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known, we have the usual log-likelihood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4DA4BB-74AC-5B4A-9508-34A2ACA6B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894" y="3039333"/>
            <a:ext cx="1498600" cy="495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262E780-9D53-824B-ABDD-D0C9CFFF9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894" y="2463477"/>
            <a:ext cx="2260600" cy="4191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9CFDF4B-A628-F441-BE5E-99198FFAE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8839" y="4847855"/>
            <a:ext cx="4762500" cy="10795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2D92E64-7E47-6449-931B-167D1C228A66}"/>
              </a:ext>
            </a:extLst>
          </p:cNvPr>
          <p:cNvSpPr txBox="1"/>
          <p:nvPr/>
        </p:nvSpPr>
        <p:spPr>
          <a:xfrm>
            <a:off x="627063" y="5977571"/>
            <a:ext cx="6334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leads to the Least Squares estimators for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260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39C5A3D-E054-9940-A548-5BBC2DB06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86" y="1451427"/>
            <a:ext cx="4343400" cy="8636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Uncertainty on Errors in Muon g-2 / LHCb Stat&amp;ML WG 26 July 2021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A9BF6F-9633-3E42-817F-B0E35ACCF163}"/>
              </a:ext>
            </a:extLst>
          </p:cNvPr>
          <p:cNvSpPr txBox="1"/>
          <p:nvPr/>
        </p:nvSpPr>
        <p:spPr>
          <a:xfrm>
            <a:off x="1524000" y="217714"/>
            <a:ext cx="6441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Goodness of fit for Least Squares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96F3E-5A90-C241-8254-3C7347B8034E}"/>
              </a:ext>
            </a:extLst>
          </p:cNvPr>
          <p:cNvSpPr txBox="1"/>
          <p:nvPr/>
        </p:nvSpPr>
        <p:spPr>
          <a:xfrm>
            <a:off x="413657" y="892628"/>
            <a:ext cx="5455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least-squares approach, the statistic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D1EB03-0A5C-6548-8A87-8C0404F5615F}"/>
              </a:ext>
            </a:extLst>
          </p:cNvPr>
          <p:cNvSpPr txBox="1"/>
          <p:nvPr/>
        </p:nvSpPr>
        <p:spPr>
          <a:xfrm>
            <a:off x="4049487" y="2427515"/>
            <a:ext cx="4640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Likelihood of saturated model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φ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85FB9E-F844-5648-8B9E-12FE358D9885}"/>
              </a:ext>
            </a:extLst>
          </p:cNvPr>
          <p:cNvSpPr txBox="1"/>
          <p:nvPr/>
        </p:nvSpPr>
        <p:spPr>
          <a:xfrm>
            <a:off x="402771" y="2862941"/>
            <a:ext cx="73529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provides a measure of goodness of fit.  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the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composite hypothesis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D4099F-AC78-B243-B9ED-FA2FF50FC445}"/>
              </a:ext>
            </a:extLst>
          </p:cNvPr>
          <p:cNvSpPr txBox="1"/>
          <p:nvPr/>
        </p:nvSpPr>
        <p:spPr>
          <a:xfrm>
            <a:off x="340451" y="4582880"/>
            <a:ext cx="8688469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Gauss(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chi-squared for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degrees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freedom, independent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(Wilks).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Special case:  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l-G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i.e., test if the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have a common mean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chi-square(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3F0639A-7B9E-E445-B99A-6AEB58799B6E}"/>
              </a:ext>
            </a:extLst>
          </p:cNvPr>
          <p:cNvCxnSpPr/>
          <p:nvPr/>
        </p:nvCxnSpPr>
        <p:spPr>
          <a:xfrm flipH="1" flipV="1">
            <a:off x="3701143" y="2296886"/>
            <a:ext cx="272143" cy="283028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9A705C0E-A0B4-C147-9F8B-4B15EE344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085" y="3769179"/>
            <a:ext cx="1981200" cy="800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B15D5A-2332-5548-A239-63B34930C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721" y="5958115"/>
            <a:ext cx="21209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1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Uncertainty on Errors in Muon g-2 / LHCb Stat&amp;ML WG 26 July 2021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A9BF6F-9633-3E42-817F-B0E35ACCF163}"/>
              </a:ext>
            </a:extLst>
          </p:cNvPr>
          <p:cNvSpPr txBox="1"/>
          <p:nvPr/>
        </p:nvSpPr>
        <p:spPr>
          <a:xfrm>
            <a:off x="1719942" y="239485"/>
            <a:ext cx="5741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if the </a:t>
            </a:r>
            <a:r>
              <a:rPr lang="el-GR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36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not known?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FC7D17-B779-4848-86C6-6668C8B69B04}"/>
              </a:ext>
            </a:extLst>
          </p:cNvPr>
          <p:cNvSpPr txBox="1"/>
          <p:nvPr/>
        </p:nvSpPr>
        <p:spPr>
          <a:xfrm>
            <a:off x="446315" y="957942"/>
            <a:ext cx="851262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LS approach assumes that the standard deviations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measurements are known.</a:t>
            </a:r>
          </a:p>
          <a:p>
            <a:pPr>
              <a:spcAft>
                <a:spcPts val="1200"/>
              </a:spcAft>
            </a:pP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statistical error, usually well estimated from sample size.</a:t>
            </a:r>
          </a:p>
          <a:p>
            <a:pPr>
              <a:spcAft>
                <a:spcPts val="1200"/>
              </a:spcAft>
            </a:pP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systematic error: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related to stat. error of control measurement – well estimated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related to size of MC event sample – well estimated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systematic uncertainty from modelling of experiment – could 	be 	poorly estimated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reflects uncertainty resulting from some mathematical 	approximation (theory error) – could be poorly estimated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general, we should allow that the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may not be exactly known.</a:t>
            </a:r>
          </a:p>
        </p:txBody>
      </p:sp>
    </p:spTree>
    <p:extLst>
      <p:ext uri="{BB962C8B-B14F-4D97-AF65-F5344CB8AC3E}">
        <p14:creationId xmlns:p14="http://schemas.microsoft.com/office/powerpoint/2010/main" val="226864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CA07545-CEF5-024D-89CD-1AAC04DB3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74266"/>
            <a:ext cx="3803748" cy="34423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D33085-2E41-094D-B7CE-7F620C848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20" y="3429914"/>
            <a:ext cx="8166100" cy="12827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Uncertainty on Errors in Muon g-2 / LHCb Stat&amp;ML WG 26 July 2021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B9EE2ED-0978-D643-AC3F-5EE660D7B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68" y="76298"/>
            <a:ext cx="4873625" cy="115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 Variance Model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Cowan, EPJC </a:t>
            </a:r>
            <a:r>
              <a:rPr lang="is-I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(2019) 79:133</a:t>
            </a:r>
            <a:endParaRPr lang="en-GB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CD3DD1-6243-3E4C-9331-EB2F6283B363}"/>
              </a:ext>
            </a:extLst>
          </p:cNvPr>
          <p:cNvSpPr txBox="1"/>
          <p:nvPr/>
        </p:nvSpPr>
        <p:spPr>
          <a:xfrm>
            <a:off x="342969" y="1197430"/>
            <a:ext cx="52522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l-GR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uncertain, we can take them as adjustable parameters.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estimated variances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=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modeled as gamma distributed.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likelihood becomes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E5423C-E2D3-7D41-97AC-F8B7BE050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9488" y="5640729"/>
            <a:ext cx="1357000" cy="82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7A1080-558B-2242-9E04-0DB9A4A9FC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9377" y="5753900"/>
            <a:ext cx="1212000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E89818-F621-1E49-AE5B-87D336DE6A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3247" y="4877484"/>
            <a:ext cx="1612900" cy="533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5437FFD-726E-7C4A-9298-69AA4BAD4F07}"/>
              </a:ext>
            </a:extLst>
          </p:cNvPr>
          <p:cNvSpPr txBox="1"/>
          <p:nvPr/>
        </p:nvSpPr>
        <p:spPr>
          <a:xfrm>
            <a:off x="512096" y="4871409"/>
            <a:ext cx="857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75A95C-7C30-F14F-8605-A44F53D7D591}"/>
              </a:ext>
            </a:extLst>
          </p:cNvPr>
          <p:cNvSpPr txBox="1"/>
          <p:nvPr/>
        </p:nvSpPr>
        <p:spPr>
          <a:xfrm>
            <a:off x="695756" y="574924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C1CE01-BDAD-1E44-A54F-FE5835921E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8984" y="4739822"/>
            <a:ext cx="263449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6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Uncertainty on Errors in Muon g-2 / LHCb Stat&amp;ML WG 26 July 2021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B9EE2ED-0978-D643-AC3F-5EE660D7B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7" y="243859"/>
            <a:ext cx="48736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log-likelihood</a:t>
            </a:r>
            <a:endParaRPr lang="en-GB" sz="3600" baseline="30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CD3DD1-6243-3E4C-9331-EB2F6283B363}"/>
              </a:ext>
            </a:extLst>
          </p:cNvPr>
          <p:cNvSpPr txBox="1"/>
          <p:nvPr/>
        </p:nvSpPr>
        <p:spPr>
          <a:xfrm>
            <a:off x="375626" y="914394"/>
            <a:ext cx="551715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can profile over the 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l-GR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close form.  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log-profile-likelihood 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283451-D0E9-294F-8C79-4E38CAF9B413}"/>
              </a:ext>
            </a:extLst>
          </p:cNvPr>
          <p:cNvSpPr txBox="1"/>
          <p:nvPr/>
        </p:nvSpPr>
        <p:spPr>
          <a:xfrm>
            <a:off x="445604" y="3212234"/>
            <a:ext cx="8389413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Quadratic terms replace by sum of logs.</a:t>
            </a:r>
            <a:endParaRPr lang="el-GR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to replacing Gauss pdf for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Student’s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dof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aseline="30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 for </a:t>
            </a:r>
            <a:r>
              <a:rPr lang="el-GR" sz="24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becomes sensitive to goodness-of-fit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(increases if data internally inconsistent).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Fitted curve less sensitive to outliers.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 program for Student’s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average: 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stave.py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http://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www.pp.rhul.ac.uk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/~cowan/stat/stave/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5C58772-7D4F-124C-B71E-A669881C8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191848"/>
            <a:ext cx="8293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0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Uncertainty on Errors in Muon g-2 / LHCb Stat&amp;ML WG 26 July 2021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252410"/>
            <a:ext cx="7772400" cy="618447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Application to the muon </a:t>
            </a:r>
            <a:r>
              <a:rPr 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− 2</a:t>
            </a:r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anomaly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F461B6-19D6-0949-94C5-5B5ECCAF4BA4}"/>
              </a:ext>
            </a:extLst>
          </p:cNvPr>
          <p:cNvSpPr txBox="1"/>
          <p:nvPr/>
        </p:nvSpPr>
        <p:spPr>
          <a:xfrm>
            <a:off x="315685" y="1023255"/>
            <a:ext cx="8828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recently measured muon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− 2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ave.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2006, 2021) disagrees with the Standard Model prediction with a significance of 4.2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σ.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7B41BA-D03E-6E46-8E37-E497D7CB4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32" y="2365323"/>
            <a:ext cx="5614310" cy="40010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23E3A3-EA70-B142-96F1-A0D7F68335FB}"/>
              </a:ext>
            </a:extLst>
          </p:cNvPr>
          <p:cNvSpPr txBox="1"/>
          <p:nvPr/>
        </p:nvSpPr>
        <p:spPr>
          <a:xfrm>
            <a:off x="337458" y="1959427"/>
            <a:ext cx="4174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Muon g-2 Collab., PRL </a:t>
            </a:r>
            <a:r>
              <a:rPr lang="en-GB" dirty="0"/>
              <a:t>126, 141801 (2021) </a:t>
            </a:r>
            <a:endParaRPr lang="en-GB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F7CC8D-43DE-A94A-AA9B-FFDB358DA6F6}"/>
              </a:ext>
            </a:extLst>
          </p:cNvPr>
          <p:cNvSpPr txBox="1"/>
          <p:nvPr/>
        </p:nvSpPr>
        <p:spPr>
          <a:xfrm>
            <a:off x="5867399" y="2634343"/>
            <a:ext cx="318951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Discrepancy significantly</a:t>
            </a:r>
          </a:p>
          <a:p>
            <a:pPr algn="l"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reduced by 2021 lattice-based prediction of </a:t>
            </a:r>
            <a:r>
              <a:rPr lang="en-US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Borsanyi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 (BMW).</a:t>
            </a:r>
          </a:p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goal is to investigate sensitivity of significance to error assumptions, so for now focus on the 4.2</a:t>
            </a:r>
            <a:r>
              <a:rPr lang="el-GR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problem.</a:t>
            </a:r>
          </a:p>
        </p:txBody>
      </p:sp>
    </p:spTree>
    <p:extLst>
      <p:ext uri="{BB962C8B-B14F-4D97-AF65-F5344CB8AC3E}">
        <p14:creationId xmlns:p14="http://schemas.microsoft.com/office/powerpoint/2010/main" val="261902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Uncertainty on Errors in Muon g-2 / LHCb Stat&amp;ML WG 26 July 2021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132666"/>
            <a:ext cx="7772400" cy="618447"/>
          </a:xfrm>
          <a:ln>
            <a:solidFill>
              <a:srgbClr val="0070C0"/>
            </a:solidFill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Muon </a:t>
            </a:r>
            <a:r>
              <a:rPr 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− 2</a:t>
            </a:r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ingredients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F461B6-19D6-0949-94C5-5B5ECCAF4BA4}"/>
              </a:ext>
            </a:extLst>
          </p:cNvPr>
          <p:cNvSpPr txBox="1"/>
          <p:nvPr/>
        </p:nvSpPr>
        <p:spPr>
          <a:xfrm>
            <a:off x="446313" y="1393370"/>
            <a:ext cx="4974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ingredients of the 4.2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effect are: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AD078F-EE18-E34A-A6A5-043337BA3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49" y="2160815"/>
            <a:ext cx="2511600" cy="46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E2B6A5-8C4C-5841-B98D-052906279162}"/>
              </a:ext>
            </a:extLst>
          </p:cNvPr>
          <p:cNvSpPr txBox="1"/>
          <p:nvPr/>
        </p:nvSpPr>
        <p:spPr>
          <a:xfrm>
            <a:off x="424543" y="751115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DD121F-A219-7F43-8D9F-1F5C9DFED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707" y="825500"/>
            <a:ext cx="1782000" cy="396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55B9CE-EC07-FD47-B774-373079DB3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697" y="4624613"/>
            <a:ext cx="2406461" cy="396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68F6970-7D8C-0E42-AEFE-19508D629B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485" y="766536"/>
            <a:ext cx="2860541" cy="54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432A58-DD6C-5544-B78F-EA9A6747109D}"/>
              </a:ext>
            </a:extLst>
          </p:cNvPr>
          <p:cNvSpPr txBox="1"/>
          <p:nvPr/>
        </p:nvSpPr>
        <p:spPr>
          <a:xfrm>
            <a:off x="3635829" y="2699658"/>
            <a:ext cx="2744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0.37 (stat.) ± 0.17 (sys.)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71369C-405C-084C-9AB0-9B5D622D2BCB}"/>
              </a:ext>
            </a:extLst>
          </p:cNvPr>
          <p:cNvSpPr txBox="1"/>
          <p:nvPr/>
        </p:nvSpPr>
        <p:spPr>
          <a:xfrm>
            <a:off x="2449285" y="5377544"/>
            <a:ext cx="5497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0.40 (Had. Vac. Pol.) ± 0.18 (Had. Light-by-Light)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3BB5B77-6674-5F4B-BE4D-8A43ADA62A51}"/>
              </a:ext>
            </a:extLst>
          </p:cNvPr>
          <p:cNvCxnSpPr/>
          <p:nvPr/>
        </p:nvCxnSpPr>
        <p:spPr>
          <a:xfrm flipH="1" flipV="1">
            <a:off x="3200399" y="2601686"/>
            <a:ext cx="272143" cy="283028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3C6653D-0AD4-524C-BE60-40F094045626}"/>
              </a:ext>
            </a:extLst>
          </p:cNvPr>
          <p:cNvCxnSpPr/>
          <p:nvPr/>
        </p:nvCxnSpPr>
        <p:spPr>
          <a:xfrm flipH="1" flipV="1">
            <a:off x="3026227" y="5050971"/>
            <a:ext cx="272143" cy="283028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7EFD57C-B911-344E-8790-138AB31015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286" y="3178485"/>
            <a:ext cx="6172200" cy="10502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F8AABA-03E9-544C-AE7C-AD218CFED026}"/>
              </a:ext>
            </a:extLst>
          </p:cNvPr>
          <p:cNvSpPr txBox="1"/>
          <p:nvPr/>
        </p:nvSpPr>
        <p:spPr>
          <a:xfrm>
            <a:off x="3962400" y="2144485"/>
            <a:ext cx="4408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ave.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BNL 2006 and FNAL 2021)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609311-9EEA-6843-8E2F-D49C5D3730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943" y="5859310"/>
            <a:ext cx="6389914" cy="48758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565C44E-1653-4D49-AADC-5C7BA8394FF5}"/>
              </a:ext>
            </a:extLst>
          </p:cNvPr>
          <p:cNvSpPr txBox="1"/>
          <p:nvPr/>
        </p:nvSpPr>
        <p:spPr>
          <a:xfrm>
            <a:off x="3679371" y="4539342"/>
            <a:ext cx="5313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(SM pred. by Muon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−2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theory initiative)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AFE4861-E97E-B747-8BF8-BC451BB5FBD6}"/>
              </a:ext>
            </a:extLst>
          </p:cNvPr>
          <p:cNvSpPr/>
          <p:nvPr/>
        </p:nvSpPr>
        <p:spPr>
          <a:xfrm>
            <a:off x="762000" y="2024744"/>
            <a:ext cx="2743199" cy="696685"/>
          </a:xfrm>
          <a:prstGeom prst="rect">
            <a:avLst/>
          </a:prstGeom>
          <a:noFill/>
          <a:ln w="28575">
            <a:solidFill>
              <a:srgbClr val="CC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2CB65AF-844A-0E43-8A15-EB92734704FE}"/>
              </a:ext>
            </a:extLst>
          </p:cNvPr>
          <p:cNvSpPr/>
          <p:nvPr/>
        </p:nvSpPr>
        <p:spPr>
          <a:xfrm>
            <a:off x="729342" y="4452257"/>
            <a:ext cx="2743199" cy="696685"/>
          </a:xfrm>
          <a:prstGeom prst="rect">
            <a:avLst/>
          </a:prstGeom>
          <a:noFill/>
          <a:ln w="28575">
            <a:solidFill>
              <a:srgbClr val="CC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1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32798</TotalTime>
  <Words>2430</Words>
  <Application>Microsoft Macintosh PowerPoint</Application>
  <PresentationFormat>On-screen Show (4:3)</PresentationFormat>
  <Paragraphs>244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762</cp:revision>
  <dcterms:created xsi:type="dcterms:W3CDTF">2020-05-18T17:44:39Z</dcterms:created>
  <dcterms:modified xsi:type="dcterms:W3CDTF">2021-07-26T13:39:47Z</dcterms:modified>
</cp:coreProperties>
</file>