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61"/>
  </p:notesMasterIdLst>
  <p:handoutMasterIdLst>
    <p:handoutMasterId r:id="rId62"/>
  </p:handoutMasterIdLst>
  <p:sldIdLst>
    <p:sldId id="1578" r:id="rId3"/>
    <p:sldId id="1577" r:id="rId4"/>
    <p:sldId id="664" r:id="rId5"/>
    <p:sldId id="1529" r:id="rId6"/>
    <p:sldId id="662" r:id="rId7"/>
    <p:sldId id="1492" r:id="rId8"/>
    <p:sldId id="1493" r:id="rId9"/>
    <p:sldId id="1494" r:id="rId10"/>
    <p:sldId id="1495" r:id="rId11"/>
    <p:sldId id="1496" r:id="rId12"/>
    <p:sldId id="1497" r:id="rId13"/>
    <p:sldId id="1498" r:id="rId14"/>
    <p:sldId id="1499" r:id="rId15"/>
    <p:sldId id="1506" r:id="rId16"/>
    <p:sldId id="1507" r:id="rId17"/>
    <p:sldId id="1508" r:id="rId18"/>
    <p:sldId id="1509" r:id="rId19"/>
    <p:sldId id="1510" r:id="rId20"/>
    <p:sldId id="1511" r:id="rId21"/>
    <p:sldId id="1515" r:id="rId22"/>
    <p:sldId id="1516" r:id="rId23"/>
    <p:sldId id="1517" r:id="rId24"/>
    <p:sldId id="1518" r:id="rId25"/>
    <p:sldId id="1519" r:id="rId26"/>
    <p:sldId id="1643" r:id="rId27"/>
    <p:sldId id="1644" r:id="rId28"/>
    <p:sldId id="1645" r:id="rId29"/>
    <p:sldId id="1646" r:id="rId30"/>
    <p:sldId id="1647" r:id="rId31"/>
    <p:sldId id="1637" r:id="rId32"/>
    <p:sldId id="1638" r:id="rId33"/>
    <p:sldId id="1639" r:id="rId34"/>
    <p:sldId id="1640" r:id="rId35"/>
    <p:sldId id="1642" r:id="rId36"/>
    <p:sldId id="1522" r:id="rId37"/>
    <p:sldId id="1523" r:id="rId38"/>
    <p:sldId id="1641" r:id="rId39"/>
    <p:sldId id="1544" r:id="rId40"/>
    <p:sldId id="1579" r:id="rId41"/>
    <p:sldId id="1580" r:id="rId42"/>
    <p:sldId id="1581" r:id="rId43"/>
    <p:sldId id="1560" r:id="rId44"/>
    <p:sldId id="1561" r:id="rId45"/>
    <p:sldId id="1549" r:id="rId46"/>
    <p:sldId id="675" r:id="rId47"/>
    <p:sldId id="1500" r:id="rId48"/>
    <p:sldId id="1501" r:id="rId49"/>
    <p:sldId id="1502" r:id="rId50"/>
    <p:sldId id="672" r:id="rId51"/>
    <p:sldId id="633" r:id="rId52"/>
    <p:sldId id="1505" r:id="rId53"/>
    <p:sldId id="1512" r:id="rId54"/>
    <p:sldId id="1513" r:id="rId55"/>
    <p:sldId id="1514" r:id="rId56"/>
    <p:sldId id="1631" r:id="rId57"/>
    <p:sldId id="1632" r:id="rId58"/>
    <p:sldId id="1633" r:id="rId59"/>
    <p:sldId id="1634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2/13/26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2/13/26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Manchester Bohr Seminar / 13 Feb 2026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Manchester Bohr Seminar / 13 Feb 2026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Manchester Bohr Seminar / 13 Feb 2026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Manchester Bohr Seminar / 13 Feb 2026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4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Manchester Bohr Seminar / 13 Feb 2026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Manchester Bohr Seminar / 13 Feb 2026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52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113666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5" y="4421979"/>
            <a:ext cx="2730950" cy="13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43255" y="680690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4000" dirty="0">
                <a:solidFill>
                  <a:srgbClr val="C00000"/>
                </a:solidFill>
              </a:rPr>
              <a:t>Errors on Errors in Particle Physics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646954" y="30288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indico.global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/event/16667/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646954" y="2153546"/>
            <a:ext cx="47343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University of Manchester</a:t>
            </a:r>
          </a:p>
          <a:p>
            <a:pPr>
              <a:buNone/>
            </a:pPr>
            <a:r>
              <a:rPr lang="en-GB" sz="2800" dirty="0">
                <a:solidFill>
                  <a:srgbClr val="0070C0"/>
                </a:solidFill>
                <a:latin typeface="Roboto" panose="02000000000000000000" pitchFamily="2" charset="0"/>
              </a:rPr>
              <a:t>Bohr Seminar, 13 Feb 2026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2E2AF-8BC8-4E08-791C-2B7BF595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600" y="2267380"/>
            <a:ext cx="2846085" cy="11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B846E4-9A4B-464C-A9E2-A1C45D60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12" y="274638"/>
            <a:ext cx="784522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for Gamma Variance Model (GVM)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ACA1814-914E-E342-8E02-5590E113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884238"/>
            <a:ext cx="82659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one were to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with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</a:p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and we use the sample variance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150A3A6-1642-BC44-ABB9-449907E6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D75ADBA4-2847-CE4E-BC59-56E0262A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00363"/>
            <a:ext cx="81322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a chi-square distribution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degrees of freedom, which is a special case of the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distribution 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(In general one doesn’t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sample of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but if this were to be how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estimated, the gamma model would follow.)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choice of the gamma distribution for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allows one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profile over the nuisance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 and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a simple profile likelihood.</a:t>
            </a:r>
          </a:p>
        </p:txBody>
      </p:sp>
    </p:spTree>
    <p:extLst>
      <p:ext uri="{BB962C8B-B14F-4D97-AF65-F5344CB8AC3E}">
        <p14:creationId xmlns:p14="http://schemas.microsoft.com/office/powerpoint/2010/main" val="19712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A13C676-3468-4547-A03B-1568D63D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CD1F8BE-B452-9D4D-996D-95E9F582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47" y="2966450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     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nuisance par.)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  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(parameters of interest)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(nuisance parameters)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	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D7E84B2-C0F8-D64E-8C5F-F84241F0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D7866-7F40-C740-A3F1-CAB7FDC297BE}"/>
              </a:ext>
            </a:extLst>
          </p:cNvPr>
          <p:cNvSpPr txBox="1"/>
          <p:nvPr/>
        </p:nvSpPr>
        <p:spPr>
          <a:xfrm>
            <a:off x="7393023" y="1945177"/>
            <a:ext cx="12314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1FFCF-1E1C-5F4C-BCF9-1E1FF1ECFE60}"/>
              </a:ext>
            </a:extLst>
          </p:cNvPr>
          <p:cNvSpPr txBox="1"/>
          <p:nvPr/>
        </p:nvSpPr>
        <p:spPr>
          <a:xfrm>
            <a:off x="5606136" y="2147853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603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FA7CF9-6819-3029-734B-050A8F93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6" y="3497038"/>
            <a:ext cx="7721600" cy="17145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FD2BCE-E9F8-6B48-9CDA-F01D726BA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F33D2B1-BB39-2D46-8D6E-41162C65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FE830E9-C09B-FA42-94D2-6526BA5BA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9F2367E-3159-4540-9276-D21BE28C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5781DD7-AE06-6241-A6C9-9F5E07BD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553075"/>
            <a:ext cx="83643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514D46-2D83-C149-A09C-CA985551D4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29298" y="5053239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F8F82CD-8C20-ED5C-62F8-5348E4A2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93" y="1646462"/>
            <a:ext cx="5483374" cy="9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962CDD-2435-1E45-887B-E3BF895A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3142598-8E50-6C49-A07E-C0FC9451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D99676A-24B3-1C49-8167-8156BB5D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E60E356-04D5-CB46-8F37-38A21488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D47D355-B434-7346-B922-10A2A4FDA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E3CCE19-48B6-C949-8274-C83A042C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D50EE0D-57F8-F84F-9F6F-B71FFE7C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83A68A5-23AE-8F41-BA23-B8D6B5F45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29FBF2-0A5E-3857-CA8E-4B54BC312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421" y="3013528"/>
            <a:ext cx="1175226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CE63DD0-4242-D448-B2E5-96E15D7F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E547F41-06F0-1F46-A204-5A8D258A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DC8ABF9-BBA6-0E45-B393-E49EA9676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25446601-124C-AD4B-80BA-444AE63F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E79BCA5-4A31-FC4A-952E-B19FF22D8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2008F98-5622-D746-B115-9C6B00D9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B52B3-C0D0-F947-AA77-4825EDBDD2C5}"/>
              </a:ext>
            </a:extLst>
          </p:cNvPr>
          <p:cNvSpPr txBox="1"/>
          <p:nvPr/>
        </p:nvSpPr>
        <p:spPr>
          <a:xfrm>
            <a:off x="3114934" y="2604102"/>
            <a:ext cx="129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(known).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A361A9-A476-1544-A0B2-A710479DB347}"/>
              </a:ext>
            </a:extLst>
          </p:cNvPr>
          <p:cNvSpPr/>
          <p:nvPr/>
        </p:nvSpPr>
        <p:spPr>
          <a:xfrm>
            <a:off x="2743006" y="2867025"/>
            <a:ext cx="161925" cy="140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01440A-94E0-4844-B655-0EF47CB8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C3E1956-2830-E84C-892B-F1E21819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BCBC7FEB-B401-694C-AA4A-442C346B6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ED11EE5-AEF7-F745-984D-C7FA5256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  <p:extLst>
      <p:ext uri="{BB962C8B-B14F-4D97-AF65-F5344CB8AC3E}">
        <p14:creationId xmlns:p14="http://schemas.microsoft.com/office/powerpoint/2010/main" val="4662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1CE2C1-C49B-8645-B1F4-E721737A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8B62CC2-BD2D-A949-B5B0-93F1BA91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131888"/>
            <a:ext cx="85201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7A79833-9F44-1B4A-B0F2-98488069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875314"/>
            <a:ext cx="6816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9F7C3-15A8-E341-69F4-EDD09F93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4" y="4445836"/>
            <a:ext cx="7772400" cy="1958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0CEF80-1A36-E2E9-5CD1-EC4FC688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29" y="2786742"/>
            <a:ext cx="831653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559210-872F-7D38-7D65-76FCB39F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9" y="1079624"/>
            <a:ext cx="2082800" cy="9398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976B78-F57C-6943-9D41-78D3F8B8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920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 of fit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9D78530-93FD-3A4F-A078-F0DE615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642031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goodness of fit with statistic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F934DD93-1B72-5C40-813A-7E75C3C3E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" y="3103774"/>
            <a:ext cx="87233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Lʹ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adjustable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saturated model).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Asymptotically should have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asymptotic distribution no longer valid.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CD096-4F09-5C19-6F11-29699BBF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37" y="4688142"/>
            <a:ext cx="12954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D8598-D3F1-AFB6-7777-B935A64DD19C}"/>
              </a:ext>
            </a:extLst>
          </p:cNvPr>
          <p:cNvSpPr txBox="1"/>
          <p:nvPr/>
        </p:nvSpPr>
        <p:spPr>
          <a:xfrm>
            <a:off x="420687" y="4737833"/>
            <a:ext cx="528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(1937) defines modified statistic: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34D18-E3DC-6137-82A4-87877BE1C5FB}"/>
              </a:ext>
            </a:extLst>
          </p:cNvPr>
          <p:cNvSpPr txBox="1"/>
          <p:nvPr/>
        </p:nvSpPr>
        <p:spPr>
          <a:xfrm>
            <a:off x="420687" y="5347162"/>
            <a:ext cx="7924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mean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and turns out to have a distribution significantly closer to the asymptotic chi-square. </a:t>
            </a:r>
          </a:p>
          <a:p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(See Canonero et al., Eur. Phys. J. C (2023) 83:1100.)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115233-3B5D-59AA-68C4-8F1721358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2036457"/>
            <a:ext cx="76835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66FECB-426A-754D-8B39-E2D88577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AA84F5F-0451-5D4C-80B7-0EB95AF3B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45E261-8F25-74BE-3832-48ACF05F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19" y="1425513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E2D0A8-BD9E-8B74-2BA9-3A4C12C5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49" y="4179599"/>
            <a:ext cx="137649" cy="1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2385B-0E54-710D-8936-9A0E6A64B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63" y="1424997"/>
            <a:ext cx="137649" cy="1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D115F5-780D-0462-6D64-5FE4DB5A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034" y="4168713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01F844-013E-A64B-8CDD-21E88CE47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Bartlett-corrected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qʹ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A5E3EBF-381A-CD47-AE08-F0C411544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334E0B-8C26-DE57-93B1-03144E84B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63" y="1424997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AD85F-FACA-050C-17F7-86F82E04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21" y="1432708"/>
            <a:ext cx="137649" cy="1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C029A-022C-61D0-0343-49909A33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49" y="4168198"/>
            <a:ext cx="137649" cy="1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CFB37-4E75-D0F5-CF7A-8D539D86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49" y="4175909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143555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Preface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568689" y="4490213"/>
            <a:ext cx="85753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work esp. with Enzo Canonero: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 Eur. Phys. J. C (2019) 79:133; arXiv:1809.05778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G. Cowan, , EPJ Web of Conferences 258, 09002 (2022); arXiv:2107.02652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 Canonero, A.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G. Cowan, Eur. Phys. J. C (2023) 83:1100; arXiv:2304.10574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 Canonero, G. Cowan, Eur. Phys. J. C (2025) 85: 156; arXiv:2407.05322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88EB7-4ED6-C536-FCDE-388806116152}"/>
              </a:ext>
            </a:extLst>
          </p:cNvPr>
          <p:cNvGrpSpPr/>
          <p:nvPr/>
        </p:nvGrpSpPr>
        <p:grpSpPr>
          <a:xfrm>
            <a:off x="5324938" y="872610"/>
            <a:ext cx="3532200" cy="3574061"/>
            <a:chOff x="2777681" y="856877"/>
            <a:chExt cx="3532200" cy="35740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AD9ABD-C718-2C50-D490-BDBE8CFCF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4118" y="1110343"/>
              <a:ext cx="3475763" cy="33205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03BE9-9AB1-04DA-4C06-925C468714D2}"/>
                </a:ext>
              </a:extLst>
            </p:cNvPr>
            <p:cNvSpPr txBox="1"/>
            <p:nvPr/>
          </p:nvSpPr>
          <p:spPr>
            <a:xfrm>
              <a:off x="2777681" y="856877"/>
              <a:ext cx="3475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Randall Munroe, </a:t>
              </a:r>
              <a:r>
                <a:rPr lang="en-US" sz="1200" dirty="0" err="1"/>
                <a:t>xkcd.com</a:t>
              </a:r>
              <a:r>
                <a:rPr lang="en-US" sz="1200" dirty="0"/>
                <a:t>  https://</a:t>
              </a:r>
              <a:r>
                <a:rPr lang="en-US" sz="1200" dirty="0" err="1"/>
                <a:t>xkcd.com</a:t>
              </a:r>
              <a:r>
                <a:rPr lang="en-US" sz="1200" dirty="0"/>
                <a:t>/2110/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31FA04E-BB52-A3C1-C01C-6EAB129F53A0}"/>
              </a:ext>
            </a:extLst>
          </p:cNvPr>
          <p:cNvSpPr txBox="1"/>
          <p:nvPr/>
        </p:nvSpPr>
        <p:spPr>
          <a:xfrm>
            <a:off x="576942" y="848353"/>
            <a:ext cx="40168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error bars on error bars?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 just an extra layer of complexity: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Reduces sensitivity to outliers in fit/combination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 connection between goodness of fit and size of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F271968-44C1-7C42-B3A7-7CA84FB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F8373834-4513-314C-9580-A8C4B525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09F715C-80A7-684D-82CE-499D52A6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5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1.0,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8EDB5-4B00-1443-AF8C-D8B913C6DE28}"/>
              </a:ext>
            </a:extLst>
          </p:cNvPr>
          <p:cNvSpPr txBox="1"/>
          <p:nvPr/>
        </p:nvSpPr>
        <p:spPr>
          <a:xfrm>
            <a:off x="7159288" y="4251099"/>
            <a:ext cx="1901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inner error bars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outer error bars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878DC-158B-6AD5-91D5-00E3328EF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17" y="3718708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E40667-DB2C-1E46-B80C-5131F809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0E3AD5C-6196-F347-8321-2AFAE76B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79488"/>
            <a:ext cx="7444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had come out at 20: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C90B8E4-657F-CC40-A179-73439CA8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A0FFB39-0B9A-9243-A4EE-3FAE761C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3A9FB48-08BF-8A4D-AAB4-407E5BB9B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F65971CD-6529-8646-B7AF-21EF86E1B38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8F5071E-FA8A-2633-847F-1AE943A8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74" y="2989551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C46FD5-AE07-7F41-8DD7-AA53CE5B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0E3900B-F340-A149-9C6F-028F80FC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3DC7D40-E93D-AA4D-8519-029B9E1E3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979488"/>
            <a:ext cx="557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l-GR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0.2,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B3C481D-122D-5643-80C7-B292C30E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10.00, size of interval moves 0.63 → 0.65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253F04-19BE-1F7B-3094-6CAFCEFF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60" y="2891643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BD9DD85-4110-024B-BF27-DC823E9F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889625-5FE9-2D47-A53F-6AA62F4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F66DBB-E514-CB4B-AF2B-08E2FB62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01F18C-5F72-8241-9ADE-1ED7CFFD5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227F57-A2F7-EDC4-E1E4-5F1F28A1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432" y="2928887"/>
            <a:ext cx="16517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8527BD-34B3-2341-9290-DBAD7511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398878E-A4F9-1E48-B753-6603D149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D661283-4CD2-B64B-A764-40AFE5FB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6E09DE92-81B1-BB4E-9AD4-4737DFBE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BAAF5C3-9A2E-194B-B04A-EF2DD0797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E0C49CF-E263-9641-9184-DB73FE3B0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4021819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4264CFE-5586-9040-BD62-1E6FBAD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786994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E925CAC-40CE-984A-AFE0-98741059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5D78C-A45D-5B17-5149-CF76DD825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750" y="2460393"/>
            <a:ext cx="249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576F8-8F51-728D-6255-D1414D132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D1B6F8F-AA7E-638E-D97F-654B6B41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AEAF-2421-8772-96A5-4F593C94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6BC12-E168-C05C-FFCD-501FB22E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5499C7-D32C-EDBF-E9E2-6CE8E1C8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068ED-916F-84F5-135D-BB62B35E6B51}"/>
              </a:ext>
            </a:extLst>
          </p:cNvPr>
          <p:cNvSpPr txBox="1"/>
          <p:nvPr/>
        </p:nvSpPr>
        <p:spPr>
          <a:xfrm>
            <a:off x="602570" y="896035"/>
            <a:ext cx="7358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 Canonero, G. Cowan, Eur. Phys. J. C (2025) 85: 156; arXiv:2407.05322 and E. Canonero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(thesis)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inspirehep.net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/literature/2971307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54335-8982-20CC-543A-C5E84F71CDA1}"/>
              </a:ext>
            </a:extLst>
          </p:cNvPr>
          <p:cNvSpPr txBox="1"/>
          <p:nvPr/>
        </p:nvSpPr>
        <p:spPr>
          <a:xfrm>
            <a:off x="292463" y="1653083"/>
            <a:ext cx="8559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en-GB" sz="2400" dirty="0"/>
              <a:t>7–8 TeV ATLAS–CMS top quark mass combination, </a:t>
            </a:r>
          </a:p>
          <a:p>
            <a:r>
              <a:rPr lang="en-GB" sz="2400" dirty="0"/>
              <a:t>https://</a:t>
            </a:r>
            <a:r>
              <a:rPr lang="en-GB" sz="2400" dirty="0" err="1"/>
              <a:t>doi.org</a:t>
            </a:r>
            <a:r>
              <a:rPr lang="en-GB" sz="2400" dirty="0"/>
              <a:t>/10.1103/physrevlett.132.261902. arXiv:2402.08713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E4863-9B49-89C7-AE53-30F89BFE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19" y="2484080"/>
            <a:ext cx="7545253" cy="30596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97FFCB-50D2-7AED-C807-5AC867D01DF4}"/>
              </a:ext>
            </a:extLst>
          </p:cNvPr>
          <p:cNvSpPr txBox="1"/>
          <p:nvPr/>
        </p:nvSpPr>
        <p:spPr>
          <a:xfrm>
            <a:off x="427009" y="5710604"/>
            <a:ext cx="124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average: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1A303F-BCB0-F335-84D0-48455215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02" y="5719186"/>
            <a:ext cx="49911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05BF-4D5A-1EE1-9747-7CC2B5EEB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174DBDC-5C22-4E2E-DC46-A0F7015D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25A12-0A7B-5A86-C6B5-BFF6E64D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7A6EB-A515-1A24-9CDE-A517D18C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5606E85-499F-54B2-06D7-3E76D67D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4D174-7C56-2E34-4DFE-0D0D9AE7B94A}"/>
              </a:ext>
            </a:extLst>
          </p:cNvPr>
          <p:cNvSpPr txBox="1"/>
          <p:nvPr/>
        </p:nvSpPr>
        <p:spPr>
          <a:xfrm>
            <a:off x="359680" y="899290"/>
            <a:ext cx="760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8 largest systematics, apply errors-on-errors in turn: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41119-BA31-1781-DCA3-A1E87FAC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474927"/>
            <a:ext cx="6324600" cy="391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4C521-132B-C8B6-9550-D334F1DB99B8}"/>
              </a:ext>
            </a:extLst>
          </p:cNvPr>
          <p:cNvSpPr txBox="1"/>
          <p:nvPr/>
        </p:nvSpPr>
        <p:spPr>
          <a:xfrm>
            <a:off x="441792" y="5473518"/>
            <a:ext cx="495969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value of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quite stable.</a:t>
            </a:r>
          </a:p>
          <a:p>
            <a:pPr algn="l">
              <a:spcAft>
                <a:spcPts val="1200"/>
              </a:spcAft>
            </a:pP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reproduces published average.  </a:t>
            </a:r>
          </a:p>
        </p:txBody>
      </p:sp>
    </p:spTree>
    <p:extLst>
      <p:ext uri="{BB962C8B-B14F-4D97-AF65-F5344CB8AC3E}">
        <p14:creationId xmlns:p14="http://schemas.microsoft.com/office/powerpoint/2010/main" val="28681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9E0F7-9FB0-4A03-580C-3D94A5E74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705F318-F7DC-394B-8F0D-326616A0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1465-97DB-D4C9-3AA9-7526733C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0A7FC-4175-0DAE-AD46-1B81E93B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468C7D-E0B9-2D98-A0FB-35AFD6C7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F4405-B386-C230-3366-793DAAC08ABD}"/>
              </a:ext>
            </a:extLst>
          </p:cNvPr>
          <p:cNvSpPr txBox="1"/>
          <p:nvPr/>
        </p:nvSpPr>
        <p:spPr>
          <a:xfrm>
            <a:off x="336006" y="920390"/>
            <a:ext cx="7635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of error bar on average also fairly stable (expected since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 in relatively good agreement).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A3E5A-3612-C894-B0E5-DBF8BB63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920967"/>
            <a:ext cx="6527800" cy="3924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B54FB8-9604-5D8D-FC9D-6F1F8F76E71D}"/>
              </a:ext>
            </a:extLst>
          </p:cNvPr>
          <p:cNvSpPr txBox="1"/>
          <p:nvPr/>
        </p:nvSpPr>
        <p:spPr>
          <a:xfrm>
            <a:off x="478971" y="5921829"/>
            <a:ext cx="799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Conclusion:  this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combination is robust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errors-on-errors.</a:t>
            </a:r>
          </a:p>
        </p:txBody>
      </p:sp>
    </p:spTree>
    <p:extLst>
      <p:ext uri="{BB962C8B-B14F-4D97-AF65-F5344CB8AC3E}">
        <p14:creationId xmlns:p14="http://schemas.microsoft.com/office/powerpoint/2010/main" val="34827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B294C-1B46-962F-D53E-8A188DDE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D170980-3FB1-597E-9BA1-0AF2F7BD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5E7A3-3C99-C633-37CE-83F51E74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BEAE1-108E-34FA-6246-B4C92B02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AF17211-69CC-B2C2-78ED-79139801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241C4-AE8C-95EC-C810-C7344CD2376E}"/>
              </a:ext>
            </a:extLst>
          </p:cNvPr>
          <p:cNvSpPr txBox="1"/>
          <p:nvPr/>
        </p:nvSpPr>
        <p:spPr>
          <a:xfrm>
            <a:off x="336006" y="822416"/>
            <a:ext cx="820923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were to be an outlier, things would change:</a:t>
            </a:r>
          </a:p>
          <a:p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include </a:t>
            </a:r>
            <a:r>
              <a:rPr lang="en-US" sz="24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fictitious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174.5 ± 0.4 ± 0.5 GeV: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F3B7F-CEB1-0DB6-38C1-22596F2667A1}"/>
              </a:ext>
            </a:extLst>
          </p:cNvPr>
          <p:cNvSpPr txBox="1"/>
          <p:nvPr/>
        </p:nvSpPr>
        <p:spPr>
          <a:xfrm>
            <a:off x="478971" y="5812969"/>
            <a:ext cx="793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assigned small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fictitious outlier pulls average significantly.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77037-B08F-7879-0028-7CF19053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13" y="1811948"/>
            <a:ext cx="63881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A6BE-04D2-E33B-3BC6-F3E852B3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9587F36-04F7-B2A5-E892-09CDF2C7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F2CB5-C6DA-2D41-D626-5171B843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6EEBD-D5E8-D49C-E4C2-85538057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88CC054-77A1-CB03-E24D-4D7E9AB1B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Application to top-quark mass (5)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141B1-4B5B-F9DC-8407-4BA3E2B73215}"/>
              </a:ext>
            </a:extLst>
          </p:cNvPr>
          <p:cNvSpPr txBox="1"/>
          <p:nvPr/>
        </p:nvSpPr>
        <p:spPr>
          <a:xfrm>
            <a:off x="336006" y="920390"/>
            <a:ext cx="8574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with the fictitious outlier, error on average is inflated provided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assumes the outliner has large enough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02DA3-2EA9-356D-0732-78BF313E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86459"/>
            <a:ext cx="6604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Manchester Bohr Seminar / 13 Feb 2026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3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+mn-lt"/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0070C0"/>
                </a:solidFill>
                <a:latin typeface="+mn-lt"/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+mn-lt"/>
              </a:rPr>
              <a:t>Raymond T.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Birge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70C0"/>
                </a:solidFill>
                <a:latin typeface="+mn-lt"/>
              </a:rPr>
              <a:t>Probable Values of the General Physical Constants (as of January 1, 1929)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, Physical Review Supplement,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Vol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1, Number 1, July 1929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Forerunner of the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Particle Data Group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5093605" y="0"/>
            <a:ext cx="4072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bancroft.berkeley.edu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F655-FF54-0F02-C816-0ABB5EF7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DD83ADF-7D36-6875-665E-C19B29BB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CF6A3-B1C5-2BB9-659B-8792AD20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BB438-8723-C9A3-3817-503AC9A9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6A83A-D569-38B3-5870-3EFB9CD3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" y="843476"/>
            <a:ext cx="9058919" cy="506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3C3C5-E2B0-205E-4B93-AEBD0CD3E690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6251E-E160-3440-B7A0-1B6F051717C5}"/>
              </a:ext>
            </a:extLst>
          </p:cNvPr>
          <p:cNvSpPr txBox="1"/>
          <p:nvPr/>
        </p:nvSpPr>
        <p:spPr>
          <a:xfrm>
            <a:off x="1954914" y="271977"/>
            <a:ext cx="476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Fitting with outliers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fits)</a:t>
            </a:r>
          </a:p>
        </p:txBody>
      </p:sp>
    </p:spTree>
    <p:extLst>
      <p:ext uri="{BB962C8B-B14F-4D97-AF65-F5344CB8AC3E}">
        <p14:creationId xmlns:p14="http://schemas.microsoft.com/office/powerpoint/2010/main" val="30387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9CA19-0751-011C-1AF0-6E5BECE4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DF4919D-F5A1-60A8-F057-B78D19AA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DC6FE-0092-9D99-A188-4C84DD3A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17F7A-9AB6-9513-7B75-8EEB73F0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19150D-FF93-FF54-4667-1AEBB682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6" y="848093"/>
            <a:ext cx="9033046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ADAA2-BC05-CFC5-5274-8C9B10FB7504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358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D000D-4FE6-F3C4-8149-629412F56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E7F2DF7-15D8-7656-B0B3-0DE01332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5932-9610-2A86-B8AA-1229BB91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AF5A-41AB-A7DA-849B-11305D70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31C0D4-9014-92A9-AB31-244B9356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" y="862573"/>
            <a:ext cx="9000581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53C26-31BE-A2B5-3D30-8BB8000FEA0B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29127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D61C-3586-B769-C143-5506B136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1351C7E-C8F7-0D70-104E-BCB32C0E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E8D1D-DCA5-161F-D26F-CCE9EC4F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839B-F4A3-5691-47BA-57AA1E72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24226-13D0-E4AC-69AD-3DCCE5FC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" y="859511"/>
            <a:ext cx="9033046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754EB-5957-F2B6-F135-1D8DF227B8D3}"/>
              </a:ext>
            </a:extLst>
          </p:cNvPr>
          <p:cNvSpPr txBox="1"/>
          <p:nvPr/>
        </p:nvSpPr>
        <p:spPr>
          <a:xfrm>
            <a:off x="8033967" y="5557"/>
            <a:ext cx="1121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Enzo Canonero</a:t>
            </a:r>
          </a:p>
        </p:txBody>
      </p:sp>
    </p:spTree>
    <p:extLst>
      <p:ext uri="{BB962C8B-B14F-4D97-AF65-F5344CB8AC3E}">
        <p14:creationId xmlns:p14="http://schemas.microsoft.com/office/powerpoint/2010/main" val="5106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30B2F-9051-3BFA-44DB-EA7DB47D2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729CDFE-E80F-9088-CBE5-3E543DBD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6E07E-BE3A-C95D-1B2E-FD87AF68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0A40-253F-996B-5984-B85BB652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07DE98-2E3B-7DEC-4712-6005D17C5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and Ongoing Developments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03F12BB-8E08-3FE0-E767-6541F216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60" y="711890"/>
            <a:ext cx="816148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Enzo Canonero, esp. Eur. Phys. J. C (2025) 85:156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extended to problems with correlated systematic uncertainties.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approximations of expectation values for Bartlett-corrected goodness of fit and confidence intervals.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Closed-form solutions  for estimators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fast profile-likelihood fitting).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github.com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EnzoCanonero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/GVM-Combinations Combination Toolkit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to estimates of top, W masses: EC, GDC EPJC (2025) 85:156 and EC thesis: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inspirehep.net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/literature/2971307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Investigation of higher-order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E. Canonero, A. Brazzale and G. Cowan, Eur. Phys. J. C (2023) 83:1100; arXiv:2304.10574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to muon g-2 anomaly:  G. Cowan, , EPJ Web of Conferences 258, 09002 (2022); arXiv:2107.02652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Parton fits (ongoing w/ Enzo Canonero, Georgia Brown)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(EC):  errors-on-errors branch in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gitlab.cern.ch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/fitters/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xfitter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2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A7109-21A4-1B41-B485-FEA7A71C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Conclusions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BED815F-0018-FF40-8B36-23DDAE57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49325"/>
            <a:ext cx="832348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confidence intervals that increase in size when the data are internally inconsistent, and gives decreased sensitivity to outliers (known property of 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logarithmic: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838EC86-6F72-4E48-9181-111FA74F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060371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3C1350C9-941F-5E4E-A9AD-19F7A12E7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8463" y="4947784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1">
            <a:extLst>
              <a:ext uri="{FF2B5EF4-FFF2-40B4-BE49-F238E27FC236}">
                <a16:creationId xmlns:a16="http://schemas.microsoft.com/office/drawing/2014/main" id="{EEE11007-5B34-E542-97AC-60ABDA86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474709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73CFD1-B79C-DF61-1D8D-B923427E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87" y="4464273"/>
            <a:ext cx="42098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DDACB7-F170-CC4B-9417-1E9BC411D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/ 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(2)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319156D-F10F-8F43-9C47-C4B2D20C0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90" y="635690"/>
            <a:ext cx="861571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Bartlett correction, higher-order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MC.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knowledge” is available to do so.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Realistic approach:  classify systematic uncertainties as: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(error related to sample size)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bad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0.3	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justified but still uncertain)</a:t>
            </a:r>
            <a:endParaRPr lang="en-US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ugly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0.6	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(2-point sys., theory uncertainties)</a:t>
            </a:r>
            <a:endParaRPr lang="en-US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also use e.g. as “stress test” – crank up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until significance of result degrades and ask if you really trust the assigned systematic errors at that level (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muon g-2,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,).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Ongoing:  application to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parton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density fits, MC tuning,...</a:t>
            </a:r>
          </a:p>
        </p:txBody>
      </p:sp>
      <p:pic>
        <p:nvPicPr>
          <p:cNvPr id="8" name="Picture 7" descr="The Good, The Bad and The Ugly Review (Ste 300) - The Spaghetti Western  Database">
            <a:extLst>
              <a:ext uri="{FF2B5EF4-FFF2-40B4-BE49-F238E27FC236}">
                <a16:creationId xmlns:a16="http://schemas.microsoft.com/office/drawing/2014/main" id="{71EE79FE-1F77-85D8-0629-4E682BCE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88" y="3390258"/>
            <a:ext cx="989109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FE048-A2A6-D26C-9222-F9A74CC1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976A90D-44C3-5BBA-A795-6B95122C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9D108-A1D5-0350-364F-AB36690A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E1ABB-CB5D-2EBD-0DE6-C3DFA8E9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752740-ECCD-7DA7-9684-81CDD0A3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41649"/>
            <a:ext cx="8727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13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Application to the 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anomaly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315685" y="772884"/>
            <a:ext cx="882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recently measured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2006, 2021) disagrees with the Standard Model prediction with a significance of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B41BA-D03E-6E46-8E37-E497D7CB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2" y="2114952"/>
            <a:ext cx="5614310" cy="400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3E3A3-EA70-B142-96F1-A0D7F68335FB}"/>
              </a:ext>
            </a:extLst>
          </p:cNvPr>
          <p:cNvSpPr txBox="1"/>
          <p:nvPr/>
        </p:nvSpPr>
        <p:spPr>
          <a:xfrm>
            <a:off x="337458" y="1709056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g-2 Collab., PRL </a:t>
            </a:r>
            <a:r>
              <a:rPr lang="en-GB" dirty="0"/>
              <a:t>126, 141801 (2021) 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CC8D-43DE-A94A-AA9B-FFDB358DA6F6}"/>
              </a:ext>
            </a:extLst>
          </p:cNvPr>
          <p:cNvSpPr txBox="1"/>
          <p:nvPr/>
        </p:nvSpPr>
        <p:spPr>
          <a:xfrm>
            <a:off x="5867399" y="2383972"/>
            <a:ext cx="31895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significantly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by 2021 lattice-based prediction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Borsanyi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(BMW).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goal is to investigate sensitivity of significance to error assumptions, so for now focus on the 4.2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155DE-238B-0754-470E-A4D255CB28D8}"/>
              </a:ext>
            </a:extLst>
          </p:cNvPr>
          <p:cNvSpPr txBox="1"/>
          <p:nvPr/>
        </p:nvSpPr>
        <p:spPr>
          <a:xfrm>
            <a:off x="5384800" y="5810941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Here using 2021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meausrement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; see also D. P. </a:t>
            </a:r>
            <a:r>
              <a:rPr lang="en-GB" sz="1400" b="0" i="0" dirty="0" err="1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Aguillard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</a:t>
            </a:r>
            <a:r>
              <a:rPr lang="en-GB" sz="1400" b="0" i="1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et al.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(The Muon 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th-I"/>
              </a:rPr>
              <a:t>g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MJXc-TeX-main-R"/>
              </a:rPr>
              <a:t>−2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 Collaboration)</a:t>
            </a:r>
          </a:p>
          <a:p>
            <a:pPr algn="l"/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Phys. Rev. Lett. </a:t>
            </a:r>
            <a:r>
              <a:rPr lang="en-GB" sz="1400" b="1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131</a:t>
            </a:r>
            <a:r>
              <a:rPr lang="en-GB" sz="1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Proxima Nova"/>
              </a:rPr>
              <a:t>, 161802 (2023)</a:t>
            </a:r>
          </a:p>
        </p:txBody>
      </p:sp>
    </p:spTree>
    <p:extLst>
      <p:ext uri="{BB962C8B-B14F-4D97-AF65-F5344CB8AC3E}">
        <p14:creationId xmlns:p14="http://schemas.microsoft.com/office/powerpoint/2010/main" val="26460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32666"/>
            <a:ext cx="7772400" cy="618447"/>
          </a:xfrm>
          <a:ln>
            <a:solidFill>
              <a:srgbClr val="0070C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Muon </a:t>
            </a: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ingredients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461B6-19D6-0949-94C5-5B5ECCAF4BA4}"/>
              </a:ext>
            </a:extLst>
          </p:cNvPr>
          <p:cNvSpPr txBox="1"/>
          <p:nvPr/>
        </p:nvSpPr>
        <p:spPr>
          <a:xfrm>
            <a:off x="446313" y="1393370"/>
            <a:ext cx="497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ingredients of the 4.2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are: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078F-EE18-E34A-A6A5-043337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49" y="2160815"/>
            <a:ext cx="2511600" cy="46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2B6A5-8C4C-5841-B98D-052906279162}"/>
              </a:ext>
            </a:extLst>
          </p:cNvPr>
          <p:cNvSpPr txBox="1"/>
          <p:nvPr/>
        </p:nvSpPr>
        <p:spPr>
          <a:xfrm>
            <a:off x="424543" y="751115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121F-A219-7F43-8D9F-1F5C9DFE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07" y="825500"/>
            <a:ext cx="1782000" cy="39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B9CE-EC07-FD47-B774-373079DB3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97" y="4624613"/>
            <a:ext cx="2406461" cy="39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8F6970-7D8C-0E42-AEFE-19508D629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485" y="766536"/>
            <a:ext cx="2860541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32A58-DD6C-5544-B78F-EA9A6747109D}"/>
              </a:ext>
            </a:extLst>
          </p:cNvPr>
          <p:cNvSpPr txBox="1"/>
          <p:nvPr/>
        </p:nvSpPr>
        <p:spPr>
          <a:xfrm>
            <a:off x="3635829" y="2699658"/>
            <a:ext cx="27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 (stat.) ± 0.17 (sys.)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1369C-405C-084C-9AB0-9B5D622D2BCB}"/>
              </a:ext>
            </a:extLst>
          </p:cNvPr>
          <p:cNvSpPr txBox="1"/>
          <p:nvPr/>
        </p:nvSpPr>
        <p:spPr>
          <a:xfrm>
            <a:off x="2449285" y="5377544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 (Had. Vac. Pol.) ± 0.18 (Had. Light-by-Light)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B5B77-6674-5F4B-BE4D-8A43ADA62A51}"/>
              </a:ext>
            </a:extLst>
          </p:cNvPr>
          <p:cNvCxnSpPr/>
          <p:nvPr/>
        </p:nvCxnSpPr>
        <p:spPr>
          <a:xfrm flipH="1" flipV="1">
            <a:off x="3200399" y="2601686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C6653D-0AD4-524C-BE60-40F094045626}"/>
              </a:ext>
            </a:extLst>
          </p:cNvPr>
          <p:cNvCxnSpPr/>
          <p:nvPr/>
        </p:nvCxnSpPr>
        <p:spPr>
          <a:xfrm flipH="1" flipV="1">
            <a:off x="3026227" y="5050971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FD57C-B911-344E-8790-138AB3101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6" y="3178485"/>
            <a:ext cx="6172200" cy="1050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8AABA-03E9-544C-AE7C-AD218CFED026}"/>
              </a:ext>
            </a:extLst>
          </p:cNvPr>
          <p:cNvSpPr txBox="1"/>
          <p:nvPr/>
        </p:nvSpPr>
        <p:spPr>
          <a:xfrm>
            <a:off x="3962400" y="2144485"/>
            <a:ext cx="440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BNL 2006 and FNAL 2021)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609311-9EEA-6843-8E2F-D49C5D373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3" y="5859310"/>
            <a:ext cx="6389914" cy="4875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5C44E-1653-4D49-AADC-5C7BA8394FF5}"/>
              </a:ext>
            </a:extLst>
          </p:cNvPr>
          <p:cNvSpPr txBox="1"/>
          <p:nvPr/>
        </p:nvSpPr>
        <p:spPr>
          <a:xfrm>
            <a:off x="3679371" y="4539342"/>
            <a:ext cx="53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 pred. by Muon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 initiative)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FE4861-E97E-B747-8BF8-BC451BB5FBD6}"/>
              </a:ext>
            </a:extLst>
          </p:cNvPr>
          <p:cNvSpPr/>
          <p:nvPr/>
        </p:nvSpPr>
        <p:spPr>
          <a:xfrm>
            <a:off x="762000" y="2024744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CB65AF-844A-0E43-8A15-EB92734704FE}"/>
              </a:ext>
            </a:extLst>
          </p:cNvPr>
          <p:cNvSpPr/>
          <p:nvPr/>
        </p:nvSpPr>
        <p:spPr>
          <a:xfrm>
            <a:off x="729342" y="4452257"/>
            <a:ext cx="2743199" cy="696685"/>
          </a:xfrm>
          <a:prstGeom prst="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squares: some issues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98895" y="881743"/>
            <a:ext cx="83294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method of least squares requires the standard deviations of the measured quantities, but often these are poorly known.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uncertainty (e.g. confidence interval) of an LS average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LS average of 9 ± 1 and 11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LS average of 5 ± 1 and 15 ± 1 is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estimators are equivalent to maximum-likelihood assuming Gaussian distributed measurements; but the tails of a Gaussian fall off very fast, not always an appropriate model.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Outliers in LS average  have very large influence.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Solution:  incorporate the uncertainty in the standard deviations of the measurements into the analysis.</a:t>
            </a:r>
          </a:p>
        </p:txBody>
      </p:sp>
    </p:spTree>
    <p:extLst>
      <p:ext uri="{BB962C8B-B14F-4D97-AF65-F5344CB8AC3E}">
        <p14:creationId xmlns:p14="http://schemas.microsoft.com/office/powerpoint/2010/main" val="378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Suppose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uncertain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3ED50-A168-B643-B106-D88D30781585}"/>
              </a:ext>
            </a:extLst>
          </p:cNvPr>
          <p:cNvSpPr txBox="1"/>
          <p:nvPr/>
        </p:nvSpPr>
        <p:spPr>
          <a:xfrm>
            <a:off x="381001" y="1001487"/>
            <a:ext cx="86105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 errors well known, but that the SM theory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GB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 (estimated 0.43)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uncertain.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largest systematic and probably hardest to estimate.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estimate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(0.43)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variance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gamma distributed, width from relative uncertainty parameter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Maximum-likelihood for mean from minimum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AD7CA-A163-1849-9099-862BC634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2" y="3858079"/>
            <a:ext cx="21463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BB9A-91DE-504C-8021-F6F8E4CB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4765222"/>
            <a:ext cx="6007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239490" y="252410"/>
            <a:ext cx="870857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-value/significance of common-mean  hypothesis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DBFD0-687E-1B4B-86BC-06DFB28537E6}"/>
              </a:ext>
            </a:extLst>
          </p:cNvPr>
          <p:cNvSpPr txBox="1"/>
          <p:nvPr/>
        </p:nvSpPr>
        <p:spPr>
          <a:xfrm>
            <a:off x="435428" y="1045029"/>
            <a:ext cx="450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(goodness of fit) from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BA375-20CC-8C4D-BBA3-CA39117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92" y="1072243"/>
            <a:ext cx="11952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AE68E-5936-F44F-97A3-DD37ECF21755}"/>
              </a:ext>
            </a:extLst>
          </p:cNvPr>
          <p:cNvSpPr txBox="1"/>
          <p:nvPr/>
        </p:nvSpPr>
        <p:spPr>
          <a:xfrm>
            <a:off x="402772" y="1643743"/>
            <a:ext cx="8567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non-quadratic term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departs from chi-square(1) for increasing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Monte Carlo (and speed up with Bartlett correction – see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(2019) 79:133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depends 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MC use Maximum-Likelihood estimate (“profile construction”):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7FDB1-D7AB-D64E-98A5-104C072D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91" y="4359728"/>
            <a:ext cx="3517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678-C313-144C-B1C8-72AF3A07C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5313137"/>
            <a:ext cx="7772400" cy="825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6C36AC-A3DC-F240-9C57-5982A8C2D03F}"/>
              </a:ext>
            </a:extLst>
          </p:cNvPr>
          <p:cNvSpPr txBox="1"/>
          <p:nvPr/>
        </p:nvSpPr>
        <p:spPr>
          <a:xfrm>
            <a:off x="6705600" y="601980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A26F13-E247-2040-84B4-5410DD7582D3}"/>
              </a:ext>
            </a:extLst>
          </p:cNvPr>
          <p:cNvCxnSpPr/>
          <p:nvPr/>
        </p:nvCxnSpPr>
        <p:spPr>
          <a:xfrm flipH="1" flipV="1">
            <a:off x="6379029" y="5900058"/>
            <a:ext cx="272143" cy="28302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07529-9E0C-4F4C-A129-609E55C1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19" y="63319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33627" y="263299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C8CE4-492D-A541-9D34-9894CD10163C}"/>
              </a:ext>
            </a:extLst>
          </p:cNvPr>
          <p:cNvSpPr txBox="1"/>
          <p:nvPr/>
        </p:nvSpPr>
        <p:spPr>
          <a:xfrm>
            <a:off x="587828" y="4942117"/>
            <a:ext cx="83275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model:  use least squares but let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(1 +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gives greater decrease in significance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≳ 0.2, e.g., 3.1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0.3, 2.0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0.6.</a:t>
            </a:r>
          </a:p>
        </p:txBody>
      </p:sp>
    </p:spTree>
    <p:extLst>
      <p:ext uri="{BB962C8B-B14F-4D97-AF65-F5344CB8AC3E}">
        <p14:creationId xmlns:p14="http://schemas.microsoft.com/office/powerpoint/2010/main" val="11483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290AAA-31C3-6043-8BB9-9D8CF281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36" y="622300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252410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Significance of discrepancy versus </a:t>
            </a:r>
            <a:r>
              <a:rPr lang="en-GB" alt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</a:t>
            </a:r>
            <a:r>
              <a:rPr lang="en-GB" alt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SM</a:t>
            </a:r>
            <a:endParaRPr lang="en-GB" altLang="en-US" sz="36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0BAB9-281B-274D-9C8D-A918D6CEDB6D}"/>
              </a:ext>
            </a:extLst>
          </p:cNvPr>
          <p:cNvSpPr txBox="1"/>
          <p:nvPr/>
        </p:nvSpPr>
        <p:spPr>
          <a:xfrm>
            <a:off x="653142" y="5246914"/>
            <a:ext cx="7834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requires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nominal exp.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 uncertainties become half of present values.</a:t>
            </a:r>
          </a:p>
        </p:txBody>
      </p:sp>
    </p:spTree>
    <p:extLst>
      <p:ext uri="{BB962C8B-B14F-4D97-AF65-F5344CB8AC3E}">
        <p14:creationId xmlns:p14="http://schemas.microsoft.com/office/powerpoint/2010/main" val="36631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100006"/>
            <a:ext cx="7772400" cy="618447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Discussion on muon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−2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0766-BEDA-F544-89A2-A28342BA0FAE}"/>
              </a:ext>
            </a:extLst>
          </p:cNvPr>
          <p:cNvSpPr txBox="1"/>
          <p:nvPr/>
        </p:nvSpPr>
        <p:spPr>
          <a:xfrm>
            <a:off x="370114" y="772882"/>
            <a:ext cx="86214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uncertainties on estimates of uncertainties can have large effect on hypothesis test, esp. for high significance.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e.g. a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it is crucial to have both: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 uncertainties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accurate estimates of those uncertainties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20% level)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ultimately because the tails of the Gaussian fall off so quickly.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Variance Model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longer tails than Gaussian.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discussion with Bogdan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Muon g-2 Theory Initiative on the HVP uncertainty, see, e.g.,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Malaescu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et al., https://indico.him.uni-mainz.de/event/11/contributions/80/attachments/50/51/amuWorkshop_Correlations_Malaescu.pdf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Davier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GB" sz="2400" dirty="0"/>
              <a:t>Eur. Phys. J. C 80 (2020) 241 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arXiv:1908.00921</a:t>
            </a:r>
          </a:p>
        </p:txBody>
      </p:sp>
    </p:spTree>
    <p:extLst>
      <p:ext uri="{BB962C8B-B14F-4D97-AF65-F5344CB8AC3E}">
        <p14:creationId xmlns:p14="http://schemas.microsoft.com/office/powerpoint/2010/main" val="201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+mn-lt"/>
              </a:rPr>
              <a:t>Manchester Bohr Seminar / 13 Feb 2026</a:t>
            </a:r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>
                <a:solidFill>
                  <a:srgbClr val="0070C0"/>
                </a:solidFill>
                <a:latin typeface="+mn-lt"/>
              </a:rPr>
              <a:pPr/>
              <a:t>45</a:t>
            </a:fld>
            <a:endParaRPr lang="en-GB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Developments of LS for Averaging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380692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least squares to the problem of averaging or meta-analysis, e.g.,</a:t>
            </a:r>
          </a:p>
          <a:p>
            <a:r>
              <a:rPr lang="en-US" sz="2400" dirty="0">
                <a:latin typeface="+mn-lt"/>
              </a:rPr>
              <a:t>A. C. Aitken, </a:t>
            </a:r>
            <a:r>
              <a:rPr lang="en-US" sz="2400" i="1" dirty="0">
                <a:latin typeface="+mn-lt"/>
              </a:rPr>
              <a:t>On Least Squares and Linear Combinations of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Observations</a:t>
            </a:r>
            <a:r>
              <a:rPr lang="en-US" sz="2400" dirty="0">
                <a:latin typeface="+mn-lt"/>
              </a:rPr>
              <a:t>, Proc. Roy. Soc. Edinburgh </a:t>
            </a:r>
            <a:r>
              <a:rPr lang="en-US" sz="2400" b="1" dirty="0">
                <a:latin typeface="+mn-lt"/>
              </a:rPr>
              <a:t>55</a:t>
            </a:r>
            <a:r>
              <a:rPr lang="en-US" sz="2400" dirty="0">
                <a:latin typeface="+mn-lt"/>
              </a:rPr>
              <a:t> (1935) 42.</a:t>
            </a:r>
          </a:p>
          <a:p>
            <a:r>
              <a:rPr lang="en-US" sz="2400" dirty="0">
                <a:latin typeface="+mn-lt"/>
              </a:rPr>
              <a:t>L. Lyons, D. </a:t>
            </a:r>
            <a:r>
              <a:rPr lang="en-US" sz="2400" dirty="0" err="1">
                <a:latin typeface="+mn-lt"/>
              </a:rPr>
              <a:t>Gibaut</a:t>
            </a:r>
            <a:r>
              <a:rPr lang="en-US" sz="2400" dirty="0">
                <a:latin typeface="+mn-lt"/>
              </a:rPr>
              <a:t> and P. Clifford, </a:t>
            </a:r>
            <a:r>
              <a:rPr lang="en-US" sz="2400" i="1" dirty="0">
                <a:latin typeface="+mn-lt"/>
              </a:rPr>
              <a:t>How to Combine Correlated </a:t>
            </a:r>
          </a:p>
          <a:p>
            <a:r>
              <a:rPr lang="en-US" sz="2400" i="1" dirty="0">
                <a:latin typeface="+mn-lt"/>
              </a:rPr>
              <a:t>Estimates of a Single Physical Quantity</a:t>
            </a:r>
            <a:r>
              <a:rPr lang="en-US" sz="2400" dirty="0">
                <a:latin typeface="+mn-lt"/>
              </a:rPr>
              <a:t>, 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A270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</a:rPr>
              <a:t>(1988) 110.</a:t>
            </a:r>
          </a:p>
          <a:p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Valassi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Combining Correlated Measurements of Several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Different Physical Quantities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Nucl</a:t>
            </a:r>
            <a:r>
              <a:rPr lang="en-US" sz="2400" dirty="0">
                <a:latin typeface="+mn-lt"/>
              </a:rPr>
              <a:t>. Instr. Meth. </a:t>
            </a:r>
            <a:r>
              <a:rPr lang="en-US" sz="2400" b="1" dirty="0">
                <a:latin typeface="+mn-lt"/>
              </a:rPr>
              <a:t>A500</a:t>
            </a:r>
            <a:r>
              <a:rPr lang="en-US" sz="2400" dirty="0">
                <a:latin typeface="+mn-lt"/>
              </a:rPr>
              <a:t> (2003) 391.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Nisius</a:t>
            </a:r>
            <a:r>
              <a:rPr lang="en-US" sz="2400" dirty="0">
                <a:latin typeface="+mn-lt"/>
              </a:rPr>
              <a:t>, </a:t>
            </a:r>
            <a:r>
              <a:rPr lang="en-US" sz="2400" i="1" dirty="0">
                <a:latin typeface="+mn-lt"/>
              </a:rPr>
              <a:t>On the combination of correlated estimates of a physics 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+mn-lt"/>
              </a:rPr>
              <a:t>observable</a:t>
            </a:r>
            <a:r>
              <a:rPr lang="en-US" sz="2400" dirty="0">
                <a:latin typeface="+mn-lt"/>
              </a:rPr>
              <a:t>,  Eur. Phys.  J.  C </a:t>
            </a:r>
            <a:r>
              <a:rPr lang="en-US" sz="2400" b="1" dirty="0">
                <a:latin typeface="+mn-lt"/>
              </a:rPr>
              <a:t>74</a:t>
            </a:r>
            <a:r>
              <a:rPr lang="en-US" sz="2400" dirty="0">
                <a:latin typeface="+mn-lt"/>
              </a:rPr>
              <a:t> (2014) 3004.</a:t>
            </a:r>
          </a:p>
          <a:p>
            <a:r>
              <a:rPr lang="en-US" sz="2400" dirty="0">
                <a:latin typeface="+mn-lt"/>
              </a:rPr>
              <a:t>R. </a:t>
            </a:r>
            <a:r>
              <a:rPr lang="en-US" sz="2400" dirty="0" err="1">
                <a:latin typeface="+mn-lt"/>
              </a:rPr>
              <a:t>DerSimonian</a:t>
            </a:r>
            <a:r>
              <a:rPr lang="en-US" sz="2400" dirty="0">
                <a:latin typeface="+mn-lt"/>
              </a:rPr>
              <a:t> and N. Laird, </a:t>
            </a:r>
            <a:r>
              <a:rPr lang="en-US" sz="2400" i="1" dirty="0">
                <a:latin typeface="+mn-lt"/>
              </a:rPr>
              <a:t>Meta-analysis in clinical trials</a:t>
            </a:r>
            <a:r>
              <a:rPr lang="en-US" sz="2400" dirty="0">
                <a:latin typeface="+mn-lt"/>
              </a:rPr>
              <a:t>, </a:t>
            </a:r>
          </a:p>
          <a:p>
            <a:r>
              <a:rPr lang="en-US" sz="2400" dirty="0">
                <a:latin typeface="+mn-lt"/>
              </a:rPr>
              <a:t>Controlled Clinical Trials </a:t>
            </a:r>
            <a:r>
              <a:rPr lang="en-US" sz="2400" b="1" dirty="0">
                <a:latin typeface="+mn-lt"/>
              </a:rPr>
              <a:t>7</a:t>
            </a:r>
            <a:r>
              <a:rPr lang="en-US" sz="2400" dirty="0">
                <a:latin typeface="+mn-lt"/>
              </a:rPr>
              <a:t> (1986) 177-188.</a:t>
            </a:r>
          </a:p>
        </p:txBody>
      </p:sp>
    </p:spTree>
    <p:extLst>
      <p:ext uri="{BB962C8B-B14F-4D97-AF65-F5344CB8AC3E}">
        <p14:creationId xmlns:p14="http://schemas.microsoft.com/office/powerpoint/2010/main" val="2484522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C2C954-4184-2F48-A155-DB555DDF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Single-measurement model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CD00D7C-581B-9447-A937-EF816CE9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B3CD4FB-935C-BF42-89EE-7CE08308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simplest example consider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2A2A9DE-DB6E-794F-A53B-7B223887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1774825"/>
            <a:ext cx="254749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ADE942D-5047-5E4B-AD69-F380FB580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8D3838DF-E001-AF42-80A2-71C683E9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543425"/>
            <a:ext cx="5386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−2 ln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01969-ABD2-FB5A-A028-1DAC76E6A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531" y="2129194"/>
            <a:ext cx="2751865" cy="79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27A803-D325-1374-6981-609B3FCC1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038" y="5174070"/>
            <a:ext cx="45421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96D974-2C08-BC45-9A09-52B77771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sz="36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endParaRPr lang="en-GB" sz="36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F0A12F9-16A8-1E48-ACEF-EC6D44FEF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chi-squared(1).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“asymptotic limit” means all estimators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which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increasing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clear deviations visible: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6058F-2B82-AB42-B99B-7F06871A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B0977-8884-3C4C-B8F4-EC178637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FAE8B4-E7F7-3833-FF2F-FA2A31084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462" y="3526456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C43086-AE98-AC86-C22B-B5E2F53E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471" y="3559114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CA4166-D914-174D-A36C-E6885CEB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36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n-GB" sz="36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0C3D0CE-D612-064B-9B72-DF816FDF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breakdown of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gets worse: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D2189C8-1C86-194F-880B-E9C5D51B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5338763"/>
            <a:ext cx="8126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several tenths are relevant so we cannot in general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rely on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get confidence intervals,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BE699-BFBD-6945-A7CC-897DE975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1059B-D97D-0246-8B19-9434CFDF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BB0127-9D63-A3D9-FE1A-22BAADD8A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47" y="2312748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9D385-B045-76F5-3816-EC50CE179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523" y="2323634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71438" y="6523038"/>
            <a:ext cx="2116591" cy="2635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7A89B-6435-B946-B06A-AA8BA7B81A2C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One can modify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t</a:t>
            </a:r>
            <a:r>
              <a:rPr kumimoji="0" lang="el-GR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812652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such that the new statistic’s distribution is better approximated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by chi-squared for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n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degrees of freedom (Bartlett, 1937).</a:t>
            </a:r>
          </a:p>
          <a:p>
            <a:pPr lvl="0" defTabSz="914400" eaLnBrk="0" hangingPunct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this example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[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t</a:t>
            </a:r>
            <a:r>
              <a:rPr kumimoji="0" lang="el-GR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] ≈ 1 + 3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+  2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Manchester Bohr Seminar / 13 Feb 2026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C73EE-84F1-E540-F6B1-0534626C7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635" y="3717009"/>
            <a:ext cx="137649" cy="1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2A36D-3D9B-5F62-6F52-D1DB5A998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210" y="3782325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70C0"/>
                </a:solidFill>
                <a:latin typeface="+mn-lt"/>
              </a:rPr>
              <a:t>Manchester Bohr Seminar / 13 Feb 2026</a:t>
            </a:r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200">
                <a:solidFill>
                  <a:srgbClr val="0070C0"/>
                </a:solidFill>
                <a:latin typeface="+mn-lt"/>
              </a:rPr>
              <a:pPr/>
              <a:t>5</a:t>
            </a:fld>
            <a:endParaRPr lang="en-GB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+mn-lt"/>
              </a:rPr>
              <a:t>“Errors on Errors”</a:t>
            </a:r>
            <a:endParaRPr lang="en-GB" sz="3600" baseline="-2500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705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 PDG “scale factor method” ≈ scale sys. errors with common </a:t>
            </a:r>
          </a:p>
          <a:p>
            <a:r>
              <a:rPr lang="en-US" dirty="0">
                <a:solidFill>
                  <a:srgbClr val="0070C0"/>
                </a:solidFill>
                <a:latin typeface="+mn-lt"/>
              </a:rPr>
              <a:t>factor until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appropriate no. of degrees of freedom.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71438" y="6523038"/>
            <a:ext cx="2312533" cy="2635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Manchester Bohr Seminar / 13 Feb 2026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D1B2B-1E8B-1844-86C3-1B611AAF8580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8266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defTabSz="914400" eaLnBrk="0" hangingPunct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Good agreement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~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several tenths out to √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l-GR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en-US" dirty="0">
                <a:solidFill>
                  <a:srgbClr val="0070C0"/>
                </a:solidFill>
                <a:cs typeface="Calibri" panose="020F0502020204030204" pitchFamily="34" charset="0"/>
              </a:rPr>
              <a:t>~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several, i.e.,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E1167-DD41-0FB8-D57B-583157313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75" y="2661094"/>
            <a:ext cx="137649" cy="1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3D518A-785D-7721-DE57-9F968549A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3" y="2671980"/>
            <a:ext cx="137649" cy="180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14CEFC-8597-6F40-A924-D3D5731A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68.3% CL confidence interval for</a:t>
            </a:r>
            <a:r>
              <a:rPr lang="el-G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C61BB-D63D-DC4C-9AF3-E86438C7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F9008-83BD-FC4B-86F0-D9E90519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19466B-33ED-6CBE-9873-7AD787E25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48" y="4800085"/>
            <a:ext cx="137649" cy="1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56C44-0051-9634-5DD4-93E457B5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613" y="4890085"/>
            <a:ext cx="13764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D1F91A-3B7E-D945-9327-8B9B8E1B1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97402EB-9223-5441-A136-56DD744F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average of two measurements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D2D9A72-037B-C048-9A17-77AF3D0B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085975"/>
            <a:ext cx="32137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discrepancy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values to be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length saturates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absolute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discrepancy between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values.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A8B64BF9-7FE1-5548-9F6D-4396E25C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73100"/>
            <a:ext cx="6850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(”MINOS”) confidence interval based on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3F9D38F-A792-DB44-BEFA-6E9BE125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A3A8C86-3CF8-DE4F-B02F-BB7B1E64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6784EB0-8C34-3C4C-93D9-859A8D3A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780" y="5717640"/>
            <a:ext cx="1891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error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sys. error</a:t>
            </a: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AD2CBB7D-8330-774E-ACB3-E3FBF8D62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F252A858-FDBD-6449-A999-5A0CBD8D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95799C-30DE-0EF9-F232-AB31CAC60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364" y="6190297"/>
            <a:ext cx="19270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7E3810-D692-3C4D-9A20-28F47DF1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with interval from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3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nuisance parameters profiled at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GB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B3E685A-C317-924A-B97D-AE0C1B9C6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A30488-1B90-E8B9-2FBB-DB725C6AE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13" y="6183982"/>
            <a:ext cx="19270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E63B6E-AEE1-934C-B6AD-A9FEF7B4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of intervals</a:t>
            </a:r>
            <a:endParaRPr lang="en-GB" sz="36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98471B-8519-AA49-AC7B-78C5E8AE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896938"/>
            <a:ext cx="4127668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previous average of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2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values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y,i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look at the probability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 of </a:t>
            </a:r>
            <a:r>
              <a:rPr lang="el-GR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stays reasonable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even not bad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Profile Construction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to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B9FD644-1B1F-2440-8C79-BBF05F014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https://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/~cowan/stat/exercises/stave/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51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7919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D6692A83-43ED-766E-6D56-62ED400146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6706" y="227014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Picture 1">
            <a:extLst>
              <a:ext uri="{FF2B5EF4-FFF2-40B4-BE49-F238E27FC236}">
                <a16:creationId xmlns:a16="http://schemas.microsoft.com/office/drawing/2014/main" id="{2C998925-F787-7215-E723-0A964CB0D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6" y="179706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080577-ED26-921F-A0D9-D0A18BFD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30" y="1786632"/>
            <a:ext cx="4209883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99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13C7F7D6-FBCA-D445-8C18-22FDB501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6726049-0621-814E-9BD0-33687858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A040677-EFB1-4A41-87ED-426ECCB95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BE0FFC2B-4211-DA4F-B5EB-4ED2E3672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FE466326-AFEB-BB48-BF47-48DF1DF7C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CFF724-ADD0-FE4A-8ACF-278D93E81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A7AB93-D232-6D49-BC99-5A3E69616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a systematic bias and its best estimate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real measurement is zero.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at best a guess that represents an uncertainty in the underlying model (“theoretical error”).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27878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AA83C0-569D-E64B-9F11-99DDCE9F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04" y="244475"/>
            <a:ext cx="813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distribution for variance estimates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63F2B6E-27DC-6944-87BD-9E7894452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BB6F5D1-1C08-244D-B407-5FAB4638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030561"/>
            <a:ext cx="842962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mean and width for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1/2√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the error” =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1D39201-BF0C-F44F-A91B-6DE1DFD4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0CA9565-80CA-C44B-8063-5512A48E1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9838915-3DCD-B049-92F0-C84284FA7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Manchester Bohr Seminar / 13 Feb 2026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1F2FE9-8407-C94D-B297-CF778B09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C0DE79F-768A-894B-8E97-2BE6768AB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gamma distribution,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476B186-3DE8-C840-9FD1-A7146344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AA78D9-0E75-EF49-8C69-84909306A05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3635B3-09C4-E143-9A6A-5EFBAD19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BFCD916D-FDA4-A743-A7B8-9D3C20C4B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E92D4B-E5A7-0602-63A6-C5D240C41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194" y="1048316"/>
            <a:ext cx="3176509" cy="82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4055C-DAA8-EE2E-9DFE-11095C3CE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8" y="2141950"/>
            <a:ext cx="382344" cy="50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6FD1D9-3102-E602-E2AF-FA5C65D3D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285631"/>
            <a:ext cx="137649" cy="1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D308A8-12B6-3311-6BB0-361E18A94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494805"/>
            <a:ext cx="137649" cy="1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EB09B3-4F49-A7AD-CDDC-BB35CD539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699291"/>
            <a:ext cx="137649" cy="1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394D16-C456-A3F8-FA52-258B6A943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3896602"/>
            <a:ext cx="137649" cy="1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918D7D-9A3A-AF99-41B6-852FF4E92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777" y="4081628"/>
            <a:ext cx="137649" cy="180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68746-44FB-EF00-7A73-D40C288FA531}"/>
              </a:ext>
            </a:extLst>
          </p:cNvPr>
          <p:cNvGrpSpPr/>
          <p:nvPr/>
        </p:nvGrpSpPr>
        <p:grpSpPr>
          <a:xfrm>
            <a:off x="7797291" y="3296517"/>
            <a:ext cx="137649" cy="975997"/>
            <a:chOff x="7797291" y="3296517"/>
            <a:chExt cx="137649" cy="9759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FE9881-83B0-0F88-9BE4-B44AF7807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296517"/>
              <a:ext cx="137649" cy="180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D6E259-C216-58F6-4233-E8876AFA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505691"/>
              <a:ext cx="137649" cy="180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101A12-1971-DFFE-A7A4-84E611F8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710177"/>
              <a:ext cx="137649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CEEE3A-2EA7-6C68-8998-CAAA67F59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3907488"/>
              <a:ext cx="137649" cy="180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82F1DC4-F306-5115-4CDC-74E1B6C3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291" y="4092514"/>
              <a:ext cx="137649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32643</TotalTime>
  <Words>4764</Words>
  <Application>Microsoft Macintosh PowerPoint</Application>
  <PresentationFormat>On-screen Show (4:3)</PresentationFormat>
  <Paragraphs>530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MJXc-TeX-main-R</vt:lpstr>
      <vt:lpstr>MJXc-TeX-math-I</vt:lpstr>
      <vt:lpstr>ＭＳ Ｐゴシック</vt:lpstr>
      <vt:lpstr>Proxima Nova</vt:lpstr>
      <vt:lpstr>Arial</vt:lpstr>
      <vt:lpstr>Calibri</vt:lpstr>
      <vt:lpstr>Courier New</vt:lpstr>
      <vt:lpstr>Menlo</vt:lpstr>
      <vt:lpstr>Roboto</vt:lpstr>
      <vt:lpstr>Symbol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769</cp:revision>
  <dcterms:created xsi:type="dcterms:W3CDTF">2020-05-18T17:44:39Z</dcterms:created>
  <dcterms:modified xsi:type="dcterms:W3CDTF">2026-02-13T10:49:55Z</dcterms:modified>
</cp:coreProperties>
</file>