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327" r:id="rId2"/>
    <p:sldId id="1457" r:id="rId3"/>
    <p:sldId id="1531" r:id="rId4"/>
    <p:sldId id="1515" r:id="rId5"/>
    <p:sldId id="1508" r:id="rId6"/>
    <p:sldId id="1509" r:id="rId7"/>
    <p:sldId id="1510" r:id="rId8"/>
    <p:sldId id="1511" r:id="rId9"/>
    <p:sldId id="1512" r:id="rId10"/>
    <p:sldId id="1492" r:id="rId11"/>
    <p:sldId id="1493" r:id="rId12"/>
    <p:sldId id="1500" r:id="rId13"/>
    <p:sldId id="1501" r:id="rId14"/>
    <p:sldId id="1502" r:id="rId15"/>
    <p:sldId id="1503" r:id="rId16"/>
    <p:sldId id="1504" r:id="rId17"/>
    <p:sldId id="1505" r:id="rId18"/>
    <p:sldId id="1506" r:id="rId19"/>
    <p:sldId id="1514" r:id="rId20"/>
    <p:sldId id="1491" r:id="rId21"/>
    <p:sldId id="1305" r:id="rId22"/>
    <p:sldId id="1458" r:id="rId23"/>
    <p:sldId id="1459" r:id="rId24"/>
    <p:sldId id="1460" r:id="rId25"/>
    <p:sldId id="1461" r:id="rId26"/>
    <p:sldId id="1462" r:id="rId27"/>
    <p:sldId id="1463" r:id="rId28"/>
    <p:sldId id="1464" r:id="rId29"/>
    <p:sldId id="1465" r:id="rId30"/>
    <p:sldId id="1466" r:id="rId31"/>
    <p:sldId id="1467" r:id="rId32"/>
    <p:sldId id="1468" r:id="rId33"/>
    <p:sldId id="1469" r:id="rId34"/>
    <p:sldId id="1470" r:id="rId35"/>
    <p:sldId id="1471" r:id="rId36"/>
    <p:sldId id="1472" r:id="rId37"/>
    <p:sldId id="1473" r:id="rId38"/>
    <p:sldId id="1474" r:id="rId39"/>
    <p:sldId id="1475" r:id="rId40"/>
    <p:sldId id="1476" r:id="rId41"/>
    <p:sldId id="1477" r:id="rId42"/>
    <p:sldId id="1478" r:id="rId43"/>
    <p:sldId id="1479" r:id="rId44"/>
    <p:sldId id="1480" r:id="rId45"/>
    <p:sldId id="1481" r:id="rId46"/>
    <p:sldId id="1482" r:id="rId47"/>
    <p:sldId id="1483" r:id="rId48"/>
    <p:sldId id="1484" r:id="rId49"/>
    <p:sldId id="1485" r:id="rId50"/>
    <p:sldId id="1486" r:id="rId51"/>
    <p:sldId id="1516" r:id="rId52"/>
    <p:sldId id="678" r:id="rId53"/>
    <p:sldId id="1529" r:id="rId54"/>
    <p:sldId id="611" r:id="rId55"/>
    <p:sldId id="1530" r:id="rId56"/>
    <p:sldId id="619" r:id="rId57"/>
    <p:sldId id="613" r:id="rId58"/>
    <p:sldId id="677" r:id="rId59"/>
    <p:sldId id="621" r:id="rId60"/>
    <p:sldId id="622" r:id="rId61"/>
    <p:sldId id="627" r:id="rId62"/>
    <p:sldId id="637" r:id="rId63"/>
    <p:sldId id="628" r:id="rId64"/>
    <p:sldId id="639" r:id="rId65"/>
    <p:sldId id="645" r:id="rId66"/>
    <p:sldId id="640" r:id="rId67"/>
    <p:sldId id="646" r:id="rId68"/>
    <p:sldId id="647" r:id="rId69"/>
    <p:sldId id="660" r:id="rId7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5/15/22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5/15/22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INFN 2022, Paestum / Parameter Estimation 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INFN 2022, Paestum / Parameter Estimation 2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C144-7F13-A343-B12E-1AA39ADBAA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918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INFN 2022, Paestum / Parameter Estimation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tiff"/><Relationship Id="rId4" Type="http://schemas.openxmlformats.org/officeDocument/2006/relationships/image" Target="../media/image30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7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36.png"/><Relationship Id="rId5" Type="http://schemas.openxmlformats.org/officeDocument/2006/relationships/tags" Target="../tags/tag21.xml"/><Relationship Id="rId10" Type="http://schemas.openxmlformats.org/officeDocument/2006/relationships/image" Target="../media/image35.png"/><Relationship Id="rId4" Type="http://schemas.openxmlformats.org/officeDocument/2006/relationships/tags" Target="../tags/tag20.xml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26.xml"/><Relationship Id="rId7" Type="http://schemas.openxmlformats.org/officeDocument/2006/relationships/image" Target="../media/image41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40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7.xml"/><Relationship Id="rId9" Type="http://schemas.openxmlformats.org/officeDocument/2006/relationships/image" Target="../media/image31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image" Target="../media/image75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1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7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5.png"/><Relationship Id="rId5" Type="http://schemas.openxmlformats.org/officeDocument/2006/relationships/tags" Target="../tags/tag9.xml"/><Relationship Id="rId10" Type="http://schemas.openxmlformats.org/officeDocument/2006/relationships/image" Target="../media/image14.png"/><Relationship Id="rId4" Type="http://schemas.openxmlformats.org/officeDocument/2006/relationships/tags" Target="../tags/tag8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2.xml"/><Relationship Id="rId7" Type="http://schemas.openxmlformats.org/officeDocument/2006/relationships/image" Target="../media/image18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94954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962" y="2207983"/>
            <a:ext cx="50613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INFN School of Statistics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Paestum, 15-20 May 2022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342269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4621667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8ED7B98-2DA6-564D-A3D8-6F6A01118E4A}"/>
              </a:ext>
            </a:extLst>
          </p:cNvPr>
          <p:cNvSpPr txBox="1">
            <a:spLocks noChangeArrowheads="1"/>
          </p:cNvSpPr>
          <p:nvPr/>
        </p:nvSpPr>
        <p:spPr>
          <a:xfrm>
            <a:off x="805770" y="587828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Parameter Estimation</a:t>
            </a:r>
          </a:p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F682F-8B09-AF47-9E15-9E9E4E996EB3}"/>
              </a:ext>
            </a:extLst>
          </p:cNvPr>
          <p:cNvSpPr txBox="1"/>
          <p:nvPr/>
        </p:nvSpPr>
        <p:spPr>
          <a:xfrm>
            <a:off x="4332514" y="3483425"/>
            <a:ext cx="3955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agenda.infn.it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/event/28039/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9D1F5CC5-2CE7-9B68-7F69-578FFE5E0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04" y="2383965"/>
            <a:ext cx="3366888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8664CA-9BA2-9446-8D17-9D8A131EF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398959"/>
            <a:ext cx="5696059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Reminder of Bayesian approach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98FD90B-53AF-3D45-9EA4-79E0783C4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7275"/>
            <a:ext cx="8170863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Bayesian statistics we can associate a probability with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hypothesis, e.g., a parameter value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Interpret probability of 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as ‘degree of belief’ (subjective).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start with ‘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pdf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ja-JP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ja-JP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ja-JP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reflects degree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belief 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before doing the experiment.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Our experiment has data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likelihood </a:t>
            </a:r>
            <a:r>
              <a:rPr lang="en-US" altLang="en-US" sz="2400" i="1" dirty="0"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tells how our beliefs should be updated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 of the data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D1EE420D-704E-5D41-88F0-7EDDBA8A8BE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4792663"/>
            <a:ext cx="48641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BD46228F-7C48-D84D-B104-027EB09CE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5572125"/>
            <a:ext cx="73978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pdf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contains all our knowledge 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357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40DCB8-A4A9-2048-A77B-4D88B7686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87" y="4211990"/>
            <a:ext cx="8354717" cy="7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05DB8A-3EB0-434C-A369-0688893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01" y="422275"/>
            <a:ext cx="856388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approach: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l-GR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A6CB0BB-F0E7-E44B-8048-495F23E9B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0925"/>
            <a:ext cx="76838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need to associate prior probabilities with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04F26023-2A6B-1448-B266-F048A8C7D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513" y="5458100"/>
            <a:ext cx="2916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for control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DB862BED-9A91-7B45-8531-1C05401A8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912" y="3014127"/>
            <a:ext cx="38897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‘non-informative’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 any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much broader than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63478E-0784-F74C-AAFA-654B7DBE7DB0}"/>
              </a:ext>
            </a:extLst>
          </p:cNvPr>
          <p:cNvSpPr txBox="1"/>
          <p:nvPr/>
        </p:nvSpPr>
        <p:spPr>
          <a:xfrm>
            <a:off x="3198171" y="5494873"/>
            <a:ext cx="2338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 = “primordial”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prior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4DCFF0-5FAF-5946-8EDD-D0C96C639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49" y="1872456"/>
            <a:ext cx="3365500" cy="444500"/>
          </a:xfrm>
          <a:prstGeom prst="rect">
            <a:avLst/>
          </a:prstGeom>
        </p:spPr>
      </p:pic>
      <p:sp>
        <p:nvSpPr>
          <p:cNvPr id="21" name="Text Box 10">
            <a:extLst>
              <a:ext uri="{FF2B5EF4-FFF2-40B4-BE49-F238E27FC236}">
                <a16:creationId xmlns:a16="http://schemas.microsoft.com/office/drawing/2014/main" id="{987418B0-1517-C048-8CF8-620C9BD80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372" y="1872456"/>
            <a:ext cx="45077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suppose knowledge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no influence on knowledge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90B938-5256-6145-A529-D78E2DEAD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391" y="2982351"/>
            <a:ext cx="2260600" cy="520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41BC575-1F8A-FD4D-B642-7B66F4FD78A4}"/>
              </a:ext>
            </a:extLst>
          </p:cNvPr>
          <p:cNvSpPr txBox="1"/>
          <p:nvPr/>
        </p:nvSpPr>
        <p:spPr>
          <a:xfrm>
            <a:off x="607045" y="5456961"/>
            <a:ext cx="1798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after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AE47E34B-8332-DF44-ACFB-B0C267137C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4942" y="4870886"/>
            <a:ext cx="446316" cy="623986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F2236655-2FFA-2442-8181-87D50CBBAD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399" y="4849246"/>
            <a:ext cx="239223" cy="481049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13">
            <a:extLst>
              <a:ext uri="{FF2B5EF4-FFF2-40B4-BE49-F238E27FC236}">
                <a16:creationId xmlns:a16="http://schemas.microsoft.com/office/drawing/2014/main" id="{49560FBE-8536-F74B-8E97-C399BBCC74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96742" y="4870885"/>
            <a:ext cx="119121" cy="512703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05DB8A-3EB0-434C-A369-0688893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59" y="347414"/>
            <a:ext cx="856388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example: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l-GR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6A111A62-D064-AC4A-A619-5D47916E6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81" y="1108180"/>
            <a:ext cx="6393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Putting the ingredients into Bayes’ theorem gives: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918FFEB2-7AD6-6843-9FC5-E346B20F7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81" y="3217556"/>
            <a:ext cx="6291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   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∝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likelihood         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✕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prior</a:t>
            </a: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67F3CF4A-4100-6648-A5D4-4DCC67592D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63456" y="2538106"/>
            <a:ext cx="152400" cy="5588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A5309587-E28D-AA45-846B-7F9A6EDF45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22556" y="2550806"/>
            <a:ext cx="88900" cy="5207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4B875E50-71D3-3B45-8D04-CF81E03BC7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0956" y="2754006"/>
            <a:ext cx="101600" cy="3683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4" descr="txp_fig">
            <a:extLst>
              <a:ext uri="{FF2B5EF4-FFF2-40B4-BE49-F238E27FC236}">
                <a16:creationId xmlns:a16="http://schemas.microsoft.com/office/drawing/2014/main" id="{C4B4A0FB-48E1-B54B-9C52-ADCEF55F6E2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6" y="1895169"/>
            <a:ext cx="77581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D768BF-4CA1-2E47-8595-AD1BA623A341}"/>
              </a:ext>
            </a:extLst>
          </p:cNvPr>
          <p:cNvSpPr txBox="1"/>
          <p:nvPr/>
        </p:nvSpPr>
        <p:spPr>
          <a:xfrm>
            <a:off x="353730" y="3912689"/>
            <a:ext cx="83004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here the likelihood only reflects the measurements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from the control measurement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been put into the prior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would get the same result using the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constant  “Ur-prior”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859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7638BD-C069-DF46-A91C-BA0ED74C4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956" y="276530"/>
            <a:ext cx="703035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Marginalizing the posterior pdf</a:t>
            </a:r>
            <a:endParaRPr lang="en-GB" altLang="en-US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8FBBB2E-C41B-004F-8689-DE3C79381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4" y="5530465"/>
            <a:ext cx="82418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example, numbers come out same as in frequentist approach, but interpretation different. 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BFA81CB-E97E-EF44-BA52-218E1CB1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8" y="900981"/>
            <a:ext cx="749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then integrate (marginalize)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6887CBB4-D650-724E-B6A8-1ABE95E1A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8" y="2467136"/>
            <a:ext cx="6862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 we can do the integral (rare).  We find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6FE981-8F72-A348-9B51-60CCBD7D1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838" y="4955299"/>
            <a:ext cx="1384300" cy="482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A9A937-2943-874B-914A-2A4A6D166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285" y="4093641"/>
            <a:ext cx="2717800" cy="444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311582-B91B-E241-9FF7-E19447093F81}"/>
              </a:ext>
            </a:extLst>
          </p:cNvPr>
          <p:cNvSpPr txBox="1"/>
          <p:nvPr/>
        </p:nvSpPr>
        <p:spPr>
          <a:xfrm>
            <a:off x="4221480" y="4897086"/>
            <a:ext cx="241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(same as for MLE)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C10F9A-AF57-FC4E-876D-891DEF125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908" y="3017158"/>
            <a:ext cx="4533900" cy="88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C355D8-A1E4-3247-954E-8E6CFF62F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029" y="1512588"/>
            <a:ext cx="38354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8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8DDBB2F-6476-444D-8F23-CCEBBD9E3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333375"/>
            <a:ext cx="7588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Marginalization with MCMC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87E439B-17AF-D34F-8D9F-D21809F54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30275"/>
            <a:ext cx="566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computations involve integrals like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25C10FA3-747F-594B-9C19-FD73F47A736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560513"/>
            <a:ext cx="3352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316EB8F-1D06-124B-BCA7-3136950B6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6" y="2136775"/>
            <a:ext cx="8279946" cy="430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high dimensionality and impossible in closed form,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impossible with ‘normal’ acceptance-rejection Monte Carlo.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Markov Chain Monte Carlo (MCMC) has revolutionized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computation.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(e.g., Metropolis-Hastings algorithm) generates 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 sequence of random numbers: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cannot use for many applications, e.g., detector MC;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effective stat. error greater than if all values independent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sample multidimensional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look only at distribution of parameters of interest. </a:t>
            </a:r>
          </a:p>
        </p:txBody>
      </p:sp>
    </p:spTree>
    <p:extLst>
      <p:ext uri="{BB962C8B-B14F-4D97-AF65-F5344CB8AC3E}">
        <p14:creationId xmlns:p14="http://schemas.microsoft.com/office/powerpoint/2010/main" val="388190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55B16A-FC5A-6743-9632-3E9923DF4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04813"/>
            <a:ext cx="8223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basics:  Metropolis-Hastings algorithm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21D6575-9F76-7B43-9D07-00D5C3631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30275"/>
            <a:ext cx="7977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given an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pdf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a sequence of points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 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EA04EB73-8E7E-3442-B63F-A2F61D8C4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2098675"/>
            <a:ext cx="3028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1)  Start at some point </a:t>
            </a: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E9D0C759-C199-DA4B-9C6E-007F3725C6B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2144713"/>
            <a:ext cx="2921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E62939E1-B259-E241-98DF-7816E50BD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2733675"/>
            <a:ext cx="187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2)  Generate  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40336A20-CDA7-3247-9CEA-87AD97126A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10100" y="2476500"/>
            <a:ext cx="584200" cy="31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97D71AD-24E8-F54F-AC8A-43D024912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55" y="1647309"/>
            <a:ext cx="3257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Proposal density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e.g. Gaussian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centred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541F6FB5-E930-374B-9533-223349FDF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3394075"/>
            <a:ext cx="3525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3)  Form Hastings test ratio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715402D6-6BCD-0241-BE52-B3870CBCB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4079875"/>
            <a:ext cx="1733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4)  Generate</a:t>
            </a:r>
          </a:p>
        </p:txBody>
      </p:sp>
      <p:pic>
        <p:nvPicPr>
          <p:cNvPr id="18" name="Picture 14" descr="txp_fig">
            <a:extLst>
              <a:ext uri="{FF2B5EF4-FFF2-40B4-BE49-F238E27FC236}">
                <a16:creationId xmlns:a16="http://schemas.microsoft.com/office/drawing/2014/main" id="{36ECF902-8EDD-274A-A57D-B8770C9E03B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68775"/>
            <a:ext cx="2566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5">
            <a:extLst>
              <a:ext uri="{FF2B5EF4-FFF2-40B4-BE49-F238E27FC236}">
                <a16:creationId xmlns:a16="http://schemas.microsoft.com/office/drawing/2014/main" id="{7C0ECDF3-E1B7-2841-AED7-EA6953C1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4752975"/>
            <a:ext cx="7425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5)  If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0804C4A5-B029-BA44-BB7A-0F2D12C69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5337175"/>
            <a:ext cx="6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else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7A8A4F39-0E5B-804D-AC96-ADAE93126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825" y="4727575"/>
            <a:ext cx="3191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move to proposed point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9B8059B0-B182-064D-902B-BCC336176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5" y="5362575"/>
            <a:ext cx="2505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old point repeated</a:t>
            </a: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91792C3E-9CA0-8343-8A0D-7BE1E0290F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4991100"/>
            <a:ext cx="355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C75D4D54-CEE1-A74E-B80C-9FD639567C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21200" y="5613400"/>
            <a:ext cx="355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9085A7C3-BB88-A040-8C98-ADAF091DE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5908675"/>
            <a:ext cx="1399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6)  Iterate</a:t>
            </a:r>
          </a:p>
        </p:txBody>
      </p:sp>
      <p:pic>
        <p:nvPicPr>
          <p:cNvPr id="26" name="Picture 22" descr="txp_fig">
            <a:extLst>
              <a:ext uri="{FF2B5EF4-FFF2-40B4-BE49-F238E27FC236}">
                <a16:creationId xmlns:a16="http://schemas.microsoft.com/office/drawing/2014/main" id="{76A51024-D01A-DE40-96D6-58CDE72394D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2784475"/>
            <a:ext cx="16446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5" descr="txp_fig">
            <a:extLst>
              <a:ext uri="{FF2B5EF4-FFF2-40B4-BE49-F238E27FC236}">
                <a16:creationId xmlns:a16="http://schemas.microsoft.com/office/drawing/2014/main" id="{78792A1F-0321-1843-AC4F-93D170499A7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3221038"/>
            <a:ext cx="38735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6" descr="txp_fig">
            <a:extLst>
              <a:ext uri="{FF2B5EF4-FFF2-40B4-BE49-F238E27FC236}">
                <a16:creationId xmlns:a16="http://schemas.microsoft.com/office/drawing/2014/main" id="{863BD490-6B18-8143-BD6E-C7F97E1F5798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4772025"/>
            <a:ext cx="2259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7" descr="txp_fig">
            <a:extLst>
              <a:ext uri="{FF2B5EF4-FFF2-40B4-BE49-F238E27FC236}">
                <a16:creationId xmlns:a16="http://schemas.microsoft.com/office/drawing/2014/main" id="{EB26D387-921D-E14B-B45E-45B7BF1E8481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5421313"/>
            <a:ext cx="10906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38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684492E-91C6-1C49-9985-779E8251D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148" y="369070"/>
            <a:ext cx="56451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Metropolis-Hastings (continued)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91736F5-2E7C-F94F-A840-E70B48CC5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5" y="917575"/>
            <a:ext cx="837107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rule produces a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sequence of points (note how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new point depends on the previous one).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 works 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known only as a proportionality, which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what we have from Bayes’ theorem: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∝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1A801E37-2CC2-4B48-9A9B-F0F626F17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5" y="2695575"/>
            <a:ext cx="74665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proposal density can be (almost) anything, but choose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as to minimize autocorrelation.  Often take proposal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density symmetric: 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=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BC2CAE05-85B9-C14F-8E1B-AF92326B5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95" y="4145190"/>
            <a:ext cx="448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Test ratio is (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Metropolis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-Hastings):</a:t>
            </a:r>
          </a:p>
        </p:txBody>
      </p:sp>
      <p:pic>
        <p:nvPicPr>
          <p:cNvPr id="12" name="Picture 9" descr="txp_fig">
            <a:extLst>
              <a:ext uri="{FF2B5EF4-FFF2-40B4-BE49-F238E27FC236}">
                <a16:creationId xmlns:a16="http://schemas.microsoft.com/office/drawing/2014/main" id="{119C233C-98BC-A744-85EC-FABCB225FD5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745" y="3972153"/>
            <a:ext cx="27971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582F0954-A904-6146-9DD2-82F491E09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5" y="4968875"/>
            <a:ext cx="7666586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if the proposed step is to a point of higher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take it; 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not, only take the step with probability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proposed step rejected, repeat the current point.</a:t>
            </a:r>
          </a:p>
        </p:txBody>
      </p:sp>
    </p:spTree>
    <p:extLst>
      <p:ext uri="{BB962C8B-B14F-4D97-AF65-F5344CB8AC3E}">
        <p14:creationId xmlns:p14="http://schemas.microsoft.com/office/powerpoint/2010/main" val="44754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1E45AF1-634A-D043-A75F-CD04E219E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170" y="198390"/>
            <a:ext cx="68389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posterior pdf from MCMC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AE9B153-A488-8146-AB8F-9B775922E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11" y="826862"/>
            <a:ext cx="781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the posterior pdf from previous example with MCMC:</a:t>
            </a:r>
          </a:p>
        </p:txBody>
      </p:sp>
      <p:pic>
        <p:nvPicPr>
          <p:cNvPr id="9" name="Picture 5" descr="mcmc">
            <a:extLst>
              <a:ext uri="{FF2B5EF4-FFF2-40B4-BE49-F238E27FC236}">
                <a16:creationId xmlns:a16="http://schemas.microsoft.com/office/drawing/2014/main" id="{767F0DE0-33CF-F04E-869D-DBC9C0088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50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86" y="1547587"/>
            <a:ext cx="37846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53C268B6-1F31-9B4C-8052-258B49B6A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986" y="5154387"/>
            <a:ext cx="3556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C2D05DB-555E-D84F-AD72-B6600FB67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686" y="3262087"/>
            <a:ext cx="3556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F99E144E-0B05-394E-AFBF-D9806ECEC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686" y="3236687"/>
            <a:ext cx="7493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9" descr="txp_fig">
            <a:extLst>
              <a:ext uri="{FF2B5EF4-FFF2-40B4-BE49-F238E27FC236}">
                <a16:creationId xmlns:a16="http://schemas.microsoft.com/office/drawing/2014/main" id="{249CE48A-71C9-9A4B-90AD-F43C332A737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649" y="3254150"/>
            <a:ext cx="192087" cy="19208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B68F6B6D-1CE1-0345-9264-71694B5E2C6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49" y="1565050"/>
            <a:ext cx="1920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txp_fig">
            <a:extLst>
              <a:ext uri="{FF2B5EF4-FFF2-40B4-BE49-F238E27FC236}">
                <a16:creationId xmlns:a16="http://schemas.microsoft.com/office/drawing/2014/main" id="{9475D81E-478F-734C-93D2-C03A8BDC475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99" y="5160737"/>
            <a:ext cx="192087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6" name="Picture 12" descr="txp_fig">
            <a:extLst>
              <a:ext uri="{FF2B5EF4-FFF2-40B4-BE49-F238E27FC236}">
                <a16:creationId xmlns:a16="http://schemas.microsoft.com/office/drawing/2014/main" id="{AEC90413-DEFF-FD41-99CA-84247D0318D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99" y="3204937"/>
            <a:ext cx="192087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8" name="Line 14">
            <a:extLst>
              <a:ext uri="{FF2B5EF4-FFF2-40B4-BE49-F238E27FC236}">
                <a16:creationId xmlns:a16="http://schemas.microsoft.com/office/drawing/2014/main" id="{D1E52694-F051-054A-9FB1-9307A5CF0F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4586" y="3947887"/>
            <a:ext cx="635000" cy="31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7F0964E-EE0F-B44D-8DF5-2A5442A0B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1358" y="3697913"/>
            <a:ext cx="43955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Normalized histogram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its marginal posterior pdf: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07D8A-C223-5340-B363-D5E87946C6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2813" y="4699963"/>
            <a:ext cx="3675042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2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7E0F3D83-5E2C-0B45-B2C8-498E05144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313113"/>
            <a:ext cx="3540125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0B7D768-3FB7-1545-823B-D84D3A131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69" y="257354"/>
            <a:ext cx="785971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method with alternative priors</a:t>
            </a:r>
            <a:endParaRPr lang="en-GB" altLang="en-US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ECB60C9-DB08-1A4B-AA91-8EE8A7941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4" y="838200"/>
            <a:ext cx="83128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don’t have a previous measurement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rather,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“expert” says it should be positive and not too much  greater than 0.1 or so, i.e., something like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CC117AD8-F915-D545-ABFB-42205D940E2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2208213"/>
            <a:ext cx="4991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A08BC685-30EA-684F-9350-CEB556FC3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2835275"/>
            <a:ext cx="7532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this we obtain (numerically) the posterior pdf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ED58F573-1F0F-D446-8700-CA7A1D803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638" y="3944938"/>
            <a:ext cx="3215945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summarizes all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knowledge about 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Look also at result from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variety of  priors.</a:t>
            </a: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9C2DE704-FCC9-DE4B-8D95-4FE1EA1E99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48125" y="5067300"/>
            <a:ext cx="1206500" cy="24447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7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Parameter Estimation 2-2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79" y="2074409"/>
            <a:ext cx="4505914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Unfolding: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Formulation of the problem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Likelihood for unfolding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Regularized unfolding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endParaRPr lang="en-US" alt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</a:pPr>
            <a:endParaRPr lang="en-US" alt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82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6B900A-4413-434B-AFFD-44147B20655D}"/>
              </a:ext>
            </a:extLst>
          </p:cNvPr>
          <p:cNvSpPr txBox="1"/>
          <p:nvPr/>
        </p:nvSpPr>
        <p:spPr>
          <a:xfrm>
            <a:off x="696687" y="3668486"/>
            <a:ext cx="832304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material here is taken from the University of London course: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http://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/~cowan/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stat_course.html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729343" y="1752601"/>
            <a:ext cx="706738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	Introduction, Maximum Likelihood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2:  Least squares, Bayesian approach, unfolding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3E5A10-76F6-938D-B829-82F8400DC6A1}"/>
              </a:ext>
            </a:extLst>
          </p:cNvPr>
          <p:cNvCxnSpPr/>
          <p:nvPr/>
        </p:nvCxnSpPr>
        <p:spPr>
          <a:xfrm>
            <a:off x="272144" y="2503714"/>
            <a:ext cx="337457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8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6421E02-CEEF-753E-4698-34932849F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8588"/>
            <a:ext cx="4876800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A73C942-D65D-1FE4-4243-2C13370DC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763" y="331788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Formulation of the unfolding problem</a:t>
            </a: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68B68798-2A73-03A5-7028-8590B9B70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494338"/>
            <a:ext cx="35779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goal:  construct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estimators for the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j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(or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j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cxnSp>
        <p:nvCxnSpPr>
          <p:cNvPr id="9" name="Straight Arrow Connector 18">
            <a:extLst>
              <a:ext uri="{FF2B5EF4-FFF2-40B4-BE49-F238E27FC236}">
                <a16:creationId xmlns:a16="http://schemas.microsoft.com/office/drawing/2014/main" id="{257EA860-3DE4-3292-BF50-988628F6C340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870575" y="4533900"/>
            <a:ext cx="381000" cy="3048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21">
            <a:extLst>
              <a:ext uri="{FF2B5EF4-FFF2-40B4-BE49-F238E27FC236}">
                <a16:creationId xmlns:a16="http://schemas.microsoft.com/office/drawing/2014/main" id="{C5051493-991A-3628-17F6-27979D943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675" y="4719638"/>
            <a:ext cx="2284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“true” histogram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FAD8641D-8188-663E-E5CB-D71532C99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2513"/>
            <a:ext cx="76993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random variable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goal is to determine pdf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parameterization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known, find e.g. ML estimators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no parameterization available, often construct histogram:  </a:t>
            </a:r>
          </a:p>
        </p:txBody>
      </p:sp>
      <p:graphicFrame>
        <p:nvGraphicFramePr>
          <p:cNvPr id="12" name="Object 6">
            <a:extLst>
              <a:ext uri="{FF2B5EF4-FFF2-40B4-BE49-F238E27FC236}">
                <a16:creationId xmlns:a16="http://schemas.microsoft.com/office/drawing/2014/main" id="{D69E2610-4F0B-EE69-C260-F807F52159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81913" y="1557338"/>
          <a:ext cx="203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3200" imgH="355600" progId="Equation.3">
                  <p:embed/>
                </p:oleObj>
              </mc:Choice>
              <mc:Fallback>
                <p:oleObj name="Equation" r:id="rId3" imgW="203200" imgH="355600" progId="Equation.3">
                  <p:embed/>
                  <p:pic>
                    <p:nvPicPr>
                      <p:cNvPr id="12" name="Object 6">
                        <a:extLst>
                          <a:ext uri="{FF2B5EF4-FFF2-40B4-BE49-F238E27FC236}">
                            <a16:creationId xmlns:a16="http://schemas.microsoft.com/office/drawing/2014/main" id="{D69E2610-4F0B-EE69-C260-F807F52159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1913" y="1557338"/>
                        <a:ext cx="203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6">
            <a:extLst>
              <a:ext uri="{FF2B5EF4-FFF2-40B4-BE49-F238E27FC236}">
                <a16:creationId xmlns:a16="http://schemas.microsoft.com/office/drawing/2014/main" id="{8224C477-4B70-302C-597F-CFBFA368C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852738"/>
            <a:ext cx="2794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B258E4FF-F797-2C9A-12BA-936FCB2369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903663"/>
            <a:ext cx="177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61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CBDEF8A2-5641-B441-870A-1C8411C70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03663"/>
            <a:ext cx="5689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AAA7EFA6-E916-4436-5D74-E711CC6DB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60350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Migration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611DC56E-BCBE-006D-FB5D-1C225095C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344863"/>
            <a:ext cx="2610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discretize:  data are</a:t>
            </a:r>
          </a:p>
        </p:txBody>
      </p:sp>
      <p:cxnSp>
        <p:nvCxnSpPr>
          <p:cNvPr id="11" name="Straight Arrow Connector 12">
            <a:extLst>
              <a:ext uri="{FF2B5EF4-FFF2-40B4-BE49-F238E27FC236}">
                <a16:creationId xmlns:a16="http://schemas.microsoft.com/office/drawing/2014/main" id="{BA42D5E3-B743-B5F0-EF56-E1F03DEFE08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515394" y="3644106"/>
            <a:ext cx="457200" cy="1588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6">
            <a:extLst>
              <a:ext uri="{FF2B5EF4-FFF2-40B4-BE49-F238E27FC236}">
                <a16:creationId xmlns:a16="http://schemas.microsoft.com/office/drawing/2014/main" id="{ECF66D5E-6CAB-ACE6-5030-77714004E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138" y="4483100"/>
            <a:ext cx="13219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response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matrix</a:t>
            </a:r>
          </a:p>
        </p:txBody>
      </p:sp>
      <p:cxnSp>
        <p:nvCxnSpPr>
          <p:cNvPr id="13" name="Straight Arrow Connector 17">
            <a:extLst>
              <a:ext uri="{FF2B5EF4-FFF2-40B4-BE49-F238E27FC236}">
                <a16:creationId xmlns:a16="http://schemas.microsoft.com/office/drawing/2014/main" id="{2CD33AF0-1F32-CB58-5C48-793CFBC156E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6858000" y="4864100"/>
            <a:ext cx="609600" cy="2286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22">
            <a:extLst>
              <a:ext uri="{FF2B5EF4-FFF2-40B4-BE49-F238E27FC236}">
                <a16:creationId xmlns:a16="http://schemas.microsoft.com/office/drawing/2014/main" id="{0D47D545-B5C2-24B4-6A2A-DA6D1C36D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0263"/>
            <a:ext cx="82740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 of measurement errors: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true value,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observed value,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migration of entries between bins,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‘smeared out’, peaks broadened.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F99E45D6-FD38-894F-E751-0DB94CB28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5775325"/>
            <a:ext cx="768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constants;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subject to statistical fluctuations.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917FA125-0879-B487-0F6E-BF8A7FB5F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2420938"/>
            <a:ext cx="4597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36A1C47B-0F62-8B70-6A6F-783A1F41E5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3349625"/>
            <a:ext cx="264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72C3CAEA-E1FC-0E44-35B9-626947E404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084763"/>
            <a:ext cx="604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64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CB0377C-3415-0BFD-6DE2-D23E5CA20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260350"/>
            <a:ext cx="6624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Efficiency, background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3AB68166-FDA8-E779-571E-AED976294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938" y="3284538"/>
            <a:ext cx="1409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</a:p>
        </p:txBody>
      </p:sp>
      <p:cxnSp>
        <p:nvCxnSpPr>
          <p:cNvPr id="8" name="Straight Arrow Connector 13">
            <a:extLst>
              <a:ext uri="{FF2B5EF4-FFF2-40B4-BE49-F238E27FC236}">
                <a16:creationId xmlns:a16="http://schemas.microsoft.com/office/drawing/2014/main" id="{23F70BB4-5DCB-250C-9ACA-7C002C266F7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030538" y="3589338"/>
            <a:ext cx="685800" cy="158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16">
            <a:extLst>
              <a:ext uri="{FF2B5EF4-FFF2-40B4-BE49-F238E27FC236}">
                <a16:creationId xmlns:a16="http://schemas.microsoft.com/office/drawing/2014/main" id="{DAB0A695-96FF-4956-337F-097A0657C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86200"/>
            <a:ext cx="7953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an observed event is due to a background process: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952F3F69-6D86-D3A8-2DFD-86690541C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836613"/>
            <a:ext cx="4962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an event goes undetected: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89D7356A-92CF-659D-B237-21514E8D4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5445125"/>
            <a:ext cx="858959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number of background events in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observed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histogram.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now, assume the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known. 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428C8C49-B147-594D-1C67-708CD81FA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341438"/>
            <a:ext cx="7988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A81EBF0D-5B00-DD75-0CAF-F487A67CC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2544763"/>
            <a:ext cx="66167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E3CB7801-C2C1-6E43-52D1-F508C6F08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3213100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4C6ED4C9-E8A7-2687-0A14-BD9DE092BB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424363"/>
            <a:ext cx="29718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06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E97B934-BB01-2C7F-E89E-F326C456B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85775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The basic ingredients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B9EA6D-F680-C752-4CEF-1F9D5A6BE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0800"/>
            <a:ext cx="42291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F7FCAD-0B0C-DA38-6C58-DFCBF4957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43434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8184AA-23FA-88AD-282C-876A0184C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710238"/>
            <a:ext cx="9669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“true”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834B5116-9CBA-75A1-6664-990554F13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715000"/>
            <a:ext cx="15896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“observed”</a:t>
            </a:r>
          </a:p>
        </p:txBody>
      </p:sp>
    </p:spTree>
    <p:extLst>
      <p:ext uri="{BB962C8B-B14F-4D97-AF65-F5344CB8AC3E}">
        <p14:creationId xmlns:p14="http://schemas.microsoft.com/office/powerpoint/2010/main" val="417347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71A4A07-7060-2D79-0CC7-35FA985E2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620713"/>
            <a:ext cx="4368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3CC8F242-DFE0-942B-1C0D-DED7DB113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2400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Summary of ingredients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49EF6FB9-8DBD-1FAC-F8CF-39E0F32DC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5589588"/>
            <a:ext cx="3352800" cy="863600"/>
          </a:xfrm>
          <a:prstGeom prst="rect">
            <a:avLst/>
          </a:prstGeom>
          <a:noFill/>
          <a:ln w="254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EF2193E1-39F4-4A7C-F742-E23E90194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801688"/>
            <a:ext cx="2263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‘true’ histogram: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33909A8E-C304-1D49-D571-85CC27F38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557338"/>
            <a:ext cx="1808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probabilities: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160A678E-E84F-B8F6-8587-B713F3E73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1585913"/>
            <a:ext cx="3543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9594E130-AFE3-A33E-E93C-6AAA9B2B0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2205038"/>
            <a:ext cx="5564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expectation values for observed histogram: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BA023DF7-CB83-DE46-9521-AA13AC824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2924175"/>
            <a:ext cx="27431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observed histogram: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C77F19ED-1F86-A176-4D2F-C91EA79BDE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997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0">
            <a:extLst>
              <a:ext uri="{FF2B5EF4-FFF2-40B4-BE49-F238E27FC236}">
                <a16:creationId xmlns:a16="http://schemas.microsoft.com/office/drawing/2014/main" id="{C15CF0DC-B37D-861F-6774-14F9DF1AF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573463"/>
            <a:ext cx="2276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response matrix: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106EE98A-C4A8-137A-4BC8-A7CCB1FDB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594100"/>
            <a:ext cx="5143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2">
            <a:extLst>
              <a:ext uri="{FF2B5EF4-FFF2-40B4-BE49-F238E27FC236}">
                <a16:creationId xmlns:a16="http://schemas.microsoft.com/office/drawing/2014/main" id="{0235FDC0-1288-F394-39DA-CD3FFF5C6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3" y="4287838"/>
            <a:ext cx="168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efficiencies:</a:t>
            </a:r>
          </a:p>
        </p:txBody>
      </p:sp>
      <p:pic>
        <p:nvPicPr>
          <p:cNvPr id="18" name="Picture 13">
            <a:extLst>
              <a:ext uri="{FF2B5EF4-FFF2-40B4-BE49-F238E27FC236}">
                <a16:creationId xmlns:a16="http://schemas.microsoft.com/office/drawing/2014/main" id="{C42007E9-A0B6-32B9-2C10-0168DAF439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5" y="4076700"/>
            <a:ext cx="17653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4">
            <a:extLst>
              <a:ext uri="{FF2B5EF4-FFF2-40B4-BE49-F238E27FC236}">
                <a16:creationId xmlns:a16="http://schemas.microsoft.com/office/drawing/2014/main" id="{45FBDE95-631A-3852-3195-6A7305376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983163"/>
            <a:ext cx="2951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background:</a:t>
            </a:r>
          </a:p>
        </p:txBody>
      </p:sp>
      <p:pic>
        <p:nvPicPr>
          <p:cNvPr id="20" name="Picture 15">
            <a:extLst>
              <a:ext uri="{FF2B5EF4-FFF2-40B4-BE49-F238E27FC236}">
                <a16:creationId xmlns:a16="http://schemas.microsoft.com/office/drawing/2014/main" id="{D62848ED-0824-265F-8095-9B06143AB4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4941888"/>
            <a:ext cx="2222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6">
            <a:extLst>
              <a:ext uri="{FF2B5EF4-FFF2-40B4-BE49-F238E27FC236}">
                <a16:creationId xmlns:a16="http://schemas.microsoft.com/office/drawing/2014/main" id="{EA13D03B-C139-B0C2-07E2-C918A2207B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276475"/>
            <a:ext cx="2146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7">
            <a:extLst>
              <a:ext uri="{FF2B5EF4-FFF2-40B4-BE49-F238E27FC236}">
                <a16:creationId xmlns:a16="http://schemas.microsoft.com/office/drawing/2014/main" id="{D39BEDFE-1FF0-8DD9-E707-708FED94D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5732463"/>
            <a:ext cx="2805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are related by:</a:t>
            </a:r>
          </a:p>
        </p:txBody>
      </p:sp>
      <p:pic>
        <p:nvPicPr>
          <p:cNvPr id="23" name="Picture 18">
            <a:extLst>
              <a:ext uri="{FF2B5EF4-FFF2-40B4-BE49-F238E27FC236}">
                <a16:creationId xmlns:a16="http://schemas.microsoft.com/office/drawing/2014/main" id="{35329BB9-82D5-411F-8225-19EC25695A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5800725"/>
            <a:ext cx="26289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66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364443B-62AC-81C7-7BE8-00F53C54C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84188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likelihood (ML) estimator from inverting the response matrix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DF3C9CB1-AA83-EC6A-7905-9FD46BE1D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1628775"/>
            <a:ext cx="1253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5BB8BAD-59B5-2D37-1678-59F189A4A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1628775"/>
            <a:ext cx="2196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inverted: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FF886512-83D0-3DE5-1B64-CEAAFC6E4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1628775"/>
            <a:ext cx="2552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57B84EB-D1B1-F4E6-AC27-A03FB3C18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1651000"/>
            <a:ext cx="1841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4DBD8E68-257E-A2C1-11B1-2C02C4C59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2713038"/>
            <a:ext cx="5114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data are independent Poisson: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3DF7F921-E4C8-B2EE-29DD-FAB06830A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2476500"/>
            <a:ext cx="284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844514A0-3225-EB05-7141-C4D60D1E1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751263"/>
            <a:ext cx="3065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log-likelihood is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EA1F28F4-3666-9EEA-490B-3963120B95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3463925"/>
            <a:ext cx="3911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1">
            <a:extLst>
              <a:ext uri="{FF2B5EF4-FFF2-40B4-BE49-F238E27FC236}">
                <a16:creationId xmlns:a16="http://schemas.microsoft.com/office/drawing/2014/main" id="{3B45D671-C1F7-E71A-EE28-9F421CDCB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4729163"/>
            <a:ext cx="22138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estimator is </a:t>
            </a:r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B43FA4DD-5E2D-D5F7-58F1-1E42464F26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4759325"/>
            <a:ext cx="1092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3">
            <a:extLst>
              <a:ext uri="{FF2B5EF4-FFF2-40B4-BE49-F238E27FC236}">
                <a16:creationId xmlns:a16="http://schemas.microsoft.com/office/drawing/2014/main" id="{5AE5AD6E-5063-591E-7044-ACFE0D0FB48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89138" y="5767388"/>
            <a:ext cx="711200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23B69D29-6931-6AD3-63AA-95DE383F5F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5407025"/>
            <a:ext cx="2552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61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FDFAEB9-D988-4DF4-2668-7E1C4EB7E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400"/>
            <a:ext cx="75707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Example with ML solution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B489FEE5-3DA7-9EDD-C73E-485DFA7F7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809625"/>
            <a:ext cx="604520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9859947E-C06B-B040-4C6C-62D14CD05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343400"/>
            <a:ext cx="1739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Catastrophic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failure???</a:t>
            </a:r>
          </a:p>
        </p:txBody>
      </p:sp>
    </p:spTree>
    <p:extLst>
      <p:ext uri="{BB962C8B-B14F-4D97-AF65-F5344CB8AC3E}">
        <p14:creationId xmlns:p14="http://schemas.microsoft.com/office/powerpoint/2010/main" val="86089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2ACE7A6-883B-4003-7E07-45CAADEBB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2400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What went wrong?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34C669C5-B745-9FD2-2E5E-65C7A0F77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762000"/>
            <a:ext cx="239395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479A2451-7E9C-B723-3CF2-A05012D43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990600"/>
            <a:ext cx="3749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l-GR" altLang="en-US" b="1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 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really had a lot of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fine structure.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420BF40A-966D-DDF1-A1E7-70450690B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2514600"/>
            <a:ext cx="23114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D8009BE3-230C-CEAC-5BA7-577B5DBBC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" y="3276600"/>
            <a:ext cx="33047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washes this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out, but leaves a residual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structure: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F8B1F5EF-DD88-9AA4-E8C6-B29D347AB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496FFC42-4D23-83B7-3C74-712C13780E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844800"/>
            <a:ext cx="1333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3">
            <a:extLst>
              <a:ext uri="{FF2B5EF4-FFF2-40B4-BE49-F238E27FC236}">
                <a16:creationId xmlns:a16="http://schemas.microsoft.com/office/drawing/2014/main" id="{9AAF6745-12BF-E006-CE83-AD6FC42D6C7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6553200" y="3225800"/>
            <a:ext cx="685800" cy="4572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" name="Picture 17">
            <a:extLst>
              <a:ext uri="{FF2B5EF4-FFF2-40B4-BE49-F238E27FC236}">
                <a16:creationId xmlns:a16="http://schemas.microsoft.com/office/drawing/2014/main" id="{A43858DA-7F49-95DE-EBAB-DB6539B6AA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968500"/>
            <a:ext cx="419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8">
            <a:extLst>
              <a:ext uri="{FF2B5EF4-FFF2-40B4-BE49-F238E27FC236}">
                <a16:creationId xmlns:a16="http://schemas.microsoft.com/office/drawing/2014/main" id="{A0B0456D-5427-9B6A-2924-DE06EA7247C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3276600" y="2286000"/>
            <a:ext cx="762000" cy="762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21">
            <a:extLst>
              <a:ext uri="{FF2B5EF4-FFF2-40B4-BE49-F238E27FC236}">
                <a16:creationId xmlns:a16="http://schemas.microsoft.com/office/drawing/2014/main" id="{15357975-34ED-85DB-6C46-400E4F6FA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494338"/>
            <a:ext cx="80370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we don’t have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only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−1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“thinks” fluctuations in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residual of original fine structure, puts this back into </a:t>
            </a:r>
          </a:p>
        </p:txBody>
      </p:sp>
      <p:graphicFrame>
        <p:nvGraphicFramePr>
          <p:cNvPr id="17" name="Object 2">
            <a:extLst>
              <a:ext uri="{FF2B5EF4-FFF2-40B4-BE49-F238E27FC236}">
                <a16:creationId xmlns:a16="http://schemas.microsoft.com/office/drawing/2014/main" id="{97065D64-7021-DF5B-DC8C-6A24F6B07F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860080"/>
              </p:ext>
            </p:extLst>
          </p:nvPr>
        </p:nvGraphicFramePr>
        <p:xfrm>
          <a:off x="7620000" y="5943600"/>
          <a:ext cx="266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6700" imgH="355600" progId="Equation.3">
                  <p:embed/>
                </p:oleObj>
              </mc:Choice>
              <mc:Fallback>
                <p:oleObj name="Equation" r:id="rId7" imgW="266700" imgH="355600" progId="Equation.3">
                  <p:embed/>
                  <p:pic>
                    <p:nvPicPr>
                      <p:cNvPr id="110607" name="Object 2">
                        <a:extLst>
                          <a:ext uri="{FF2B5EF4-FFF2-40B4-BE49-F238E27FC236}">
                            <a16:creationId xmlns:a16="http://schemas.microsoft.com/office/drawing/2014/main" id="{62CB6520-140A-E1FD-C148-887F04FE3A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943600"/>
                        <a:ext cx="266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364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A2EB24B-0E1B-3BC6-0124-D6299BFB0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1788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Maximum likelihood solution revisited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DBE9BDF7-CBEF-C8DF-E0FB-4C0C38061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1219200"/>
            <a:ext cx="6364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Poisson data the ML estimators are unbiased: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D3B20CBD-B80F-0800-B93C-F2B629ABE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890838"/>
            <a:ext cx="2628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 covariance is: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B1606352-E2D8-8CA0-EFFC-63E822788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5630863"/>
            <a:ext cx="8234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(Recall these statistical errors were huge for the example shown.)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60A381DD-13B6-4AC0-4544-B9878373C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4560888"/>
            <a:ext cx="3581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AD673BF6-E262-DB40-4093-C1188962D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365500"/>
            <a:ext cx="7200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F7A7997-4C50-613C-A53D-E1D3C9ECC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16113"/>
            <a:ext cx="4089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94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AE9C959-5933-CF9F-FEBC-85688CD20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1788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ML solution revisited (2)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2C6F42AA-DC4B-E126-9431-59D87BDF6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1946275"/>
            <a:ext cx="584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BF2BF0C2-7CCF-C79E-FE2A-96166FA10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955675"/>
            <a:ext cx="77764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inequality gives for unbiased estimators the </a:t>
            </a:r>
          </a:p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(co)variance bound:</a:t>
            </a: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BE43E581-25EC-AEB2-7E7D-C3D5A78C5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241675"/>
            <a:ext cx="41402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2">
            <a:extLst>
              <a:ext uri="{FF2B5EF4-FFF2-40B4-BE49-F238E27FC236}">
                <a16:creationId xmlns:a16="http://schemas.microsoft.com/office/drawing/2014/main" id="{41CEE596-A887-DE39-DA6A-0543FDDC0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3389313"/>
            <a:ext cx="1287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invert </a:t>
            </a:r>
            <a:r>
              <a:rPr lang="en-US" alt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→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BAECC3BF-C875-FB19-4A70-BF261E01F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4079875"/>
            <a:ext cx="786606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the same as the actual variance!  I.e. ML solution gives</a:t>
            </a:r>
          </a:p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smallest variance among all unbiased estimators, even though</a:t>
            </a:r>
          </a:p>
          <a:p>
            <a:pPr>
              <a:spcAft>
                <a:spcPts val="1200"/>
              </a:spcAft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variance was huge.</a:t>
            </a:r>
          </a:p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unfolding one must accept some bias in exchange for a</a:t>
            </a:r>
          </a:p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(hopefully large) reduction in variance.</a:t>
            </a:r>
          </a:p>
        </p:txBody>
      </p:sp>
    </p:spTree>
    <p:extLst>
      <p:ext uri="{BB962C8B-B14F-4D97-AF65-F5344CB8AC3E}">
        <p14:creationId xmlns:p14="http://schemas.microsoft.com/office/powerpoint/2010/main" val="37872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Parameter Estimation 2-1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79" y="2074409"/>
            <a:ext cx="634212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parameters, systematic uncertainties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Maximum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Least Squares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parameter estimation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Marginalization of posterior pdf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Markov Chain Monte Carlo</a:t>
            </a:r>
          </a:p>
        </p:txBody>
      </p:sp>
    </p:spTree>
    <p:extLst>
      <p:ext uri="{BB962C8B-B14F-4D97-AF65-F5344CB8AC3E}">
        <p14:creationId xmlns:p14="http://schemas.microsoft.com/office/powerpoint/2010/main" val="84483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4115769-57D0-B74A-0795-5CCF1C284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1788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Correction factor method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671EEAB7-5C73-AD44-3A26-16F0650C9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901700"/>
            <a:ext cx="79502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D7FA020-D434-9D40-AD1A-87C5027E7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92300"/>
            <a:ext cx="16383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D761CEEB-56AE-0B2B-E6A1-7C734BE80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5000"/>
            <a:ext cx="43561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85D6890F-4C65-496B-22BA-2B7EB51FE5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38400"/>
            <a:ext cx="3479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3C60B094-DB81-FE71-2E64-06A5A6F8AD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3048000"/>
            <a:ext cx="49403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CE7B9A95-9985-ABDE-C5B3-C1188E6F94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10100"/>
            <a:ext cx="4495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>
            <a:extLst>
              <a:ext uri="{FF2B5EF4-FFF2-40B4-BE49-F238E27FC236}">
                <a16:creationId xmlns:a16="http://schemas.microsoft.com/office/drawing/2014/main" id="{C1C8FE6E-EA67-9E93-AC55-8BFE35AA03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05300"/>
            <a:ext cx="30099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6">
            <a:extLst>
              <a:ext uri="{FF2B5EF4-FFF2-40B4-BE49-F238E27FC236}">
                <a16:creationId xmlns:a16="http://schemas.microsoft.com/office/drawing/2014/main" id="{48BB0DB9-47EC-8B7A-A655-3830D1BD1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557838"/>
            <a:ext cx="4473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Nonzero bias unless MC = Nature. </a:t>
            </a:r>
          </a:p>
        </p:txBody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0E053A91-518F-C6E9-DDA4-329E26801A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43600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8">
            <a:extLst>
              <a:ext uri="{FF2B5EF4-FFF2-40B4-BE49-F238E27FC236}">
                <a16:creationId xmlns:a16="http://schemas.microsoft.com/office/drawing/2014/main" id="{CFA06EE8-266A-B7FF-4F21-B4B8F320321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7086600" y="5562600"/>
            <a:ext cx="381000" cy="2286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">
            <a:extLst>
              <a:ext uri="{FF2B5EF4-FFF2-40B4-BE49-F238E27FC236}">
                <a16:creationId xmlns:a16="http://schemas.microsoft.com/office/drawing/2014/main" id="{C90F0952-A9FF-6EA5-B328-4721A79F1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830638"/>
            <a:ext cx="7599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O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(1)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statistical errors far smaller than for ML.</a:t>
            </a:r>
          </a:p>
        </p:txBody>
      </p:sp>
    </p:spTree>
    <p:extLst>
      <p:ext uri="{BB962C8B-B14F-4D97-AF65-F5344CB8AC3E}">
        <p14:creationId xmlns:p14="http://schemas.microsoft.com/office/powerpoint/2010/main" val="59509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A445801-FA20-1F9C-26DF-5E9D0C2C9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1788"/>
            <a:ext cx="8207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Reality check on the statistical errors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58CB09D-4359-8AB9-5FB5-E9275DFFF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268413"/>
            <a:ext cx="42771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for some bin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have: 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58FCAB79-E6AC-8384-8CC8-5F3BC12EB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00" y="20638"/>
            <a:ext cx="2755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from Bob Cousins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70481DB0-ABDA-6849-3FFC-B93C90A9F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2060575"/>
            <a:ext cx="1397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1AB3CAA0-E012-C023-F8FE-1D41ED865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989138"/>
            <a:ext cx="10922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19C42265-E92B-29F4-1F8C-A7D6F611FE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1989138"/>
            <a:ext cx="1460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3">
            <a:extLst>
              <a:ext uri="{FF2B5EF4-FFF2-40B4-BE49-F238E27FC236}">
                <a16:creationId xmlns:a16="http://schemas.microsoft.com/office/drawing/2014/main" id="{9B800AB9-0818-0212-6064-AA5B82B760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8313" y="3068638"/>
            <a:ext cx="566737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Picture 6">
            <a:extLst>
              <a:ext uri="{FF2B5EF4-FFF2-40B4-BE49-F238E27FC236}">
                <a16:creationId xmlns:a16="http://schemas.microsoft.com/office/drawing/2014/main" id="{F507101A-CD7B-A05A-8AD8-BA620EDD02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81300"/>
            <a:ext cx="24003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F31E950E-34D3-2E2D-0CA8-2AD4BCC1BE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781300"/>
            <a:ext cx="2832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D9FA3B3D-F9F6-3ECE-F886-2C2F42AF7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644900"/>
            <a:ext cx="8401467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according to the estimate, only 10 of the 100 events</a:t>
            </a:r>
          </a:p>
          <a:p>
            <a:pPr>
              <a:spcAft>
                <a:spcPts val="12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in the bin belong there; the rest spilled in from outside.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have a 10% measurement if it is based on only 10</a:t>
            </a:r>
          </a:p>
          <a:p>
            <a:pPr>
              <a:spcAft>
                <a:spcPts val="12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 that really carry information about the desired parameter?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6F5CB9F6-0BE4-0060-984F-682315739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741613"/>
            <a:ext cx="1431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(10% stat.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error)</a:t>
            </a:r>
          </a:p>
        </p:txBody>
      </p:sp>
    </p:spTree>
    <p:extLst>
      <p:ext uri="{BB962C8B-B14F-4D97-AF65-F5344CB8AC3E}">
        <p14:creationId xmlns:p14="http://schemas.microsoft.com/office/powerpoint/2010/main" val="416542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3C47E8F-D768-3ABF-6BF8-B9C176490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1788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Discussion of correction factor method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F894EA9-C0BC-DAFE-0496-3ED2E00DA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135063"/>
            <a:ext cx="8522077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with all unfolding methods, we get a reduction in statistical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 in exchange for a bias..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bias should be small if the bin width is substantially larger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 the resolution, so that there is not much bin migration.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if other uncertainties dominate in an analysis, correction factors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provide a quick and simple solution (a “first-look”).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 the method has important flaws and it would be best to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avoid it.</a:t>
            </a:r>
          </a:p>
        </p:txBody>
      </p:sp>
    </p:spTree>
    <p:extLst>
      <p:ext uri="{BB962C8B-B14F-4D97-AF65-F5344CB8AC3E}">
        <p14:creationId xmlns:p14="http://schemas.microsoft.com/office/powerpoint/2010/main" val="179789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BBB4B47-1E4B-EF94-9888-11AD336CC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1788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Regularized unfolding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74F3AAE-2225-7119-FC80-FFB7AAADD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990600"/>
            <a:ext cx="80391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30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53BF257-BAAD-6293-A0A0-238BB55AE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1788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Regularized unfolding (2)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3F0A28CD-D74A-0A3B-E4EE-3545E94A1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03300"/>
            <a:ext cx="79248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A568639C-E3C1-C446-F335-BF0EA5301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41529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4C6120-E138-1470-16C6-5FA07C6AD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949700"/>
            <a:ext cx="60452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04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3B98628-F522-992D-73FB-8531A7C53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57175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Tikhonov</a:t>
            </a: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regularization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199FEC9-8BFA-CA57-4B1C-9103A1FC4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102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4C0CFCC-D2D6-A767-8C57-5CB2DC15B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10200"/>
            <a:ext cx="7721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2065CFD4-5CD5-1FC2-8F0C-296AB791D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63119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C7813E80-C871-202F-51A9-066B7482F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95800"/>
            <a:ext cx="6261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86CB805B-18DC-4686-5C78-1349A0A88D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49371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DCD3C9-75F3-2E5A-A599-4259481904C5}"/>
              </a:ext>
            </a:extLst>
          </p:cNvPr>
          <p:cNvSpPr txBox="1"/>
          <p:nvPr/>
        </p:nvSpPr>
        <p:spPr>
          <a:xfrm>
            <a:off x="606425" y="5919788"/>
            <a:ext cx="56943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 using Singular Value Decomposition (SVD).</a:t>
            </a:r>
          </a:p>
        </p:txBody>
      </p:sp>
    </p:spTree>
    <p:extLst>
      <p:ext uri="{BB962C8B-B14F-4D97-AF65-F5344CB8AC3E}">
        <p14:creationId xmlns:p14="http://schemas.microsoft.com/office/powerpoint/2010/main" val="392745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4261F89-6DF7-76D6-A0C8-22FC38446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31788"/>
            <a:ext cx="80279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SVD implementation of </a:t>
            </a:r>
            <a:r>
              <a:rPr lang="en-GB" sz="3200" kern="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Tikhonov</a:t>
            </a: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unfolding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954368-3A45-9FC5-372E-195A01A29B17}"/>
              </a:ext>
            </a:extLst>
          </p:cNvPr>
          <p:cNvSpPr txBox="1"/>
          <p:nvPr/>
        </p:nvSpPr>
        <p:spPr>
          <a:xfrm>
            <a:off x="539750" y="981075"/>
            <a:ext cx="486902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Hoecker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V.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Kartvelishvili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NIM A372 (1996) 469;</a:t>
            </a:r>
          </a:p>
          <a:p>
            <a:pPr>
              <a:defRPr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TSVDUnfold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ROOT).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A77B57B9-B68A-4F61-ACF9-4970A3CE7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192338"/>
            <a:ext cx="1576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Minimizes 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F4F614A8-CC80-1F88-C3C9-3EDBD0074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047875"/>
            <a:ext cx="6134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23189C2B-E4E4-3E23-9A4E-1382090DD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3046413"/>
            <a:ext cx="8134214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Numerical implementation using Singular Value Decomposition.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Recommendations for setting regularization parameter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 variables so errors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Gauss(0,1);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number of transformed values significantly different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from zero gives prescription for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or base choice of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unfolding of test distributions.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5327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C4D015C-D5B1-ED7C-0980-E920081DC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57175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+mj-lt"/>
                <a:ea typeface="ＭＳ Ｐゴシック" charset="-128"/>
                <a:cs typeface="ＭＳ Ｐゴシック" charset="-128"/>
              </a:rPr>
              <a:t>SVD example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CB86125-1F09-3FAA-F337-DB3CE0C1A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387475"/>
            <a:ext cx="5049837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9F1201CB-2137-2E78-8D54-C60FEF3F1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2000"/>
            <a:ext cx="6438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06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2693991-0FB8-6AB5-0CDF-F5DF1FE67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04800"/>
            <a:ext cx="73421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Regularization function based on entropy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2C901222-6D67-4267-5F67-23353B667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54991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9EB549A4-1F77-1D43-9B93-F0DB0BB5C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2921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261CA564-D7F6-6060-BEC8-7328629E0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590800"/>
            <a:ext cx="726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442F382A-8C94-E7EA-5110-2186F88D93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124200"/>
            <a:ext cx="62484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3CB32F-F37E-FE0C-9C03-6C70DE887E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48387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5D3AE5-BEAE-153A-EB2A-D764965D53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4406900"/>
            <a:ext cx="49784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DCF768-949A-20F7-4E14-E11C91755C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57800"/>
            <a:ext cx="7404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BA29F1BF-9B85-BD3A-E91F-680A9C55A1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5949950"/>
            <a:ext cx="3263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9CAE150-2E09-53BB-02F3-071B36C12E88}"/>
              </a:ext>
            </a:extLst>
          </p:cNvPr>
          <p:cNvSpPr txBox="1"/>
          <p:nvPr/>
        </p:nvSpPr>
        <p:spPr>
          <a:xfrm>
            <a:off x="581025" y="6035675"/>
            <a:ext cx="35353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have Bayesian motivation:</a:t>
            </a:r>
          </a:p>
        </p:txBody>
      </p:sp>
    </p:spTree>
    <p:extLst>
      <p:ext uri="{BB962C8B-B14F-4D97-AF65-F5344CB8AC3E}">
        <p14:creationId xmlns:p14="http://schemas.microsoft.com/office/powerpoint/2010/main" val="324689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8323FA8-A5CA-8872-0777-C831F3D9A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4800"/>
            <a:ext cx="6624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Example of entropy-based unfolding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94C6AE99-5BAF-37EA-3ABD-C227D6602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889000"/>
            <a:ext cx="6054725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42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438" y="6523038"/>
            <a:ext cx="2073048" cy="263525"/>
          </a:xfrm>
        </p:spPr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89106FB-F4D6-4B41-8C2A-770DB6CBB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153988"/>
            <a:ext cx="88519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uncertainties and nuisance parameters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73B1906-AE96-5E4A-98F9-719454EF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750888"/>
            <a:ext cx="6098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general, our model of the data is not perfect: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799CE769-D4B6-3F4B-BF79-F301B1147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508125"/>
            <a:ext cx="0" cy="2022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E4146360-EB7C-8C4B-B57D-69F72181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3188" y="3524250"/>
            <a:ext cx="2374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32460044-ADAE-3C43-8AEF-F5C2F66F9C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1787525"/>
            <a:ext cx="2197100" cy="173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8BC0FB41-7C89-DB42-8ACE-A6A03F9F0EC5}"/>
              </a:ext>
            </a:extLst>
          </p:cNvPr>
          <p:cNvSpPr>
            <a:spLocks/>
          </p:cNvSpPr>
          <p:nvPr/>
        </p:nvSpPr>
        <p:spPr bwMode="auto">
          <a:xfrm>
            <a:off x="1371600" y="2116138"/>
            <a:ext cx="2209800" cy="1409700"/>
          </a:xfrm>
          <a:custGeom>
            <a:avLst/>
            <a:gdLst>
              <a:gd name="T0" fmla="*/ 0 w 1112"/>
              <a:gd name="T1" fmla="*/ 2147483646 h 720"/>
              <a:gd name="T2" fmla="*/ 2147483646 w 1112"/>
              <a:gd name="T3" fmla="*/ 2147483646 h 720"/>
              <a:gd name="T4" fmla="*/ 2147483646 w 1112"/>
              <a:gd name="T5" fmla="*/ 2147483646 h 720"/>
              <a:gd name="T6" fmla="*/ 2147483646 w 1112"/>
              <a:gd name="T7" fmla="*/ 2147483646 h 720"/>
              <a:gd name="T8" fmla="*/ 2147483646 w 1112"/>
              <a:gd name="T9" fmla="*/ 2147483646 h 720"/>
              <a:gd name="T10" fmla="*/ 2147483646 w 1112"/>
              <a:gd name="T11" fmla="*/ 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2"/>
              <a:gd name="T19" fmla="*/ 0 h 720"/>
              <a:gd name="T20" fmla="*/ 1112 w 1112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2" h="720">
                <a:moveTo>
                  <a:pt x="0" y="720"/>
                </a:moveTo>
                <a:cubicBezTo>
                  <a:pt x="121" y="576"/>
                  <a:pt x="243" y="433"/>
                  <a:pt x="328" y="352"/>
                </a:cubicBezTo>
                <a:cubicBezTo>
                  <a:pt x="413" y="271"/>
                  <a:pt x="451" y="265"/>
                  <a:pt x="512" y="232"/>
                </a:cubicBezTo>
                <a:cubicBezTo>
                  <a:pt x="573" y="199"/>
                  <a:pt x="629" y="175"/>
                  <a:pt x="696" y="152"/>
                </a:cubicBezTo>
                <a:cubicBezTo>
                  <a:pt x="763" y="129"/>
                  <a:pt x="843" y="121"/>
                  <a:pt x="912" y="96"/>
                </a:cubicBezTo>
                <a:cubicBezTo>
                  <a:pt x="981" y="71"/>
                  <a:pt x="1079" y="16"/>
                  <a:pt x="111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29BA5CAE-E35E-434E-952A-62756FB1C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3265490"/>
            <a:ext cx="397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B94C97D4-A989-844D-A700-8A6FFCFE1C53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722352" y="180975"/>
            <a:ext cx="55399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800" i="1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6D16ABA-746B-194A-A33A-C84C87C2F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1395641"/>
            <a:ext cx="1197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  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102AFB07-D9CE-FF4B-BD64-923E3F9DE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1954441"/>
            <a:ext cx="902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truth: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6DDAB7C3-0298-C945-A6BF-C3C4B77A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3767138"/>
            <a:ext cx="4381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improve model by including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adjustable parameters.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43F054DE-3FC7-CA4D-A198-E06AAA7ED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4713288"/>
            <a:ext cx="836998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 ↔ systematic uncertainty. Some point in the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space of the enlarged model should be “true”.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Presence of nuisance parameter decreases sensitivity of analysis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parameter of interest (e.g., increases variance of estimate).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84615C-194C-CF4C-AF6B-7CFD42C17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007" y="3914322"/>
            <a:ext cx="2462400" cy="50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CD2040-F93B-1B4F-8329-08C0D0C6D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486" y="1414236"/>
            <a:ext cx="1560775" cy="432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3D71C78-EBC7-AF49-8A46-FE0DD4F1F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457" y="1969407"/>
            <a:ext cx="3846193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3A4D7B5-56A1-87EE-6C41-89CAB24B9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22300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Estimating bias and variance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EB12BC-2790-484A-1C78-D5EC474C7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30313"/>
            <a:ext cx="70993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3DE909E-67CD-C470-FA01-D21276912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2527300"/>
            <a:ext cx="7594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A921EDA5-5273-65AC-E328-CA9E9CE75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3136900"/>
            <a:ext cx="5930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17E0D2A-FF1E-98D4-43D6-53189AC940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903663"/>
            <a:ext cx="8890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2A635531-793B-088B-E100-956343C1F4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3878263"/>
            <a:ext cx="2679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557DDEDB-0245-ADBC-F9AF-FE3DE0D28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75225"/>
            <a:ext cx="525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217DC6CF-31AF-1021-98BE-88477A31E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28575"/>
            <a:ext cx="5399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Cowan, Statistical Data Analysis, OUP (1998) Ch. 11</a:t>
            </a:r>
          </a:p>
        </p:txBody>
      </p:sp>
    </p:spTree>
    <p:extLst>
      <p:ext uri="{BB962C8B-B14F-4D97-AF65-F5344CB8AC3E}">
        <p14:creationId xmlns:p14="http://schemas.microsoft.com/office/powerpoint/2010/main" val="25734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782601D-BA88-EC36-56E6-ECE4E6C1D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76250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Choosing the regularization parameter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4F3616E-70B5-C561-BD72-61AA9C093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12838"/>
            <a:ext cx="7931150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DAEEA746-0074-1C2A-2B89-2134E120B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28575"/>
            <a:ext cx="5399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Cowan, Statistical Data Analysis, OUP (1998) Ch. 11</a:t>
            </a:r>
          </a:p>
        </p:txBody>
      </p:sp>
    </p:spTree>
    <p:extLst>
      <p:ext uri="{BB962C8B-B14F-4D97-AF65-F5344CB8AC3E}">
        <p14:creationId xmlns:p14="http://schemas.microsoft.com/office/powerpoint/2010/main" val="5009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D3EB3E7-04CE-EB96-53F9-336805F75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36588"/>
            <a:ext cx="73437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Choosing the regularization parameter (2)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0F5A8-AA9E-2390-2E58-C2BCCE62F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28575"/>
            <a:ext cx="5399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Cowan, Statistical Data Analysis, OUP (1998) Ch. 11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E88EFD0D-13B2-CEAC-78F5-02EE2583B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85875"/>
            <a:ext cx="7353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06FCC597-B0C0-B846-70E6-B1FD2D8F5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81275"/>
            <a:ext cx="83693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B34D4468-81F2-DD09-30C1-6D69FD821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62138"/>
            <a:ext cx="3200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81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8BDEEBC-4A0E-8F53-8684-1911BB0C7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26619"/>
            <a:ext cx="77771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Some examples with </a:t>
            </a:r>
            <a:r>
              <a:rPr lang="en-GB" sz="3200" kern="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Tikhonov</a:t>
            </a: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regularization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A7C187-CE82-86C2-DEAD-3EFF0068B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28575"/>
            <a:ext cx="5399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Cowan, Statistical Data Analysis, OUP (1998) Ch. 11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862355F-C814-C73D-8DD0-78FCBB836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93369"/>
            <a:ext cx="731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03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7D45F5B-DEB0-C10F-C5F6-E2647E7CC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26621"/>
            <a:ext cx="77771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Some examples with entropy regularization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28B30D-C58B-7699-3A9A-86D9237AA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28575"/>
            <a:ext cx="5399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Cowan, Statistical Data Analysis, OUP (1998) Ch. 11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531FE676-C1D8-EB7F-FDB6-E915C9D90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70" y="1418771"/>
            <a:ext cx="73152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73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743F5B3-5ACA-675A-EEB7-3D3F8BBF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33375"/>
            <a:ext cx="70373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Stat. and sys. errors of unfolded solution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28DE6872-821B-A0BA-8967-353E7A30E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75010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 the statistical covariance matrix of the unfolded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estimators is not diagonal; need to report full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A6F4D374-87B2-0ACF-B32E-CB7FDB9F7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28800"/>
            <a:ext cx="2408238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2971CE24-E794-E7BF-0538-44D7DE4A0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2438400"/>
            <a:ext cx="839628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unfolding necessarily introduces biases as well, corresponding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 systematic uncertainty (also correlated between bins).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This is more difficult to estimate.  Suppose, nevertheless,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we manage to report both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stat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sys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test a new theory depending on parameters </a:t>
            </a:r>
            <a:r>
              <a:rPr lang="el-GR" altLang="en-US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use e.g.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E1FC867D-1B23-4A41-BF0F-4993E5A42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0"/>
            <a:ext cx="82638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Mixes frequentist and Bayesian elements; interpretation of result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problematic, especially if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sys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itself has large uncertainty.  </a:t>
            </a: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22AEC160-FD6E-994F-DE87-15B567C9F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24400"/>
            <a:ext cx="6370638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01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B33E56-2939-97E8-242B-ED9362BBD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2400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Folding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F0BC9A11-569D-958F-FC97-1EBB6162D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819150"/>
            <a:ext cx="8527527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a theory predicts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→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(may depend on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 the response matrix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expected background </a:t>
            </a:r>
            <a:r>
              <a:rPr lang="el-GR" altLang="en-US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this 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predicts the expected numbers of observed events: 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95F6752B-F9EC-AE02-CD7F-8B383F619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13000"/>
            <a:ext cx="16891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8D921A7D-B4C5-4EDE-F330-6F78F6434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971800"/>
            <a:ext cx="7361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this we can get the likelihood, e.g., for Poisson data,</a:t>
            </a: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E14EDE20-CC8E-960D-E00F-88706AD44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3644900"/>
            <a:ext cx="26797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4B0D0BB1-6493-6999-3DBC-BFE1BC73C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648200"/>
            <a:ext cx="75904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using this we can fit parameters and/or test, e.g., using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 ratio statistic</a:t>
            </a:r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A1A89878-1428-3411-22BF-1CF07EB6BC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562600"/>
            <a:ext cx="312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09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1A4A62E-E60B-4AB7-623A-D95246290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57175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Versus unfolding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B2A00AA2-820F-F7E9-436D-EC402131A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819150"/>
            <a:ext cx="7767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an unfolded spectrum and full statistical and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covariance matrices, to compare this to a model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endParaRPr lang="en-US" altLang="en-US" b="1" i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 likelihood</a:t>
            </a:r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D7836AF3-1ACA-98FA-0438-546FC1D8F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133600"/>
            <a:ext cx="2311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723C1AB7-F79C-BE6F-987E-51D020940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2535238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74AF91E8-17CF-EBE3-B18A-CF4535E6D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86100"/>
            <a:ext cx="4953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7">
            <a:extLst>
              <a:ext uri="{FF2B5EF4-FFF2-40B4-BE49-F238E27FC236}">
                <a16:creationId xmlns:a16="http://schemas.microsoft.com/office/drawing/2014/main" id="{6DED0527-FDB2-74C4-B97C-9BB07F2F1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716338"/>
            <a:ext cx="8474821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Complications because one needs estimate of systematic bias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sys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find a gain in sensitivity from the test using the unfolded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distribution, e.g., through a decrease in statistical errors, then we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exploiting information inserted via the regularization (e.g.,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imposed smoothness).</a:t>
            </a:r>
          </a:p>
        </p:txBody>
      </p:sp>
    </p:spTree>
    <p:extLst>
      <p:ext uri="{BB962C8B-B14F-4D97-AF65-F5344CB8AC3E}">
        <p14:creationId xmlns:p14="http://schemas.microsoft.com/office/powerpoint/2010/main" val="89091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B7F9898-36EC-F77F-F999-B1C29C11C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2400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ML solution again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D182E9C7-856B-ECE1-B31D-999DEE97E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19150"/>
            <a:ext cx="8820043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standpoint of testing a theory or estimating its parameters,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ML solution, despite catastrophically large errors, is equivalent</a:t>
            </a:r>
          </a:p>
          <a:p>
            <a:pPr>
              <a:spcAft>
                <a:spcPts val="12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using the uncorrected data (same information content).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no bias (at least from unfolding), so use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27F82E39-8908-190D-AF3C-31F4E6854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706813"/>
            <a:ext cx="829162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estimators of </a:t>
            </a:r>
            <a:r>
              <a:rPr lang="el-GR" altLang="en-US" b="1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altLang="en-US" b="1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have close to optimal properties:</a:t>
            </a:r>
          </a:p>
          <a:p>
            <a:pPr>
              <a:spcAft>
                <a:spcPts val="12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zero bias, minimum variance.</a:t>
            </a:r>
            <a:endParaRPr lang="el-GR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corresponding estimators from any unfolded solution cannot</a:t>
            </a:r>
          </a:p>
          <a:p>
            <a:pPr>
              <a:spcAft>
                <a:spcPts val="12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 match this.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Crucial point is to use full covariance, not just diagonal errors.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16C08C-8829-5516-4A8C-971B0B762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2844800"/>
            <a:ext cx="547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20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F28D193-EBA5-6177-6C2F-A47413196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2400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Summary/discussion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BD866769-D85B-4FC0-32BC-E47F0667E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746125"/>
            <a:ext cx="8467725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Unfolding can be a minefield and is not necessary if goal is to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 measured distribution with a model prediction.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comparison of uncorrected distribution with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theories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a problem, as long as it is reported together with the expected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 and response matrix.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practice complications because these ingredients have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uncertainties, and they must be reported as well.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Unfolding useful for getting an actual estimate of the distribution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think we’ve measured; can e.g. compare ATLAS/CMS.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test using unfolded distribution should take account of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(correlated) bias introduced by the unfolding procedure.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approaches, e.g.,  A.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Bozson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G. Cowan, F. Spano, </a:t>
            </a:r>
            <a:r>
              <a:rPr lang="pt-BR" altLang="en-US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Unfolding</a:t>
            </a:r>
            <a:r>
              <a:rPr lang="pt-B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pt-BR" altLang="en-US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B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en-US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</a:t>
            </a:r>
            <a:r>
              <a:rPr lang="pt-B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Processes</a:t>
            </a:r>
            <a:r>
              <a:rPr lang="pt-B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arxiv:1811.01242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8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50228E67-6A24-E24B-ADD0-FF6704662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55875"/>
            <a:ext cx="4332288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65495AF-70E7-474C-89B0-1A43F156388B}"/>
              </a:ext>
            </a:extLst>
          </p:cNvPr>
          <p:cNvSpPr txBox="1">
            <a:spLocks noChangeArrowheads="1"/>
          </p:cNvSpPr>
          <p:nvPr/>
        </p:nvSpPr>
        <p:spPr>
          <a:xfrm>
            <a:off x="1286669" y="339726"/>
            <a:ext cx="6570662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Example:  fitting a straight line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DA86278-781E-7645-8EE3-F64787A09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165225"/>
            <a:ext cx="7894637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and all follow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estimate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suppose we don’t care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(example of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“nuisance parameter”)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7DF22BCD-B1C4-F546-82EA-BE3BB55F7C3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296988"/>
            <a:ext cx="34194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7F259F00-7A1B-9E42-955B-E82539D5131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811463"/>
            <a:ext cx="3419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65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CAB150-9854-815C-A12B-280FE0991D51}"/>
              </a:ext>
            </a:extLst>
          </p:cNvPr>
          <p:cNvSpPr txBox="1"/>
          <p:nvPr/>
        </p:nvSpPr>
        <p:spPr>
          <a:xfrm>
            <a:off x="3265714" y="566057"/>
            <a:ext cx="2318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394996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2022,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017172-8C7F-474E-B4F8-BC5E83698FC6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51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288924" y="236311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Errors on Errors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A4F032-6892-B24C-AD3A-7131E1B62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7" y="1153885"/>
            <a:ext cx="5310261" cy="50731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A36158-E19C-F14E-8AEC-8A1C4D056067}"/>
              </a:ext>
            </a:extLst>
          </p:cNvPr>
          <p:cNvSpPr txBox="1"/>
          <p:nvPr/>
        </p:nvSpPr>
        <p:spPr>
          <a:xfrm>
            <a:off x="0" y="0"/>
            <a:ext cx="2176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xkcd.com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/2110/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72DD05-D5B3-3547-97A9-D2B3FFA6F2E8}"/>
              </a:ext>
            </a:extLst>
          </p:cNvPr>
          <p:cNvSpPr txBox="1"/>
          <p:nvPr/>
        </p:nvSpPr>
        <p:spPr>
          <a:xfrm>
            <a:off x="6714228" y="15875"/>
            <a:ext cx="2429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Randall Munroe, 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xkcd.com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A57FA1C3-AB87-EC4F-ADDC-8073C23FC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117" y="2056379"/>
            <a:ext cx="287717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Details in G. Cowan, </a:t>
            </a:r>
            <a:r>
              <a:rPr lang="is-I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Eur. Phys. J. C (2019) 79:133, 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arXiv:1809.05778</a:t>
            </a:r>
          </a:p>
          <a:p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Collaborators include: </a:t>
            </a:r>
          </a:p>
          <a:p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Enzo Canonero (RHUL), Alessandra </a:t>
            </a:r>
            <a:r>
              <a:rPr lang="en-US" sz="20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Brazzale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(U. Padova)</a:t>
            </a:r>
          </a:p>
        </p:txBody>
      </p:sp>
    </p:spTree>
    <p:extLst>
      <p:ext uri="{BB962C8B-B14F-4D97-AF65-F5344CB8AC3E}">
        <p14:creationId xmlns:p14="http://schemas.microsoft.com/office/powerpoint/2010/main" val="33190145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126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2022,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C02CB6-C8DE-894A-9F85-6DAA821D0AA7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52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8" name="Rectangle 2"/>
          <p:cNvSpPr txBox="1">
            <a:spLocks noChangeArrowheads="1"/>
          </p:cNvSpPr>
          <p:nvPr/>
        </p:nvSpPr>
        <p:spPr bwMode="auto">
          <a:xfrm>
            <a:off x="405715" y="83004"/>
            <a:ext cx="816719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AAC112-985C-FF4B-B123-1726B8172A67}"/>
              </a:ext>
            </a:extLst>
          </p:cNvPr>
          <p:cNvSpPr txBox="1"/>
          <p:nvPr/>
        </p:nvSpPr>
        <p:spPr>
          <a:xfrm>
            <a:off x="489857" y="751112"/>
            <a:ext cx="8338457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Analyses that are limited by systematic uncertainties become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sensitive to the assigned values of systematic errors.</a:t>
            </a:r>
          </a:p>
          <a:p>
            <a:pPr>
              <a:spcAft>
                <a:spcPts val="1200"/>
              </a:spcAft>
            </a:pPr>
            <a:r>
              <a:rPr lang="en-US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these error estimates are also uncertain (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errors on errors)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just try inflating the systematic error estimates, but this turns out not to be enough, especially if the analysis uses least squares (equivalent to assuming Gaussian pdfs in likelihood).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for “errors on errors” most visible when measurements are not internally consistent within their estimated uncertainties.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Candidate use cases in particle physics: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	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Combinations of inconsistent measurements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	Analyses where systematic error assigned by ad hoc recipe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	Any analysis where assigned systematic error is uncertain</a:t>
            </a:r>
            <a:endParaRPr 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449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438" y="6523038"/>
            <a:ext cx="2149248" cy="263525"/>
          </a:xfrm>
        </p:spPr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0083EBC-C2A3-E743-9238-69D398072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25" y="42789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 (2)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031578-5AC1-1246-9FA8-AE39DD67B11B}"/>
              </a:ext>
            </a:extLst>
          </p:cNvPr>
          <p:cNvSpPr txBox="1"/>
          <p:nvPr/>
        </p:nvSpPr>
        <p:spPr>
          <a:xfrm>
            <a:off x="444465" y="707572"/>
            <a:ext cx="85253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known standard deviations for least squares, uncertainty (e.g. confidence interval) does not reflect goodness of fit: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 squares average of 9 ± 1 and 11 ± 1 is  10 ± 0.71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 squares average of 5 ± 1 and 15 ± 1 is 10 ± 0.71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C7690B-188B-7243-B9F6-253922516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17" y="2720520"/>
            <a:ext cx="3221953" cy="28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8287DA-DE53-D945-AD29-7D7336230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094" y="2725964"/>
            <a:ext cx="2880000" cy="288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95E535-3FA0-0E44-B15A-5333E1BA24E5}"/>
              </a:ext>
            </a:extLst>
          </p:cNvPr>
          <p:cNvSpPr txBox="1"/>
          <p:nvPr/>
        </p:nvSpPr>
        <p:spPr>
          <a:xfrm>
            <a:off x="468086" y="5671456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Width of confidence interval for the mean does not reflect the consistency of the values being averaged.</a:t>
            </a:r>
          </a:p>
        </p:txBody>
      </p:sp>
    </p:spTree>
    <p:extLst>
      <p:ext uri="{BB962C8B-B14F-4D97-AF65-F5344CB8AC3E}">
        <p14:creationId xmlns:p14="http://schemas.microsoft.com/office/powerpoint/2010/main" val="38686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638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2022,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BC8319-0D86-5C40-B656-ADF5261463DC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54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8" name="Rectangle 2"/>
          <p:cNvSpPr txBox="1">
            <a:spLocks noChangeArrowheads="1"/>
          </p:cNvSpPr>
          <p:nvPr/>
        </p:nvSpPr>
        <p:spPr bwMode="auto">
          <a:xfrm>
            <a:off x="358855" y="195188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Formulation of the problem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530225" y="842963"/>
            <a:ext cx="828675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measurements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have probability (density)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l-GR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of interest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l-GR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parameters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provide info on nuisance parameters, often treat their best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estimates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Gaussian distributed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r.v.s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giving likelihood</a:t>
            </a:r>
          </a:p>
        </p:txBody>
      </p:sp>
      <p:pic>
        <p:nvPicPr>
          <p:cNvPr id="1639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3076575"/>
            <a:ext cx="52625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3833813"/>
            <a:ext cx="489743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6"/>
          <p:cNvSpPr txBox="1">
            <a:spLocks noChangeArrowheads="1"/>
          </p:cNvSpPr>
          <p:nvPr/>
        </p:nvSpPr>
        <p:spPr bwMode="auto">
          <a:xfrm>
            <a:off x="498475" y="4935538"/>
            <a:ext cx="5040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log-likelihood (up to additive const.)</a:t>
            </a:r>
          </a:p>
        </p:txBody>
      </p:sp>
      <p:pic>
        <p:nvPicPr>
          <p:cNvPr id="1639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5435600"/>
            <a:ext cx="5530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741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2022,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0F5F4B-0F4A-4B44-8A44-ED0BD08BFB57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55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2" name="Rectangle 2"/>
          <p:cNvSpPr txBox="1">
            <a:spLocks noChangeArrowheads="1"/>
          </p:cNvSpPr>
          <p:nvPr/>
        </p:nvSpPr>
        <p:spPr bwMode="auto">
          <a:xfrm>
            <a:off x="441325" y="176213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errors and their uncertainty</a:t>
            </a:r>
            <a:endParaRPr lang="en-GB" sz="3600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658813" y="965200"/>
            <a:ext cx="8054975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well known, e.g., it is itself a statistical error known from sample size of a control measurement.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times the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from an indirect measurement, Gaussian model approximate and/or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not exactly known.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sometimes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at best a guess that represents an uncertainty in the underlying model (“theoretical error”).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any case we can allow that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not known in general with perfect accuracy.</a:t>
            </a:r>
          </a:p>
        </p:txBody>
      </p:sp>
    </p:spTree>
    <p:extLst>
      <p:ext uri="{BB962C8B-B14F-4D97-AF65-F5344CB8AC3E}">
        <p14:creationId xmlns:p14="http://schemas.microsoft.com/office/powerpoint/2010/main" val="180201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843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2022,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BF34B9-E919-D746-AD4A-40D19411815F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56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model for variance estimates</a:t>
            </a:r>
          </a:p>
        </p:txBody>
      </p:sp>
      <p:sp>
        <p:nvSpPr>
          <p:cNvPr id="18437" name="TextBox 2"/>
          <p:cNvSpPr txBox="1">
            <a:spLocks noChangeArrowheads="1"/>
          </p:cNvSpPr>
          <p:nvPr/>
        </p:nvSpPr>
        <p:spPr bwMode="auto">
          <a:xfrm>
            <a:off x="484188" y="906463"/>
            <a:ext cx="84375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want to treat the systematic errors as uncertain,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let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 adjustable nuisance parameters.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estimates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or equivalently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is an estimate of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the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independent and gamma distributed:</a:t>
            </a:r>
          </a:p>
        </p:txBody>
      </p:sp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495527" y="4943475"/>
            <a:ext cx="842962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 that they give desired relative uncertainty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”bell-shaped” models tried; qualitatively similar results.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pdf leads to important mathematical simplifications.</a:t>
            </a:r>
          </a:p>
        </p:txBody>
      </p:sp>
      <p:pic>
        <p:nvPicPr>
          <p:cNvPr id="1843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3330575"/>
            <a:ext cx="3835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3292475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4141788"/>
            <a:ext cx="1638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2022,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5050CD-8D94-5741-ADBA-9ACA9DE11A0B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57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0" name="Rectangle 2"/>
          <p:cNvSpPr txBox="1">
            <a:spLocks noChangeArrowheads="1"/>
          </p:cNvSpPr>
          <p:nvPr/>
        </p:nvSpPr>
        <p:spPr bwMode="auto">
          <a:xfrm>
            <a:off x="441325" y="288925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of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√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GB" sz="3600" i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498475" y="1173163"/>
            <a:ext cx="41985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 gamma distribution, </a:t>
            </a:r>
          </a:p>
        </p:txBody>
      </p:sp>
      <p:pic>
        <p:nvPicPr>
          <p:cNvPr id="1946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892300"/>
            <a:ext cx="4178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957263"/>
            <a:ext cx="210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030288"/>
            <a:ext cx="1993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5" name="Straight Arrow Connector 10"/>
          <p:cNvCxnSpPr>
            <a:cxnSpLocks noChangeShapeType="1"/>
          </p:cNvCxnSpPr>
          <p:nvPr/>
        </p:nvCxnSpPr>
        <p:spPr bwMode="auto">
          <a:xfrm flipH="1" flipV="1">
            <a:off x="4854575" y="2395538"/>
            <a:ext cx="547688" cy="12858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5530850" y="2330450"/>
            <a:ext cx="3211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“error on error”</a:t>
            </a:r>
          </a:p>
        </p:txBody>
      </p:sp>
      <p:pic>
        <p:nvPicPr>
          <p:cNvPr id="19467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2992438"/>
            <a:ext cx="897413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150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2022,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C9909D-9D6D-B34C-91B5-F1DA419CF69E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58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146729" y="2988222"/>
            <a:ext cx="839140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Treated like data: 	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	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 primary measurements)</a:t>
            </a:r>
            <a:endParaRPr lang="en-US" i="1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				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(estimates of nuisance par.)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				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(estimates of variances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         				of estimates of NP)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Adjustable parameters:   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(parameters of interest)</a:t>
            </a:r>
            <a:endParaRPr lang="el-G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				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(nuisance parameters)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				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(sys. errors = std. dev. of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		 of NP estimates)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Fixed parameters:     	    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(rel. err. in estimate of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EED7D89-CD85-7248-95C1-2B1995D80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21648"/>
            <a:ext cx="7223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for Gamma Variance Model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AEFA0A2E-4EC3-2249-A279-514005D0D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17" y="661243"/>
            <a:ext cx="72294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BE8A89-EF82-8443-B5C8-C3B4AAF1A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814" y="1509258"/>
            <a:ext cx="1603948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682796-EB75-6A4E-8C17-7E3937EF10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873" y="2132919"/>
            <a:ext cx="168554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2883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253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2022,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41D8D1-554A-FE4C-85F9-9DA0EF93D404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59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2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 over systematic errors</a:t>
            </a:r>
          </a:p>
        </p:txBody>
      </p:sp>
      <p:sp>
        <p:nvSpPr>
          <p:cNvPr id="22533" name="TextBox 3"/>
          <p:cNvSpPr txBox="1">
            <a:spLocks noChangeArrowheads="1"/>
          </p:cNvSpPr>
          <p:nvPr/>
        </p:nvSpPr>
        <p:spPr bwMode="auto">
          <a:xfrm>
            <a:off x="550863" y="963613"/>
            <a:ext cx="5356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profile over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closed form</a:t>
            </a:r>
          </a:p>
        </p:txBody>
      </p:sp>
      <p:pic>
        <p:nvPicPr>
          <p:cNvPr id="2253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95438"/>
            <a:ext cx="64119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520700" y="2678113"/>
            <a:ext cx="7612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gives the profile log-likelihood (up to additive const.)</a:t>
            </a:r>
          </a:p>
        </p:txBody>
      </p:sp>
      <p:pic>
        <p:nvPicPr>
          <p:cNvPr id="2253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527425"/>
            <a:ext cx="81835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12750" y="3381375"/>
            <a:ext cx="8461375" cy="1912938"/>
          </a:xfrm>
          <a:prstGeom prst="rect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8" name="TextBox 10"/>
          <p:cNvSpPr txBox="1">
            <a:spLocks noChangeArrowheads="1"/>
          </p:cNvSpPr>
          <p:nvPr/>
        </p:nvSpPr>
        <p:spPr bwMode="auto">
          <a:xfrm>
            <a:off x="428625" y="5553075"/>
            <a:ext cx="82682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limit of small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log terms revert back to the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quadratic form seen with known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22539" name="Straight Arrow Connector 12"/>
          <p:cNvCxnSpPr>
            <a:cxnSpLocks noChangeShapeType="1"/>
          </p:cNvCxnSpPr>
          <p:nvPr/>
        </p:nvCxnSpPr>
        <p:spPr bwMode="auto">
          <a:xfrm flipV="1">
            <a:off x="5905500" y="5064125"/>
            <a:ext cx="444500" cy="534988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pic>
        <p:nvPicPr>
          <p:cNvPr id="6" name="Picture 3" descr="txp_fig">
            <a:extLst>
              <a:ext uri="{FF2B5EF4-FFF2-40B4-BE49-F238E27FC236}">
                <a16:creationId xmlns:a16="http://schemas.microsoft.com/office/drawing/2014/main" id="{F33E20FF-BD45-D94B-AF81-FE34B152068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4279900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9722B98B-0703-1C4A-9642-3A1C8D0DE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333375"/>
            <a:ext cx="752951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likelihood fit with Gaussian data</a:t>
            </a:r>
          </a:p>
        </p:txBody>
      </p:sp>
      <p:pic>
        <p:nvPicPr>
          <p:cNvPr id="8" name="Picture 15" descr="txp_fig">
            <a:extLst>
              <a:ext uri="{FF2B5EF4-FFF2-40B4-BE49-F238E27FC236}">
                <a16:creationId xmlns:a16="http://schemas.microsoft.com/office/drawing/2014/main" id="{5713C5BD-1A65-1E4C-ADB7-3260C9FF87B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2468563"/>
            <a:ext cx="64357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>
            <a:extLst>
              <a:ext uri="{FF2B5EF4-FFF2-40B4-BE49-F238E27FC236}">
                <a16:creationId xmlns:a16="http://schemas.microsoft.com/office/drawing/2014/main" id="{200739C4-D9B6-E44B-889E-22F7C2EC8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190625"/>
            <a:ext cx="71309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example, the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assumed independent, so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function is a product of Gaussians: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3D484818-26DE-D741-BFAE-182F46F76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3559175"/>
            <a:ext cx="7526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Maximizing the likelihood is here equivalent to minimizing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204750B7-BBCE-0A44-A8B3-B2DA355B7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5186363"/>
            <a:ext cx="8193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for Gaussian data, ML same as Method of Least Squares (LS)</a:t>
            </a:r>
          </a:p>
        </p:txBody>
      </p:sp>
    </p:spTree>
    <p:extLst>
      <p:ext uri="{BB962C8B-B14F-4D97-AF65-F5344CB8AC3E}">
        <p14:creationId xmlns:p14="http://schemas.microsoft.com/office/powerpoint/2010/main" val="112365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355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2022,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E1CB3CD-303C-B64F-857B-E11F1AF4DBB3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60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likelihood from Student’s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235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1090613"/>
            <a:ext cx="17113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2"/>
          <p:cNvSpPr txBox="1">
            <a:spLocks noChangeArrowheads="1"/>
          </p:cNvSpPr>
          <p:nvPr/>
        </p:nvSpPr>
        <p:spPr bwMode="auto">
          <a:xfrm>
            <a:off x="504825" y="1285875"/>
            <a:ext cx="5707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arrive at same likelihood by defining</a:t>
            </a:r>
          </a:p>
        </p:txBody>
      </p:sp>
      <p:sp>
        <p:nvSpPr>
          <p:cNvPr id="23559" name="TextBox 3"/>
          <p:cNvSpPr txBox="1">
            <a:spLocks noChangeArrowheads="1"/>
          </p:cNvSpPr>
          <p:nvPr/>
        </p:nvSpPr>
        <p:spPr bwMode="auto">
          <a:xfrm>
            <a:off x="534988" y="2141538"/>
            <a:ext cx="6405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 and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Gamma,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Student’s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2356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2795588"/>
            <a:ext cx="52562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Box 5"/>
          <p:cNvSpPr txBox="1">
            <a:spLocks noChangeArrowheads="1"/>
          </p:cNvSpPr>
          <p:nvPr/>
        </p:nvSpPr>
        <p:spPr bwMode="auto">
          <a:xfrm>
            <a:off x="6089650" y="3136900"/>
            <a:ext cx="808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</a:p>
        </p:txBody>
      </p:sp>
      <p:pic>
        <p:nvPicPr>
          <p:cNvPr id="2356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3014663"/>
            <a:ext cx="13335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TextBox 7"/>
          <p:cNvSpPr txBox="1">
            <a:spLocks noChangeArrowheads="1"/>
          </p:cNvSpPr>
          <p:nvPr/>
        </p:nvSpPr>
        <p:spPr bwMode="auto">
          <a:xfrm>
            <a:off x="534988" y="4222750"/>
            <a:ext cx="8062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Resulting likelihood same as profile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ʹ(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gamma model </a:t>
            </a:r>
          </a:p>
        </p:txBody>
      </p:sp>
      <p:pic>
        <p:nvPicPr>
          <p:cNvPr id="2356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918075"/>
            <a:ext cx="70183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69875"/>
            <a:ext cx="4268788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2022,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13E0D2-087F-4F4D-9856-8F61BCB6F9A4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61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5" name="Rectangle 2"/>
          <p:cNvSpPr txBox="1">
            <a:spLocks noChangeArrowheads="1"/>
          </p:cNvSpPr>
          <p:nvPr/>
        </p:nvSpPr>
        <p:spPr bwMode="auto">
          <a:xfrm>
            <a:off x="130175" y="274638"/>
            <a:ext cx="4873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Curve fitting, averages</a:t>
            </a:r>
            <a:endParaRPr lang="en-GB" sz="36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973263"/>
            <a:ext cx="372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2"/>
          <p:cNvSpPr txBox="1">
            <a:spLocks noChangeArrowheads="1"/>
          </p:cNvSpPr>
          <p:nvPr/>
        </p:nvSpPr>
        <p:spPr bwMode="auto">
          <a:xfrm>
            <a:off x="596900" y="993775"/>
            <a:ext cx="34531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independent </a:t>
            </a:r>
          </a:p>
          <a:p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1,...,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with</a:t>
            </a:r>
          </a:p>
        </p:txBody>
      </p:sp>
      <p:pic>
        <p:nvPicPr>
          <p:cNvPr id="3072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933950"/>
            <a:ext cx="78867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xtBox 4"/>
          <p:cNvSpPr txBox="1">
            <a:spLocks noChangeArrowheads="1"/>
          </p:cNvSpPr>
          <p:nvPr/>
        </p:nvSpPr>
        <p:spPr bwMode="auto">
          <a:xfrm>
            <a:off x="627063" y="3321050"/>
            <a:ext cx="776648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the parameters of interest in the fit function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bias parameters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constrained by control measurements 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Gauss(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so that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known we have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174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2022,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DB4664D-7CD1-9747-BFFE-70931D9D33F4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62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 over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sz="36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known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sz="36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endParaRPr lang="en-GB" sz="3600" i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2332038"/>
            <a:ext cx="67818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Box 2"/>
          <p:cNvSpPr txBox="1">
            <a:spLocks noChangeArrowheads="1"/>
          </p:cNvSpPr>
          <p:nvPr/>
        </p:nvSpPr>
        <p:spPr bwMode="auto">
          <a:xfrm>
            <a:off x="520700" y="1223963"/>
            <a:ext cx="80787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 over the bias parameters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known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usual least-squares (BLUE) </a:t>
            </a:r>
          </a:p>
        </p:txBody>
      </p:sp>
      <p:sp>
        <p:nvSpPr>
          <p:cNvPr id="31751" name="TextBox 3"/>
          <p:cNvSpPr txBox="1">
            <a:spLocks noChangeArrowheads="1"/>
          </p:cNvSpPr>
          <p:nvPr/>
        </p:nvSpPr>
        <p:spPr bwMode="auto">
          <a:xfrm>
            <a:off x="520700" y="3778250"/>
            <a:ext cx="8307388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Widely used technique for curve fitting in Particle Physics.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Generally in real measurement,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Generalized to case of correlated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summing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and systematic covariance matrices.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27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2022,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8D5458-0944-474A-A658-44775D49F836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63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2" name="Rectangle 2"/>
          <p:cNvSpPr txBox="1">
            <a:spLocks noChangeArrowheads="1"/>
          </p:cNvSpPr>
          <p:nvPr/>
        </p:nvSpPr>
        <p:spPr bwMode="auto">
          <a:xfrm>
            <a:off x="911225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Curve fitting with uncertain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sz="36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endParaRPr lang="en-GB" sz="3600" i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732088"/>
            <a:ext cx="85693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Box 2"/>
          <p:cNvSpPr txBox="1">
            <a:spLocks noChangeArrowheads="1"/>
          </p:cNvSpPr>
          <p:nvPr/>
        </p:nvSpPr>
        <p:spPr bwMode="auto">
          <a:xfrm>
            <a:off x="508000" y="979488"/>
            <a:ext cx="8548914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now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adjustable parameters with gamma distributed estimates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Retaining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profiling over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</a:t>
            </a:r>
          </a:p>
        </p:txBody>
      </p:sp>
      <p:pic>
        <p:nvPicPr>
          <p:cNvPr id="3277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370388"/>
            <a:ext cx="80168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Box 4"/>
          <p:cNvSpPr txBox="1">
            <a:spLocks noChangeArrowheads="1"/>
          </p:cNvSpPr>
          <p:nvPr/>
        </p:nvSpPr>
        <p:spPr bwMode="auto">
          <a:xfrm>
            <a:off x="477157" y="3897085"/>
            <a:ext cx="6748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Profiled values of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solution to cubic equations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386013"/>
            <a:ext cx="44450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993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2022,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3D368A0-8534-EB40-BDD4-80CF1AC1EBFA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64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1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 of average to outliers</a:t>
            </a:r>
          </a:p>
        </p:txBody>
      </p:sp>
      <p:sp>
        <p:nvSpPr>
          <p:cNvPr id="39942" name="TextBox 2"/>
          <p:cNvSpPr txBox="1">
            <a:spLocks noChangeArrowheads="1"/>
          </p:cNvSpPr>
          <p:nvPr/>
        </p:nvSpPr>
        <p:spPr bwMode="auto">
          <a:xfrm>
            <a:off x="458788" y="917575"/>
            <a:ext cx="81770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average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values,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8, 9, 10, 11, 12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all with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stat. and sys. errors of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suppose negligible error on error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(here take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0.01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all).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096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2022,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E03E94-4C7C-9F47-B842-21973A98181C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65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 of average to outliers (2)</a:t>
            </a: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458788" y="979488"/>
            <a:ext cx="7242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suppose the measurement at 10 was actually at 20:</a:t>
            </a:r>
          </a:p>
        </p:txBody>
      </p:sp>
      <p:pic>
        <p:nvPicPr>
          <p:cNvPr id="409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63700"/>
            <a:ext cx="43561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3"/>
          <p:cNvSpPr txBox="1">
            <a:spLocks noChangeArrowheads="1"/>
          </p:cNvSpPr>
          <p:nvPr/>
        </p:nvSpPr>
        <p:spPr bwMode="auto">
          <a:xfrm>
            <a:off x="566738" y="5599113"/>
            <a:ext cx="8410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pulled up to 12.0, size of confidence interval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(would be exactly unchanged with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40968" name="TextBox 5"/>
          <p:cNvSpPr txBox="1">
            <a:spLocks noChangeArrowheads="1"/>
          </p:cNvSpPr>
          <p:nvPr/>
        </p:nvSpPr>
        <p:spPr bwMode="auto">
          <a:xfrm>
            <a:off x="7191375" y="3289300"/>
            <a:ext cx="1273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“outlier”</a:t>
            </a:r>
          </a:p>
        </p:txBody>
      </p:sp>
      <p:cxnSp>
        <p:nvCxnSpPr>
          <p:cNvPr id="40969" name="Straight Arrow Connector 7"/>
          <p:cNvCxnSpPr>
            <a:cxnSpLocks noChangeShapeType="1"/>
          </p:cNvCxnSpPr>
          <p:nvPr/>
        </p:nvCxnSpPr>
        <p:spPr bwMode="auto">
          <a:xfrm flipH="1" flipV="1">
            <a:off x="4773613" y="2784475"/>
            <a:ext cx="2249487" cy="735013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198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2022,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501333-B1FA-9647-A122-539CB4E700CA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66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with all 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</a:p>
        </p:txBody>
      </p:sp>
      <p:pic>
        <p:nvPicPr>
          <p:cNvPr id="4198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600200"/>
            <a:ext cx="4368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Box 2"/>
          <p:cNvSpPr txBox="1">
            <a:spLocks noChangeArrowheads="1"/>
          </p:cNvSpPr>
          <p:nvPr/>
        </p:nvSpPr>
        <p:spPr bwMode="auto">
          <a:xfrm>
            <a:off x="795338" y="979488"/>
            <a:ext cx="5484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assign to each measurement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41991" name="TextBox 3"/>
          <p:cNvSpPr txBox="1">
            <a:spLocks noChangeArrowheads="1"/>
          </p:cNvSpPr>
          <p:nvPr/>
        </p:nvSpPr>
        <p:spPr bwMode="auto">
          <a:xfrm>
            <a:off x="857250" y="5553075"/>
            <a:ext cx="7346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still at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size of interval moves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0.63 → 0.65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301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2022,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9879983-805C-AA49-8F63-A66F72A614C7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67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2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with all 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outlier</a:t>
            </a:r>
          </a:p>
        </p:txBody>
      </p:sp>
      <p:pic>
        <p:nvPicPr>
          <p:cNvPr id="4301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587500"/>
            <a:ext cx="43434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Box 3"/>
          <p:cNvSpPr txBox="1">
            <a:spLocks noChangeArrowheads="1"/>
          </p:cNvSpPr>
          <p:nvPr/>
        </p:nvSpPr>
        <p:spPr bwMode="auto">
          <a:xfrm>
            <a:off x="520700" y="979488"/>
            <a:ext cx="753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now with the outlier (middle measurement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→ 20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3015" name="TextBox 4"/>
          <p:cNvSpPr txBox="1">
            <a:spLocks noChangeArrowheads="1"/>
          </p:cNvSpPr>
          <p:nvPr/>
        </p:nvSpPr>
        <p:spPr bwMode="auto">
          <a:xfrm>
            <a:off x="504825" y="5324475"/>
            <a:ext cx="75850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→10.75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(outlier pulls much less).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Half-size of interval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0.78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(inflated because of bad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g.o.f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403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2022,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8D7AD59-9C77-D542-8674-2E28003CCA46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68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5819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 approach to errors on errors</a:t>
            </a:r>
          </a:p>
        </p:txBody>
      </p:sp>
      <p:sp>
        <p:nvSpPr>
          <p:cNvPr id="44037" name="TextBox 1"/>
          <p:cNvSpPr txBox="1">
            <a:spLocks noChangeArrowheads="1"/>
          </p:cNvSpPr>
          <p:nvPr/>
        </p:nvSpPr>
        <p:spPr bwMode="auto">
          <a:xfrm>
            <a:off x="428625" y="1039813"/>
            <a:ext cx="84255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Naively one might think that the error on the error in the previous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could be taken into account conservatively by inflating 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systematic errors, i.e., </a:t>
            </a:r>
          </a:p>
        </p:txBody>
      </p:sp>
      <p:pic>
        <p:nvPicPr>
          <p:cNvPr id="4403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2552700"/>
            <a:ext cx="28416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Box 7"/>
          <p:cNvSpPr txBox="1">
            <a:spLocks noChangeArrowheads="1"/>
          </p:cNvSpPr>
          <p:nvPr/>
        </p:nvSpPr>
        <p:spPr bwMode="auto">
          <a:xfrm>
            <a:off x="474663" y="3182938"/>
            <a:ext cx="1952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this gives </a:t>
            </a:r>
          </a:p>
        </p:txBody>
      </p:sp>
      <p:pic>
        <p:nvPicPr>
          <p:cNvPr id="4404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4049713"/>
            <a:ext cx="29416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4814888"/>
            <a:ext cx="27193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TextBox 10"/>
          <p:cNvSpPr txBox="1">
            <a:spLocks noChangeArrowheads="1"/>
          </p:cNvSpPr>
          <p:nvPr/>
        </p:nvSpPr>
        <p:spPr bwMode="auto">
          <a:xfrm>
            <a:off x="4222750" y="3978275"/>
            <a:ext cx="4374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 outlier (middle meas. 10)</a:t>
            </a:r>
          </a:p>
        </p:txBody>
      </p:sp>
      <p:sp>
        <p:nvSpPr>
          <p:cNvPr id="44043" name="TextBox 11"/>
          <p:cNvSpPr txBox="1">
            <a:spLocks noChangeArrowheads="1"/>
          </p:cNvSpPr>
          <p:nvPr/>
        </p:nvSpPr>
        <p:spPr bwMode="auto">
          <a:xfrm>
            <a:off x="4192588" y="4743450"/>
            <a:ext cx="3919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outlier (middle meas. 20)</a:t>
            </a:r>
          </a:p>
        </p:txBody>
      </p:sp>
      <p:sp>
        <p:nvSpPr>
          <p:cNvPr id="44044" name="TextBox 12"/>
          <p:cNvSpPr txBox="1">
            <a:spLocks noChangeArrowheads="1"/>
          </p:cNvSpPr>
          <p:nvPr/>
        </p:nvSpPr>
        <p:spPr bwMode="auto">
          <a:xfrm>
            <a:off x="444500" y="5400675"/>
            <a:ext cx="82305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sensitivity to the outlier is not reduced and the size of the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 is still independent of goodness of fit.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710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2022,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4BFED5-0A32-5A4E-AC05-AB9139FE10B2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69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10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 on errors on errors</a:t>
            </a:r>
          </a:p>
        </p:txBody>
      </p:sp>
      <p:sp>
        <p:nvSpPr>
          <p:cNvPr id="47109" name="TextBox 1"/>
          <p:cNvSpPr txBox="1">
            <a:spLocks noChangeArrowheads="1"/>
          </p:cNvSpPr>
          <p:nvPr/>
        </p:nvSpPr>
        <p:spPr bwMode="auto">
          <a:xfrm>
            <a:off x="428625" y="873125"/>
            <a:ext cx="8160204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model for variance estimates gives confidence intervals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increase in size when the data are internally inconsistent,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gives decreased sensitivity to outliers.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 assumes that meaningful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can be assigned and is valuable when systematic errors are not well known but enough “expert opinion” is available to do so.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Equivalence with Student’s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1/2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degrees of freedom.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profile likelihood – quadratic terms replaced by logs:</a:t>
            </a:r>
          </a:p>
        </p:txBody>
      </p:sp>
      <p:sp>
        <p:nvSpPr>
          <p:cNvPr id="47110" name="Rectangle 9"/>
          <p:cNvSpPr>
            <a:spLocks noChangeArrowheads="1"/>
          </p:cNvSpPr>
          <p:nvPr/>
        </p:nvSpPr>
        <p:spPr bwMode="auto">
          <a:xfrm>
            <a:off x="369207" y="4974770"/>
            <a:ext cx="8461375" cy="1335995"/>
          </a:xfrm>
          <a:prstGeom prst="rect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111" name="Straight Arrow Connector 4"/>
          <p:cNvCxnSpPr>
            <a:cxnSpLocks noChangeShapeType="1"/>
          </p:cNvCxnSpPr>
          <p:nvPr/>
        </p:nvCxnSpPr>
        <p:spPr bwMode="auto">
          <a:xfrm>
            <a:off x="2720749" y="5633585"/>
            <a:ext cx="488950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471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91" y="5160510"/>
            <a:ext cx="14732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78" y="5110389"/>
            <a:ext cx="45974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7C12CBF0-1BEE-DE49-8D50-52DB9799CE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979738"/>
            <a:ext cx="3938587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2F4218A-AEF0-EE4D-9A7C-FAFAC281AF66}"/>
              </a:ext>
            </a:extLst>
          </p:cNvPr>
          <p:cNvSpPr txBox="1">
            <a:spLocks noChangeArrowheads="1"/>
          </p:cNvSpPr>
          <p:nvPr/>
        </p:nvSpPr>
        <p:spPr>
          <a:xfrm>
            <a:off x="1727200" y="251619"/>
            <a:ext cx="5505450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θ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known a priori</a:t>
            </a:r>
          </a:p>
        </p:txBody>
      </p:sp>
      <p:pic>
        <p:nvPicPr>
          <p:cNvPr id="8" name="Picture 3" descr="txp_fig">
            <a:extLst>
              <a:ext uri="{FF2B5EF4-FFF2-40B4-BE49-F238E27FC236}">
                <a16:creationId xmlns:a16="http://schemas.microsoft.com/office/drawing/2014/main" id="{38D534F3-60FD-C949-885E-79ADC74BBB1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122488"/>
            <a:ext cx="68643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8C6CC074-812D-C74E-8E27-54F3E66B998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079500"/>
            <a:ext cx="604202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FE45D9F3-70B0-FC42-97E2-6F21B7936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495675"/>
            <a:ext cx="3987566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Gaussian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ML same as LS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estimator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up one unit from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84746AEC-DF54-B243-9A68-1C1675B967C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805363"/>
            <a:ext cx="546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txp_fig">
            <a:extLst>
              <a:ext uri="{FF2B5EF4-FFF2-40B4-BE49-F238E27FC236}">
                <a16:creationId xmlns:a16="http://schemas.microsoft.com/office/drawing/2014/main" id="{FEB68D84-BC19-EF4E-8ACE-3747FBC00C7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65763"/>
            <a:ext cx="495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txp_fig">
            <a:extLst>
              <a:ext uri="{FF2B5EF4-FFF2-40B4-BE49-F238E27FC236}">
                <a16:creationId xmlns:a16="http://schemas.microsoft.com/office/drawing/2014/main" id="{50CFCC2F-64E8-CF46-8CC6-8B0B1DAC6A8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4354513"/>
            <a:ext cx="393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36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94950D02-946E-B14A-BA56-516C84EAA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2052638"/>
            <a:ext cx="48228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txp_fig">
            <a:extLst>
              <a:ext uri="{FF2B5EF4-FFF2-40B4-BE49-F238E27FC236}">
                <a16:creationId xmlns:a16="http://schemas.microsoft.com/office/drawing/2014/main" id="{93D6B57B-6FAC-534E-A465-C80BE18910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128713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DC10FBFB-ECBF-C24A-ACC1-F53C65D2A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4130675"/>
            <a:ext cx="2783134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between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causes errors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increase.</a:t>
            </a:r>
          </a:p>
        </p:txBody>
      </p:sp>
      <p:pic>
        <p:nvPicPr>
          <p:cNvPr id="9" name="Picture 5" descr="txp_fig">
            <a:extLst>
              <a:ext uri="{FF2B5EF4-FFF2-40B4-BE49-F238E27FC236}">
                <a16:creationId xmlns:a16="http://schemas.microsoft.com/office/drawing/2014/main" id="{FB76A272-3625-9A4C-8734-F971EE560E9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741863"/>
            <a:ext cx="698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>
            <a:extLst>
              <a:ext uri="{FF2B5EF4-FFF2-40B4-BE49-F238E27FC236}">
                <a16:creationId xmlns:a16="http://schemas.microsoft.com/office/drawing/2014/main" id="{05DD08C8-B242-084C-BFF1-828635643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225675"/>
            <a:ext cx="3336491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deviations from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tangent lines to contour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3" descr="txp_fig">
            <a:extLst>
              <a:ext uri="{FF2B5EF4-FFF2-40B4-BE49-F238E27FC236}">
                <a16:creationId xmlns:a16="http://schemas.microsoft.com/office/drawing/2014/main" id="{DA337792-B09B-A64A-9FA2-C2A0D7572A6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408363"/>
            <a:ext cx="1917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FA3553DB-7F48-D247-920E-3756786E2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04813"/>
            <a:ext cx="53133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(or LS) fit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GB" alt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7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ED3A06A-1A45-5448-9122-892ECAD5A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985963"/>
            <a:ext cx="57404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CCE45E12-DE25-EE41-944F-E942BFB43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3654425"/>
            <a:ext cx="29178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improves accuracy of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measurement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37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11" descr="txp_fig">
            <a:extLst>
              <a:ext uri="{FF2B5EF4-FFF2-40B4-BE49-F238E27FC236}">
                <a16:creationId xmlns:a16="http://schemas.microsoft.com/office/drawing/2014/main" id="{4CEB8CC9-F7CC-494F-9666-0128EE98F79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4229100"/>
            <a:ext cx="5016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FAD3565A-B1AA-D945-AC4A-86635C9BA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28938"/>
            <a:ext cx="40640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4A64B63B-5C65-714D-A23F-4581EE72F7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2338"/>
            <a:ext cx="86233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43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(x_i, y_i, \sigma_i) \;, i = 1, \ldots, n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6"/>
  <p:tag name="PICTUREFILESIZE" val="1424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, \; \hat{\theta}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5"/>
  <p:tag name="PICTUREFILESIZE" val="584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 = \chi^2_{\rm min} + 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51"/>
  <p:tag name="PICTUREFILESIZE" val="106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 | x) = \frac{L(x|\theta) \pi(\theta)}{&#13;&#10;\int L(x|\theta') \pi(\theta') \, d \theta' }&#13;&#10;\propto L(x|\theta) \pi(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83"/>
  <p:tag name="PICTUREFILESIZE" val="479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_0, \theta_1 | \vec{y} ) \propto&#13;&#10;\prod_{i=1}^n \frac{1}{\sqrt{2 \pi} \sigma_i }&#13;&#10;e^{-(y_i - \mu(x_i; \theta_0, \theta_1))^2 / 2 \sigma_i^2 }&#13;&#10;\; \pi_0 \; &#13;&#10;\frac{1}{\sqrt{2 \pi} \sigma_{t_1} }&#13;&#10;e^{-(\theta_1 - t_1)^2 / 2 \sigma_{t_1}^2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74"/>
  <p:tag name="PICTUREFILESIZE" val="6937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_0 | x ) = \int p(\theta_0, \theta_1 | x ) \, d \theta_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64"/>
  <p:tag name="PICTUREFILESIZE" val="2728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324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\sim \mbox{Uniform}[0,1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67"/>
  <p:tag name="PICTUREFILESIZE" val="1412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 \sim q (\vec{\theta} ; \vec{\theta}_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07"/>
  <p:tag name="PICTUREFILESIZE" val="108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mu(x; \theta_0, \theta_1) = \theta_0 + \theta_1 x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9"/>
  <p:tag name="PICTUREFILESIZE" val="1713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alpha = \mbox{min} \left[ &#13;&#10;1, \; \frac{p(\vec{\theta}) q(\vec{\theta}_0; \vec{\theta}) }&#13;&#10;{p(\vec{\theta}_0) q(\vec{\theta}; \vec{\theta}_0) }&#13;&#10;\right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52"/>
  <p:tag name="PICTUREFILESIZE" val="409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\le \alpha, \;\; \vec{\theta}_1 = \vec{\theta}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47"/>
  <p:tag name="PICTUREFILESIZE" val="1016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_1 = \vec{\theta}_0 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71"/>
  <p:tag name="PICTUREFILESIZE" val="632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alpha = \mbox{min} \left[ &#13;&#10;1, \; \frac{p(\vec{\theta}) }&#13;&#10;{p(\vec{\theta}_0) }&#13;&#10;\right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82"/>
  <p:tag name="PICTUREFILESIZE" val="2672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45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45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85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85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pi_1(\theta_1) = \frac{1}{\tau} e^{-\theta_1/\tau} \;, \quad&#13;&#10;  \theta_1 \ge 0 \;, \quad \tau = 0.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93"/>
  <p:tag name="PICTUREFILESIZE" val="263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, \theta_1) = \prod_{i=1}^n \frac{1}{\sqrt{2 \pi} \sigma_i}&#13;&#10;\exp \left[ - {\small \frac{1}{2}} &#13;&#10;\frac{(y_i - \mu(x_i; \theta_0, \theta_1))^2}{\sigma_i^2 } &#13;&#10;\right]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06"/>
  <p:tag name="PICTUREFILESIZE" val="5745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) = - 2 \ln L(\theta_0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40"/>
  <p:tag name="PICTUREFILESIZE" val="531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) = \prod_{i=1}^n \frac{1}{\sqrt{2 \pi} \sigma_i}&#13;&#10;\exp \left[ - {\small \frac{1}{2}} &#13;&#10;\frac{(y_i - \mu(x_i; \theta_0, \theta_1))^2}{\sigma_i^2 } &#13;&#10;\right]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75"/>
  <p:tag name="PICTUREFILESIZE" val="546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_{\rm min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3"/>
  <p:tag name="PICTUREFILESIZE" val="564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sigma_{\hat{\theta}_0}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9"/>
  <p:tag name="PICTUREFILESIZE" val="412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28716</TotalTime>
  <Words>4818</Words>
  <Application>Microsoft Macintosh PowerPoint</Application>
  <PresentationFormat>On-screen Show (4:3)</PresentationFormat>
  <Paragraphs>633</Paragraphs>
  <Slides>69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Arial</vt:lpstr>
      <vt:lpstr>Calibri</vt:lpstr>
      <vt:lpstr>Courier New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706</cp:revision>
  <dcterms:created xsi:type="dcterms:W3CDTF">2020-05-18T17:44:39Z</dcterms:created>
  <dcterms:modified xsi:type="dcterms:W3CDTF">2022-05-15T19:01:05Z</dcterms:modified>
</cp:coreProperties>
</file>