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27" r:id="rId2"/>
    <p:sldId id="1586" r:id="rId3"/>
    <p:sldId id="1531" r:id="rId4"/>
    <p:sldId id="1515" r:id="rId5"/>
    <p:sldId id="1508" r:id="rId6"/>
    <p:sldId id="1509" r:id="rId7"/>
    <p:sldId id="1510" r:id="rId8"/>
    <p:sldId id="1511" r:id="rId9"/>
    <p:sldId id="1512" r:id="rId10"/>
    <p:sldId id="1492" r:id="rId11"/>
    <p:sldId id="1493" r:id="rId12"/>
    <p:sldId id="1500" r:id="rId13"/>
    <p:sldId id="1501" r:id="rId14"/>
    <p:sldId id="1502" r:id="rId15"/>
    <p:sldId id="1503" r:id="rId16"/>
    <p:sldId id="1504" r:id="rId17"/>
    <p:sldId id="1505" r:id="rId18"/>
    <p:sldId id="1506" r:id="rId19"/>
    <p:sldId id="1514" r:id="rId20"/>
    <p:sldId id="1491" r:id="rId21"/>
    <p:sldId id="1305" r:id="rId22"/>
    <p:sldId id="1458" r:id="rId23"/>
    <p:sldId id="1459" r:id="rId24"/>
    <p:sldId id="1460" r:id="rId25"/>
    <p:sldId id="1461" r:id="rId26"/>
    <p:sldId id="1462" r:id="rId27"/>
    <p:sldId id="1463" r:id="rId28"/>
    <p:sldId id="1464" r:id="rId29"/>
    <p:sldId id="1465" r:id="rId30"/>
    <p:sldId id="1466" r:id="rId31"/>
    <p:sldId id="1467" r:id="rId32"/>
    <p:sldId id="1468" r:id="rId33"/>
    <p:sldId id="1469" r:id="rId34"/>
    <p:sldId id="1470" r:id="rId35"/>
    <p:sldId id="1471" r:id="rId36"/>
    <p:sldId id="1472" r:id="rId37"/>
    <p:sldId id="1473" r:id="rId38"/>
    <p:sldId id="1474" r:id="rId39"/>
    <p:sldId id="1475" r:id="rId40"/>
    <p:sldId id="1476" r:id="rId41"/>
    <p:sldId id="1477" r:id="rId42"/>
    <p:sldId id="1478" r:id="rId43"/>
    <p:sldId id="1587" r:id="rId44"/>
    <p:sldId id="1479" r:id="rId45"/>
    <p:sldId id="1480" r:id="rId46"/>
    <p:sldId id="1481" r:id="rId47"/>
    <p:sldId id="1482" r:id="rId48"/>
    <p:sldId id="1483" r:id="rId49"/>
    <p:sldId id="1484" r:id="rId50"/>
    <p:sldId id="1485" r:id="rId51"/>
    <p:sldId id="1532" r:id="rId52"/>
    <p:sldId id="1533" r:id="rId53"/>
    <p:sldId id="1486" r:id="rId54"/>
    <p:sldId id="1516" r:id="rId55"/>
    <p:sldId id="678" r:id="rId56"/>
    <p:sldId id="1529" r:id="rId57"/>
    <p:sldId id="611" r:id="rId58"/>
    <p:sldId id="1530" r:id="rId59"/>
    <p:sldId id="619" r:id="rId60"/>
    <p:sldId id="613" r:id="rId61"/>
    <p:sldId id="677" r:id="rId62"/>
    <p:sldId id="621" r:id="rId63"/>
    <p:sldId id="622" r:id="rId64"/>
    <p:sldId id="627" r:id="rId65"/>
    <p:sldId id="637" r:id="rId66"/>
    <p:sldId id="628" r:id="rId67"/>
    <p:sldId id="639" r:id="rId68"/>
    <p:sldId id="645" r:id="rId69"/>
    <p:sldId id="640" r:id="rId70"/>
    <p:sldId id="646" r:id="rId71"/>
    <p:sldId id="647" r:id="rId72"/>
    <p:sldId id="660" r:id="rId7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9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4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5/14/24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INFN 2024, Paestum / Parameter Estimation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G. Cowan / RHUL Physics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INFN 2024, Paestum / Parameter Estimation 2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918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INFN 2024, Paestum / Parameter Estimation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36.png"/><Relationship Id="rId5" Type="http://schemas.openxmlformats.org/officeDocument/2006/relationships/tags" Target="../tags/tag20.xml"/><Relationship Id="rId10" Type="http://schemas.openxmlformats.org/officeDocument/2006/relationships/image" Target="../media/image35.png"/><Relationship Id="rId4" Type="http://schemas.openxmlformats.org/officeDocument/2006/relationships/tags" Target="../tags/tag19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tags" Target="../tags/tag25.xml"/><Relationship Id="rId7" Type="http://schemas.openxmlformats.org/officeDocument/2006/relationships/image" Target="../media/image4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40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.xml"/><Relationship Id="rId9" Type="http://schemas.openxmlformats.org/officeDocument/2006/relationships/image" Target="../media/image31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emf"/><Relationship Id="rId3" Type="http://schemas.openxmlformats.org/officeDocument/2006/relationships/image" Target="../media/image75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2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5.png"/><Relationship Id="rId5" Type="http://schemas.openxmlformats.org/officeDocument/2006/relationships/tags" Target="../tags/tag9.xml"/><Relationship Id="rId10" Type="http://schemas.openxmlformats.org/officeDocument/2006/relationships/image" Target="../media/image14.png"/><Relationship Id="rId4" Type="http://schemas.openxmlformats.org/officeDocument/2006/relationships/tags" Target="../tags/tag8.xml"/><Relationship Id="rId9" Type="http://schemas.openxmlformats.org/officeDocument/2006/relationships/image" Target="../media/image13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openxmlformats.org/officeDocument/2006/relationships/image" Target="../media/image1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94954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6962" y="2207983"/>
            <a:ext cx="50613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INFN School of Statistics</a:t>
            </a:r>
          </a:p>
          <a:p>
            <a:pPr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GB" sz="3600" dirty="0">
                <a:solidFill>
                  <a:srgbClr val="0070C0"/>
                </a:solidFill>
                <a:latin typeface="+mj-lt"/>
              </a:rPr>
              <a:t>Paestum, 12-18 May 2024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90" y="4342269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28" y="4621667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D8ED7B98-2DA6-564D-A3D8-6F6A01118E4A}"/>
              </a:ext>
            </a:extLst>
          </p:cNvPr>
          <p:cNvSpPr txBox="1">
            <a:spLocks noChangeArrowheads="1"/>
          </p:cNvSpPr>
          <p:nvPr/>
        </p:nvSpPr>
        <p:spPr>
          <a:xfrm>
            <a:off x="805770" y="587828"/>
            <a:ext cx="7772400" cy="577623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</a:t>
            </a:r>
          </a:p>
          <a:p>
            <a:r>
              <a:rPr lang="en-GB" altLang="en-US" sz="40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F682F-8B09-AF47-9E15-9E9E4E996EB3}"/>
              </a:ext>
            </a:extLst>
          </p:cNvPr>
          <p:cNvSpPr txBox="1"/>
          <p:nvPr/>
        </p:nvSpPr>
        <p:spPr>
          <a:xfrm>
            <a:off x="4332514" y="3483425"/>
            <a:ext cx="3955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agenda.infn.it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/event/36980/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9D1F5CC5-2CE7-9B68-7F69-578FFE5E0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04" y="2383965"/>
            <a:ext cx="3366888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78664CA-9BA2-9446-8D17-9D8A131EF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0824" y="398959"/>
            <a:ext cx="5696059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 of Bayesian approach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A98FD90B-53AF-3D45-9EA4-79E0783C4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7275"/>
            <a:ext cx="8170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Bayesian statistics we can associate a probability with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hypothesis, e.g., a parameter value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Interpret probability of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as ‘degree of belief’ (subjective).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start with ‘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pdf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ja-JP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ja-JP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reflects degree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belief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before doing the experiment.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Our experiment has data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likelihood </a:t>
            </a: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Bayes’ theorem tells how our beliefs should be updated 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light of the data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D46228F-7C48-D84D-B104-027EB09CE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5572125"/>
            <a:ext cx="73978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pdf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all our knowledge 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26F346-D043-BAAF-0D12-A8F51B224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50" y="4695825"/>
            <a:ext cx="495450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7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40DCB8-A4A9-2048-A77B-4D88B7686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87" y="4211990"/>
            <a:ext cx="8354717" cy="720000"/>
          </a:xfrm>
          <a:prstGeom prst="rect">
            <a:avLst/>
          </a:prstGeom>
        </p:spPr>
      </p:pic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01" y="422275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approach: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A6CB0BB-F0E7-E44B-8048-495F23E9B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" y="1050925"/>
            <a:ext cx="76838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to associate prior probabilities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e.g.,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04F26023-2A6B-1448-B266-F048A8C7D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6513" y="5458100"/>
            <a:ext cx="2916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measurement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DB862BED-9A91-7B45-8531-1C05401A8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912" y="3014127"/>
            <a:ext cx="3889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‘non-informative’</a:t>
            </a:r>
            <a:r>
              <a:rPr lang="en-US" altLang="ja-JP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in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much broader than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63478E-0784-F74C-AAFA-654B7DBE7DB0}"/>
              </a:ext>
            </a:extLst>
          </p:cNvPr>
          <p:cNvSpPr txBox="1"/>
          <p:nvPr/>
        </p:nvSpPr>
        <p:spPr>
          <a:xfrm>
            <a:off x="3198171" y="5494873"/>
            <a:ext cx="2338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 = “primordial”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prior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D4DCFF0-5FAF-5946-8EDD-D0C96C639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049" y="1872456"/>
            <a:ext cx="3365500" cy="444500"/>
          </a:xfrm>
          <a:prstGeom prst="rect">
            <a:avLst/>
          </a:prstGeom>
        </p:spPr>
      </p:pic>
      <p:sp>
        <p:nvSpPr>
          <p:cNvPr id="21" name="Text Box 10">
            <a:extLst>
              <a:ext uri="{FF2B5EF4-FFF2-40B4-BE49-F238E27FC236}">
                <a16:creationId xmlns:a16="http://schemas.microsoft.com/office/drawing/2014/main" id="{987418B0-1517-C048-8CF8-620C9BD8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372" y="1872456"/>
            <a:ext cx="45077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←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suppose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no influence on knowledge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E90B938-5256-6145-A529-D78E2DEAD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391" y="2982351"/>
            <a:ext cx="2260600" cy="5207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41BC575-1F8A-FD4D-B642-7B66F4FD78A4}"/>
              </a:ext>
            </a:extLst>
          </p:cNvPr>
          <p:cNvSpPr txBox="1"/>
          <p:nvPr/>
        </p:nvSpPr>
        <p:spPr>
          <a:xfrm>
            <a:off x="607045" y="5456961"/>
            <a:ext cx="1798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 after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</p:txBody>
      </p:sp>
      <p:sp>
        <p:nvSpPr>
          <p:cNvPr id="17" name="Line 13">
            <a:extLst>
              <a:ext uri="{FF2B5EF4-FFF2-40B4-BE49-F238E27FC236}">
                <a16:creationId xmlns:a16="http://schemas.microsoft.com/office/drawing/2014/main" id="{AE47E34B-8332-DF44-ACFB-B0C267137C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4942" y="4870886"/>
            <a:ext cx="446316" cy="623986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Line 13">
            <a:extLst>
              <a:ext uri="{FF2B5EF4-FFF2-40B4-BE49-F238E27FC236}">
                <a16:creationId xmlns:a16="http://schemas.microsoft.com/office/drawing/2014/main" id="{F2236655-2FFA-2442-8181-87D50CBBAD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399" y="4849246"/>
            <a:ext cx="239223" cy="481049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Line 13">
            <a:extLst>
              <a:ext uri="{FF2B5EF4-FFF2-40B4-BE49-F238E27FC236}">
                <a16:creationId xmlns:a16="http://schemas.microsoft.com/office/drawing/2014/main" id="{49560FBE-8536-F74B-8E97-C399BBCC743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96742" y="4870885"/>
            <a:ext cx="119121" cy="512703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7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905DB8A-3EB0-434C-A369-06888931F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059" y="347414"/>
            <a:ext cx="856388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example:  </a:t>
            </a:r>
            <a:r>
              <a:rPr lang="en-GB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l-GR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A111A62-D064-AC4A-A619-5D47916E6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1108180"/>
            <a:ext cx="6393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Putting the ingredients into Bayes’ theorem gives: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18FFEB2-7AD6-6843-9FC5-E346B20F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81" y="3217556"/>
            <a:ext cx="62914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posterior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∝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likelihood         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itchFamily="2" charset="2"/>
              </a:rPr>
              <a:t>✕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prior</a:t>
            </a: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67F3CF4A-4100-6648-A5D4-4DCC67592D7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63456" y="2538106"/>
            <a:ext cx="152400" cy="5588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A5309587-E28D-AA45-846B-7F9A6EDF45F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22556" y="2550806"/>
            <a:ext cx="88900" cy="5207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8">
            <a:extLst>
              <a:ext uri="{FF2B5EF4-FFF2-40B4-BE49-F238E27FC236}">
                <a16:creationId xmlns:a16="http://schemas.microsoft.com/office/drawing/2014/main" id="{4B875E50-71D3-3B45-8D04-CF81E03BC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60956" y="2754006"/>
            <a:ext cx="101600" cy="3683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C4B4A0FB-48E1-B54B-9C52-ADCEF55F6E2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" y="1895169"/>
            <a:ext cx="77581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D768BF-4CA1-2E47-8595-AD1BA623A341}"/>
              </a:ext>
            </a:extLst>
          </p:cNvPr>
          <p:cNvSpPr txBox="1"/>
          <p:nvPr/>
        </p:nvSpPr>
        <p:spPr>
          <a:xfrm>
            <a:off x="353730" y="3912689"/>
            <a:ext cx="83004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here the likelihood only reflects the measurements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from the control measurement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been put into the prior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would get the same result using the likelihood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constant  “Ur-prior” for </a:t>
            </a:r>
            <a:r>
              <a:rPr lang="el-GR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859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7638BD-C069-DF46-A91C-BA0ED74C4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956" y="276530"/>
            <a:ext cx="7030357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Marginalizing the posterior pdf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8FBBB2E-C41B-004F-8689-DE3C79381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4" y="5530465"/>
            <a:ext cx="82418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this example, numbers come out same as in frequentist approach, but interpretation different.  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DBFA81CB-E97E-EF44-BA52-218E1CB1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900981"/>
            <a:ext cx="7490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then integrate (marginalize)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6887CBB4-D650-724E-B6A8-1ABE95E1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118" y="2467136"/>
            <a:ext cx="6862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 we can do the integral (rare).  We find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A6FE981-8F72-A348-9B51-60CCBD7D1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38" y="4955299"/>
            <a:ext cx="1384300" cy="482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A9A937-2943-874B-914A-2A4A6D16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3285" y="4093641"/>
            <a:ext cx="2717800" cy="444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311582-B91B-E241-9FF7-E19447093F81}"/>
              </a:ext>
            </a:extLst>
          </p:cNvPr>
          <p:cNvSpPr txBox="1"/>
          <p:nvPr/>
        </p:nvSpPr>
        <p:spPr>
          <a:xfrm>
            <a:off x="4221480" y="4897086"/>
            <a:ext cx="241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(same as for MLE)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C10F9A-AF57-FC4E-876D-891DEF125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908" y="3017158"/>
            <a:ext cx="4533900" cy="889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C355D8-A1E4-3247-954E-8E6CFF62F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1029" y="1512588"/>
            <a:ext cx="38354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38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8DDBB2F-6476-444D-8F23-CCEBBD9E3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333375"/>
            <a:ext cx="7588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with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87E439B-17AF-D34F-8D9F-D21809F54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566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computations involve integrals like</a:t>
            </a:r>
          </a:p>
        </p:txBody>
      </p:sp>
      <p:pic>
        <p:nvPicPr>
          <p:cNvPr id="8" name="Picture 4" descr="txp_fig">
            <a:extLst>
              <a:ext uri="{FF2B5EF4-FFF2-40B4-BE49-F238E27FC236}">
                <a16:creationId xmlns:a16="http://schemas.microsoft.com/office/drawing/2014/main" id="{25C10FA3-747F-594B-9C19-FD73F47A736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1560513"/>
            <a:ext cx="33528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316EB8F-1D06-124B-BCA7-3136950B6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6" y="2136775"/>
            <a:ext cx="8279946" cy="430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high dimensionality and impossible in closed form,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impossible with ‘normal’ acceptance-rejection Monte Carlo.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 (MCMC) has revolutionized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computation.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(e.g., Metropolis-Hastings algorithm) generates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 sequence of random numbers: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cannot use for many applications, e.g., detector MC;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effective stat. error greater than if all values independent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idea:  sample multidimensional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look only at distribution of parameters of interest. </a:t>
            </a:r>
          </a:p>
        </p:txBody>
      </p:sp>
    </p:spTree>
    <p:extLst>
      <p:ext uri="{BB962C8B-B14F-4D97-AF65-F5344CB8AC3E}">
        <p14:creationId xmlns:p14="http://schemas.microsoft.com/office/powerpoint/2010/main" val="388190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55B16A-FC5A-6743-9632-3E9923DF4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" y="404813"/>
            <a:ext cx="8223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MCMC basics:  Metropolis-Hastings algorithm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F21D6575-9F76-7B43-9D07-00D5C363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930275"/>
            <a:ext cx="7977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given an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-dimensional pdf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a sequence of points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8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,... 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EA04EB73-8E7E-3442-B63F-A2F61D8C4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2098675"/>
            <a:ext cx="3028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1)  Start at some point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E9D0C759-C199-DA4B-9C6E-007F3725C6B4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3" y="2144713"/>
            <a:ext cx="2921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E62939E1-B259-E241-98DF-7816E50BD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2733675"/>
            <a:ext cx="187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2)  Generate  </a:t>
            </a: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40336A20-CDA7-3247-9CEA-87AD97126A4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0100" y="2476500"/>
            <a:ext cx="5842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97D71AD-24E8-F54F-AC8A-43D024912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55" y="1647309"/>
            <a:ext cx="3257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Proposal density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e.g. Gaussian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1F6FB5-E930-374B-9533-223349FDF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3394075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3)  Form Hastings test ratio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715402D6-6BCD-0241-BE52-B3870CBCB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5" y="4079875"/>
            <a:ext cx="17334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4)  Generate</a:t>
            </a:r>
          </a:p>
        </p:txBody>
      </p:sp>
      <p:pic>
        <p:nvPicPr>
          <p:cNvPr id="18" name="Picture 14" descr="txp_fig">
            <a:extLst>
              <a:ext uri="{FF2B5EF4-FFF2-40B4-BE49-F238E27FC236}">
                <a16:creationId xmlns:a16="http://schemas.microsoft.com/office/drawing/2014/main" id="{36ECF902-8EDD-274A-A57D-B8770C9E03B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168775"/>
            <a:ext cx="2566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5">
            <a:extLst>
              <a:ext uri="{FF2B5EF4-FFF2-40B4-BE49-F238E27FC236}">
                <a16:creationId xmlns:a16="http://schemas.microsoft.com/office/drawing/2014/main" id="{7C0ECDF3-E1B7-2841-AED7-EA6953C1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4752975"/>
            <a:ext cx="7425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5)  If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0804C4A5-B029-BA44-BB7A-0F2D12C69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7325" y="5337175"/>
            <a:ext cx="68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else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7A8A4F39-0E5B-804D-AC96-ADAE93126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9825" y="4727575"/>
            <a:ext cx="31911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move to proposed point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9B8059B0-B182-064D-902B-BCC336176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5362575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old point repeated</a:t>
            </a: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91792C3E-9CA0-8343-8A0D-7BE1E0290F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49911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Line 20">
            <a:extLst>
              <a:ext uri="{FF2B5EF4-FFF2-40B4-BE49-F238E27FC236}">
                <a16:creationId xmlns:a16="http://schemas.microsoft.com/office/drawing/2014/main" id="{C75D4D54-CEE1-A74E-B80C-9FD639567C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21200" y="5613400"/>
            <a:ext cx="35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085A7C3-BB88-A040-8C98-ADAF091DE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25" y="5908675"/>
            <a:ext cx="1399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6)  Iterate</a:t>
            </a:r>
          </a:p>
        </p:txBody>
      </p:sp>
      <p:pic>
        <p:nvPicPr>
          <p:cNvPr id="26" name="Picture 22" descr="txp_fig">
            <a:extLst>
              <a:ext uri="{FF2B5EF4-FFF2-40B4-BE49-F238E27FC236}">
                <a16:creationId xmlns:a16="http://schemas.microsoft.com/office/drawing/2014/main" id="{76A51024-D01A-DE40-96D6-58CDE72394D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784475"/>
            <a:ext cx="16446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5" descr="txp_fig">
            <a:extLst>
              <a:ext uri="{FF2B5EF4-FFF2-40B4-BE49-F238E27FC236}">
                <a16:creationId xmlns:a16="http://schemas.microsoft.com/office/drawing/2014/main" id="{78792A1F-0321-1843-AC4F-93D170499A7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3221038"/>
            <a:ext cx="38735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6" descr="txp_fig">
            <a:extLst>
              <a:ext uri="{FF2B5EF4-FFF2-40B4-BE49-F238E27FC236}">
                <a16:creationId xmlns:a16="http://schemas.microsoft.com/office/drawing/2014/main" id="{863BD490-6B18-8143-BD6E-C7F97E1F579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4772025"/>
            <a:ext cx="22590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7" descr="txp_fig">
            <a:extLst>
              <a:ext uri="{FF2B5EF4-FFF2-40B4-BE49-F238E27FC236}">
                <a16:creationId xmlns:a16="http://schemas.microsoft.com/office/drawing/2014/main" id="{EB26D387-921D-E14B-B45E-45B7BF1E8481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421313"/>
            <a:ext cx="10906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038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684492E-91C6-1C49-9985-779E8251D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148" y="369070"/>
            <a:ext cx="56451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Metropolis-Hastings (continued)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91736F5-2E7C-F94F-A840-E70B48CC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95" y="917575"/>
            <a:ext cx="837107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rule produces a 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correlated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sequence of points (note how 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each new point depends on the previous one).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works 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known only as a proportionality, which 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usually what we have from Bayes’ theorem: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 ∝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|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π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1A801E37-2CC2-4B48-9A9B-F0F626F1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2695575"/>
            <a:ext cx="74665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proposal density can be (almost) anything, but choose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as to minimize autocorrelation.  Often take proposal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density symmetric: 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 = </a:t>
            </a:r>
            <a:r>
              <a:rPr lang="en-US" altLang="en-US" sz="2400" i="1" dirty="0">
                <a:cs typeface="Times New Roman" panose="02020603050405020304" pitchFamily="18" charset="0"/>
              </a:rPr>
              <a:t>q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l-GR" altLang="en-US" sz="2400" b="1" i="1" dirty="0">
                <a:cs typeface="Times New Roman" panose="02020603050405020304" pitchFamily="18" charset="0"/>
              </a:rPr>
              <a:t>θ</a:t>
            </a:r>
            <a:r>
              <a:rPr lang="en-US" altLang="en-US" sz="800" baseline="-250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BC2CAE05-85B9-C14F-8E1B-AF92326B5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195" y="4145190"/>
            <a:ext cx="4489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 ratio is (</a:t>
            </a:r>
            <a:r>
              <a:rPr lang="en-US" alt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Metropolis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-Hastings):</a:t>
            </a:r>
          </a:p>
        </p:txBody>
      </p:sp>
      <p:pic>
        <p:nvPicPr>
          <p:cNvPr id="12" name="Picture 9" descr="txp_fig">
            <a:extLst>
              <a:ext uri="{FF2B5EF4-FFF2-40B4-BE49-F238E27FC236}">
                <a16:creationId xmlns:a16="http://schemas.microsoft.com/office/drawing/2014/main" id="{119C233C-98BC-A744-85EC-FABCB225FD5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45" y="3972153"/>
            <a:ext cx="27971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0">
            <a:extLst>
              <a:ext uri="{FF2B5EF4-FFF2-40B4-BE49-F238E27FC236}">
                <a16:creationId xmlns:a16="http://schemas.microsoft.com/office/drawing/2014/main" id="{582F0954-A904-6146-9DD2-82F491E0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95" y="4968875"/>
            <a:ext cx="7666586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if the proposed step is to a point of higher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take it; 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only take the step with probability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proposed step rejected, repeat the current point.</a:t>
            </a:r>
          </a:p>
        </p:txBody>
      </p:sp>
    </p:spTree>
    <p:extLst>
      <p:ext uri="{BB962C8B-B14F-4D97-AF65-F5344CB8AC3E}">
        <p14:creationId xmlns:p14="http://schemas.microsoft.com/office/powerpoint/2010/main" val="44754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B1E45AF1-634A-D043-A75F-CD04E219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" y="198390"/>
            <a:ext cx="68389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posterior pdf from MCMC</a:t>
            </a:r>
            <a:endParaRPr lang="en-GB" altLang="en-US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9AE9B153-A488-8146-AB8F-9B775922E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11" y="826862"/>
            <a:ext cx="7813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 the posterior pdf from previous example with MCMC:</a:t>
            </a:r>
          </a:p>
        </p:txBody>
      </p:sp>
      <p:pic>
        <p:nvPicPr>
          <p:cNvPr id="9" name="Picture 5" descr="mcmc">
            <a:extLst>
              <a:ext uri="{FF2B5EF4-FFF2-40B4-BE49-F238E27FC236}">
                <a16:creationId xmlns:a16="http://schemas.microsoft.com/office/drawing/2014/main" id="{767F0DE0-33CF-F04E-869D-DBC9C0088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547587"/>
            <a:ext cx="37846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53C268B6-1F31-9B4C-8052-258B49B6A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4986" y="51543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9C2D05DB-555E-D84F-AD72-B6600FB67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2686" y="3262087"/>
            <a:ext cx="3556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F99E144E-0B05-394E-AFBF-D9806ECE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686" y="3236687"/>
            <a:ext cx="749300" cy="1905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>
                <a:alpha val="0"/>
              </a:srgbClr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249CE48A-71C9-9A4B-90AD-F43C332A737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649" y="3254150"/>
            <a:ext cx="192087" cy="19208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4" name="Picture 10" descr="txp_fig">
            <a:extLst>
              <a:ext uri="{FF2B5EF4-FFF2-40B4-BE49-F238E27FC236}">
                <a16:creationId xmlns:a16="http://schemas.microsoft.com/office/drawing/2014/main" id="{B68F6B6D-1CE1-0345-9264-71694B5E2C6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049" y="1565050"/>
            <a:ext cx="1920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txp_fig">
            <a:extLst>
              <a:ext uri="{FF2B5EF4-FFF2-40B4-BE49-F238E27FC236}">
                <a16:creationId xmlns:a16="http://schemas.microsoft.com/office/drawing/2014/main" id="{9475D81E-478F-734C-93D2-C03A8BDC475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51607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AEC90413-DEFF-FD41-99CA-84247D0318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699" y="3204937"/>
            <a:ext cx="192087" cy="20161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8" name="Line 14">
            <a:extLst>
              <a:ext uri="{FF2B5EF4-FFF2-40B4-BE49-F238E27FC236}">
                <a16:creationId xmlns:a16="http://schemas.microsoft.com/office/drawing/2014/main" id="{D1E52694-F051-054A-9FB1-9307A5CF0F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4586" y="3947887"/>
            <a:ext cx="635000" cy="3175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C7F0964E-EE0F-B44D-8DF5-2A5442A0B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1358" y="3697913"/>
            <a:ext cx="439556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Normalized histogram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its marginal posterior pdf: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F07D8A-C223-5340-B363-D5E87946C6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42813" y="4699963"/>
            <a:ext cx="367504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2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7E0F3D83-5E2C-0B45-B2C8-498E05144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3313113"/>
            <a:ext cx="3540125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0B7D768-3FB7-1545-823B-D84D3A131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" y="257354"/>
            <a:ext cx="7859712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method with alternative priors</a:t>
            </a:r>
            <a:endParaRPr lang="en-GB" altLang="en-US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ECB60C9-DB08-1A4B-AA91-8EE8A794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714" y="838200"/>
            <a:ext cx="831283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don’t have a previous measurement of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rather,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“expert” says it should be positive and not too much  greater than 0.1 or so, i.e., something like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CC117AD8-F915-D545-ABFB-42205D940E2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2208213"/>
            <a:ext cx="49911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A08BC685-30EA-684F-9350-CEB556FC3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2835275"/>
            <a:ext cx="7532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obtain (numerically) the posterior pdf for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ED58F573-1F0F-D446-8700-CA7A1D803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1638" y="3944938"/>
            <a:ext cx="3215945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This summarizes all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knowledge about 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Look also at result from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variety of  priors.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9C2DE704-FCC9-DE4B-8D95-4FE1EA1E99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8125" y="5067300"/>
            <a:ext cx="1206500" cy="244475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 2-2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450591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Unfolding: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for unfolding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Regularized unfolding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spcAft>
                <a:spcPts val="1200"/>
              </a:spcAft>
            </a:pPr>
            <a:endParaRPr lang="en-US" alt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82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6B900A-4413-434B-AFFD-44147B20655D}"/>
              </a:ext>
            </a:extLst>
          </p:cNvPr>
          <p:cNvSpPr txBox="1"/>
          <p:nvPr/>
        </p:nvSpPr>
        <p:spPr>
          <a:xfrm>
            <a:off x="448978" y="2688770"/>
            <a:ext cx="860793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some slides/links with exercises and code you can see: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https://www.pp.rhul.ac.uk/~cowan/stat/exercises/cowan_stat_exercises.pdf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https://www.pp.rhul.ac.uk/~cowan/stat/exercises/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cowan_stat_exercises_full.pdf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material here is taken from the University of London course: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	https://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www.pp.rhul.ac.uk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/~cowan/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stat_course.html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530A4B-DE84-0B46-89FB-617D21EA6F3E}"/>
              </a:ext>
            </a:extLst>
          </p:cNvPr>
          <p:cNvSpPr txBox="1"/>
          <p:nvPr/>
        </p:nvSpPr>
        <p:spPr>
          <a:xfrm>
            <a:off x="478970" y="1295401"/>
            <a:ext cx="706738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	Introduction, Maximum Likelihood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2:  Least squares, Bayesian approach, unfolding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79F41D-C31C-C7F1-17DA-5FD1565A6CFA}"/>
              </a:ext>
            </a:extLst>
          </p:cNvPr>
          <p:cNvCxnSpPr/>
          <p:nvPr/>
        </p:nvCxnSpPr>
        <p:spPr>
          <a:xfrm>
            <a:off x="130629" y="2057401"/>
            <a:ext cx="337457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36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6421E02-CEEF-753E-4698-34932849F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8588"/>
            <a:ext cx="4876800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AA73C942-D65D-1FE4-4243-2C13370DC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76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Formulation of the unfolding problem</a:t>
            </a: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68B68798-2A73-03A5-7028-8590B9B701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94338"/>
            <a:ext cx="35779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goal:  construct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 for the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j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cxnSp>
        <p:nvCxnSpPr>
          <p:cNvPr id="9" name="Straight Arrow Connector 18">
            <a:extLst>
              <a:ext uri="{FF2B5EF4-FFF2-40B4-BE49-F238E27FC236}">
                <a16:creationId xmlns:a16="http://schemas.microsoft.com/office/drawing/2014/main" id="{257EA860-3DE4-3292-BF50-988628F6C340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870575" y="4533900"/>
            <a:ext cx="381000" cy="3048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TextBox 21">
            <a:extLst>
              <a:ext uri="{FF2B5EF4-FFF2-40B4-BE49-F238E27FC236}">
                <a16:creationId xmlns:a16="http://schemas.microsoft.com/office/drawing/2014/main" id="{C5051493-991A-3628-17F6-27979D943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675" y="4719638"/>
            <a:ext cx="22846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“true” histogram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FAD8641D-8188-663E-E5CB-D71532C99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99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random variable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goal is to determine pdf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parameterization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;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known, find e.g. ML estimators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 parameterization available, often construct histogram:  </a:t>
            </a:r>
          </a:p>
        </p:txBody>
      </p:sp>
      <p:graphicFrame>
        <p:nvGraphicFramePr>
          <p:cNvPr id="12" name="Object 6">
            <a:extLst>
              <a:ext uri="{FF2B5EF4-FFF2-40B4-BE49-F238E27FC236}">
                <a16:creationId xmlns:a16="http://schemas.microsoft.com/office/drawing/2014/main" id="{D69E2610-4F0B-EE69-C260-F807F52159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1913" y="1557338"/>
          <a:ext cx="2032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3200" imgH="355600" progId="Equation.3">
                  <p:embed/>
                </p:oleObj>
              </mc:Choice>
              <mc:Fallback>
                <p:oleObj name="Equation" r:id="rId3" imgW="203200" imgH="355600" progId="Equation.3">
                  <p:embed/>
                  <p:pic>
                    <p:nvPicPr>
                      <p:cNvPr id="12" name="Object 6">
                        <a:extLst>
                          <a:ext uri="{FF2B5EF4-FFF2-40B4-BE49-F238E27FC236}">
                            <a16:creationId xmlns:a16="http://schemas.microsoft.com/office/drawing/2014/main" id="{D69E2610-4F0B-EE69-C260-F807F52159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1913" y="1557338"/>
                        <a:ext cx="2032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>
            <a:extLst>
              <a:ext uri="{FF2B5EF4-FFF2-40B4-BE49-F238E27FC236}">
                <a16:creationId xmlns:a16="http://schemas.microsoft.com/office/drawing/2014/main" id="{8224C477-4B70-302C-597F-CFBFA368C6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852738"/>
            <a:ext cx="279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B258E4FF-F797-2C9A-12BA-936FCB236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903663"/>
            <a:ext cx="1778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6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BDEF8A2-5641-B441-870A-1C8411C7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03663"/>
            <a:ext cx="5689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AAA7EFA6-E916-4436-5D74-E711CC6DB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6035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Migration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611DC56E-BCBE-006D-FB5D-1C225095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3344863"/>
            <a:ext cx="2610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discretize:  data are</a:t>
            </a:r>
          </a:p>
        </p:txBody>
      </p:sp>
      <p:cxnSp>
        <p:nvCxnSpPr>
          <p:cNvPr id="11" name="Straight Arrow Connector 12">
            <a:extLst>
              <a:ext uri="{FF2B5EF4-FFF2-40B4-BE49-F238E27FC236}">
                <a16:creationId xmlns:a16="http://schemas.microsoft.com/office/drawing/2014/main" id="{BA42D5E3-B743-B5F0-EF56-E1F03DEFE08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515394" y="3644106"/>
            <a:ext cx="457200" cy="15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6">
            <a:extLst>
              <a:ext uri="{FF2B5EF4-FFF2-40B4-BE49-F238E27FC236}">
                <a16:creationId xmlns:a16="http://schemas.microsoft.com/office/drawing/2014/main" id="{ECF66D5E-6CAB-ACE6-5030-77714004E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7138" y="4483100"/>
            <a:ext cx="13219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</a:t>
            </a:r>
          </a:p>
        </p:txBody>
      </p:sp>
      <p:cxnSp>
        <p:nvCxnSpPr>
          <p:cNvPr id="13" name="Straight Arrow Connector 17">
            <a:extLst>
              <a:ext uri="{FF2B5EF4-FFF2-40B4-BE49-F238E27FC236}">
                <a16:creationId xmlns:a16="http://schemas.microsoft.com/office/drawing/2014/main" id="{2CD33AF0-1F32-CB58-5C48-793CFBC156E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858000" y="4864100"/>
            <a:ext cx="609600" cy="2286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TextBox 22">
            <a:extLst>
              <a:ext uri="{FF2B5EF4-FFF2-40B4-BE49-F238E27FC236}">
                <a16:creationId xmlns:a16="http://schemas.microsoft.com/office/drawing/2014/main" id="{0D47D545-B5C2-24B4-6A2A-DA6D1C36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0263"/>
            <a:ext cx="827405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 of measurement errors: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true value,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observed value,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migration of entries between bins,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‘smeared out’, peaks broadened.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F99E45D6-FD38-894F-E751-0DB94CB28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5775325"/>
            <a:ext cx="7688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constants;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subject to statistical fluctuations.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17FA125-0879-B487-0F6E-BF8A7FB5F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2420938"/>
            <a:ext cx="4597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6A1C47B-0F62-8B70-6A6F-783A1F41E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13" y="3349625"/>
            <a:ext cx="264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>
            <a:extLst>
              <a:ext uri="{FF2B5EF4-FFF2-40B4-BE49-F238E27FC236}">
                <a16:creationId xmlns:a16="http://schemas.microsoft.com/office/drawing/2014/main" id="{72C3CAEA-E1FC-0E44-35B9-626947E404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084763"/>
            <a:ext cx="604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64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CB0377C-3415-0BFD-6DE2-D23E5CA20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260350"/>
            <a:ext cx="662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Efficiency, background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AB68166-FDA8-E779-571E-AED97629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4938" y="3284538"/>
            <a:ext cx="1409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efficiency</a:t>
            </a:r>
          </a:p>
        </p:txBody>
      </p:sp>
      <p:cxnSp>
        <p:nvCxnSpPr>
          <p:cNvPr id="8" name="Straight Arrow Connector 13">
            <a:extLst>
              <a:ext uri="{FF2B5EF4-FFF2-40B4-BE49-F238E27FC236}">
                <a16:creationId xmlns:a16="http://schemas.microsoft.com/office/drawing/2014/main" id="{23F70BB4-5DCB-250C-9ACA-7C002C266F7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3030538" y="3589338"/>
            <a:ext cx="685800" cy="1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16">
            <a:extLst>
              <a:ext uri="{FF2B5EF4-FFF2-40B4-BE49-F238E27FC236}">
                <a16:creationId xmlns:a16="http://schemas.microsoft.com/office/drawing/2014/main" id="{DAB0A695-96FF-4956-337F-097A0657C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886200"/>
            <a:ext cx="79533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an observed event is due to a background process: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952F3F69-6D86-D3A8-2DFD-86690541C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836613"/>
            <a:ext cx="49629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an event goes undetected: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89D7356A-92CF-659D-B237-21514E8D4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5445125"/>
            <a:ext cx="8589596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number of background events in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histogram.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now, assume the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known. 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428C8C49-B147-594D-1C67-708CD81FA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341438"/>
            <a:ext cx="79883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A81EBF0D-5B00-DD75-0CAF-F487A67CC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544763"/>
            <a:ext cx="66167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E3CB7801-C2C1-6E43-52D1-F508C6F085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838" y="3213100"/>
            <a:ext cx="863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4C6ED4C9-E8A7-2687-0A14-BD9DE092BB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424363"/>
            <a:ext cx="297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97B934-BB01-2C7F-E89E-F326C456B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857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The basic ingredients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B9EA6D-F680-C752-4CEF-1F9D5A6BE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20800"/>
            <a:ext cx="4229100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F7FCAD-0B0C-DA38-6C58-DFCBF4957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0"/>
            <a:ext cx="4343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8184AA-23FA-88AD-282C-876A0184C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710238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“true”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834B5116-9CBA-75A1-6664-990554F13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5715000"/>
            <a:ext cx="15896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“observed”</a:t>
            </a:r>
          </a:p>
        </p:txBody>
      </p:sp>
    </p:spTree>
    <p:extLst>
      <p:ext uri="{BB962C8B-B14F-4D97-AF65-F5344CB8AC3E}">
        <p14:creationId xmlns:p14="http://schemas.microsoft.com/office/powerpoint/2010/main" val="417347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71A4A07-7060-2D79-0CC7-35FA985E2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620713"/>
            <a:ext cx="4368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3CC8F242-DFE0-942B-1C0D-DED7DB113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Summary of ingredients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9EF6FB9-8DBD-1FAC-F8CF-39E0F32DC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589588"/>
            <a:ext cx="3352800" cy="863600"/>
          </a:xfrm>
          <a:prstGeom prst="rect">
            <a:avLst/>
          </a:prstGeom>
          <a:noFill/>
          <a:ln w="254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EF2193E1-39F4-4A7C-F742-E23E9019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434" y="877890"/>
            <a:ext cx="226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‘true’ histogram: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33909A8E-C304-1D49-D571-85CC27F38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57338"/>
            <a:ext cx="1808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probabilities:</a:t>
            </a: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160A678E-E84F-B8F6-8587-B713F3E73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25" y="1585913"/>
            <a:ext cx="35433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9594E130-AFE3-A33E-E93C-6AAA9B2B0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8" y="2205038"/>
            <a:ext cx="55645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 values for observed histogram: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BA023DF7-CB83-DE46-9521-AA13AC824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2924175"/>
            <a:ext cx="2743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histogram: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id="{C77F19ED-1F86-A176-4D2F-C91EA79BD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9972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C15CF0DC-B37D-861F-6774-14F9DF1AF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73463"/>
            <a:ext cx="227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response matrix:</a:t>
            </a:r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106EE98A-C4A8-137A-4BC8-A7CCB1FD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94100"/>
            <a:ext cx="5143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0235FDC0-1288-F394-39DA-CD3FFF5C6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4287838"/>
            <a:ext cx="168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efficiencies:</a:t>
            </a: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C42007E9-A0B6-32B9-2C10-0168DAF439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75" y="4076700"/>
            <a:ext cx="17653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45FBDE95-631A-3852-3195-6A7305376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983163"/>
            <a:ext cx="2951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expected background:</a:t>
            </a:r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D62848ED-0824-265F-8095-9B06143AB4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4941888"/>
            <a:ext cx="2222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6">
            <a:extLst>
              <a:ext uri="{FF2B5EF4-FFF2-40B4-BE49-F238E27FC236}">
                <a16:creationId xmlns:a16="http://schemas.microsoft.com/office/drawing/2014/main" id="{EA13D03B-C139-B0C2-07E2-C918A2207B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76475"/>
            <a:ext cx="2146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17">
            <a:extLst>
              <a:ext uri="{FF2B5EF4-FFF2-40B4-BE49-F238E27FC236}">
                <a16:creationId xmlns:a16="http://schemas.microsoft.com/office/drawing/2014/main" id="{D39BEDFE-1FF0-8DD9-E707-708FED94D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732463"/>
            <a:ext cx="2805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These are related by:</a:t>
            </a:r>
          </a:p>
        </p:txBody>
      </p:sp>
      <p:pic>
        <p:nvPicPr>
          <p:cNvPr id="23" name="Picture 18">
            <a:extLst>
              <a:ext uri="{FF2B5EF4-FFF2-40B4-BE49-F238E27FC236}">
                <a16:creationId xmlns:a16="http://schemas.microsoft.com/office/drawing/2014/main" id="{35329BB9-82D5-411F-8225-19EC25695A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225" y="5800725"/>
            <a:ext cx="26289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364443B-62AC-81C7-7BE8-00F53C54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84188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(ML) estimator from inverting the response matrix</a:t>
            </a:r>
            <a:endParaRPr lang="en-GB" altLang="en-US" sz="32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F3C9CB1-AA83-EC6A-7905-9FD46BE1D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1628775"/>
            <a:ext cx="12538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35BB8BAD-59B5-2D37-1678-59F189A4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1628775"/>
            <a:ext cx="2196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inverted: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F886512-83D0-3DE5-1B64-CEAAFC6E4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1628775"/>
            <a:ext cx="2552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D57B84EB-D1B1-F4E6-AC27-A03FB3C18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651000"/>
            <a:ext cx="1841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4DBD8E68-257E-A2C1-11B1-2C02C4C5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63" y="2713038"/>
            <a:ext cx="5114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data are independent Poisson: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3DF7F921-E4C8-B2EE-29DD-FAB06830A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476500"/>
            <a:ext cx="2844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844514A0-3225-EB05-7141-C4D60D1E1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751263"/>
            <a:ext cx="3065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log-likelihood is</a:t>
            </a:r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EA1F28F4-3666-9EEA-490B-3963120B9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463925"/>
            <a:ext cx="3911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1">
            <a:extLst>
              <a:ext uri="{FF2B5EF4-FFF2-40B4-BE49-F238E27FC236}">
                <a16:creationId xmlns:a16="http://schemas.microsoft.com/office/drawing/2014/main" id="{3B45D671-C1F7-E71A-EE28-9F421CDC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4729163"/>
            <a:ext cx="22138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estimator is </a:t>
            </a: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B43FA4DD-5E2D-D5F7-58F1-1E42464F26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759325"/>
            <a:ext cx="10922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Arrow Connector 13">
            <a:extLst>
              <a:ext uri="{FF2B5EF4-FFF2-40B4-BE49-F238E27FC236}">
                <a16:creationId xmlns:a16="http://schemas.microsoft.com/office/drawing/2014/main" id="{5AE5AD6E-5063-591E-7044-ACFE0D0FB48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89138" y="5767388"/>
            <a:ext cx="71120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3B69D29-6931-6AD3-63AA-95DE383F5F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863" y="5407025"/>
            <a:ext cx="25527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61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FDFAEB9-D988-4DF4-2668-7E1C4EB7E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52400"/>
            <a:ext cx="7570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Example with ML solution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489FEE5-3DA7-9EDD-C73E-485DFA7F7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809625"/>
            <a:ext cx="60452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9859947E-C06B-B040-4C6C-62D14CD05F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343400"/>
            <a:ext cx="17399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Catastrophic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failure???</a:t>
            </a:r>
          </a:p>
        </p:txBody>
      </p:sp>
    </p:spTree>
    <p:extLst>
      <p:ext uri="{BB962C8B-B14F-4D97-AF65-F5344CB8AC3E}">
        <p14:creationId xmlns:p14="http://schemas.microsoft.com/office/powerpoint/2010/main" val="86089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2ACE7A6-883B-4003-7E07-45CAADEBB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What went wrong?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4C669C5-B745-9FD2-2E5E-65C7A0F77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762000"/>
            <a:ext cx="239395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479A2451-7E9C-B723-3CF2-A05012D4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990600"/>
            <a:ext cx="37496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</a:t>
            </a:r>
            <a:r>
              <a:rPr lang="el-GR" altLang="en-US" b="1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 </a:t>
            </a: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really had a lot of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fine structure.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420BF40A-966D-DDF1-A1E7-70450690B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2514600"/>
            <a:ext cx="2311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D8009BE3-230C-CEAC-5BA7-577B5DBBC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3276600"/>
            <a:ext cx="330475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Applying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washes this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out, but leaves a residual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structure:</a:t>
            </a: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F8B1F5EF-DD88-9AA4-E8C6-B29D347ABD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7696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96FFC42-4D23-83B7-3C74-712C13780E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844800"/>
            <a:ext cx="13335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3">
            <a:extLst>
              <a:ext uri="{FF2B5EF4-FFF2-40B4-BE49-F238E27FC236}">
                <a16:creationId xmlns:a16="http://schemas.microsoft.com/office/drawing/2014/main" id="{9AAF6745-12BF-E006-CE83-AD6FC42D6C7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553200" y="3225800"/>
            <a:ext cx="685800" cy="457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17">
            <a:extLst>
              <a:ext uri="{FF2B5EF4-FFF2-40B4-BE49-F238E27FC236}">
                <a16:creationId xmlns:a16="http://schemas.microsoft.com/office/drawing/2014/main" id="{A43858DA-7F49-95DE-EBAB-DB6539B6A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1968500"/>
            <a:ext cx="419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8">
            <a:extLst>
              <a:ext uri="{FF2B5EF4-FFF2-40B4-BE49-F238E27FC236}">
                <a16:creationId xmlns:a16="http://schemas.microsoft.com/office/drawing/2014/main" id="{A0B0456D-5427-9B6A-2924-DE06EA7247C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3276600" y="2286000"/>
            <a:ext cx="762000" cy="762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21">
            <a:extLst>
              <a:ext uri="{FF2B5EF4-FFF2-40B4-BE49-F238E27FC236}">
                <a16:creationId xmlns:a16="http://schemas.microsoft.com/office/drawing/2014/main" id="{15357975-34ED-85DB-6C46-400E4F6FA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494338"/>
            <a:ext cx="80370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we don’t have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only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−1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“thinks” fluctuations in 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residual of original fine structure, puts this back into </a:t>
            </a:r>
          </a:p>
        </p:txBody>
      </p:sp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97065D64-7021-DF5B-DC8C-6A24F6B07F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860080"/>
              </p:ext>
            </p:extLst>
          </p:nvPr>
        </p:nvGraphicFramePr>
        <p:xfrm>
          <a:off x="7620000" y="5943600"/>
          <a:ext cx="266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66700" imgH="355600" progId="Equation.3">
                  <p:embed/>
                </p:oleObj>
              </mc:Choice>
              <mc:Fallback>
                <p:oleObj name="Equation" r:id="rId7" imgW="266700" imgH="355600" progId="Equation.3">
                  <p:embed/>
                  <p:pic>
                    <p:nvPicPr>
                      <p:cNvPr id="110607" name="Object 2">
                        <a:extLst>
                          <a:ext uri="{FF2B5EF4-FFF2-40B4-BE49-F238E27FC236}">
                            <a16:creationId xmlns:a16="http://schemas.microsoft.com/office/drawing/2014/main" id="{62CB6520-140A-E1FD-C148-887F04FE3A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943600"/>
                        <a:ext cx="266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6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A2EB24B-0E1B-3BC6-0124-D6299BFB03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Maximum likelihood solution revisited</a:t>
            </a:r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DBE9BDF7-CBEF-C8DF-E0FB-4C0C38061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1219200"/>
            <a:ext cx="636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Poisson data the ML estimators are unbiased: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D3B20CBD-B80F-0800-B93C-F2B629ABE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890838"/>
            <a:ext cx="2628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covariance is: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B1606352-E2D8-8CA0-EFFC-63E822788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8" y="5630863"/>
            <a:ext cx="8234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(Recall these statistical errors were huge for the example shown.)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0A381DD-13B6-4AC0-4544-B9878373C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4560888"/>
            <a:ext cx="3581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AD673BF6-E262-DB40-4093-C1188962D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336550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6F7A7997-4C50-613C-A53D-E1D3C9ECC9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16113"/>
            <a:ext cx="40894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4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AE9C959-5933-CF9F-FEBC-85688CD20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ML solution revisited (2)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2C6F42AA-DC4B-E126-9431-59D87BDF6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0" y="1946275"/>
            <a:ext cx="584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0">
            <a:extLst>
              <a:ext uri="{FF2B5EF4-FFF2-40B4-BE49-F238E27FC236}">
                <a16:creationId xmlns:a16="http://schemas.microsoft.com/office/drawing/2014/main" id="{BF2BF0C2-7CCF-C79E-FE2A-96166FA10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955675"/>
            <a:ext cx="7776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inequality gives for unbiased estimators the 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(co)variance bound:</a:t>
            </a: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BE43E581-25EC-AEB2-7E7D-C3D5A78C5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3241675"/>
            <a:ext cx="41402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41CEE596-A887-DE39-DA6A-0543FDDC0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389313"/>
            <a:ext cx="1287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invert </a:t>
            </a:r>
            <a:r>
              <a:rPr lang="en-US" altLang="en-US" dirty="0">
                <a:solidFill>
                  <a:srgbClr val="C00000"/>
                </a:solidFill>
                <a:cs typeface="Times New Roman" panose="02020603050405020304" pitchFamily="18" charset="0"/>
              </a:rPr>
              <a:t>→</a:t>
            </a:r>
          </a:p>
        </p:txBody>
      </p:sp>
      <p:sp>
        <p:nvSpPr>
          <p:cNvPr id="11" name="TextBox 14">
            <a:extLst>
              <a:ext uri="{FF2B5EF4-FFF2-40B4-BE49-F238E27FC236}">
                <a16:creationId xmlns:a16="http://schemas.microsoft.com/office/drawing/2014/main" id="{BAECC3BF-C875-FB19-4A70-BF261E01F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4079875"/>
            <a:ext cx="78660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is the same as the actual variance!  I.e. ML solution gives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smallest variance among all unbiased estimators, even though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variance was huge.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unfolding one must accept some bias in exchange for a</a:t>
            </a:r>
          </a:p>
          <a:p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(hopefully large) reduction in variance.</a:t>
            </a:r>
          </a:p>
        </p:txBody>
      </p:sp>
    </p:spTree>
    <p:extLst>
      <p:ext uri="{BB962C8B-B14F-4D97-AF65-F5344CB8AC3E}">
        <p14:creationId xmlns:p14="http://schemas.microsoft.com/office/powerpoint/2010/main" val="378727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Parameter Estimation 2-1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79" y="2074409"/>
            <a:ext cx="634212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parameters, systematic uncertainties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Maximum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Least Squares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Bayesian parameter estimation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Marginalization of posterior pdf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Markov Chain Monte Carlo</a:t>
            </a:r>
          </a:p>
        </p:txBody>
      </p:sp>
    </p:spTree>
    <p:extLst>
      <p:ext uri="{BB962C8B-B14F-4D97-AF65-F5344CB8AC3E}">
        <p14:creationId xmlns:p14="http://schemas.microsoft.com/office/powerpoint/2010/main" val="84483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4115769-57D0-B74A-0795-5CCF1C284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Correction factor method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671EEAB7-5C73-AD44-3A26-16F0650C9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01700"/>
            <a:ext cx="7950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D7FA020-D434-9D40-AD1A-87C5027E7B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92300"/>
            <a:ext cx="16383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D761CEEB-56AE-0B2B-E6A1-7C734BE804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5000"/>
            <a:ext cx="43561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85D6890F-4C65-496B-22BA-2B7EB51FE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38400"/>
            <a:ext cx="3479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3C60B094-DB81-FE71-2E64-06A5A6F8AD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3048000"/>
            <a:ext cx="49403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CE7B9A95-9985-ABDE-C5B3-C1188E6F94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10100"/>
            <a:ext cx="4495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C1C8FE6E-EA67-9E93-AC55-8BFE35AA03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305300"/>
            <a:ext cx="30099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6">
            <a:extLst>
              <a:ext uri="{FF2B5EF4-FFF2-40B4-BE49-F238E27FC236}">
                <a16:creationId xmlns:a16="http://schemas.microsoft.com/office/drawing/2014/main" id="{48BB0DB9-47EC-8B7A-A655-3830D1BD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557838"/>
            <a:ext cx="447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Nonzero bias unless MC = Nature. 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0E053A91-518F-C6E9-DDA4-329E26801A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943600"/>
            <a:ext cx="205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8">
            <a:extLst>
              <a:ext uri="{FF2B5EF4-FFF2-40B4-BE49-F238E27FC236}">
                <a16:creationId xmlns:a16="http://schemas.microsoft.com/office/drawing/2014/main" id="{CFA06EE8-266A-B7FF-4F21-B4B8F3203213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086600" y="5562600"/>
            <a:ext cx="381000" cy="22860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">
            <a:extLst>
              <a:ext uri="{FF2B5EF4-FFF2-40B4-BE49-F238E27FC236}">
                <a16:creationId xmlns:a16="http://schemas.microsoft.com/office/drawing/2014/main" id="{C90F0952-A9FF-6EA5-B328-4721A79F1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830638"/>
            <a:ext cx="7599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O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(1)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statistical errors far smaller than for ML.</a:t>
            </a:r>
          </a:p>
        </p:txBody>
      </p:sp>
    </p:spTree>
    <p:extLst>
      <p:ext uri="{BB962C8B-B14F-4D97-AF65-F5344CB8AC3E}">
        <p14:creationId xmlns:p14="http://schemas.microsoft.com/office/powerpoint/2010/main" val="5950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A445801-FA20-1F9C-26DF-5E9D0C2C9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1788"/>
            <a:ext cx="820737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Reality check on the statistical errors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58CB09D-4359-8AB9-5FB5-E9275DFFF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268413"/>
            <a:ext cx="4277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for some bin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have: 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58FCAB79-E6AC-8384-8CC8-5F3BC12E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100" y="20638"/>
            <a:ext cx="2755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from Bob Cousins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70481DB0-ABDA-6849-3FFC-B93C90A9F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060575"/>
            <a:ext cx="13970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1AB3CAA0-E012-C023-F8FE-1D41ED865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1989138"/>
            <a:ext cx="10922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19C42265-E92B-29F4-1F8C-A7D6F611F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1989138"/>
            <a:ext cx="1460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3">
            <a:extLst>
              <a:ext uri="{FF2B5EF4-FFF2-40B4-BE49-F238E27FC236}">
                <a16:creationId xmlns:a16="http://schemas.microsoft.com/office/drawing/2014/main" id="{9B800AB9-0818-0212-6064-AA5B82B760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68313" y="3068638"/>
            <a:ext cx="566737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6">
            <a:extLst>
              <a:ext uri="{FF2B5EF4-FFF2-40B4-BE49-F238E27FC236}">
                <a16:creationId xmlns:a16="http://schemas.microsoft.com/office/drawing/2014/main" id="{F507101A-CD7B-A05A-8AD8-BA620EDD02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81300"/>
            <a:ext cx="2400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F31E950E-34D3-2E2D-0CA8-2AD4BCC1BE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781300"/>
            <a:ext cx="28321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8">
            <a:extLst>
              <a:ext uri="{FF2B5EF4-FFF2-40B4-BE49-F238E27FC236}">
                <a16:creationId xmlns:a16="http://schemas.microsoft.com/office/drawing/2014/main" id="{D9FA3B3D-F9F6-3ECE-F886-2C2F42AF7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44900"/>
            <a:ext cx="8401467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according to the estimate, only 10 of the 100 events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 in the bin belong there; the rest spilled in from outside.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have a 10% measurement if it is based on only 10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events that really carry information about the desired parameter?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6F5CB9F6-0BE4-0060-984F-68231573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2741613"/>
            <a:ext cx="1431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(10% stat.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error)</a:t>
            </a:r>
          </a:p>
        </p:txBody>
      </p:sp>
    </p:spTree>
    <p:extLst>
      <p:ext uri="{BB962C8B-B14F-4D97-AF65-F5344CB8AC3E}">
        <p14:creationId xmlns:p14="http://schemas.microsoft.com/office/powerpoint/2010/main" val="416542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3C47E8F-D768-3ABF-6BF8-B9C176490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Discussion of correction factor method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BF894EA9-C0BC-DAFE-0496-3ED2E00DA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135063"/>
            <a:ext cx="84836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with all unfolding methods, we get a reduction in statistical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 in exchange for a bias..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bias should be small if the bin width is substantially larger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the resolution, so that there is not much bin migration.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if other uncertainties dominate in an analysis, correction factors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provide a quick and simple solution (a “first-look”).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more careful analysis the other regularized unfolding methods are usually preferred.  </a:t>
            </a:r>
          </a:p>
        </p:txBody>
      </p:sp>
    </p:spTree>
    <p:extLst>
      <p:ext uri="{BB962C8B-B14F-4D97-AF65-F5344CB8AC3E}">
        <p14:creationId xmlns:p14="http://schemas.microsoft.com/office/powerpoint/2010/main" val="17978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BBB4B47-1E4B-EF94-9888-11AD336CCA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Regularized unfolding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74F3AAE-2225-7119-FC80-FFB7AAADD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990600"/>
            <a:ext cx="80391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30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53BF257-BAAD-6293-A0A0-238BB55AE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31788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Regularized unfolding (2)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3F0A28CD-D74A-0A3B-E4EE-3545E94A1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03300"/>
            <a:ext cx="79248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A568639C-E3C1-C446-F335-BF0EA5301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1529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4C6120-E138-1470-16C6-5FA07C6AD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949700"/>
            <a:ext cx="60452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0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3B98628-F522-992D-73FB-8531A7C53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71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Tikhonov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regularization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199FEC9-8BFA-CA57-4B1C-9103A1FC4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02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4C0CFCC-D2D6-A767-8C57-5CB2DC15B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7721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065CFD4-5CD5-1FC2-8F0C-296AB791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63119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C7813E80-C871-202F-51A9-066B7482F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6261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>
            <a:extLst>
              <a:ext uri="{FF2B5EF4-FFF2-40B4-BE49-F238E27FC236}">
                <a16:creationId xmlns:a16="http://schemas.microsoft.com/office/drawing/2014/main" id="{86CB805B-18DC-4686-5C78-1349A0A88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2800"/>
            <a:ext cx="4937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DCD3C9-75F3-2E5A-A599-4259481904C5}"/>
              </a:ext>
            </a:extLst>
          </p:cNvPr>
          <p:cNvSpPr txBox="1"/>
          <p:nvPr/>
        </p:nvSpPr>
        <p:spPr>
          <a:xfrm>
            <a:off x="606425" y="5919788"/>
            <a:ext cx="657167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Solution using Singular Value Decomposition (SVD).</a:t>
            </a:r>
          </a:p>
        </p:txBody>
      </p:sp>
    </p:spTree>
    <p:extLst>
      <p:ext uri="{BB962C8B-B14F-4D97-AF65-F5344CB8AC3E}">
        <p14:creationId xmlns:p14="http://schemas.microsoft.com/office/powerpoint/2010/main" val="392745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4261F89-6DF7-76D6-A0C8-22FC38446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1788"/>
            <a:ext cx="80279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SVD implementation of </a:t>
            </a:r>
            <a:r>
              <a:rPr lang="en-GB" sz="3200" kern="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Tikhonov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unfolding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954368-3A45-9FC5-372E-195A01A29B17}"/>
              </a:ext>
            </a:extLst>
          </p:cNvPr>
          <p:cNvSpPr txBox="1"/>
          <p:nvPr/>
        </p:nvSpPr>
        <p:spPr>
          <a:xfrm>
            <a:off x="539750" y="981075"/>
            <a:ext cx="486902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Hoecker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V.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Kartvelishvili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NIM A372 (1996) 469;</a:t>
            </a:r>
          </a:p>
          <a:p>
            <a:pPr>
              <a:defRPr/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TSVDUnfold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ROOT).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77B57B9-B68A-4F61-ACF9-4970A3CE7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192338"/>
            <a:ext cx="15760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Minimizes 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4F614A8-CC80-1F88-C3C9-3EDBD0074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047875"/>
            <a:ext cx="61341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4">
            <a:extLst>
              <a:ext uri="{FF2B5EF4-FFF2-40B4-BE49-F238E27FC236}">
                <a16:creationId xmlns:a16="http://schemas.microsoft.com/office/drawing/2014/main" id="{23189C2B-E4E4-3E23-9A4E-1382090D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3046413"/>
            <a:ext cx="813421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Numerical implementation using Singular Value Decomposition.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Recommendations for setting regularization parameter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Transform variables so errors 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Gauss(0,1);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number of transformed values significantly different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from zero gives prescription for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or base choice of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τ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unfolding of test distributions.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5327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C4D015C-D5B1-ED7C-0980-E920081DC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71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+mj-lt"/>
                <a:ea typeface="ＭＳ Ｐゴシック" charset="-128"/>
                <a:cs typeface="ＭＳ Ｐゴシック" charset="-128"/>
              </a:rPr>
              <a:t>SVD example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5CB86125-1F09-3FAA-F337-DB3CE0C1A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87475"/>
            <a:ext cx="5049837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F1201CB-2137-2E78-8D54-C60FEF3F1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2000"/>
            <a:ext cx="64389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06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2693991-0FB8-6AB5-0CDF-F5DF1FE6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04800"/>
            <a:ext cx="73421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Regularization function based on entropy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2C901222-6D67-4267-5F67-23353B667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4991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9EB549A4-1F77-1D43-9B93-F0DB0BB5C5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29210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261CA564-D7F6-6060-BEC8-7328629E00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590800"/>
            <a:ext cx="726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442F382A-8C94-E7EA-5110-2186F88D9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124200"/>
            <a:ext cx="6248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3CB32F-F37E-FE0C-9C03-6C70DE887E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8387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75D3AE5-BEAE-153A-EB2A-D764965D5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4406900"/>
            <a:ext cx="49784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DCF768-949A-20F7-4E14-E11C91755C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57800"/>
            <a:ext cx="7404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A29F1BF-9B85-BD3A-E91F-680A9C55A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5949950"/>
            <a:ext cx="3263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CAE150-2E09-53BB-02F3-071B36C12E88}"/>
              </a:ext>
            </a:extLst>
          </p:cNvPr>
          <p:cNvSpPr txBox="1"/>
          <p:nvPr/>
        </p:nvSpPr>
        <p:spPr>
          <a:xfrm>
            <a:off x="581025" y="6035675"/>
            <a:ext cx="35353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have Bayesian motivation:</a:t>
            </a:r>
          </a:p>
        </p:txBody>
      </p:sp>
    </p:spTree>
    <p:extLst>
      <p:ext uri="{BB962C8B-B14F-4D97-AF65-F5344CB8AC3E}">
        <p14:creationId xmlns:p14="http://schemas.microsoft.com/office/powerpoint/2010/main" val="324689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8323FA8-A5CA-8872-0777-C831F3D9A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04800"/>
            <a:ext cx="662463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Example of entropy-based unfolding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94C6AE99-5BAF-37EA-3ABD-C227D6602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889000"/>
            <a:ext cx="6054725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242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23038"/>
            <a:ext cx="2073048" cy="263525"/>
          </a:xfrm>
        </p:spPr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89106FB-F4D6-4B41-8C2A-770DB6CBB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153988"/>
            <a:ext cx="88519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uncertainties and nuisance parameters</a:t>
            </a:r>
            <a:endParaRPr lang="en-GB" altLang="en-US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973B1906-AE96-5E4A-98F9-719454EF5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50888"/>
            <a:ext cx="60989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general, our model of the data is not perfect:</a:t>
            </a:r>
          </a:p>
        </p:txBody>
      </p:sp>
      <p:sp>
        <p:nvSpPr>
          <p:cNvPr id="8" name="Line 4">
            <a:extLst>
              <a:ext uri="{FF2B5EF4-FFF2-40B4-BE49-F238E27FC236}">
                <a16:creationId xmlns:a16="http://schemas.microsoft.com/office/drawing/2014/main" id="{799CE769-D4B6-3F4B-BF79-F301B1147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1508125"/>
            <a:ext cx="0" cy="2022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5">
            <a:extLst>
              <a:ext uri="{FF2B5EF4-FFF2-40B4-BE49-F238E27FC236}">
                <a16:creationId xmlns:a16="http://schemas.microsoft.com/office/drawing/2014/main" id="{E4146360-EB7C-8C4B-B57D-69F721815F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3188" y="3524250"/>
            <a:ext cx="23749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6">
            <a:extLst>
              <a:ext uri="{FF2B5EF4-FFF2-40B4-BE49-F238E27FC236}">
                <a16:creationId xmlns:a16="http://schemas.microsoft.com/office/drawing/2014/main" id="{32460044-ADAE-3C43-8AEF-F5C2F66F9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1787525"/>
            <a:ext cx="2197100" cy="173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C0FB41-7C89-DB42-8ACE-A6A03F9F0EC5}"/>
              </a:ext>
            </a:extLst>
          </p:cNvPr>
          <p:cNvSpPr>
            <a:spLocks/>
          </p:cNvSpPr>
          <p:nvPr/>
        </p:nvSpPr>
        <p:spPr bwMode="auto">
          <a:xfrm>
            <a:off x="1371600" y="2116138"/>
            <a:ext cx="2209800" cy="1409700"/>
          </a:xfrm>
          <a:custGeom>
            <a:avLst/>
            <a:gdLst>
              <a:gd name="T0" fmla="*/ 0 w 1112"/>
              <a:gd name="T1" fmla="*/ 2147483646 h 720"/>
              <a:gd name="T2" fmla="*/ 2147483646 w 1112"/>
              <a:gd name="T3" fmla="*/ 2147483646 h 720"/>
              <a:gd name="T4" fmla="*/ 2147483646 w 1112"/>
              <a:gd name="T5" fmla="*/ 2147483646 h 720"/>
              <a:gd name="T6" fmla="*/ 2147483646 w 1112"/>
              <a:gd name="T7" fmla="*/ 2147483646 h 720"/>
              <a:gd name="T8" fmla="*/ 2147483646 w 1112"/>
              <a:gd name="T9" fmla="*/ 2147483646 h 720"/>
              <a:gd name="T10" fmla="*/ 2147483646 w 1112"/>
              <a:gd name="T11" fmla="*/ 0 h 7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12"/>
              <a:gd name="T19" fmla="*/ 0 h 720"/>
              <a:gd name="T20" fmla="*/ 1112 w 1112"/>
              <a:gd name="T21" fmla="*/ 720 h 7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12" h="720">
                <a:moveTo>
                  <a:pt x="0" y="720"/>
                </a:moveTo>
                <a:cubicBezTo>
                  <a:pt x="121" y="576"/>
                  <a:pt x="243" y="433"/>
                  <a:pt x="328" y="352"/>
                </a:cubicBezTo>
                <a:cubicBezTo>
                  <a:pt x="413" y="271"/>
                  <a:pt x="451" y="265"/>
                  <a:pt x="512" y="232"/>
                </a:cubicBezTo>
                <a:cubicBezTo>
                  <a:pt x="573" y="199"/>
                  <a:pt x="629" y="175"/>
                  <a:pt x="696" y="152"/>
                </a:cubicBezTo>
                <a:cubicBezTo>
                  <a:pt x="763" y="129"/>
                  <a:pt x="843" y="121"/>
                  <a:pt x="912" y="96"/>
                </a:cubicBezTo>
                <a:cubicBezTo>
                  <a:pt x="981" y="71"/>
                  <a:pt x="1079" y="16"/>
                  <a:pt x="1112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29BA5CAE-E35E-434E-952A-62756FB1C1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3265490"/>
            <a:ext cx="3978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 Box 9">
            <a:extLst>
              <a:ext uri="{FF2B5EF4-FFF2-40B4-BE49-F238E27FC236}">
                <a16:creationId xmlns:a16="http://schemas.microsoft.com/office/drawing/2014/main" id="{B94C97D4-A989-844D-A700-8A6FFCFE1C53}"/>
              </a:ext>
            </a:extLst>
          </p:cNvPr>
          <p:cNvSpPr txBox="1">
            <a:spLocks noChangeArrowheads="1"/>
          </p:cNvSpPr>
          <p:nvPr/>
        </p:nvSpPr>
        <p:spPr bwMode="auto">
          <a:xfrm flipV="1">
            <a:off x="722352" y="180975"/>
            <a:ext cx="553998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cs typeface="Times New Roman" panose="02020603050405020304" pitchFamily="18" charset="0"/>
              </a:rPr>
              <a:t>P</a:t>
            </a:r>
            <a:r>
              <a:rPr lang="en-US" altLang="en-US" sz="800" i="1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|</a:t>
            </a:r>
            <a:r>
              <a:rPr lang="el-GR" altLang="en-US" sz="2400" i="1" dirty="0">
                <a:cs typeface="Times New Roman" panose="02020603050405020304" pitchFamily="18" charset="0"/>
              </a:rPr>
              <a:t>θ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6D16ABA-746B-194A-A33A-C84C87C2F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1395641"/>
            <a:ext cx="11977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  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102AFB07-D9CE-FF4B-BD64-923E3F9DE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725" y="1954441"/>
            <a:ext cx="9028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truth:</a:t>
            </a:r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6DDAB7C3-0298-C945-A6BF-C3C4B77A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" y="3767138"/>
            <a:ext cx="4381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improve model by including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adjustable parameters.</a:t>
            </a:r>
          </a:p>
        </p:txBody>
      </p:sp>
      <p:sp>
        <p:nvSpPr>
          <p:cNvPr id="17" name="TextBox 24">
            <a:extLst>
              <a:ext uri="{FF2B5EF4-FFF2-40B4-BE49-F238E27FC236}">
                <a16:creationId xmlns:a16="http://schemas.microsoft.com/office/drawing/2014/main" id="{43F054DE-3FC7-CA4D-A198-E06AAA7ED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4713288"/>
            <a:ext cx="8369984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 ↔ systematic uncertainty. Some point in the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 space of the enlarged model should be “true”.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Presence of nuisance parameter decreases sensitivity of analysis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parameter of interest (e.g., increases variance of estimate).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84615C-194C-CF4C-AF6B-7CFD42C1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007" y="3914322"/>
            <a:ext cx="2462400" cy="50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CD2040-F93B-1B4F-8329-08C0D0C6D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486" y="1414236"/>
            <a:ext cx="1560775" cy="43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D71C78-EBC7-AF49-8A46-FE0DD4F1F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457" y="1969407"/>
            <a:ext cx="384619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7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3A4D7B5-56A1-87EE-6C41-89CAB24B9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223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Estimating bias and variance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B12BC-2790-484A-1C78-D5EC474C7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30313"/>
            <a:ext cx="70993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3DE909E-67CD-C470-FA01-D21276912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2527300"/>
            <a:ext cx="7594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A921EDA5-5273-65AC-E328-CA9E9CE75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136900"/>
            <a:ext cx="59309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>
            <a:extLst>
              <a:ext uri="{FF2B5EF4-FFF2-40B4-BE49-F238E27FC236}">
                <a16:creationId xmlns:a16="http://schemas.microsoft.com/office/drawing/2014/main" id="{F17E0D2A-FF1E-98D4-43D6-53189AC940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03663"/>
            <a:ext cx="889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2A635531-793B-088B-E100-956343C1F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3878263"/>
            <a:ext cx="2679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>
            <a:extLst>
              <a:ext uri="{FF2B5EF4-FFF2-40B4-BE49-F238E27FC236}">
                <a16:creationId xmlns:a16="http://schemas.microsoft.com/office/drawing/2014/main" id="{557DDEDB-0245-ADBC-F9AF-FE3DE0D28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75225"/>
            <a:ext cx="525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5">
            <a:extLst>
              <a:ext uri="{FF2B5EF4-FFF2-40B4-BE49-F238E27FC236}">
                <a16:creationId xmlns:a16="http://schemas.microsoft.com/office/drawing/2014/main" id="{217DC6CF-31AF-1021-98BE-88477A31E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</p:spTree>
    <p:extLst>
      <p:ext uri="{BB962C8B-B14F-4D97-AF65-F5344CB8AC3E}">
        <p14:creationId xmlns:p14="http://schemas.microsoft.com/office/powerpoint/2010/main" val="2573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82601D-BA88-EC36-56E6-ECE4E6C1D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7625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Choosing the regularization parameter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4F3616E-70B5-C561-BD72-61AA9C093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12838"/>
            <a:ext cx="7931150" cy="476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DAEEA746-0074-1C2A-2B89-2134E120B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</p:spTree>
    <p:extLst>
      <p:ext uri="{BB962C8B-B14F-4D97-AF65-F5344CB8AC3E}">
        <p14:creationId xmlns:p14="http://schemas.microsoft.com/office/powerpoint/2010/main" val="50097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3EB3E7-04CE-EB96-53F9-336805F7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36588"/>
            <a:ext cx="7343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Choosing the regularization parameter (2)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0F5A8-AA9E-2390-2E58-C2BCCE62F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E88EFD0D-13B2-CEAC-78F5-02EE2583BC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85875"/>
            <a:ext cx="73533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06FCC597-B0C0-B846-70E6-B1FD2D8F5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81275"/>
            <a:ext cx="83693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B34D4468-81F2-DD09-30C1-6D69FD821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62138"/>
            <a:ext cx="32004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81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3EB3E7-04CE-EB96-53F9-336805F75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840" y="211795"/>
            <a:ext cx="73437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Choosing the regularization parameter (3)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90F5A8-AA9E-2390-2E58-C2BCCE62F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3" y="4558694"/>
            <a:ext cx="8680768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Kuusela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V. M. Panaretos, “Statistical unfolding of elementary particle spectra: Empirical Bayes estimation and bias-corrected uncertainty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quantifica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tion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,” Ann. Appl. Stat., vol. 9, pp. 1671–1705, 2015. </a:t>
            </a:r>
          </a:p>
          <a:p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Pim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Jordi </a:t>
            </a:r>
            <a:r>
              <a:rPr lang="en-US" altLang="en-US" sz="1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Verschuuren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Novel Unfolding Methods and Measurements of </a:t>
            </a:r>
            <a:r>
              <a:rPr lang="en-US" altLang="en-US" sz="1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tt</a:t>
            </a:r>
            <a:r>
              <a:rPr lang="en-US" altLang="en-US" sz="1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̄ Differential Cross Sections with SMEFT interpretation using the ATLAS detector at the LHC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(PhD thesis), Royal Holloway, University of London, 2021.</a:t>
            </a:r>
          </a:p>
          <a:p>
            <a:endParaRPr lang="en-US" altLang="en-US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C75A85-9A86-DDE6-8D9D-F108858D09F2}"/>
              </a:ext>
            </a:extLst>
          </p:cNvPr>
          <p:cNvSpPr txBox="1"/>
          <p:nvPr/>
        </p:nvSpPr>
        <p:spPr>
          <a:xfrm>
            <a:off x="347344" y="831304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look at the average coverage probability of the 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68.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intervals for individual bins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A3669D-5EB3-FB09-3279-3710A16CD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450" y="1619927"/>
            <a:ext cx="5511800" cy="1143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4E2EEE-7151-36F8-E009-48C8136B6D64}"/>
              </a:ext>
            </a:extLst>
          </p:cNvPr>
          <p:cNvSpPr txBox="1"/>
          <p:nvPr/>
        </p:nvSpPr>
        <p:spPr>
          <a:xfrm>
            <a:off x="347343" y="2730101"/>
            <a:ext cx="787137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400" dirty="0">
                <a:solidFill>
                  <a:srgbClr val="0070C0"/>
                </a:solidFill>
                <a:effectLst/>
                <a:latin typeface="CMR12"/>
              </a:rPr>
              <a:t>In the limit of no regularization, the coverage probability should converge to its nominal value </a:t>
            </a:r>
            <a:r>
              <a:rPr lang="en-GB" sz="2400" i="1" dirty="0" err="1">
                <a:solidFill>
                  <a:srgbClr val="0070C0"/>
                </a:solidFill>
                <a:effectLst/>
                <a:latin typeface="CMMI12"/>
              </a:rPr>
              <a:t>P</a:t>
            </a:r>
            <a:r>
              <a:rPr lang="en-GB" sz="2400" baseline="-25000" dirty="0" err="1">
                <a:solidFill>
                  <a:srgbClr val="0070C0"/>
                </a:solidFill>
                <a:effectLst/>
                <a:latin typeface="CMR8"/>
              </a:rPr>
              <a:t>nom</a:t>
            </a:r>
            <a:r>
              <a:rPr lang="en-GB" sz="2400" dirty="0">
                <a:solidFill>
                  <a:srgbClr val="0070C0"/>
                </a:solidFill>
                <a:effectLst/>
                <a:latin typeface="CMR8"/>
              </a:rPr>
              <a:t> </a:t>
            </a:r>
            <a:r>
              <a:rPr lang="en-GB" sz="2400" dirty="0">
                <a:solidFill>
                  <a:srgbClr val="0070C0"/>
                </a:solidFill>
                <a:effectLst/>
                <a:latin typeface="CMR12"/>
              </a:rPr>
              <a:t>= 0</a:t>
            </a:r>
            <a:r>
              <a:rPr lang="en-GB" sz="2400" dirty="0">
                <a:solidFill>
                  <a:srgbClr val="0070C0"/>
                </a:solidFill>
                <a:effectLst/>
                <a:latin typeface="CMMI12"/>
              </a:rPr>
              <a:t>.</a:t>
            </a:r>
            <a:r>
              <a:rPr lang="en-GB" sz="2400" dirty="0">
                <a:solidFill>
                  <a:srgbClr val="0070C0"/>
                </a:solidFill>
                <a:effectLst/>
                <a:latin typeface="CMR12"/>
              </a:rPr>
              <a:t>683. </a:t>
            </a:r>
          </a:p>
          <a:p>
            <a:r>
              <a:rPr lang="en-GB" sz="2400" dirty="0">
                <a:solidFill>
                  <a:srgbClr val="0070C0"/>
                </a:solidFill>
                <a:latin typeface="CMR12"/>
              </a:rPr>
              <a:t>So choose the </a:t>
            </a:r>
            <a:r>
              <a:rPr lang="en-GB" sz="2400" dirty="0">
                <a:solidFill>
                  <a:srgbClr val="0070C0"/>
                </a:solidFill>
                <a:effectLst/>
                <a:latin typeface="CMR12"/>
              </a:rPr>
              <a:t> regularization parameter that gives a minimum </a:t>
            </a:r>
            <a:r>
              <a:rPr lang="en-GB" sz="2400" i="1" dirty="0" err="1">
                <a:solidFill>
                  <a:srgbClr val="0070C0"/>
                </a:solidFill>
                <a:effectLst/>
                <a:latin typeface="CMMI12"/>
              </a:rPr>
              <a:t>P</a:t>
            </a:r>
            <a:r>
              <a:rPr lang="en-GB" sz="2400" baseline="-25000" dirty="0" err="1">
                <a:solidFill>
                  <a:srgbClr val="0070C0"/>
                </a:solidFill>
                <a:effectLst/>
                <a:latin typeface="CMR8"/>
              </a:rPr>
              <a:t>cov</a:t>
            </a:r>
            <a:r>
              <a:rPr lang="en-GB" sz="2400" dirty="0">
                <a:solidFill>
                  <a:srgbClr val="0070C0"/>
                </a:solidFill>
                <a:effectLst/>
                <a:latin typeface="CMR8"/>
              </a:rPr>
              <a:t> </a:t>
            </a:r>
            <a:r>
              <a:rPr lang="en-GB" sz="2400" dirty="0">
                <a:solidFill>
                  <a:srgbClr val="0070C0"/>
                </a:solidFill>
                <a:effectLst/>
                <a:latin typeface="CMR12"/>
              </a:rPr>
              <a:t>= </a:t>
            </a:r>
            <a:r>
              <a:rPr lang="en-GB" sz="2400" i="1" dirty="0" err="1">
                <a:solidFill>
                  <a:srgbClr val="0070C0"/>
                </a:solidFill>
                <a:effectLst/>
                <a:latin typeface="CMMI12"/>
              </a:rPr>
              <a:t>P</a:t>
            </a:r>
            <a:r>
              <a:rPr lang="en-GB" sz="2400" baseline="-25000" dirty="0" err="1">
                <a:solidFill>
                  <a:srgbClr val="0070C0"/>
                </a:solidFill>
                <a:effectLst/>
                <a:latin typeface="CMR8"/>
              </a:rPr>
              <a:t>nom</a:t>
            </a:r>
            <a:r>
              <a:rPr lang="en-GB" sz="2400" dirty="0">
                <a:solidFill>
                  <a:srgbClr val="0070C0"/>
                </a:solidFill>
                <a:effectLst/>
                <a:latin typeface="CMR8"/>
              </a:rPr>
              <a:t> </a:t>
            </a:r>
            <a:r>
              <a:rPr lang="en-GB" sz="2400" dirty="0">
                <a:solidFill>
                  <a:srgbClr val="0070C0"/>
                </a:solidFill>
                <a:effectLst/>
                <a:latin typeface="CMMI12"/>
              </a:rPr>
              <a:t>− </a:t>
            </a:r>
            <a:r>
              <a:rPr lang="el-GR" sz="2400" i="1" dirty="0">
                <a:solidFill>
                  <a:srgbClr val="0070C0"/>
                </a:solidFill>
                <a:effectLst/>
                <a:latin typeface="CMMI12"/>
              </a:rPr>
              <a:t>ε</a:t>
            </a:r>
            <a:r>
              <a:rPr lang="en-GB" sz="2400" dirty="0">
                <a:solidFill>
                  <a:srgbClr val="0070C0"/>
                </a:solidFill>
                <a:effectLst/>
                <a:latin typeface="CMMI12"/>
              </a:rPr>
              <a:t> </a:t>
            </a:r>
            <a:r>
              <a:rPr lang="en-GB" sz="2400" dirty="0">
                <a:solidFill>
                  <a:srgbClr val="0070C0"/>
                </a:solidFill>
                <a:effectLst/>
                <a:latin typeface="CMR12"/>
              </a:rPr>
              <a:t>defined by a tolerance parameter </a:t>
            </a:r>
            <a:r>
              <a:rPr lang="el-GR" sz="2400" i="1" dirty="0">
                <a:solidFill>
                  <a:srgbClr val="0070C0"/>
                </a:solidFill>
                <a:effectLst/>
                <a:latin typeface="CMMI12"/>
              </a:rPr>
              <a:t>ε</a:t>
            </a:r>
            <a:r>
              <a:rPr lang="en-GB" sz="2400" dirty="0">
                <a:solidFill>
                  <a:srgbClr val="0070C0"/>
                </a:solidFill>
                <a:effectLst/>
                <a:latin typeface="CMR12"/>
              </a:rPr>
              <a:t>. 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8BDEEBC-4A0E-8F53-8684-1911BB0C7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26619"/>
            <a:ext cx="7777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Some examples with </a:t>
            </a:r>
            <a:r>
              <a:rPr lang="en-GB" sz="3200" kern="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Tikhonov</a:t>
            </a: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 regularization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A7C187-CE82-86C2-DEAD-3EFF0068B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862355F-C814-C73D-8DD0-78FCBB836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3369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03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7D45F5B-DEB0-C10F-C5F6-E2647E7CC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726621"/>
            <a:ext cx="7777163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Some examples with entropy regularization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8B30D-C58B-7699-3A9A-86D9237AA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4913" y="28575"/>
            <a:ext cx="53990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Analysis, OUP (1998) Ch. 11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531FE676-C1D8-EB7F-FDB6-E915C9D90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70" y="1418771"/>
            <a:ext cx="73152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73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43F5B3-5ACA-675A-EEB7-3D3F8BBF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333375"/>
            <a:ext cx="703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Stat. and sys. errors of unfolded solution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28DE6872-821B-A0BA-8967-353E7A30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14400"/>
            <a:ext cx="7501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the statistical covariance matrix of the unfolded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estimators is not diagonal; need to report full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A6F4D374-87B2-0ACF-B32E-CB7FDB9F7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828800"/>
            <a:ext cx="24082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id="{2971CE24-E794-E7BF-0538-44D7DE4A0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438400"/>
            <a:ext cx="839628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unfolding necessarily introduces biases as well, corresponding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a systematic uncertainty (also correlated between bins).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This is more difficult to estimate.  Suppose, nevertheless,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we manage to report both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stat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sys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test a new theory depending on parameters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use e.g.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1FC867D-1B23-4A41-BF0F-4993E5A42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334000"/>
            <a:ext cx="826386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Mixes frequentist and Bayesian elements; interpretation of result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problematic, especially if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sys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itself has large uncertainty.  </a:t>
            </a: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22AEC160-FD6E-994F-DE87-15B567C9F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724400"/>
            <a:ext cx="6370638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01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B33E56-2939-97E8-242B-ED9362BBD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Folding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F0BC9A11-569D-958F-FC97-1EBB6162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819150"/>
            <a:ext cx="852752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a theory predicts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 →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(may depend on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l-GR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the response matrix </a:t>
            </a:r>
            <a:r>
              <a:rPr lang="en-US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expected background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this 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predicts the expected numbers of observed events: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95F6752B-F9EC-AE02-CD7F-8B383F619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13000"/>
            <a:ext cx="16891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8D921A7D-B4C5-4EDE-F330-6F78F6434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971800"/>
            <a:ext cx="73610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this we can get the likelihood, e.g., for Poisson data,</a:t>
            </a:r>
          </a:p>
        </p:txBody>
      </p:sp>
      <p:pic>
        <p:nvPicPr>
          <p:cNvPr id="10" name="Picture 11">
            <a:extLst>
              <a:ext uri="{FF2B5EF4-FFF2-40B4-BE49-F238E27FC236}">
                <a16:creationId xmlns:a16="http://schemas.microsoft.com/office/drawing/2014/main" id="{E14EDE20-CC8E-960D-E00F-88706AD44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644900"/>
            <a:ext cx="26797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2">
            <a:extLst>
              <a:ext uri="{FF2B5EF4-FFF2-40B4-BE49-F238E27FC236}">
                <a16:creationId xmlns:a16="http://schemas.microsoft.com/office/drawing/2014/main" id="{4B0D0BB1-6493-6999-3DBC-BFE1BC73C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48200"/>
            <a:ext cx="75904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using this we can fit parameters and/or test, e.g., using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likelihood ratio statistic</a:t>
            </a: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id="{A1A89878-1428-3411-22BF-1CF07EB6B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562600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09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1A4A62E-E60B-4AB7-623A-D95246290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257175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Versus unfolding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2A00AA2-820F-F7E9-436D-EC402131A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819150"/>
            <a:ext cx="7767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an unfolded spectrum and full statistical and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covariance matrices, to compare this to a model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endParaRPr lang="en-US" altLang="en-US" b="1" i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compute likelihood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723C1AB7-F79C-BE6F-987E-51D0209405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175" y="2535238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pic>
        <p:nvPicPr>
          <p:cNvPr id="10" name="Picture 16">
            <a:extLst>
              <a:ext uri="{FF2B5EF4-FFF2-40B4-BE49-F238E27FC236}">
                <a16:creationId xmlns:a16="http://schemas.microsoft.com/office/drawing/2014/main" id="{74AF91E8-17CF-EBE3-B18A-CF4535E6D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86100"/>
            <a:ext cx="4953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7">
            <a:extLst>
              <a:ext uri="{FF2B5EF4-FFF2-40B4-BE49-F238E27FC236}">
                <a16:creationId xmlns:a16="http://schemas.microsoft.com/office/drawing/2014/main" id="{6DED0527-FDB2-74C4-B97C-9BB07F2F1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716338"/>
            <a:ext cx="8474821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Complications because one needs estimate of systematic bias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U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sys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find a gain in sensitivity from the test using the unfolded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distribution, e.g., through a decrease in statistical errors, then we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exploiting information inserted via the regularization (e.g.,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imposed smoothness).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7DDC72-F6FD-6C8B-B315-B2A7907E0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568" y="2108200"/>
            <a:ext cx="31968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B7F9898-36EC-F77F-F999-B1C29C11CA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ML solution again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182E9C7-856B-ECE1-B31D-999DEE97E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19150"/>
            <a:ext cx="8820043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standpoint of testing a theory or estimating its parameters, 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ML solution, despite catastrophically large errors, is equivalent</a:t>
            </a:r>
          </a:p>
          <a:p>
            <a:pPr>
              <a:spcAft>
                <a:spcPts val="1200"/>
              </a:spcAft>
            </a:pPr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using the uncorrected data (same information content).</a:t>
            </a:r>
          </a:p>
          <a:p>
            <a:r>
              <a:rPr lang="en-US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no bias (at least from unfolding), so use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7F82E39-8908-190D-AF3C-31F4E6854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06813"/>
            <a:ext cx="829162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estimators of </a:t>
            </a:r>
            <a:r>
              <a:rPr lang="el-GR" altLang="en-US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should have close to optimal properties: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 bias, minimum variance.</a:t>
            </a:r>
            <a:endParaRPr lang="el-GR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corresponding estimators from any unfolded solution cannot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general match this.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Crucial point is to use full covariance, not just diagonal errors.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16C08C-8829-5516-4A8C-971B0B762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00" y="2844800"/>
            <a:ext cx="5473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20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pic>
        <p:nvPicPr>
          <p:cNvPr id="6" name="Picture 12">
            <a:extLst>
              <a:ext uri="{FF2B5EF4-FFF2-40B4-BE49-F238E27FC236}">
                <a16:creationId xmlns:a16="http://schemas.microsoft.com/office/drawing/2014/main" id="{50228E67-6A24-E24B-ADD0-FF6704662D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55875"/>
            <a:ext cx="433228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565495AF-70E7-474C-89B0-1A43F156388B}"/>
              </a:ext>
            </a:extLst>
          </p:cNvPr>
          <p:cNvSpPr txBox="1">
            <a:spLocks noChangeArrowheads="1"/>
          </p:cNvSpPr>
          <p:nvPr/>
        </p:nvSpPr>
        <p:spPr>
          <a:xfrm>
            <a:off x="1286669" y="339726"/>
            <a:ext cx="6570662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Example:  fitting a straight line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DDA86278-781E-7645-8EE3-F64787A09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165225"/>
            <a:ext cx="7894637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Model:</a:t>
            </a:r>
            <a:r>
              <a:rPr lang="el-GR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all follow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~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known.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Goal:  estimate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Here suppose we don’t care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(example of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“nuisance parameter”)</a:t>
            </a:r>
          </a:p>
        </p:txBody>
      </p:sp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7DF22BCD-B1C4-F546-82EA-BE3BB55F7C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296988"/>
            <a:ext cx="34194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txp_fig">
            <a:extLst>
              <a:ext uri="{FF2B5EF4-FFF2-40B4-BE49-F238E27FC236}">
                <a16:creationId xmlns:a16="http://schemas.microsoft.com/office/drawing/2014/main" id="{7F259F00-7A1B-9E42-955B-E82539D513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811463"/>
            <a:ext cx="34194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5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28D193-EBA5-6177-6C2F-A47413196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52400"/>
            <a:ext cx="66246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200" kern="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charset="-128"/>
                <a:cs typeface="Calibri" panose="020F0502020204030204" pitchFamily="34" charset="0"/>
              </a:rPr>
              <a:t>Summary/discussion on unfolding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BD866769-D85B-4FC0-32BC-E47F0667E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1" y="952953"/>
            <a:ext cx="8527976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Unfolding can be a minefield and is not necessary if goal is to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 measured distribution with a model prediction.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 comparison of uncorrected distribution with </a:t>
            </a:r>
            <a:r>
              <a:rPr lang="en-US" altLang="en-US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theories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 problem, as long as it is reported together with the expected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background and response matrix.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practice complications because these ingredients have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uncertainties, and they must be reported as well.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Unfolding useful for getting an actual estimate of the distribution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think we’ve measured; can e.g. compare ATLAS/CMS.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test using unfolded distribution should take account of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(correlated) bias introduced by the unfolding procedure.</a:t>
            </a:r>
          </a:p>
        </p:txBody>
      </p:sp>
    </p:spTree>
    <p:extLst>
      <p:ext uri="{BB962C8B-B14F-4D97-AF65-F5344CB8AC3E}">
        <p14:creationId xmlns:p14="http://schemas.microsoft.com/office/powerpoint/2010/main" val="33428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AB150-9854-815C-A12B-280FE0991D51}"/>
              </a:ext>
            </a:extLst>
          </p:cNvPr>
          <p:cNvSpPr txBox="1"/>
          <p:nvPr/>
        </p:nvSpPr>
        <p:spPr>
          <a:xfrm>
            <a:off x="2198914" y="239486"/>
            <a:ext cx="5775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references on unfolding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C2529-34AB-4AAB-3AEB-AECBAA69781B}"/>
              </a:ext>
            </a:extLst>
          </p:cNvPr>
          <p:cNvSpPr txBox="1"/>
          <p:nvPr/>
        </p:nvSpPr>
        <p:spPr>
          <a:xfrm>
            <a:off x="370114" y="1240971"/>
            <a:ext cx="8458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Lydia Brenner, et al.,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Comparison of unfolding methods using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RooFitUnfold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dirty="0"/>
              <a:t>International Journal of Modern Physics A, Vol. 35, No. 24, 2050145 (2020); e-print:  arXiv:1910.14654.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P.A.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Zyla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et al., (PDG), Prog. 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Theor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 Exp. Phys. 2020, 083C01 (2020) and 2021 update; (Sec. 40.2.5 on unfolding).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G. Cowan, Statistical Data Analysis (1998)  (Ch. 11).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O. Behnke </a:t>
            </a:r>
            <a:r>
              <a:rPr lang="en-GB" sz="2000" i="1" dirty="0"/>
              <a:t>et al.</a:t>
            </a:r>
            <a:r>
              <a:rPr lang="en-GB" sz="2000" dirty="0"/>
              <a:t>, editors, </a:t>
            </a:r>
            <a:r>
              <a:rPr lang="en-GB" sz="2000" i="1" dirty="0"/>
              <a:t>Data analysis in high energy physics</a:t>
            </a:r>
            <a:r>
              <a:rPr lang="en-GB" sz="2000" dirty="0"/>
              <a:t>, Wiley-VCH, Weinheim, (2013) (Ch. 6 by Volker </a:t>
            </a:r>
            <a:r>
              <a:rPr lang="en-GB" sz="2000" dirty="0" err="1"/>
              <a:t>Blobel</a:t>
            </a:r>
            <a:r>
              <a:rPr lang="en-GB" sz="2000" dirty="0"/>
              <a:t>).</a:t>
            </a:r>
          </a:p>
          <a:p>
            <a:pPr>
              <a:spcAft>
                <a:spcPts val="1200"/>
              </a:spcAft>
            </a:pPr>
            <a:r>
              <a:rPr lang="en-GB" sz="2000" dirty="0"/>
              <a:t>S. Schmitt, </a:t>
            </a:r>
            <a:r>
              <a:rPr lang="en-GB" sz="2000" i="1" dirty="0"/>
              <a:t>Data Unfolding Methods in High Energy Physics</a:t>
            </a:r>
            <a:r>
              <a:rPr lang="en-GB" sz="2000" dirty="0"/>
              <a:t>, EPJ Web of Conferences </a:t>
            </a:r>
            <a:r>
              <a:rPr lang="en-GB" sz="2000" b="1" dirty="0"/>
              <a:t>137</a:t>
            </a:r>
            <a:r>
              <a:rPr lang="en-GB" sz="2000" dirty="0"/>
              <a:t>, 11008 (2017), e-print arXiv:1611.01927.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G. Cowan, A Survey of Unfolding Methods in Particle Physics, in M. Whalley and L. Lyons (eds.), Advanced Statistical Techniques in Particle Physics (Proceedings) Durham, UK, March 18-22, 2002, Conf. Proc. C 0203181 (2002) 248-257.</a:t>
            </a:r>
          </a:p>
        </p:txBody>
      </p:sp>
    </p:spTree>
    <p:extLst>
      <p:ext uri="{BB962C8B-B14F-4D97-AF65-F5344CB8AC3E}">
        <p14:creationId xmlns:p14="http://schemas.microsoft.com/office/powerpoint/2010/main" val="281494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051EED7-D721-EDD6-67DD-CBBFE7457EC3}"/>
              </a:ext>
            </a:extLst>
          </p:cNvPr>
          <p:cNvSpPr txBox="1">
            <a:spLocks noChangeArrowheads="1"/>
          </p:cNvSpPr>
          <p:nvPr/>
        </p:nvSpPr>
        <p:spPr>
          <a:xfrm>
            <a:off x="1180420" y="104095"/>
            <a:ext cx="6624637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Finally...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B02CEF64-F18F-EEE6-FF80-F2647D8E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123" y="605291"/>
            <a:ext cx="8256940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Estimation of parameters is usually the “easy” part of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statistics: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Frequentist:  maximize the likelihood.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Bayesian:  find posterior pdf and summarize (e.g. mode).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Standard tools for quantifying precision of estimates: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Variance of estimators, confidence intervals,...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there are many potential stumbling blocks: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 versus variance trade-off (how many parameters to fit?);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goodness of fit (usually only for LS or binned data);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choice of prior for Bayesian approach;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unexpected </a:t>
            </a:r>
            <a:r>
              <a:rPr lang="en-US" alt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LS averages with correlations,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unknown errors (“errors on errors”)</a:t>
            </a:r>
          </a:p>
        </p:txBody>
      </p:sp>
    </p:spTree>
    <p:extLst>
      <p:ext uri="{BB962C8B-B14F-4D97-AF65-F5344CB8AC3E}">
        <p14:creationId xmlns:p14="http://schemas.microsoft.com/office/powerpoint/2010/main" val="197711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CAB150-9854-815C-A12B-280FE0991D51}"/>
              </a:ext>
            </a:extLst>
          </p:cNvPr>
          <p:cNvSpPr txBox="1"/>
          <p:nvPr/>
        </p:nvSpPr>
        <p:spPr>
          <a:xfrm>
            <a:off x="3265714" y="566057"/>
            <a:ext cx="231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94996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288924" y="236311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Errors on Errors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4F032-6892-B24C-AD3A-7131E1B62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7" y="1153885"/>
            <a:ext cx="5310261" cy="50731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A36158-E19C-F14E-8AEC-8A1C4D056067}"/>
              </a:ext>
            </a:extLst>
          </p:cNvPr>
          <p:cNvSpPr txBox="1"/>
          <p:nvPr/>
        </p:nvSpPr>
        <p:spPr>
          <a:xfrm>
            <a:off x="0" y="0"/>
            <a:ext cx="2176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xkcd.com</a:t>
            </a:r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/2110/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72DD05-D5B3-3547-97A9-D2B3FFA6F2E8}"/>
              </a:ext>
            </a:extLst>
          </p:cNvPr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Randall Munroe, </a:t>
            </a:r>
            <a:r>
              <a:rPr lang="en-US" sz="16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xkcd.com</a:t>
            </a:r>
            <a:endParaRPr lang="en-US" sz="1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57FA1C3-AB87-EC4F-ADDC-8073C23FC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9117" y="2056379"/>
            <a:ext cx="287717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in G. Cowan, </a:t>
            </a:r>
            <a:r>
              <a:rPr lang="is-I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Eur. Phys. J. C (2019) 79:133,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arXiv:1809.05778</a:t>
            </a: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Collaborators include: </a:t>
            </a:r>
          </a:p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Enzo Canonero (RHUL), Alessandra </a:t>
            </a:r>
            <a:r>
              <a:rPr lang="en-US" sz="20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Brazzale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(U. Padova)</a:t>
            </a:r>
          </a:p>
        </p:txBody>
      </p:sp>
    </p:spTree>
    <p:extLst>
      <p:ext uri="{BB962C8B-B14F-4D97-AF65-F5344CB8AC3E}">
        <p14:creationId xmlns:p14="http://schemas.microsoft.com/office/powerpoint/2010/main" val="33190145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83004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AC112-985C-FF4B-B123-1726B8172A67}"/>
              </a:ext>
            </a:extLst>
          </p:cNvPr>
          <p:cNvSpPr txBox="1"/>
          <p:nvPr/>
        </p:nvSpPr>
        <p:spPr>
          <a:xfrm>
            <a:off x="489857" y="751112"/>
            <a:ext cx="8338457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Analyses that are limited by systematic uncertainties become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sensitive to the assigned values of systematic errors.</a:t>
            </a:r>
          </a:p>
          <a:p>
            <a:pPr>
              <a:spcAft>
                <a:spcPts val="1200"/>
              </a:spcAft>
            </a:pP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But these error estimates are also uncertain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errors on errors)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Could just try inflating the systematic error estimates, but this turns out not to be enough, especially if the analysis uses least squares (equivalent to assuming Gaussian pdfs in likelihood).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for “errors on errors” most visible when measurements are not internally consistent within their estimated uncertainties.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Candidate use cases in particle physics: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Combinations of inconsistent measurements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Analyses where systematic error assigned by ad hoc recipe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	Any analysis where assigned systematic error is uncertain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49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38" y="6523038"/>
            <a:ext cx="2149248" cy="263525"/>
          </a:xfrm>
        </p:spPr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0083EBC-C2A3-E743-9238-69D39807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25" y="42789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 (2)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31578-5AC1-1246-9FA8-AE39DD67B11B}"/>
              </a:ext>
            </a:extLst>
          </p:cNvPr>
          <p:cNvSpPr txBox="1"/>
          <p:nvPr/>
        </p:nvSpPr>
        <p:spPr>
          <a:xfrm>
            <a:off x="444465" y="707572"/>
            <a:ext cx="852536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Assuming known standard deviations for least squares, uncertainty (e.g. confidence interval) does not reflect goodness of fit: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average of 9 ± 1 and 11 ± 1 is  10 ± 0.71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Least squares average of 5 ± 1 and 15 ± 1 is 10 ± 0.71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7690B-188B-7243-B9F6-253922516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17" y="2720520"/>
            <a:ext cx="3221953" cy="288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8287DA-DE53-D945-AD29-7D7336230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094" y="2725964"/>
            <a:ext cx="2880000" cy="288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95E535-3FA0-0E44-B15A-5333E1BA24E5}"/>
              </a:ext>
            </a:extLst>
          </p:cNvPr>
          <p:cNvSpPr txBox="1"/>
          <p:nvPr/>
        </p:nvSpPr>
        <p:spPr>
          <a:xfrm>
            <a:off x="468086" y="5671456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Width of confidence interval for the mean does not reflect the consistency of the values being averaged.</a:t>
            </a:r>
          </a:p>
        </p:txBody>
      </p:sp>
    </p:spTree>
    <p:extLst>
      <p:ext uri="{BB962C8B-B14F-4D97-AF65-F5344CB8AC3E}">
        <p14:creationId xmlns:p14="http://schemas.microsoft.com/office/powerpoint/2010/main" val="386866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BC8319-0D86-5C40-B656-ADF5261463D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Formulation of the problem</a:t>
            </a:r>
            <a:endParaRPr lang="en-GB" sz="3600" baseline="-25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measurements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have probability (density)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parameters of interest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l-GR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nuisance parameters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provide info on nuisance parameters, often treat their best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estimates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Gaussian distributed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giving likelihood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log-likelihood (up to additive const.)</a:t>
            </a:r>
          </a:p>
        </p:txBody>
      </p:sp>
      <p:pic>
        <p:nvPicPr>
          <p:cNvPr id="163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Systematic errors and their uncertainty</a:t>
            </a:r>
            <a:endParaRPr lang="en-GB" sz="3600" baseline="-250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times the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from an indirect measurement, Gaussian model approximate and/or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sometimes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at best a guess that represents an uncertainty in the underlying model (“theoretical error”).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any case we can allow that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known in general with perfect accuracy.</a:t>
            </a:r>
          </a:p>
        </p:txBody>
      </p:sp>
    </p:spTree>
    <p:extLst>
      <p:ext uri="{BB962C8B-B14F-4D97-AF65-F5344CB8AC3E}">
        <p14:creationId xmlns:p14="http://schemas.microsoft.com/office/powerpoint/2010/main" val="180201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59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want to treat the systematic errors as uncertain,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let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 adjustable nuisance parameters.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estimates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or equivalently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is an estimate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the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95527" y="4943475"/>
            <a:ext cx="84296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that they give desired relative uncertainty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”bell-shaped” models tried; qualitatively similar results.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pdf leads to important mathematical simplifications.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pic>
        <p:nvPicPr>
          <p:cNvPr id="6" name="Picture 3" descr="txp_fig">
            <a:extLst>
              <a:ext uri="{FF2B5EF4-FFF2-40B4-BE49-F238E27FC236}">
                <a16:creationId xmlns:a16="http://schemas.microsoft.com/office/drawing/2014/main" id="{F33E20FF-BD45-D94B-AF81-FE34B152068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79900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9722B98B-0703-1C4A-9642-3A1C8D0DE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688" y="333375"/>
            <a:ext cx="7529512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Maximum likelihood fit with Gaussian data</a:t>
            </a:r>
          </a:p>
        </p:txBody>
      </p:sp>
      <p:pic>
        <p:nvPicPr>
          <p:cNvPr id="8" name="Picture 15" descr="txp_fig">
            <a:extLst>
              <a:ext uri="{FF2B5EF4-FFF2-40B4-BE49-F238E27FC236}">
                <a16:creationId xmlns:a16="http://schemas.microsoft.com/office/drawing/2014/main" id="{5713C5BD-1A65-1E4C-ADB7-3260C9FF87B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2468563"/>
            <a:ext cx="643572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200739C4-D9B6-E44B-889E-22F7C2EC8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1190625"/>
            <a:ext cx="713092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this example, the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assumed independent, so the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function is a product of Gaussians:</a:t>
            </a:r>
          </a:p>
        </p:txBody>
      </p:sp>
      <p:sp>
        <p:nvSpPr>
          <p:cNvPr id="10" name="TextBox 21">
            <a:extLst>
              <a:ext uri="{FF2B5EF4-FFF2-40B4-BE49-F238E27FC236}">
                <a16:creationId xmlns:a16="http://schemas.microsoft.com/office/drawing/2014/main" id="{3D484818-26DE-D741-BFAE-182F46F76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" y="3559175"/>
            <a:ext cx="7526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Maximizing the likelihood is here equivalent to minimizing</a:t>
            </a:r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204750B7-BBCE-0A44-A8B3-B2DA355B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75" y="5186363"/>
            <a:ext cx="8193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i.e., for Gaussian data, ML same as Method of Least Squares (LS)</a:t>
            </a:r>
          </a:p>
        </p:txBody>
      </p:sp>
    </p:spTree>
    <p:extLst>
      <p:ext uri="{BB962C8B-B14F-4D97-AF65-F5344CB8AC3E}">
        <p14:creationId xmlns:p14="http://schemas.microsoft.com/office/powerpoint/2010/main" val="112365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Distributions of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GB" sz="3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98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6729" y="2988222"/>
            <a:ext cx="8391400" cy="36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Treated like data: 	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(the primary measurements)</a:t>
            </a:r>
            <a:endParaRPr lang="en-US" i="1" baseline="-25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(estimates of nuisance par.)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(estimates of variances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				of estimates of NP)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Adjustable parameters:   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(parameters of interest)</a:t>
            </a:r>
            <a:endParaRPr lang="el-G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(nuisance parameters)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     				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u,N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 of NP estimates)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Fixed parameters:     	     </a:t>
            </a: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-25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(rel. err. in estimate of </a:t>
            </a:r>
            <a:r>
              <a:rPr lang="el-GR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EED7D89-CD85-7248-95C1-2B1995D80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Likelihood for Gamma Variance Model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AEFA0A2E-4EC3-2249-A279-514005D0D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7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BE8A89-EF82-8443-B5C8-C3B4AAF1A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814" y="1509258"/>
            <a:ext cx="1603948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682796-EB75-6A4E-8C17-7E3937EF10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873" y="2132919"/>
            <a:ext cx="168554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883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profile over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limit of small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log terms revert back to the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quadratic form seen with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63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likelihood from Student’s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Since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 and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Resulting likelihood same as profile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ʹ(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l-GR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64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fitting, averages</a:t>
            </a:r>
            <a:endParaRPr lang="en-GB" sz="36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4531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independent </a:t>
            </a: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766485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parameters of interest in the fit function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bias parameters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constrained by control measurements </a:t>
            </a:r>
            <a:endParaRPr lang="el-GR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~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Gauss(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so that</a:t>
            </a:r>
            <a:r>
              <a:rPr lang="el-GR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known we have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B4664D-7CD1-9747-BFFE-70931D9D33F4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65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known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Profiling over the bias parameters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known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usual least-squares (BLUE) </a:t>
            </a: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Generally in real measurement,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Generalized to case of correlated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summing 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and systematic covariance matrices.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8D5458-0944-474A-A658-44775D49F83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66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 fitting with uncertain </a:t>
            </a:r>
            <a:r>
              <a:rPr lang="el-GR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GB" sz="36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u,i</a:t>
            </a:r>
            <a:endParaRPr lang="en-GB" sz="3600" i="1" baseline="-25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7320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08000" y="979488"/>
            <a:ext cx="8548914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now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adjustable parameters with gamma distributed estimates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Retaining the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but profiling over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l-GR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3703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477157" y="3897085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Profiled values of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solution to cubic equations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67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17704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average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values,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8, 9, 10, 11, 12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all with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stat. and sys. errors of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suppose negligible error on error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(here take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0.01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all).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68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242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pulled up to 12.0, size of confidence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(would be exactly unchanged with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730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69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4843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assign to each measurement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still at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10.00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size of interval moves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0.63 → 0.65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pic>
        <p:nvPicPr>
          <p:cNvPr id="6" name="Picture 15">
            <a:extLst>
              <a:ext uri="{FF2B5EF4-FFF2-40B4-BE49-F238E27FC236}">
                <a16:creationId xmlns:a16="http://schemas.microsoft.com/office/drawing/2014/main" id="{7C12CBF0-1BEE-DE49-8D50-52DB9799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979738"/>
            <a:ext cx="3938587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82F4218A-AEF0-EE4D-9A7C-FAFAC281AF66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251619"/>
            <a:ext cx="5505450" cy="3984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θ</a:t>
            </a:r>
            <a:r>
              <a:rPr lang="en-GB" altLang="en-US" sz="3200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</a:t>
            </a:r>
            <a:r>
              <a:rPr lang="en-GB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known a priori</a:t>
            </a:r>
          </a:p>
        </p:txBody>
      </p:sp>
      <p:pic>
        <p:nvPicPr>
          <p:cNvPr id="8" name="Picture 3" descr="txp_fig">
            <a:extLst>
              <a:ext uri="{FF2B5EF4-FFF2-40B4-BE49-F238E27FC236}">
                <a16:creationId xmlns:a16="http://schemas.microsoft.com/office/drawing/2014/main" id="{38D534F3-60FD-C949-885E-79ADC74BBB1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2122488"/>
            <a:ext cx="686435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txp_fig">
            <a:extLst>
              <a:ext uri="{FF2B5EF4-FFF2-40B4-BE49-F238E27FC236}">
                <a16:creationId xmlns:a16="http://schemas.microsoft.com/office/drawing/2014/main" id="{8C6CC074-812D-C74E-8E27-54F3E66B998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1079500"/>
            <a:ext cx="604202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FE45D9F3-70B0-FC42-97E2-6F21B7936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" y="3495675"/>
            <a:ext cx="3987566" cy="223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Gaussian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ML same as LS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Minimize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estimator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Come up one unit from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</a:p>
        </p:txBody>
      </p:sp>
      <p:pic>
        <p:nvPicPr>
          <p:cNvPr id="11" name="Picture 7" descr="txp_fig">
            <a:extLst>
              <a:ext uri="{FF2B5EF4-FFF2-40B4-BE49-F238E27FC236}">
                <a16:creationId xmlns:a16="http://schemas.microsoft.com/office/drawing/2014/main" id="{84746AEC-DF54-B243-9A68-1C1675B967C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4805363"/>
            <a:ext cx="546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>
            <a:extLst>
              <a:ext uri="{FF2B5EF4-FFF2-40B4-BE49-F238E27FC236}">
                <a16:creationId xmlns:a16="http://schemas.microsoft.com/office/drawing/2014/main" id="{FEB68D84-BC19-EF4E-8ACE-3747FBC00C7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65763"/>
            <a:ext cx="495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txp_fig">
            <a:extLst>
              <a:ext uri="{FF2B5EF4-FFF2-40B4-BE49-F238E27FC236}">
                <a16:creationId xmlns:a16="http://schemas.microsoft.com/office/drawing/2014/main" id="{50CFCC2F-64E8-CF46-8CC6-8B0B1DAC6A8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354513"/>
            <a:ext cx="3937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36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70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with all  </a:t>
            </a:r>
            <a:r>
              <a:rPr lang="en-GB" sz="3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0.2 </a:t>
            </a:r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534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Same now with the outlier (middle measurement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→ 20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→10.75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(outlier pulls much less).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Half-size of interval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0.78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(inflated because of bad </a:t>
            </a:r>
            <a:r>
              <a:rPr 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g.o.f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71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4255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 one might think that the error on the error in the previous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 could be taken into account conservatively by inflating 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952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74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2305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the sensitivity to the outlier is not reduced and the size of the</a:t>
            </a:r>
          </a:p>
          <a:p>
            <a:r>
              <a:rPr lang="en-US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confidence interval is still independent of goodness of fit.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INFN 2024, Paestum / Parameter Estimation 2</a:t>
            </a:r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72</a:t>
            </a:fld>
            <a:endParaRPr lang="en-GB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 on errors on errors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873125"/>
            <a:ext cx="8160204" cy="38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 model for variance estimates gives confidence intervals</a:t>
            </a:r>
          </a:p>
          <a:p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increase in size when the data are internally inconsistent,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gives decreased sensitivity to outliers.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 assumes that meaningful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can be assigned and is valuable when systematic errors are not well known but enough “expert opinion” is available to do so.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Equivalence with Student’s 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model, </a:t>
            </a:r>
            <a:r>
              <a:rPr lang="el-GR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1/2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degrees of freedom.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profile likelihood – quadratic terms replaced by logs: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369207" y="4974770"/>
            <a:ext cx="8461375" cy="1335995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720749" y="5633585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91" y="5160510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78" y="5110389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pic>
        <p:nvPicPr>
          <p:cNvPr id="6" name="Picture 17">
            <a:extLst>
              <a:ext uri="{FF2B5EF4-FFF2-40B4-BE49-F238E27FC236}">
                <a16:creationId xmlns:a16="http://schemas.microsoft.com/office/drawing/2014/main" id="{94950D02-946E-B14A-BA56-516C84EAA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2052638"/>
            <a:ext cx="48228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93D6B57B-6FAC-534E-A465-C80BE18910D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128713"/>
            <a:ext cx="762635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DC10FBFB-ECBF-C24A-ACC1-F53C65D2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4130675"/>
            <a:ext cx="2783134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Correlation between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causes errors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increase.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FB76A272-3625-9A4C-8734-F971EE560E9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741863"/>
            <a:ext cx="698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2">
            <a:extLst>
              <a:ext uri="{FF2B5EF4-FFF2-40B4-BE49-F238E27FC236}">
                <a16:creationId xmlns:a16="http://schemas.microsoft.com/office/drawing/2014/main" id="{05DD08C8-B242-084C-BFF1-828635643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2225675"/>
            <a:ext cx="3336491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 deviations from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tangent lines to contour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3" descr="txp_fig">
            <a:extLst>
              <a:ext uri="{FF2B5EF4-FFF2-40B4-BE49-F238E27FC236}">
                <a16:creationId xmlns:a16="http://schemas.microsoft.com/office/drawing/2014/main" id="{DA337792-B09B-A64A-9FA2-C2A0D7572A6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408363"/>
            <a:ext cx="1917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FA3553DB-7F48-D247-920E-3756786E2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04813"/>
            <a:ext cx="5313363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 (or LS) fit of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GB" altLang="en-US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4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INFN 2024, Paestum / Parameter Estimation 2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ED3A06A-1A45-5448-9122-892ECAD5A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985963"/>
            <a:ext cx="5740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CCE45E12-DE25-EE41-944F-E942BFB43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3654425"/>
            <a:ext cx="29178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information on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improves accuracy of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endParaRPr lang="en-US" alt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DB2190E0-FE5A-9C4A-A560-CABC934C3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214313"/>
            <a:ext cx="840581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we have a measurement </a:t>
            </a:r>
            <a:r>
              <a:rPr lang="en-GB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~ </a:t>
            </a:r>
            <a:r>
              <a:rPr lang="en-GB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Gauss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(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GB" altLang="en-US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GB" altLang="en-US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GB" altLang="en-US" baseline="-37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GB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endParaRPr lang="en-GB" altLang="en-US" baseline="-250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11" descr="txp_fig">
            <a:extLst>
              <a:ext uri="{FF2B5EF4-FFF2-40B4-BE49-F238E27FC236}">
                <a16:creationId xmlns:a16="http://schemas.microsoft.com/office/drawing/2014/main" id="{4CEB8CC9-F7CC-494F-9666-0128EE98F7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0" y="4229100"/>
            <a:ext cx="5016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AD3565A-B1AA-D945-AC4A-86635C9BA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28938"/>
            <a:ext cx="4064000" cy="35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4A64B63B-5C65-714D-A23F-4581EE72F7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22338"/>
            <a:ext cx="8623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4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(x_i, y_i, \sigma_i) \;, i = 1, \ldots, n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6"/>
  <p:tag name="PICTUREFILESIZE" val="1424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, \; \hat{\theta}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5"/>
  <p:tag name="PICTUREFILESIZE" val="584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 = \chi^2_{\rm min} + 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063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, \theta_1 | \vec{y} ) \propto&#13;&#10;\prod_{i=1}^n \frac{1}{\sqrt{2 \pi} \sigma_i }&#13;&#10;e^{-(y_i - \mu(x_i; \theta_0, \theta_1))^2 / 2 \sigma_i^2 }&#13;&#10;\; \pi_0 \; &#13;&#10;\frac{1}{\sqrt{2 \pi} \sigma_{t_1} }&#13;&#10;e^{-(\theta_1 - t_1)^2 / 2 \sigma_{t_1}^2 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74"/>
  <p:tag name="PICTUREFILESIZE" val="6937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\theta_0 | x ) = \int p(\theta_0, \theta_1 | x ) \, d \theta_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64"/>
  <p:tag name="PICTUREFILESIZE" val="2728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324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sim \mbox{Uniform}[0,1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41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 \sim q (\vec{\theta} ; \vec{\theta}_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07"/>
  <p:tag name="PICTUREFILESIZE" val="1080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q(\vec{\theta}_0; \vec{\theta}) }&#13;&#10;{p(\vec{\theta}_0) q(\vec{\theta}; 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52"/>
  <p:tag name="PICTUREFILESIZE" val="409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mu(x; \theta_0, \theta_1) = \theta_0 + \theta_1 x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1713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\le \alpha, \;\; \vec{\theta}_1 = \vec{\theta}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47"/>
  <p:tag name="PICTUREFILESIZE" val="101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vec{\theta}_1 = \vec{\theta}_0 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71"/>
  <p:tag name="PICTUREFILESIZE" val="63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alpha = \mbox{min} \left[ &#13;&#10;1, \; \frac{p(\vec{\theta}) }&#13;&#10;{p(\vec{\theta}_0) }&#13;&#10;\right]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82"/>
  <p:tag name="PICTUREFILESIZE" val="2672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45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theta_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19"/>
  <p:tag name="PICTUREFILESIZE" val="28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pi_1(\theta_1) = \frac{1}{\tau} e^{-\theta_1/\tau} \;, \quad&#13;&#10;  \theta_1 \ge 0 \;, \quad \tau = 0.1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3"/>
  <p:tag name="PICTUREFILESIZE" val="263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, \theta_1) = - 2 \ln L(\theta_0, \theta_1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600"/>
  <p:tag name="PICTUREFILESIZE" val="5773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, \theta_1) = \prod_{i=1}^n \frac{1}{\sqrt{2 \pi} \sigma_i}&#13;&#10;\exp \left[ - {\small \frac{1}{2}} &#13;&#10;\frac{(y_i - \mu(x_i; \theta_0, \theta_1))^2}{\sigma_i^2 } &#13;&#10;\right]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06"/>
  <p:tag name="PICTUREFILESIZE" val="5745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(\theta_0) = - 2 \ln L(\theta_0) + \mbox{const} = &#13;&#10;\sum_{i=1}^n \frac{(y_i - \mu(x_i; \theta_0, \theta_1))^2}{\sigma_i^2 } &#13;&#10;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540"/>
  <p:tag name="PICTUREFILESIZE" val="531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L(\theta_0) = \prod_{i=1}^n \frac{1}{\sqrt{2 \pi} \sigma_i}&#13;&#10;\exp \left[ - {\small \frac{1}{2}} &#13;&#10;\frac{(y_i - \mu(x_i; \theta_0, \theta_1))^2}{\sigma_i^2 } &#13;&#10;\right]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75"/>
  <p:tag name="PICTUREFILESIZE" val="546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chi^2_{\rm min}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43"/>
  <p:tag name="PICTUREFILESIZE" val="564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sigma_{\hat{\theta}_0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9"/>
  <p:tag name="PICTUREFILESIZE" val="41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\hat{\theta}_0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31"/>
  <p:tag name="PICTUREFILESIZE" val="3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28996</TotalTime>
  <Words>5363</Words>
  <Application>Microsoft Macintosh PowerPoint</Application>
  <PresentationFormat>On-screen Show (4:3)</PresentationFormat>
  <Paragraphs>669</Paragraphs>
  <Slides>72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2" baseType="lpstr">
      <vt:lpstr>CMMI12</vt:lpstr>
      <vt:lpstr>CMR12</vt:lpstr>
      <vt:lpstr>CMR8</vt:lpstr>
      <vt:lpstr>ＭＳ Ｐゴシック</vt:lpstr>
      <vt:lpstr>Arial</vt:lpstr>
      <vt:lpstr>Calibri</vt:lpstr>
      <vt:lpstr>Courier New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722</cp:revision>
  <dcterms:created xsi:type="dcterms:W3CDTF">2020-05-18T17:44:39Z</dcterms:created>
  <dcterms:modified xsi:type="dcterms:W3CDTF">2024-05-14T14:35:07Z</dcterms:modified>
</cp:coreProperties>
</file>