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27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27" r:id="rId2"/>
    <p:sldId id="1577" r:id="rId3"/>
    <p:sldId id="1579" r:id="rId4"/>
    <p:sldId id="1580" r:id="rId5"/>
    <p:sldId id="1581" r:id="rId6"/>
    <p:sldId id="1582" r:id="rId7"/>
    <p:sldId id="1523" r:id="rId8"/>
    <p:sldId id="1524" r:id="rId9"/>
    <p:sldId id="1339" r:id="rId10"/>
    <p:sldId id="1346" r:id="rId11"/>
    <p:sldId id="1350" r:id="rId12"/>
    <p:sldId id="1338" r:id="rId13"/>
    <p:sldId id="1586" r:id="rId14"/>
    <p:sldId id="1341" r:id="rId15"/>
    <p:sldId id="1358" r:id="rId16"/>
    <p:sldId id="1360" r:id="rId17"/>
    <p:sldId id="1533" r:id="rId18"/>
    <p:sldId id="1534" r:id="rId19"/>
    <p:sldId id="1535" r:id="rId20"/>
    <p:sldId id="1536" r:id="rId21"/>
    <p:sldId id="1537" r:id="rId22"/>
    <p:sldId id="1538" r:id="rId23"/>
    <p:sldId id="1539" r:id="rId24"/>
    <p:sldId id="1319" r:id="rId25"/>
    <p:sldId id="1320" r:id="rId26"/>
    <p:sldId id="1321" r:id="rId27"/>
    <p:sldId id="1380" r:id="rId28"/>
    <p:sldId id="1381" r:id="rId29"/>
    <p:sldId id="1382" r:id="rId30"/>
    <p:sldId id="1542" r:id="rId31"/>
    <p:sldId id="1186" r:id="rId32"/>
    <p:sldId id="1584" r:id="rId33"/>
    <p:sldId id="1327" r:id="rId34"/>
    <p:sldId id="1328" r:id="rId35"/>
    <p:sldId id="1329" r:id="rId36"/>
    <p:sldId id="1332" r:id="rId37"/>
    <p:sldId id="1333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9/27/22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9/27/22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PHYSTAT-Gamma 2022 / Lecture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PHYSTAT-Gamma 2022 / Lecture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5" Type="http://schemas.openxmlformats.org/officeDocument/2006/relationships/tags" Target="../tags/tag10.xml"/><Relationship Id="rId10" Type="http://schemas.openxmlformats.org/officeDocument/2006/relationships/image" Target="../media/image24.png"/><Relationship Id="rId4" Type="http://schemas.openxmlformats.org/officeDocument/2006/relationships/tags" Target="../tags/tag9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40" Type="http://schemas.openxmlformats.org/officeDocument/2006/relationships/image" Target="../media/image27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3.xml"/><Relationship Id="rId7" Type="http://schemas.openxmlformats.org/officeDocument/2006/relationships/image" Target="../media/image2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7.xml"/><Relationship Id="rId7" Type="http://schemas.openxmlformats.org/officeDocument/2006/relationships/image" Target="../media/image34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8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0.png"/><Relationship Id="rId42" Type="http://schemas.openxmlformats.org/officeDocument/2006/relationships/customXml" Target="../ink/ink35.xml"/><Relationship Id="rId63" Type="http://schemas.openxmlformats.org/officeDocument/2006/relationships/image" Target="../media/image650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65.png"/><Relationship Id="rId32" Type="http://schemas.openxmlformats.org/officeDocument/2006/relationships/customXml" Target="../ink/ink30.xml"/><Relationship Id="rId53" Type="http://schemas.openxmlformats.org/officeDocument/2006/relationships/image" Target="../media/image6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26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0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0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0.png"/><Relationship Id="rId33" Type="http://schemas.openxmlformats.org/officeDocument/2006/relationships/image" Target="../media/image500.png"/><Relationship Id="rId38" Type="http://schemas.openxmlformats.org/officeDocument/2006/relationships/customXml" Target="../ink/ink33.xml"/><Relationship Id="rId59" Type="http://schemas.openxmlformats.org/officeDocument/2006/relationships/image" Target="../media/image630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0.png"/><Relationship Id="rId91" Type="http://schemas.openxmlformats.org/officeDocument/2006/relationships/image" Target="../media/image790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0.png"/><Relationship Id="rId28" Type="http://schemas.openxmlformats.org/officeDocument/2006/relationships/customXml" Target="../ink/ink28.xml"/><Relationship Id="rId49" Type="http://schemas.openxmlformats.org/officeDocument/2006/relationships/image" Target="../media/image58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0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0.png"/><Relationship Id="rId18" Type="http://schemas.openxmlformats.org/officeDocument/2006/relationships/customXml" Target="../ink/ink23.xml"/><Relationship Id="rId39" Type="http://schemas.openxmlformats.org/officeDocument/2006/relationships/image" Target="../media/image530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0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61.png"/><Relationship Id="rId71" Type="http://schemas.openxmlformats.org/officeDocument/2006/relationships/image" Target="../media/image690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23.xml"/><Relationship Id="rId29" Type="http://schemas.openxmlformats.org/officeDocument/2006/relationships/image" Target="../media/image480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0.png"/><Relationship Id="rId66" Type="http://schemas.openxmlformats.org/officeDocument/2006/relationships/customXml" Target="../ink/ink47.xml"/><Relationship Id="rId87" Type="http://schemas.openxmlformats.org/officeDocument/2006/relationships/image" Target="../media/image770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0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0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0.png"/><Relationship Id="rId56" Type="http://schemas.openxmlformats.org/officeDocument/2006/relationships/customXml" Target="../ink/ink42.xml"/><Relationship Id="rId77" Type="http://schemas.openxmlformats.org/officeDocument/2006/relationships/image" Target="../media/image720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62.png"/><Relationship Id="rId51" Type="http://schemas.openxmlformats.org/officeDocument/2006/relationships/image" Target="../media/image59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24.xml"/><Relationship Id="rId25" Type="http://schemas.openxmlformats.org/officeDocument/2006/relationships/image" Target="../media/image460.png"/><Relationship Id="rId46" Type="http://schemas.openxmlformats.org/officeDocument/2006/relationships/customXml" Target="../ink/ink37.xml"/><Relationship Id="rId67" Type="http://schemas.openxmlformats.org/officeDocument/2006/relationships/image" Target="../media/image670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0.png"/><Relationship Id="rId62" Type="http://schemas.openxmlformats.org/officeDocument/2006/relationships/customXml" Target="../ink/ink45.xml"/><Relationship Id="rId83" Type="http://schemas.openxmlformats.org/officeDocument/2006/relationships/image" Target="../media/image750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0.png"/><Relationship Id="rId36" Type="http://schemas.openxmlformats.org/officeDocument/2006/relationships/customXml" Target="../ink/ink32.xml"/><Relationship Id="rId57" Type="http://schemas.openxmlformats.org/officeDocument/2006/relationships/image" Target="../media/image620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64.png"/><Relationship Id="rId31" Type="http://schemas.openxmlformats.org/officeDocument/2006/relationships/image" Target="../media/image490.png"/><Relationship Id="rId52" Type="http://schemas.openxmlformats.org/officeDocument/2006/relationships/customXml" Target="../ink/ink40.xml"/><Relationship Id="rId73" Type="http://schemas.openxmlformats.org/officeDocument/2006/relationships/image" Target="../media/image70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25.xml"/><Relationship Id="rId9" Type="http://schemas.openxmlformats.org/officeDocument/2006/relationships/image" Target="../media/image63.png"/><Relationship Id="rId26" Type="http://schemas.openxmlformats.org/officeDocument/2006/relationships/customXml" Target="../ink/ink27.xml"/><Relationship Id="rId47" Type="http://schemas.openxmlformats.org/officeDocument/2006/relationships/image" Target="../media/image570.png"/><Relationship Id="rId68" Type="http://schemas.openxmlformats.org/officeDocument/2006/relationships/customXml" Target="../ink/ink48.xml"/><Relationship Id="rId89" Type="http://schemas.openxmlformats.org/officeDocument/2006/relationships/image" Target="../media/image780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0.png"/><Relationship Id="rId58" Type="http://schemas.openxmlformats.org/officeDocument/2006/relationships/customXml" Target="../ink/ink43.xml"/><Relationship Id="rId79" Type="http://schemas.openxmlformats.org/officeDocument/2006/relationships/image" Target="../media/image730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0.png"/><Relationship Id="rId48" Type="http://schemas.openxmlformats.org/officeDocument/2006/relationships/customXml" Target="../ink/ink38.xml"/><Relationship Id="rId69" Type="http://schemas.openxmlformats.org/officeDocument/2006/relationships/image" Target="../media/image680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0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0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0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0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0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0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0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0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0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0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0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0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0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0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0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0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0.tif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32.xml"/><Relationship Id="rId7" Type="http://schemas.openxmlformats.org/officeDocument/2006/relationships/image" Target="../media/image12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5.png"/><Relationship Id="rId4" Type="http://schemas.openxmlformats.org/officeDocument/2006/relationships/tags" Target="../tags/tag33.xml"/><Relationship Id="rId9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133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65795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501355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2DB4CFC5-553A-5150-5108-F97561E4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256" y="2126940"/>
            <a:ext cx="399840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PHYSTAT-Gamma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(online)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26-30 September 2022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9D35008-4687-3E90-6110-A998802AF1A6}"/>
              </a:ext>
            </a:extLst>
          </p:cNvPr>
          <p:cNvSpPr txBox="1">
            <a:spLocks noChangeArrowheads="1"/>
          </p:cNvSpPr>
          <p:nvPr/>
        </p:nvSpPr>
        <p:spPr>
          <a:xfrm>
            <a:off x="478409" y="293914"/>
            <a:ext cx="8145859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101 – a very fast introduction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4855256" y="3769539"/>
            <a:ext cx="4240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indico.cern.ch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/event/1122011/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9246B-2DB6-D5EF-4C5B-C435C243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09" y="1832890"/>
            <a:ext cx="4093591" cy="251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pic>
        <p:nvPicPr>
          <p:cNvPr id="6" name="Picture 2" descr="goft">
            <a:extLst>
              <a:ext uri="{FF2B5EF4-FFF2-40B4-BE49-F238E27FC236}">
                <a16:creationId xmlns:a16="http://schemas.microsoft.com/office/drawing/2014/main" id="{50B955F7-FCD7-004D-AA18-33054FC4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197100"/>
            <a:ext cx="38163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595E9D3-F843-154C-A94F-393778E05B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1700" y="2133600"/>
            <a:ext cx="0" cy="166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FCDFC13D-0339-3C4E-8767-312FAF735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3784600"/>
            <a:ext cx="419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2026FE83-1F40-BE49-97E1-05246C8945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30438"/>
            <a:ext cx="83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48429A40-79F2-044B-9C9A-4AF44030480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635375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03E8423A-AA08-B248-A13F-8B6DB31A9EE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102100"/>
            <a:ext cx="139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2">
            <a:extLst>
              <a:ext uri="{FF2B5EF4-FFF2-40B4-BE49-F238E27FC236}">
                <a16:creationId xmlns:a16="http://schemas.microsoft.com/office/drawing/2014/main" id="{E493ED74-A9B4-964B-AACF-8D5AA382BD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9900" y="3797300"/>
            <a:ext cx="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0070C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D284E81-5074-EB46-A4AC-510F059A6F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7300" y="2768600"/>
            <a:ext cx="342900" cy="1016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00635C2B-07B6-3E4D-82EC-68E99122E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200400"/>
            <a:ext cx="241300" cy="3175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85ABC902-486D-5A47-B30F-445DBF689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441575"/>
            <a:ext cx="1000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biased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6E5D0BDF-F333-BB44-AD65-167F2E3D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403475"/>
            <a:ext cx="1238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9EBC9D68-1C7B-1146-AE1E-4D05C66C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120900"/>
            <a:ext cx="2159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702CB41-3A04-EA47-AA90-0B497B03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1793875"/>
            <a:ext cx="71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02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19029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449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897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57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380956" y="1110341"/>
            <a:ext cx="827322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Probability and Bayes theorem, </a:t>
            </a: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777777"/>
                </a:solidFill>
                <a:latin typeface="Roboto" panose="02000000000000000000" pitchFamily="2" charset="0"/>
              </a:rPr>
              <a:t>				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Frequentist and Bayesian statistics, </a:t>
            </a: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777777"/>
                </a:solidFill>
                <a:latin typeface="Roboto" panose="02000000000000000000" pitchFamily="2" charset="0"/>
              </a:rPr>
              <a:t>				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likelihood function, parameter estimation,</a:t>
            </a: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777777"/>
                </a:solidFill>
                <a:latin typeface="Roboto" panose="02000000000000000000" pitchFamily="2" charset="0"/>
              </a:rPr>
              <a:t>				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maximum likelihood,</a:t>
            </a:r>
            <a:r>
              <a:rPr lang="en-GB" sz="2400" dirty="0">
                <a:solidFill>
                  <a:srgbClr val="777777"/>
                </a:solidFill>
                <a:latin typeface="Roboto" panose="02000000000000000000" pitchFamily="2" charset="0"/>
              </a:rPr>
              <a:t> 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information inequality, 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rgbClr val="777777"/>
                </a:solidFill>
                <a:latin typeface="Roboto" panose="02000000000000000000" pitchFamily="2" charset="0"/>
              </a:rPr>
              <a:t>				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properties of MLE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2:  	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Frequentist hypothesis tests, </a:t>
            </a:r>
          </a:p>
          <a:p>
            <a:pPr algn="l">
              <a:spcAft>
                <a:spcPts val="0"/>
              </a:spcAft>
            </a:pPr>
            <a:r>
              <a:rPr lang="en-GB" sz="2400" dirty="0">
                <a:solidFill>
                  <a:srgbClr val="777777"/>
                </a:solidFill>
                <a:latin typeface="Roboto" panose="02000000000000000000" pitchFamily="2" charset="0"/>
              </a:rPr>
              <a:t>				</a:t>
            </a:r>
            <a:r>
              <a:rPr lang="en-GB" sz="2400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Neyman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-Pearson lemma/likelihood ratio, </a:t>
            </a:r>
          </a:p>
          <a:p>
            <a:pPr algn="l">
              <a:spcAft>
                <a:spcPts val="0"/>
              </a:spcAft>
            </a:pPr>
            <a:r>
              <a:rPr lang="en-GB" sz="2400" dirty="0">
                <a:solidFill>
                  <a:srgbClr val="777777"/>
                </a:solidFill>
                <a:latin typeface="Roboto" panose="02000000000000000000" pitchFamily="2" charset="0"/>
              </a:rPr>
              <a:t>				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goodness of fit, p-values and significances, </a:t>
            </a:r>
          </a:p>
          <a:p>
            <a:pPr algn="l">
              <a:spcAft>
                <a:spcPts val="0"/>
              </a:spcAft>
            </a:pPr>
            <a:r>
              <a:rPr lang="en-GB" sz="2400" dirty="0">
                <a:solidFill>
                  <a:srgbClr val="777777"/>
                </a:solidFill>
                <a:latin typeface="Roboto" panose="02000000000000000000" pitchFamily="2" charset="0"/>
              </a:rPr>
              <a:t>				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confidence interval from a test, </a:t>
            </a:r>
          </a:p>
          <a:p>
            <a:pPr algn="l">
              <a:spcAft>
                <a:spcPts val="600"/>
              </a:spcAft>
            </a:pPr>
            <a:r>
              <a:rPr lang="en-GB" sz="2400" dirty="0">
                <a:solidFill>
                  <a:srgbClr val="777777"/>
                </a:solidFill>
                <a:latin typeface="Roboto" panose="02000000000000000000" pitchFamily="2" charset="0"/>
              </a:rPr>
              <a:t>				</a:t>
            </a:r>
            <a:r>
              <a:rPr lang="en-GB" sz="24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Wilk's theorem and confidence regions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B6DB5-09DE-3894-D2AB-7B057E621996}"/>
              </a:ext>
            </a:extLst>
          </p:cNvPr>
          <p:cNvSpPr txBox="1"/>
          <p:nvPr/>
        </p:nvSpPr>
        <p:spPr>
          <a:xfrm>
            <a:off x="380956" y="5353775"/>
            <a:ext cx="82732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everything is a subset of the University of London course: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http://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2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217752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23853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81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16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8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1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25680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56104" y="345622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A quick review of probability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0253F-08FD-334B-BAE4-ABB81F270BCD}"/>
              </a:ext>
            </a:extLst>
          </p:cNvPr>
          <p:cNvSpPr txBox="1"/>
          <p:nvPr/>
        </p:nvSpPr>
        <p:spPr>
          <a:xfrm>
            <a:off x="370115" y="1208314"/>
            <a:ext cx="368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outcome of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repeatable observation)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A7E1E-845B-4141-8BE8-D0B25129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228" y="1275442"/>
            <a:ext cx="3403600" cy="73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17874-E577-274A-B3E1-80F4C3EB9C06}"/>
              </a:ext>
            </a:extLst>
          </p:cNvPr>
          <p:cNvSpPr txBox="1"/>
          <p:nvPr/>
        </p:nvSpPr>
        <p:spPr>
          <a:xfrm>
            <a:off x="312965" y="2391895"/>
            <a:ext cx="354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Subjective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hypothesis)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99999-5D30-1F40-B6C9-2D91F9D4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1" y="2414573"/>
            <a:ext cx="4330700" cy="52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DD8755-3A18-1744-8C65-C6BA18C8C31B}"/>
              </a:ext>
            </a:extLst>
          </p:cNvPr>
          <p:cNvSpPr txBox="1"/>
          <p:nvPr/>
        </p:nvSpPr>
        <p:spPr>
          <a:xfrm>
            <a:off x="304799" y="3277577"/>
            <a:ext cx="312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Conditional probability: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E732A-39CE-DD4B-A35A-AE4118EC1458}"/>
              </a:ext>
            </a:extLst>
          </p:cNvPr>
          <p:cNvSpPr txBox="1"/>
          <p:nvPr/>
        </p:nvSpPr>
        <p:spPr>
          <a:xfrm>
            <a:off x="274865" y="5009697"/>
            <a:ext cx="36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independent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637B2-1FA4-0E44-A3BE-052EDC59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03346"/>
            <a:ext cx="2705100" cy="46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96383A-7277-3946-9D83-CA696BECB2B1}"/>
              </a:ext>
            </a:extLst>
          </p:cNvPr>
          <p:cNvSpPr txBox="1"/>
          <p:nvPr/>
        </p:nvSpPr>
        <p:spPr>
          <a:xfrm>
            <a:off x="315686" y="5834742"/>
            <a:ext cx="376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independent, then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3EC0EB-561D-BE45-866A-17927B7E4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5680528"/>
            <a:ext cx="3403600" cy="78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90C266-C30E-D84E-AA2F-665FFBDBD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879" y="3152392"/>
            <a:ext cx="23495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28F92A-D497-67E9-2948-F1B1FFABDE9D}"/>
              </a:ext>
            </a:extLst>
          </p:cNvPr>
          <p:cNvSpPr txBox="1"/>
          <p:nvPr/>
        </p:nvSpPr>
        <p:spPr>
          <a:xfrm>
            <a:off x="679904" y="4102622"/>
            <a:ext cx="255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rolling a die, outcome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1,2,...,6: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5B74F-92AC-0E09-6B5C-8463176FF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038" y="4138148"/>
            <a:ext cx="5007683" cy="5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22" y="80967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35429" y="766771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R.L. Workman et al. (Particle Data Group), Prog. </a:t>
            </a:r>
            <a:r>
              <a:rPr lang="en-US" altLang="en-US" sz="2400" dirty="0" err="1">
                <a:solidFill>
                  <a:srgbClr val="0070C0"/>
                </a:solidFill>
              </a:rPr>
              <a:t>Theor</a:t>
            </a:r>
            <a:r>
              <a:rPr lang="en-US" altLang="en-US" sz="2400" dirty="0">
                <a:solidFill>
                  <a:srgbClr val="0070C0"/>
                </a:solidFill>
              </a:rPr>
              <a:t>. Exp. Phys. 083C01 (2022);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1027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1034143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1066800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890486"/>
            <a:ext cx="31242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273A-1C9C-DA42-98B9-0C7136DF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6" y="1994092"/>
            <a:ext cx="2565400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2" y="4676392"/>
            <a:ext cx="308610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696152" y="2728081"/>
            <a:ext cx="368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569029" y="4386943"/>
            <a:ext cx="141514" cy="729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4305835" y="4595244"/>
            <a:ext cx="320594" cy="7223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539403" y="4077678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5976257" y="4484915"/>
            <a:ext cx="27976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many levels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quantify with</a:t>
            </a:r>
          </a:p>
          <a:p>
            <a:pPr algn="l"/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39717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4208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32169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8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77876" y="160565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Bayes’ theorem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AB28B-43A7-6943-BFBE-BF177010FA4D}"/>
              </a:ext>
            </a:extLst>
          </p:cNvPr>
          <p:cNvSpPr txBox="1"/>
          <p:nvPr/>
        </p:nvSpPr>
        <p:spPr>
          <a:xfrm>
            <a:off x="402772" y="783769"/>
            <a:ext cx="568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definition of conditional probability and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54F1C-9D10-4549-A245-AD5BDEEA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472" y="745669"/>
            <a:ext cx="2565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E96133-5C7F-1D45-AE21-C95722A7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80" y="1347108"/>
            <a:ext cx="2755900" cy="723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A98402-18B0-724B-BA1F-FEDCC2CAC7C8}"/>
              </a:ext>
            </a:extLst>
          </p:cNvPr>
          <p:cNvSpPr txBox="1"/>
          <p:nvPr/>
        </p:nvSpPr>
        <p:spPr>
          <a:xfrm>
            <a:off x="1001487" y="150222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7B93E-9876-7F4B-BAB4-B9A09CECFECA}"/>
              </a:ext>
            </a:extLst>
          </p:cNvPr>
          <p:cNvSpPr txBox="1"/>
          <p:nvPr/>
        </p:nvSpPr>
        <p:spPr>
          <a:xfrm>
            <a:off x="4724401" y="1502228"/>
            <a:ext cx="254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(Bayes’ theorem)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258B1-B22F-4147-8A01-EBC1BFF02C81}"/>
              </a:ext>
            </a:extLst>
          </p:cNvPr>
          <p:cNvSpPr txBox="1"/>
          <p:nvPr/>
        </p:nvSpPr>
        <p:spPr>
          <a:xfrm>
            <a:off x="424545" y="2405745"/>
            <a:ext cx="460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set of all outcomes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∪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disjoint, then law of total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B8BFF2-F3AC-0848-8530-C79A665A4055}"/>
              </a:ext>
            </a:extLst>
          </p:cNvPr>
          <p:cNvSpPr txBox="1"/>
          <p:nvPr/>
        </p:nvSpPr>
        <p:spPr>
          <a:xfrm>
            <a:off x="413659" y="4778830"/>
            <a:ext cx="425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Bayes’ theorem becomes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77D94-2393-CD47-B3D6-AF18E833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586" y="4657272"/>
            <a:ext cx="3276600" cy="78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43BF2A-D216-8C46-B7B9-931050B2001B}"/>
              </a:ext>
            </a:extLst>
          </p:cNvPr>
          <p:cNvSpPr txBox="1"/>
          <p:nvPr/>
        </p:nvSpPr>
        <p:spPr>
          <a:xfrm>
            <a:off x="402771" y="5617029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holds regardless of how probability is interpreted (frequency, degree of belief...).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84DA0D-E614-2940-BCF3-24BFF779B75E}"/>
              </a:ext>
            </a:extLst>
          </p:cNvPr>
          <p:cNvGrpSpPr/>
          <p:nvPr/>
        </p:nvGrpSpPr>
        <p:grpSpPr>
          <a:xfrm>
            <a:off x="5084654" y="2171858"/>
            <a:ext cx="3127463" cy="1911667"/>
            <a:chOff x="5298080" y="2249261"/>
            <a:chExt cx="3127463" cy="1911667"/>
          </a:xfrm>
        </p:grpSpPr>
        <p:pic>
          <p:nvPicPr>
            <p:cNvPr id="17" name="Picture 18" descr="subsets">
              <a:extLst>
                <a:ext uri="{FF2B5EF4-FFF2-40B4-BE49-F238E27FC236}">
                  <a16:creationId xmlns:a16="http://schemas.microsoft.com/office/drawing/2014/main" id="{4F81149A-6544-8841-A4EB-27A62BDE6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152" y="2507136"/>
              <a:ext cx="2409639" cy="160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589D1A39-D9A4-C841-9188-837D3F8D0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9427" y="3853151"/>
              <a:ext cx="655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r>
                <a:rPr lang="en-US" altLang="en-US" sz="1400" dirty="0"/>
                <a:t> ∩ </a:t>
              </a: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7" name="Text Box 20">
              <a:extLst>
                <a:ext uri="{FF2B5EF4-FFF2-40B4-BE49-F238E27FC236}">
                  <a16:creationId xmlns:a16="http://schemas.microsoft.com/office/drawing/2014/main" id="{37D76241-B5E1-F04F-A998-C9E7F55FF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483" y="3389788"/>
              <a:ext cx="4710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8" name="Text Box 21">
              <a:extLst>
                <a:ext uri="{FF2B5EF4-FFF2-40B4-BE49-F238E27FC236}">
                  <a16:creationId xmlns:a16="http://schemas.microsoft.com/office/drawing/2014/main" id="{62FDDB47-DAB5-1340-86E7-D4F261EF3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8384" y="2249261"/>
              <a:ext cx="2936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endParaRPr lang="en-US" altLang="en-US" sz="1400" i="1" baseline="-25000" dirty="0"/>
            </a:p>
          </p:txBody>
        </p:sp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35AF0EF0-67D3-4F4B-98D1-85EBD24D9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8080" y="2901632"/>
              <a:ext cx="2744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>
                  <a:cs typeface="Times New Roman" panose="02020603050405020304" pitchFamily="18" charset="0"/>
                </a:rPr>
                <a:t>S</a:t>
              </a:r>
              <a:endParaRPr lang="en-US" altLang="en-US" sz="1400" i="1" baseline="-250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4D1166-F759-4B4F-20ED-8C02999FC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2" y="3765063"/>
            <a:ext cx="4826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(Biden wins in 2024),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379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3499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85815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647295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96697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3056620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056745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563361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4048808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25921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PHYSTAT-Gamma 2022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31214</TotalTime>
  <Words>2766</Words>
  <Application>Microsoft Macintosh PowerPoint</Application>
  <PresentationFormat>On-screen Show (4:3)</PresentationFormat>
  <Paragraphs>385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Courier New</vt:lpstr>
      <vt:lpstr>Roboto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727</cp:revision>
  <dcterms:created xsi:type="dcterms:W3CDTF">2020-05-18T17:44:39Z</dcterms:created>
  <dcterms:modified xsi:type="dcterms:W3CDTF">2022-09-27T11:49:08Z</dcterms:modified>
</cp:coreProperties>
</file>