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1555" r:id="rId3"/>
    <p:sldId id="1552" r:id="rId4"/>
    <p:sldId id="1557" r:id="rId5"/>
    <p:sldId id="1558" r:id="rId6"/>
    <p:sldId id="1553" r:id="rId7"/>
    <p:sldId id="1554" r:id="rId8"/>
    <p:sldId id="1544" r:id="rId9"/>
    <p:sldId id="1545" r:id="rId10"/>
    <p:sldId id="1546" r:id="rId11"/>
    <p:sldId id="1547" r:id="rId12"/>
    <p:sldId id="1560" r:id="rId13"/>
    <p:sldId id="1561" r:id="rId14"/>
    <p:sldId id="1549" r:id="rId15"/>
    <p:sldId id="1562" r:id="rId16"/>
    <p:sldId id="1543" r:id="rId17"/>
    <p:sldId id="1497" r:id="rId18"/>
    <p:sldId id="1537" r:id="rId19"/>
    <p:sldId id="1538" r:id="rId20"/>
    <p:sldId id="1539" r:id="rId21"/>
    <p:sldId id="1540" r:id="rId22"/>
    <p:sldId id="1519" r:id="rId23"/>
    <p:sldId id="1520" r:id="rId24"/>
    <p:sldId id="152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Uncertainty on Errors in Muon g-2 / QCHS 2021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Uncertainty on Errors in Muon g-2 / QCHS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286657" y="400281"/>
            <a:ext cx="855254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CC3300"/>
                </a:solidFill>
              </a:rPr>
              <a:t>Effect of Systematic Uncertainty Estimation on the Muon </a:t>
            </a:r>
            <a:r>
              <a:rPr lang="en-GB" sz="36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sz="1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CC3300"/>
                </a:solidFill>
              </a:rPr>
              <a:t> Anomaly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6403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0" y="4480152"/>
            <a:ext cx="2992210" cy="14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26D71-FB70-3443-B199-29ECDB632AB8}"/>
              </a:ext>
            </a:extLst>
          </p:cNvPr>
          <p:cNvSpPr txBox="1"/>
          <p:nvPr/>
        </p:nvSpPr>
        <p:spPr>
          <a:xfrm>
            <a:off x="3842658" y="2220684"/>
            <a:ext cx="51707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Virtual Tribute to Quark Confinement and the Hadron Spectrum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Stavanger / Online / 2-6 August 2021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indico.uis.no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/event/12/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6141D-77AF-CB4C-859B-D170A31F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" y="2090645"/>
            <a:ext cx="2939143" cy="20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28487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79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/ 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ongoing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11096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176208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/ conclusions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435429" y="783770"/>
            <a:ext cx="8382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features of Gamma Variance Model (see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extra slides)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averages/fits become less sensitive to outliers;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confidence intervals linked to goodness of fit;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straightforward to include multiple correlated error sources.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is part of the reason for requiring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discovery not to account for uncertainties in assigned errors?  Is there a trade-off  between “errors on errors” and the requirement for discovery?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have most realistic model.  If the estimated errors are indeed uncertain, this should be reflected in the model.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 – it is very difficult to establish convincing evidence for a new physics if relevant uncertainties are estimated in an ad hoc way.  We need robust procedures for their assignment.</a:t>
            </a:r>
          </a:p>
        </p:txBody>
      </p:sp>
    </p:spTree>
    <p:extLst>
      <p:ext uri="{BB962C8B-B14F-4D97-AF65-F5344CB8AC3E}">
        <p14:creationId xmlns:p14="http://schemas.microsoft.com/office/powerpoint/2010/main" val="2312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7431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1/4r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8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21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121783"/>
            <a:ext cx="7772400" cy="651104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86A63D6-E23A-C64B-BD9D-AE0F4E7C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48" y="1685035"/>
            <a:ext cx="8107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Models with Uncertain Error Parameters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48342" y="707568"/>
            <a:ext cx="851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uncertainties on estimated systematic errors (“errors on errors”) can in general play an important role in HEP analyses, see: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ED890-64D3-DF4C-9A05-9C6340D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8" y="2667000"/>
            <a:ext cx="3867015" cy="3694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79809-785E-4B4C-8374-CCE9FD6F7B6D}"/>
              </a:ext>
            </a:extLst>
          </p:cNvPr>
          <p:cNvSpPr txBox="1"/>
          <p:nvPr/>
        </p:nvSpPr>
        <p:spPr>
          <a:xfrm>
            <a:off x="370114" y="2656109"/>
            <a:ext cx="477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turns out that models that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 have qualitatively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interesting, desirable features: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B01F2-6F61-9045-A3B0-4B90603E094C}"/>
              </a:ext>
            </a:extLst>
          </p:cNvPr>
          <p:cNvSpPr txBox="1"/>
          <p:nvPr/>
        </p:nvSpPr>
        <p:spPr>
          <a:xfrm>
            <a:off x="7478489" y="2427515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xkcd.com</a:t>
            </a:r>
            <a:r>
              <a:rPr lang="en-US" sz="1000" dirty="0"/>
              <a:t>/2110/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1F49-39DC-E84A-9178-05660EE94B82}"/>
              </a:ext>
            </a:extLst>
          </p:cNvPr>
          <p:cNvSpPr txBox="1"/>
          <p:nvPr/>
        </p:nvSpPr>
        <p:spPr>
          <a:xfrm>
            <a:off x="370114" y="3940628"/>
            <a:ext cx="4517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outliers reduced.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intervals sensitive to goodness of fit.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Effect on goodness of fit,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significance.</a:t>
            </a:r>
          </a:p>
        </p:txBody>
      </p:sp>
    </p:spTree>
    <p:extLst>
      <p:ext uri="{BB962C8B-B14F-4D97-AF65-F5344CB8AC3E}">
        <p14:creationId xmlns:p14="http://schemas.microsoft.com/office/powerpoint/2010/main" val="32280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405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</p:spTree>
    <p:extLst>
      <p:ext uri="{BB962C8B-B14F-4D97-AF65-F5344CB8AC3E}">
        <p14:creationId xmlns:p14="http://schemas.microsoft.com/office/powerpoint/2010/main" val="27773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9329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4A6C529-0DD5-8642-9AB5-5CE292BF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  <p:extLst>
      <p:ext uri="{BB962C8B-B14F-4D97-AF65-F5344CB8AC3E}">
        <p14:creationId xmlns:p14="http://schemas.microsoft.com/office/powerpoint/2010/main" val="17238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69B7BF-E066-4A40-81A1-D31DDC3D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B05BB0-00E7-964B-A0E6-3A4DBF1F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782403-5C62-F14B-98BB-0D1AAB5D4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0FD6F1F-6FF4-094C-8ADD-747111FB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1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867785-6D38-9C40-B300-4102AE7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99FD48-C1AD-F543-BE1D-C103B711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CF7EC2-E59F-3540-AC88-1EDB1336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AB27E548-91C5-E94A-B983-B7A2306B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10AF63B-63AD-DC40-AF48-F5D17614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D5178EE9-D848-E24B-B036-CFFCE685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4AA4739-60EA-D843-B7C6-8C742F447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BA62D05-3938-9C45-B497-D0566FB5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32584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B3895A3-5898-3743-8BA0-1D417903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F23FC58-CBD8-5F4A-844F-2A3233B5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18" y="307295"/>
            <a:ext cx="4873625" cy="9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example:  curve fitting, averages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B512478-23B6-AF40-A505-EE02C35B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50980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C9729CC-5B1B-2942-BD1D-618AC2BE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36741"/>
            <a:ext cx="75441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take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known, we have the usual log-likelihood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4DA4BB-74AC-5B4A-9508-34A2ACA6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4" y="3039333"/>
            <a:ext cx="1498600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62E780-9D53-824B-ABDD-D0C9CFFF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94" y="2463477"/>
            <a:ext cx="2260600" cy="419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CFDF4B-A628-F441-BE5E-99198FFA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39" y="4847855"/>
            <a:ext cx="4762500" cy="1079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D92E64-7E47-6449-931B-167D1C228A66}"/>
              </a:ext>
            </a:extLst>
          </p:cNvPr>
          <p:cNvSpPr txBox="1"/>
          <p:nvPr/>
        </p:nvSpPr>
        <p:spPr>
          <a:xfrm>
            <a:off x="627063" y="5977571"/>
            <a:ext cx="633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leads to the Least Squares estimators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9C5A3D-E054-9940-A548-5BBC2DB0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6" y="1451427"/>
            <a:ext cx="4343400" cy="863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9BF6F-9633-3E42-817F-B0E35ACCF163}"/>
              </a:ext>
            </a:extLst>
          </p:cNvPr>
          <p:cNvSpPr txBox="1"/>
          <p:nvPr/>
        </p:nvSpPr>
        <p:spPr>
          <a:xfrm>
            <a:off x="1524000" y="217714"/>
            <a:ext cx="644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 for Least Squares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96F3E-5A90-C241-8254-3C7347B8034E}"/>
              </a:ext>
            </a:extLst>
          </p:cNvPr>
          <p:cNvSpPr txBox="1"/>
          <p:nvPr/>
        </p:nvSpPr>
        <p:spPr>
          <a:xfrm>
            <a:off x="413657" y="892628"/>
            <a:ext cx="545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least-squares approach, the statistic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1EB03-0A5C-6548-8A87-8C0404F5615F}"/>
              </a:ext>
            </a:extLst>
          </p:cNvPr>
          <p:cNvSpPr txBox="1"/>
          <p:nvPr/>
        </p:nvSpPr>
        <p:spPr>
          <a:xfrm>
            <a:off x="4049487" y="2427515"/>
            <a:ext cx="464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Likelihood of saturated model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5FB9E-F844-5648-8B9E-12FE358D9885}"/>
              </a:ext>
            </a:extLst>
          </p:cNvPr>
          <p:cNvSpPr txBox="1"/>
          <p:nvPr/>
        </p:nvSpPr>
        <p:spPr>
          <a:xfrm>
            <a:off x="402771" y="2862941"/>
            <a:ext cx="7352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a measure of goodness of fit. 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4099F-AC78-B243-B9ED-FA2FF50FC445}"/>
              </a:ext>
            </a:extLst>
          </p:cNvPr>
          <p:cNvSpPr txBox="1"/>
          <p:nvPr/>
        </p:nvSpPr>
        <p:spPr>
          <a:xfrm>
            <a:off x="340451" y="4582880"/>
            <a:ext cx="884235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chi-squared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freedom, independent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(Wilks).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Special case:  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test if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have a common mean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chi-square(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F0639A-7B9E-E445-B99A-6AEB58799B6E}"/>
              </a:ext>
            </a:extLst>
          </p:cNvPr>
          <p:cNvCxnSpPr/>
          <p:nvPr/>
        </p:nvCxnSpPr>
        <p:spPr>
          <a:xfrm flipH="1" flipV="1">
            <a:off x="3701143" y="22968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A705C0E-A0B4-C147-9F8B-4B15EE34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769179"/>
            <a:ext cx="19812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C623D-86BD-0D42-AB68-A0FDEE33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5989865"/>
            <a:ext cx="2019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9BF6F-9633-3E42-817F-B0E35ACCF163}"/>
              </a:ext>
            </a:extLst>
          </p:cNvPr>
          <p:cNvSpPr txBox="1"/>
          <p:nvPr/>
        </p:nvSpPr>
        <p:spPr>
          <a:xfrm>
            <a:off x="1719942" y="239485"/>
            <a:ext cx="574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the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C7D17-B779-4848-86C6-6668C8B69B04}"/>
              </a:ext>
            </a:extLst>
          </p:cNvPr>
          <p:cNvSpPr txBox="1"/>
          <p:nvPr/>
        </p:nvSpPr>
        <p:spPr>
          <a:xfrm>
            <a:off x="446315" y="957942"/>
            <a:ext cx="85126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LS approach assumes that the standard deviations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measurements are known.</a:t>
            </a:r>
          </a:p>
          <a:p>
            <a:pPr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statistical error, usually well estimated from sample size.</a:t>
            </a:r>
          </a:p>
          <a:p>
            <a:pPr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systematic error: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related to stat. error of control measurement – well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related to size of MC event sample – well estimated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 uncertainty from modelling of experiment – could 	be 	poorly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reflects uncertainty resulting from some mathematical 	approximation (theory error) – could be poorly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we should allow that 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not be exactly known.</a:t>
            </a:r>
          </a:p>
        </p:txBody>
      </p:sp>
    </p:spTree>
    <p:extLst>
      <p:ext uri="{BB962C8B-B14F-4D97-AF65-F5344CB8AC3E}">
        <p14:creationId xmlns:p14="http://schemas.microsoft.com/office/powerpoint/2010/main" val="22686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A07545-CEF5-024D-89CD-1AAC04D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4266"/>
            <a:ext cx="3803748" cy="3442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33085-2E41-094D-B7CE-7F620C84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0" y="3429914"/>
            <a:ext cx="8166100" cy="12827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68" y="76298"/>
            <a:ext cx="4873625" cy="115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42969" y="1197430"/>
            <a:ext cx="525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uncertain, we can take them as adjustable parameters.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estimated variances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modeled as gamma distributed.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becomes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5423C-E2D3-7D41-97AC-F8B7BE05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488" y="5640729"/>
            <a:ext cx="1357000" cy="82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A1080-558B-2242-9E04-0DB9A4A9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77" y="5753900"/>
            <a:ext cx="1212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89818-F621-1E49-AE5B-87D336DE6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247" y="4877484"/>
            <a:ext cx="16129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37FFD-726E-7C4A-9298-69AA4BAD4F07}"/>
              </a:ext>
            </a:extLst>
          </p:cNvPr>
          <p:cNvSpPr txBox="1"/>
          <p:nvPr/>
        </p:nvSpPr>
        <p:spPr>
          <a:xfrm>
            <a:off x="512096" y="4871409"/>
            <a:ext cx="85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5A95C-7C30-F14F-8605-A44F53D7D591}"/>
              </a:ext>
            </a:extLst>
          </p:cNvPr>
          <p:cNvSpPr txBox="1"/>
          <p:nvPr/>
        </p:nvSpPr>
        <p:spPr>
          <a:xfrm>
            <a:off x="695756" y="57492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1CE01-BDAD-1E44-A54F-FE5835921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984" y="4739822"/>
            <a:ext cx="263449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243859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log-likelihood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75626" y="914394"/>
            <a:ext cx="55171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profile over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 form.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log-profile-likelihood 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445604" y="3212234"/>
            <a:ext cx="838941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replace by sum of logs.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program for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average: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/~cowan/stat/stave/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58772-7D4F-124C-B71E-A669881C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91848"/>
            <a:ext cx="8293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1023255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365323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959427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634343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2619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QCHS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30668</TotalTime>
  <Words>2265</Words>
  <Application>Microsoft Macintosh PowerPoint</Application>
  <PresentationFormat>On-screen Show (4:3)</PresentationFormat>
  <Paragraphs>240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722</cp:revision>
  <dcterms:created xsi:type="dcterms:W3CDTF">2020-05-18T17:44:39Z</dcterms:created>
  <dcterms:modified xsi:type="dcterms:W3CDTF">2021-08-04T20:57:24Z</dcterms:modified>
</cp:coreProperties>
</file>