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460" r:id="rId2"/>
    <p:sldId id="676" r:id="rId3"/>
    <p:sldId id="561" r:id="rId4"/>
    <p:sldId id="661" r:id="rId5"/>
    <p:sldId id="670" r:id="rId6"/>
    <p:sldId id="665" r:id="rId7"/>
    <p:sldId id="667" r:id="rId8"/>
    <p:sldId id="666" r:id="rId9"/>
    <p:sldId id="664" r:id="rId10"/>
    <p:sldId id="675" r:id="rId11"/>
    <p:sldId id="662" r:id="rId12"/>
    <p:sldId id="671" r:id="rId13"/>
    <p:sldId id="611" r:id="rId14"/>
    <p:sldId id="620" r:id="rId15"/>
    <p:sldId id="619" r:id="rId16"/>
    <p:sldId id="613" r:id="rId17"/>
    <p:sldId id="631" r:id="rId18"/>
    <p:sldId id="657" r:id="rId19"/>
    <p:sldId id="621" r:id="rId20"/>
    <p:sldId id="622" r:id="rId21"/>
    <p:sldId id="623" r:id="rId22"/>
    <p:sldId id="673" r:id="rId23"/>
    <p:sldId id="674" r:id="rId24"/>
    <p:sldId id="672" r:id="rId25"/>
    <p:sldId id="633" r:id="rId26"/>
    <p:sldId id="626" r:id="rId27"/>
    <p:sldId id="627" r:id="rId28"/>
    <p:sldId id="637" r:id="rId29"/>
    <p:sldId id="628" r:id="rId30"/>
    <p:sldId id="629" r:id="rId31"/>
    <p:sldId id="634" r:id="rId32"/>
    <p:sldId id="636" r:id="rId33"/>
    <p:sldId id="644" r:id="rId34"/>
    <p:sldId id="638" r:id="rId35"/>
    <p:sldId id="656" r:id="rId36"/>
    <p:sldId id="639" r:id="rId37"/>
    <p:sldId id="645" r:id="rId38"/>
    <p:sldId id="640" r:id="rId39"/>
    <p:sldId id="646" r:id="rId40"/>
    <p:sldId id="647" r:id="rId41"/>
    <p:sldId id="658" r:id="rId42"/>
    <p:sldId id="659" r:id="rId43"/>
    <p:sldId id="660" r:id="rId44"/>
    <p:sldId id="642" r:id="rId45"/>
    <p:sldId id="643" r:id="rId46"/>
    <p:sldId id="652" r:id="rId47"/>
    <p:sldId id="648" r:id="rId48"/>
    <p:sldId id="649" r:id="rId49"/>
    <p:sldId id="655" r:id="rId50"/>
    <p:sldId id="653" r:id="rId51"/>
    <p:sldId id="654" r:id="rId52"/>
    <p:sldId id="578" r:id="rId53"/>
    <p:sldId id="579" r:id="rId54"/>
    <p:sldId id="580" r:id="rId55"/>
    <p:sldId id="581" r:id="rId56"/>
    <p:sldId id="582" r:id="rId57"/>
    <p:sldId id="583" r:id="rId58"/>
  </p:sldIdLst>
  <p:sldSz cx="9144000" cy="6858000" type="screen4x3"/>
  <p:notesSz cx="6781800" cy="9918700"/>
  <p:custDataLst>
    <p:tags r:id="rId62"/>
  </p:custData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12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esProps" Target="presProps.xml"/><Relationship Id="rId64" Type="http://schemas.openxmlformats.org/officeDocument/2006/relationships/viewProps" Target="viewProps.xml"/><Relationship Id="rId65" Type="http://schemas.openxmlformats.org/officeDocument/2006/relationships/theme" Target="theme/theme1.xml"/><Relationship Id="rId66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handoutMaster" Target="handoutMasters/handoutMaster1.xml"/><Relationship Id="rId61" Type="http://schemas.openxmlformats.org/officeDocument/2006/relationships/printerSettings" Target="printerSettings/printerSettings1.bin"/><Relationship Id="rId62" Type="http://schemas.openxmlformats.org/officeDocument/2006/relationships/tags" Target="tags/tag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81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7" tIns="45784" rIns="91567" bIns="45784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7938" y="0"/>
            <a:ext cx="29765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7" tIns="45784" rIns="91567" bIns="45784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5300"/>
            <a:ext cx="29781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7" tIns="45784" rIns="91567" bIns="45784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7938" y="9385300"/>
            <a:ext cx="29765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7" tIns="45784" rIns="91567" bIns="45784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97FF1EE-A1CA-574C-88C5-8625D4AB6F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0781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1225" y="744538"/>
            <a:ext cx="4959350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9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1700"/>
            <a:ext cx="5426075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867A363-6251-6646-A4EE-22A9203A99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4220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67A363-6251-6646-A4EE-22A9203A99A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10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107950" y="6523038"/>
            <a:ext cx="1463675" cy="263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 Cowan 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8B9D5-4413-9143-8DDE-47EAB21569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smtClean="0"/>
              <a:t>U. Sussex / 29 Apr 2019 / Errors on Errors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220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 Cowan 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U. Sussex / 29 Apr 2019 / Errors on Errors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BC144-7F13-A343-B12E-1AA39ADBAA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678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438" y="6523038"/>
            <a:ext cx="146367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r>
              <a:rPr lang="en-US" smtClean="0"/>
              <a:t>G. Cowan </a:t>
            </a: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8175" y="6524625"/>
            <a:ext cx="588486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smtClean="0"/>
              <a:t>U. Sussex / 29 Apr 2019 / Errors on Errors</a:t>
            </a: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54675" y="6500813"/>
            <a:ext cx="338137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EC6DFDD-E45C-474C-B5F1-87D176A6F8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28" r:id="rId1"/>
    <p:sldLayoutId id="2147483927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Relationship Id="rId3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Relationship Id="rId3" Type="http://schemas.openxmlformats.org/officeDocument/2006/relationships/image" Target="../media/image6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4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4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4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png"/><Relationship Id="rId3" Type="http://schemas.openxmlformats.org/officeDocument/2006/relationships/image" Target="../media/image8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4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4" Type="http://schemas.openxmlformats.org/officeDocument/2006/relationships/image" Target="../media/image90.png"/><Relationship Id="rId5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4" Type="http://schemas.openxmlformats.org/officeDocument/2006/relationships/image" Target="../media/image94.png"/><Relationship Id="rId5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4" Type="http://schemas.openxmlformats.org/officeDocument/2006/relationships/image" Target="../media/image98.png"/><Relationship Id="rId5" Type="http://schemas.openxmlformats.org/officeDocument/2006/relationships/image" Target="../media/image99.png"/><Relationship Id="rId6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4.png"/><Relationship Id="rId12" Type="http://schemas.openxmlformats.org/officeDocument/2006/relationships/image" Target="../media/image105.png"/><Relationship Id="rId13" Type="http://schemas.openxmlformats.org/officeDocument/2006/relationships/image" Target="../media/image106.png"/><Relationship Id="rId14" Type="http://schemas.openxmlformats.org/officeDocument/2006/relationships/image" Target="../media/image107.png"/><Relationship Id="rId1" Type="http://schemas.openxmlformats.org/officeDocument/2006/relationships/tags" Target="../tags/tag2.xml"/><Relationship Id="rId2" Type="http://schemas.openxmlformats.org/officeDocument/2006/relationships/tags" Target="../tags/tag3.xml"/><Relationship Id="rId3" Type="http://schemas.openxmlformats.org/officeDocument/2006/relationships/tags" Target="../tags/tag4.xml"/><Relationship Id="rId4" Type="http://schemas.openxmlformats.org/officeDocument/2006/relationships/tags" Target="../tags/tag5.xml"/><Relationship Id="rId5" Type="http://schemas.openxmlformats.org/officeDocument/2006/relationships/tags" Target="../tags/tag6.xml"/><Relationship Id="rId6" Type="http://schemas.openxmlformats.org/officeDocument/2006/relationships/tags" Target="../tags/tag7.xml"/><Relationship Id="rId7" Type="http://schemas.openxmlformats.org/officeDocument/2006/relationships/slideLayout" Target="../slideLayouts/slideLayout2.xml"/><Relationship Id="rId8" Type="http://schemas.openxmlformats.org/officeDocument/2006/relationships/image" Target="../media/image101.png"/><Relationship Id="rId9" Type="http://schemas.openxmlformats.org/officeDocument/2006/relationships/image" Target="../media/image102.png"/><Relationship Id="rId10" Type="http://schemas.openxmlformats.org/officeDocument/2006/relationships/image" Target="../media/image10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4" Type="http://schemas.openxmlformats.org/officeDocument/2006/relationships/tags" Target="../tags/tag11.xml"/><Relationship Id="rId5" Type="http://schemas.openxmlformats.org/officeDocument/2006/relationships/tags" Target="../tags/tag12.xml"/><Relationship Id="rId6" Type="http://schemas.openxmlformats.org/officeDocument/2006/relationships/slideLayout" Target="../slideLayouts/slideLayout2.xml"/><Relationship Id="rId7" Type="http://schemas.openxmlformats.org/officeDocument/2006/relationships/image" Target="../media/image108.png"/><Relationship Id="rId8" Type="http://schemas.openxmlformats.org/officeDocument/2006/relationships/image" Target="../media/image109.png"/><Relationship Id="rId9" Type="http://schemas.openxmlformats.org/officeDocument/2006/relationships/image" Target="../media/image110.png"/><Relationship Id="rId10" Type="http://schemas.openxmlformats.org/officeDocument/2006/relationships/image" Target="../media/image111.png"/><Relationship Id="rId11" Type="http://schemas.openxmlformats.org/officeDocument/2006/relationships/image" Target="../media/image112.png"/><Relationship Id="rId1" Type="http://schemas.openxmlformats.org/officeDocument/2006/relationships/tags" Target="../tags/tag8.xml"/><Relationship Id="rId2" Type="http://schemas.openxmlformats.org/officeDocument/2006/relationships/tags" Target="../tags/tag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13.png"/><Relationship Id="rId5" Type="http://schemas.openxmlformats.org/officeDocument/2006/relationships/image" Target="../media/image114.png"/><Relationship Id="rId1" Type="http://schemas.openxmlformats.org/officeDocument/2006/relationships/tags" Target="../tags/tag13.xml"/><Relationship Id="rId2" Type="http://schemas.openxmlformats.org/officeDocument/2006/relationships/tags" Target="../tags/tag1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4" Type="http://schemas.openxmlformats.org/officeDocument/2006/relationships/slideLayout" Target="../slideLayouts/slideLayout1.xml"/><Relationship Id="rId5" Type="http://schemas.openxmlformats.org/officeDocument/2006/relationships/image" Target="../media/image115.png"/><Relationship Id="rId6" Type="http://schemas.openxmlformats.org/officeDocument/2006/relationships/image" Target="../media/image116.png"/><Relationship Id="rId7" Type="http://schemas.openxmlformats.org/officeDocument/2006/relationships/image" Target="../media/image117.png"/><Relationship Id="rId8" Type="http://schemas.openxmlformats.org/officeDocument/2006/relationships/image" Target="../media/image118.png"/><Relationship Id="rId1" Type="http://schemas.openxmlformats.org/officeDocument/2006/relationships/tags" Target="../tags/tag15.xml"/><Relationship Id="rId2" Type="http://schemas.openxmlformats.org/officeDocument/2006/relationships/tags" Target="../tags/tag1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19.png"/><Relationship Id="rId5" Type="http://schemas.openxmlformats.org/officeDocument/2006/relationships/image" Target="../media/image114.png"/><Relationship Id="rId6" Type="http://schemas.openxmlformats.org/officeDocument/2006/relationships/image" Target="../media/image120.png"/><Relationship Id="rId1" Type="http://schemas.openxmlformats.org/officeDocument/2006/relationships/tags" Target="../tags/tag18.xml"/><Relationship Id="rId2" Type="http://schemas.openxmlformats.org/officeDocument/2006/relationships/tags" Target="../tags/tag1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21.png"/><Relationship Id="rId5" Type="http://schemas.openxmlformats.org/officeDocument/2006/relationships/image" Target="../media/image122.png"/><Relationship Id="rId6" Type="http://schemas.openxmlformats.org/officeDocument/2006/relationships/image" Target="../media/image123.png"/><Relationship Id="rId7" Type="http://schemas.openxmlformats.org/officeDocument/2006/relationships/image" Target="../media/image124.png"/><Relationship Id="rId1" Type="http://schemas.openxmlformats.org/officeDocument/2006/relationships/tags" Target="../tags/tag20.xml"/><Relationship Id="rId2" Type="http://schemas.openxmlformats.org/officeDocument/2006/relationships/tags" Target="../tags/tag21.xml"/></Relationships>
</file>

<file path=ppt/slides/_rels/slide5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0.png"/><Relationship Id="rId12" Type="http://schemas.openxmlformats.org/officeDocument/2006/relationships/image" Target="../media/image131.png"/><Relationship Id="rId1" Type="http://schemas.openxmlformats.org/officeDocument/2006/relationships/tags" Target="../tags/tag22.xml"/><Relationship Id="rId2" Type="http://schemas.openxmlformats.org/officeDocument/2006/relationships/tags" Target="../tags/tag23.xml"/><Relationship Id="rId3" Type="http://schemas.openxmlformats.org/officeDocument/2006/relationships/tags" Target="../tags/tag24.xml"/><Relationship Id="rId4" Type="http://schemas.openxmlformats.org/officeDocument/2006/relationships/tags" Target="../tags/tag25.xml"/><Relationship Id="rId5" Type="http://schemas.openxmlformats.org/officeDocument/2006/relationships/slideLayout" Target="../slideLayouts/slideLayout1.xml"/><Relationship Id="rId6" Type="http://schemas.openxmlformats.org/officeDocument/2006/relationships/image" Target="../media/image125.png"/><Relationship Id="rId7" Type="http://schemas.openxmlformats.org/officeDocument/2006/relationships/image" Target="../media/image126.png"/><Relationship Id="rId8" Type="http://schemas.openxmlformats.org/officeDocument/2006/relationships/image" Target="../media/image127.png"/><Relationship Id="rId9" Type="http://schemas.openxmlformats.org/officeDocument/2006/relationships/image" Target="../media/image128.png"/><Relationship Id="rId10" Type="http://schemas.openxmlformats.org/officeDocument/2006/relationships/image" Target="../media/image12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4" Type="http://schemas.openxmlformats.org/officeDocument/2006/relationships/image" Target="../media/image133.png"/><Relationship Id="rId1" Type="http://schemas.openxmlformats.org/officeDocument/2006/relationships/tags" Target="../tags/tag26.xml"/><Relationship Id="rId2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6146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U. Sussex / 29 Apr 2019 / Errors on Errors</a:t>
            </a:r>
            <a:endParaRPr lang="en-GB" sz="1400"/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3031127-5B44-C045-B59A-2B0FB7DE8BAC}" type="slidenum">
              <a:rPr lang="en-GB" sz="1400"/>
              <a:pPr/>
              <a:t>1</a:t>
            </a:fld>
            <a:endParaRPr lang="en-GB" sz="140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695700" y="4278313"/>
            <a:ext cx="501173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00FF"/>
                </a:solidFill>
              </a:rPr>
              <a:t>Glen Cowan</a:t>
            </a:r>
          </a:p>
          <a:p>
            <a:r>
              <a:rPr lang="en-US">
                <a:solidFill>
                  <a:srgbClr val="0000FF"/>
                </a:solidFill>
              </a:rPr>
              <a:t>Physics Department</a:t>
            </a:r>
          </a:p>
          <a:p>
            <a:r>
              <a:rPr lang="en-US">
                <a:solidFill>
                  <a:srgbClr val="0000FF"/>
                </a:solidFill>
              </a:rPr>
              <a:t>Royal Holloway, University of London</a:t>
            </a:r>
          </a:p>
          <a:p>
            <a:r>
              <a:rPr lang="en-US" sz="2000" b="1">
                <a:solidFill>
                  <a:srgbClr val="000000"/>
                </a:solidFill>
                <a:latin typeface="Courier New" charset="0"/>
              </a:rPr>
              <a:t>g.cowan@rhul.ac.uk</a:t>
            </a:r>
          </a:p>
          <a:p>
            <a:r>
              <a:rPr lang="en-US" sz="2000" b="1">
                <a:solidFill>
                  <a:srgbClr val="000000"/>
                </a:solidFill>
                <a:latin typeface="Courier New" charset="0"/>
              </a:rPr>
              <a:t>www.pp.rhul.ac.uk/~cowan</a:t>
            </a:r>
            <a:endParaRPr lang="en-US">
              <a:solidFill>
                <a:srgbClr val="0000FF"/>
              </a:solidFill>
            </a:endParaRPr>
          </a:p>
        </p:txBody>
      </p:sp>
      <p:pic>
        <p:nvPicPr>
          <p:cNvPr id="6149" name="Picture 1" descr="royalholloway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4451350"/>
            <a:ext cx="1757362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2"/>
          <p:cNvSpPr txBox="1">
            <a:spLocks noChangeArrowheads="1"/>
          </p:cNvSpPr>
          <p:nvPr/>
        </p:nvSpPr>
        <p:spPr bwMode="auto">
          <a:xfrm>
            <a:off x="829065" y="284717"/>
            <a:ext cx="7673286" cy="154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 smtClean="0">
                <a:solidFill>
                  <a:srgbClr val="CC3300"/>
                </a:solidFill>
              </a:rPr>
              <a:t>“Errors on Errors” –  </a:t>
            </a:r>
            <a:r>
              <a:rPr lang="en-GB" sz="3600" dirty="0">
                <a:solidFill>
                  <a:srgbClr val="CC3300"/>
                </a:solidFill>
              </a:rPr>
              <a:t>Refining Statistical Analyses for Particle </a:t>
            </a:r>
            <a:r>
              <a:rPr lang="en-GB" sz="3600" dirty="0" smtClean="0">
                <a:solidFill>
                  <a:srgbClr val="CC3300"/>
                </a:solidFill>
              </a:rPr>
              <a:t>Physics</a:t>
            </a:r>
            <a:endParaRPr lang="en-GB" sz="3600" dirty="0">
              <a:solidFill>
                <a:srgbClr val="CC3300"/>
              </a:solidFill>
            </a:endParaRPr>
          </a:p>
        </p:txBody>
      </p:sp>
      <p:pic>
        <p:nvPicPr>
          <p:cNvPr id="615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472113"/>
            <a:ext cx="1255713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5575300"/>
            <a:ext cx="915987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Text Box 3"/>
          <p:cNvSpPr txBox="1">
            <a:spLocks noChangeArrowheads="1"/>
          </p:cNvSpPr>
          <p:nvPr/>
        </p:nvSpPr>
        <p:spPr bwMode="auto">
          <a:xfrm>
            <a:off x="3522663" y="2132013"/>
            <a:ext cx="391244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3200" dirty="0" smtClean="0">
                <a:ea typeface="SimSun" charset="0"/>
                <a:cs typeface="SimSun" charset="0"/>
              </a:rPr>
              <a:t>University of Sussex</a:t>
            </a:r>
          </a:p>
          <a:p>
            <a:r>
              <a:rPr lang="en-US" sz="3200" dirty="0" smtClean="0">
                <a:ea typeface="SimSun" charset="0"/>
                <a:cs typeface="SimSun" charset="0"/>
              </a:rPr>
              <a:t>TPP Seminar</a:t>
            </a:r>
            <a:endParaRPr lang="en-US" sz="3200" dirty="0">
              <a:ea typeface="SimSun" charset="0"/>
              <a:cs typeface="SimSun" charset="0"/>
            </a:endParaRPr>
          </a:p>
          <a:p>
            <a:r>
              <a:rPr lang="en-US" sz="3200" dirty="0" smtClean="0">
                <a:ea typeface="SimSun" charset="0"/>
                <a:cs typeface="SimSun" charset="0"/>
              </a:rPr>
              <a:t>Sussex, 29 April, </a:t>
            </a:r>
            <a:r>
              <a:rPr lang="en-US" sz="3200" dirty="0">
                <a:ea typeface="SimSun" charset="0"/>
                <a:cs typeface="SimSun" charset="0"/>
              </a:rPr>
              <a:t>2019</a:t>
            </a:r>
          </a:p>
        </p:txBody>
      </p:sp>
      <p:pic>
        <p:nvPicPr>
          <p:cNvPr id="6155" name="Picture 17" descr="Atlas_Medal_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4357688"/>
            <a:ext cx="7143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1875" y="3495675"/>
            <a:ext cx="1270000" cy="787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8999" y="1964690"/>
            <a:ext cx="1635125" cy="1438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1331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U. Sussex / 29 Apr 2019 / Errors on Errors</a:t>
            </a:r>
            <a:endParaRPr lang="en-GB" sz="1400"/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4F3F294-7781-424E-A66B-63F6989EE4E7}" type="slidenum">
              <a:rPr lang="en-GB" sz="1400"/>
              <a:pPr/>
              <a:t>10</a:t>
            </a:fld>
            <a:endParaRPr lang="en-GB" sz="1400"/>
          </a:p>
        </p:txBody>
      </p:sp>
      <p:sp>
        <p:nvSpPr>
          <p:cNvPr id="13316" name="Rectangle 2"/>
          <p:cNvSpPr txBox="1">
            <a:spLocks noChangeArrowheads="1"/>
          </p:cNvSpPr>
          <p:nvPr/>
        </p:nvSpPr>
        <p:spPr bwMode="auto">
          <a:xfrm>
            <a:off x="441792" y="93168"/>
            <a:ext cx="798892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 smtClean="0">
                <a:solidFill>
                  <a:srgbClr val="CC3300"/>
                </a:solidFill>
              </a:rPr>
              <a:t>Developments of LS for Averaging</a:t>
            </a:r>
            <a:endParaRPr lang="en-GB" sz="3600" dirty="0">
              <a:solidFill>
                <a:srgbClr val="CC33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2070" y="802648"/>
            <a:ext cx="8446693" cy="5663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Much work in HEP and elsewhere on application/extension of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least squares to the problem of averaging or meta-analysis, e.g.,</a:t>
            </a:r>
            <a:endParaRPr lang="en-US" dirty="0"/>
          </a:p>
          <a:p>
            <a:r>
              <a:rPr lang="en-US" dirty="0" smtClean="0">
                <a:solidFill>
                  <a:schemeClr val="bg2"/>
                </a:solidFill>
              </a:rPr>
              <a:t>A</a:t>
            </a:r>
            <a:r>
              <a:rPr lang="en-US" dirty="0">
                <a:solidFill>
                  <a:schemeClr val="bg2"/>
                </a:solidFill>
              </a:rPr>
              <a:t>. C. Aitken, </a:t>
            </a:r>
            <a:r>
              <a:rPr lang="en-US" i="1" dirty="0" smtClean="0">
                <a:solidFill>
                  <a:schemeClr val="bg2"/>
                </a:solidFill>
              </a:rPr>
              <a:t>On </a:t>
            </a:r>
            <a:r>
              <a:rPr lang="en-US" i="1" dirty="0">
                <a:solidFill>
                  <a:schemeClr val="bg2"/>
                </a:solidFill>
              </a:rPr>
              <a:t>Least Squares and </a:t>
            </a:r>
            <a:r>
              <a:rPr lang="en-US" i="1" dirty="0" smtClean="0">
                <a:solidFill>
                  <a:schemeClr val="bg2"/>
                </a:solidFill>
              </a:rPr>
              <a:t>Linear </a:t>
            </a:r>
            <a:r>
              <a:rPr lang="en-US" i="1" dirty="0">
                <a:solidFill>
                  <a:schemeClr val="bg2"/>
                </a:solidFill>
              </a:rPr>
              <a:t>Combinations of </a:t>
            </a:r>
            <a:endParaRPr lang="en-US" i="1" dirty="0" smtClean="0">
              <a:solidFill>
                <a:schemeClr val="bg2"/>
              </a:solidFill>
            </a:endParaRPr>
          </a:p>
          <a:p>
            <a:pPr>
              <a:spcAft>
                <a:spcPts val="1200"/>
              </a:spcAft>
            </a:pPr>
            <a:r>
              <a:rPr lang="en-US" i="1" dirty="0" smtClean="0">
                <a:solidFill>
                  <a:schemeClr val="bg2"/>
                </a:solidFill>
              </a:rPr>
              <a:t>Observations</a:t>
            </a:r>
            <a:r>
              <a:rPr lang="en-US" dirty="0" smtClean="0">
                <a:solidFill>
                  <a:schemeClr val="bg2"/>
                </a:solidFill>
              </a:rPr>
              <a:t>, </a:t>
            </a:r>
            <a:r>
              <a:rPr lang="en-US" dirty="0">
                <a:solidFill>
                  <a:schemeClr val="bg2"/>
                </a:solidFill>
              </a:rPr>
              <a:t>Proc</a:t>
            </a:r>
            <a:r>
              <a:rPr lang="en-US" dirty="0" smtClean="0">
                <a:solidFill>
                  <a:schemeClr val="bg2"/>
                </a:solidFill>
              </a:rPr>
              <a:t>. </a:t>
            </a:r>
            <a:r>
              <a:rPr lang="en-US" dirty="0">
                <a:solidFill>
                  <a:schemeClr val="bg2"/>
                </a:solidFill>
              </a:rPr>
              <a:t>Roy</a:t>
            </a:r>
            <a:r>
              <a:rPr lang="en-US" dirty="0" smtClean="0">
                <a:solidFill>
                  <a:schemeClr val="bg2"/>
                </a:solidFill>
              </a:rPr>
              <a:t>. </a:t>
            </a:r>
            <a:r>
              <a:rPr lang="en-US" dirty="0">
                <a:solidFill>
                  <a:schemeClr val="bg2"/>
                </a:solidFill>
              </a:rPr>
              <a:t>Soc</a:t>
            </a:r>
            <a:r>
              <a:rPr lang="en-US" dirty="0" smtClean="0">
                <a:solidFill>
                  <a:schemeClr val="bg2"/>
                </a:solidFill>
              </a:rPr>
              <a:t>. </a:t>
            </a:r>
            <a:r>
              <a:rPr lang="en-US" dirty="0">
                <a:solidFill>
                  <a:schemeClr val="bg2"/>
                </a:solidFill>
              </a:rPr>
              <a:t>Edinburgh </a:t>
            </a:r>
            <a:r>
              <a:rPr lang="en-US" b="1" dirty="0" smtClean="0">
                <a:solidFill>
                  <a:schemeClr val="bg2"/>
                </a:solidFill>
              </a:rPr>
              <a:t>55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>
                <a:solidFill>
                  <a:schemeClr val="bg2"/>
                </a:solidFill>
              </a:rPr>
              <a:t>(1935) 42.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L</a:t>
            </a:r>
            <a:r>
              <a:rPr lang="en-US" dirty="0">
                <a:solidFill>
                  <a:schemeClr val="bg2"/>
                </a:solidFill>
              </a:rPr>
              <a:t>. Lyons, D. </a:t>
            </a:r>
            <a:r>
              <a:rPr lang="en-US" dirty="0" err="1">
                <a:solidFill>
                  <a:schemeClr val="bg2"/>
                </a:solidFill>
              </a:rPr>
              <a:t>Gibaut</a:t>
            </a:r>
            <a:r>
              <a:rPr lang="en-US" dirty="0">
                <a:solidFill>
                  <a:schemeClr val="bg2"/>
                </a:solidFill>
              </a:rPr>
              <a:t> and P. Clifford, </a:t>
            </a:r>
            <a:r>
              <a:rPr lang="en-US" i="1" dirty="0" smtClean="0">
                <a:solidFill>
                  <a:schemeClr val="bg2"/>
                </a:solidFill>
              </a:rPr>
              <a:t>How to Combine </a:t>
            </a:r>
            <a:r>
              <a:rPr lang="en-US" i="1" dirty="0">
                <a:solidFill>
                  <a:schemeClr val="bg2"/>
                </a:solidFill>
              </a:rPr>
              <a:t>Correlated </a:t>
            </a:r>
            <a:endParaRPr lang="en-US" i="1" dirty="0" smtClean="0">
              <a:solidFill>
                <a:schemeClr val="bg2"/>
              </a:solidFill>
            </a:endParaRPr>
          </a:p>
          <a:p>
            <a:r>
              <a:rPr lang="en-US" i="1" dirty="0" smtClean="0">
                <a:solidFill>
                  <a:schemeClr val="bg2"/>
                </a:solidFill>
              </a:rPr>
              <a:t>Estimates </a:t>
            </a:r>
            <a:r>
              <a:rPr lang="en-US" i="1" dirty="0">
                <a:solidFill>
                  <a:schemeClr val="bg2"/>
                </a:solidFill>
              </a:rPr>
              <a:t>of a Single Physical </a:t>
            </a:r>
            <a:r>
              <a:rPr lang="en-US" i="1" dirty="0" smtClean="0">
                <a:solidFill>
                  <a:schemeClr val="bg2"/>
                </a:solidFill>
              </a:rPr>
              <a:t>Quantity</a:t>
            </a:r>
            <a:r>
              <a:rPr lang="en-US" dirty="0" smtClean="0">
                <a:solidFill>
                  <a:schemeClr val="bg2"/>
                </a:solidFill>
              </a:rPr>
              <a:t>,  </a:t>
            </a:r>
            <a:r>
              <a:rPr lang="en-US" dirty="0" err="1">
                <a:solidFill>
                  <a:schemeClr val="bg2"/>
                </a:solidFill>
              </a:rPr>
              <a:t>Nucl</a:t>
            </a:r>
            <a:r>
              <a:rPr lang="en-US" dirty="0" smtClean="0">
                <a:solidFill>
                  <a:schemeClr val="bg2"/>
                </a:solidFill>
              </a:rPr>
              <a:t>. </a:t>
            </a:r>
            <a:r>
              <a:rPr lang="en-US" dirty="0">
                <a:solidFill>
                  <a:schemeClr val="bg2"/>
                </a:solidFill>
              </a:rPr>
              <a:t>Instr</a:t>
            </a:r>
            <a:r>
              <a:rPr lang="en-US" dirty="0" smtClean="0">
                <a:solidFill>
                  <a:schemeClr val="bg2"/>
                </a:solidFill>
              </a:rPr>
              <a:t>. </a:t>
            </a:r>
            <a:r>
              <a:rPr lang="en-US" dirty="0">
                <a:solidFill>
                  <a:schemeClr val="bg2"/>
                </a:solidFill>
              </a:rPr>
              <a:t>Meth</a:t>
            </a:r>
            <a:r>
              <a:rPr lang="en-US" dirty="0" smtClean="0">
                <a:solidFill>
                  <a:schemeClr val="bg2"/>
                </a:solidFill>
              </a:rPr>
              <a:t>. </a:t>
            </a:r>
            <a:r>
              <a:rPr lang="en-US" b="1" dirty="0">
                <a:solidFill>
                  <a:schemeClr val="bg2"/>
                </a:solidFill>
              </a:rPr>
              <a:t>A270 </a:t>
            </a:r>
            <a:endParaRPr lang="en-US" b="1" dirty="0" smtClean="0">
              <a:solidFill>
                <a:schemeClr val="bg2"/>
              </a:solidFill>
            </a:endParaRP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chemeClr val="bg2"/>
                </a:solidFill>
              </a:rPr>
              <a:t>(</a:t>
            </a:r>
            <a:r>
              <a:rPr lang="en-US" dirty="0">
                <a:solidFill>
                  <a:schemeClr val="bg2"/>
                </a:solidFill>
              </a:rPr>
              <a:t>1988) 110</a:t>
            </a:r>
            <a:r>
              <a:rPr lang="en-US" dirty="0" smtClean="0">
                <a:solidFill>
                  <a:schemeClr val="bg2"/>
                </a:solidFill>
              </a:rPr>
              <a:t>.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Valassi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i="1" dirty="0" smtClean="0">
                <a:solidFill>
                  <a:schemeClr val="bg2"/>
                </a:solidFill>
              </a:rPr>
              <a:t>Combining </a:t>
            </a:r>
            <a:r>
              <a:rPr lang="en-US" i="1" dirty="0">
                <a:solidFill>
                  <a:schemeClr val="bg2"/>
                </a:solidFill>
              </a:rPr>
              <a:t>Correlated Measurements of Several </a:t>
            </a:r>
            <a:endParaRPr lang="en-US" i="1" dirty="0" smtClean="0">
              <a:solidFill>
                <a:schemeClr val="bg2"/>
              </a:solidFill>
            </a:endParaRPr>
          </a:p>
          <a:p>
            <a:pPr>
              <a:spcAft>
                <a:spcPts val="1200"/>
              </a:spcAft>
            </a:pPr>
            <a:r>
              <a:rPr lang="en-US" i="1" dirty="0" smtClean="0">
                <a:solidFill>
                  <a:schemeClr val="bg2"/>
                </a:solidFill>
              </a:rPr>
              <a:t>Different </a:t>
            </a:r>
            <a:r>
              <a:rPr lang="en-US" i="1" dirty="0">
                <a:solidFill>
                  <a:schemeClr val="bg2"/>
                </a:solidFill>
              </a:rPr>
              <a:t>Physical </a:t>
            </a:r>
            <a:r>
              <a:rPr lang="en-US" i="1" dirty="0" smtClean="0">
                <a:solidFill>
                  <a:schemeClr val="bg2"/>
                </a:solidFill>
              </a:rPr>
              <a:t>Quantities</a:t>
            </a:r>
            <a:r>
              <a:rPr lang="en-US" dirty="0" smtClean="0">
                <a:solidFill>
                  <a:schemeClr val="bg2"/>
                </a:solidFill>
              </a:rPr>
              <a:t>, </a:t>
            </a:r>
            <a:r>
              <a:rPr lang="en-US" dirty="0" err="1">
                <a:solidFill>
                  <a:schemeClr val="bg2"/>
                </a:solidFill>
              </a:rPr>
              <a:t>Nucl</a:t>
            </a:r>
            <a:r>
              <a:rPr lang="en-US" dirty="0" smtClean="0">
                <a:solidFill>
                  <a:schemeClr val="bg2"/>
                </a:solidFill>
              </a:rPr>
              <a:t>. </a:t>
            </a:r>
            <a:r>
              <a:rPr lang="en-US" dirty="0">
                <a:solidFill>
                  <a:schemeClr val="bg2"/>
                </a:solidFill>
              </a:rPr>
              <a:t>Instr</a:t>
            </a:r>
            <a:r>
              <a:rPr lang="en-US" dirty="0" smtClean="0">
                <a:solidFill>
                  <a:schemeClr val="bg2"/>
                </a:solidFill>
              </a:rPr>
              <a:t>. Meth.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b="1" dirty="0" smtClean="0">
                <a:solidFill>
                  <a:schemeClr val="bg2"/>
                </a:solidFill>
              </a:rPr>
              <a:t>A500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>
                <a:solidFill>
                  <a:schemeClr val="bg2"/>
                </a:solidFill>
              </a:rPr>
              <a:t>(2003) 391.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R. </a:t>
            </a:r>
            <a:r>
              <a:rPr lang="en-US" dirty="0" err="1" smtClean="0">
                <a:solidFill>
                  <a:schemeClr val="bg2"/>
                </a:solidFill>
              </a:rPr>
              <a:t>Nisius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n-US" i="1" dirty="0" smtClean="0">
                <a:solidFill>
                  <a:schemeClr val="bg2"/>
                </a:solidFill>
              </a:rPr>
              <a:t>On </a:t>
            </a:r>
            <a:r>
              <a:rPr lang="en-US" i="1" dirty="0">
                <a:solidFill>
                  <a:schemeClr val="bg2"/>
                </a:solidFill>
              </a:rPr>
              <a:t>the combination </a:t>
            </a:r>
            <a:r>
              <a:rPr lang="en-US" i="1" dirty="0" smtClean="0">
                <a:solidFill>
                  <a:schemeClr val="bg2"/>
                </a:solidFill>
              </a:rPr>
              <a:t>of correlated </a:t>
            </a:r>
            <a:r>
              <a:rPr lang="en-US" i="1" dirty="0">
                <a:solidFill>
                  <a:schemeClr val="bg2"/>
                </a:solidFill>
              </a:rPr>
              <a:t>estimates of a physics </a:t>
            </a:r>
            <a:endParaRPr lang="en-US" i="1" dirty="0" smtClean="0">
              <a:solidFill>
                <a:schemeClr val="bg2"/>
              </a:solidFill>
            </a:endParaRPr>
          </a:p>
          <a:p>
            <a:pPr>
              <a:spcAft>
                <a:spcPts val="1200"/>
              </a:spcAft>
            </a:pPr>
            <a:r>
              <a:rPr lang="en-US" i="1" dirty="0" smtClean="0">
                <a:solidFill>
                  <a:schemeClr val="bg2"/>
                </a:solidFill>
              </a:rPr>
              <a:t>observable</a:t>
            </a:r>
            <a:r>
              <a:rPr lang="en-US" dirty="0" smtClean="0">
                <a:solidFill>
                  <a:schemeClr val="bg2"/>
                </a:solidFill>
              </a:rPr>
              <a:t>,  Eur.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smtClean="0">
                <a:solidFill>
                  <a:schemeClr val="bg2"/>
                </a:solidFill>
              </a:rPr>
              <a:t>Phys.  </a:t>
            </a:r>
            <a:r>
              <a:rPr lang="en-US" dirty="0">
                <a:solidFill>
                  <a:schemeClr val="bg2"/>
                </a:solidFill>
              </a:rPr>
              <a:t>J</a:t>
            </a:r>
            <a:r>
              <a:rPr lang="en-US" dirty="0" smtClean="0">
                <a:solidFill>
                  <a:schemeClr val="bg2"/>
                </a:solidFill>
              </a:rPr>
              <a:t>.  C </a:t>
            </a:r>
            <a:r>
              <a:rPr lang="en-US" b="1" dirty="0" smtClean="0">
                <a:solidFill>
                  <a:schemeClr val="bg2"/>
                </a:solidFill>
              </a:rPr>
              <a:t>74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>
                <a:solidFill>
                  <a:schemeClr val="bg2"/>
                </a:solidFill>
              </a:rPr>
              <a:t>(2014) </a:t>
            </a:r>
            <a:r>
              <a:rPr lang="en-US" dirty="0" smtClean="0">
                <a:solidFill>
                  <a:schemeClr val="bg2"/>
                </a:solidFill>
              </a:rPr>
              <a:t>3004.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R. </a:t>
            </a:r>
            <a:r>
              <a:rPr lang="en-US" dirty="0" err="1" smtClean="0">
                <a:solidFill>
                  <a:schemeClr val="bg2"/>
                </a:solidFill>
              </a:rPr>
              <a:t>DerSimonian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>
                <a:solidFill>
                  <a:schemeClr val="bg2"/>
                </a:solidFill>
              </a:rPr>
              <a:t>and </a:t>
            </a:r>
            <a:r>
              <a:rPr lang="en-US" dirty="0" smtClean="0">
                <a:solidFill>
                  <a:schemeClr val="bg2"/>
                </a:solidFill>
              </a:rPr>
              <a:t>N. Laird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n-US" i="1" dirty="0" smtClean="0">
                <a:solidFill>
                  <a:schemeClr val="bg2"/>
                </a:solidFill>
              </a:rPr>
              <a:t>Meta</a:t>
            </a:r>
            <a:r>
              <a:rPr lang="en-US" i="1" dirty="0">
                <a:solidFill>
                  <a:schemeClr val="bg2"/>
                </a:solidFill>
              </a:rPr>
              <a:t>-analysis in </a:t>
            </a:r>
            <a:r>
              <a:rPr lang="en-US" i="1" dirty="0" smtClean="0">
                <a:solidFill>
                  <a:schemeClr val="bg2"/>
                </a:solidFill>
              </a:rPr>
              <a:t>clinical trials</a:t>
            </a:r>
            <a:r>
              <a:rPr lang="en-US" dirty="0" smtClean="0">
                <a:solidFill>
                  <a:schemeClr val="bg2"/>
                </a:solidFill>
              </a:rPr>
              <a:t>, 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Controlled </a:t>
            </a:r>
            <a:r>
              <a:rPr lang="en-US" dirty="0">
                <a:solidFill>
                  <a:schemeClr val="bg2"/>
                </a:solidFill>
              </a:rPr>
              <a:t>Clinical Trials </a:t>
            </a:r>
            <a:r>
              <a:rPr lang="en-US" b="1" dirty="0" smtClean="0">
                <a:solidFill>
                  <a:schemeClr val="bg2"/>
                </a:solidFill>
              </a:rPr>
              <a:t>7</a:t>
            </a:r>
            <a:r>
              <a:rPr lang="en-US" dirty="0" smtClean="0">
                <a:solidFill>
                  <a:schemeClr val="bg2"/>
                </a:solidFill>
              </a:rPr>
              <a:t> (</a:t>
            </a:r>
            <a:r>
              <a:rPr lang="en-US" dirty="0">
                <a:solidFill>
                  <a:schemeClr val="bg2"/>
                </a:solidFill>
              </a:rPr>
              <a:t>1986</a:t>
            </a:r>
            <a:r>
              <a:rPr lang="en-US" dirty="0" smtClean="0">
                <a:solidFill>
                  <a:schemeClr val="bg2"/>
                </a:solidFill>
              </a:rPr>
              <a:t>) </a:t>
            </a:r>
            <a:r>
              <a:rPr lang="en-US" dirty="0">
                <a:solidFill>
                  <a:schemeClr val="bg2"/>
                </a:solidFill>
              </a:rPr>
              <a:t>177-188</a:t>
            </a:r>
            <a:r>
              <a:rPr lang="en-US" dirty="0" smtClean="0">
                <a:solidFill>
                  <a:schemeClr val="bg2"/>
                </a:solidFill>
              </a:rPr>
              <a:t>.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621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14338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U. Sussex / 29 Apr 2019 / Errors on Errors</a:t>
            </a:r>
            <a:endParaRPr lang="en-GB" sz="1400"/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8210432-FB63-CF4E-804A-E837B7DD4C77}" type="slidenum">
              <a:rPr lang="en-GB" sz="1400"/>
              <a:pPr/>
              <a:t>11</a:t>
            </a:fld>
            <a:endParaRPr lang="en-GB" sz="1400"/>
          </a:p>
        </p:txBody>
      </p:sp>
      <p:sp>
        <p:nvSpPr>
          <p:cNvPr id="14340" name="Rectangle 2"/>
          <p:cNvSpPr txBox="1">
            <a:spLocks noChangeArrowheads="1"/>
          </p:cNvSpPr>
          <p:nvPr/>
        </p:nvSpPr>
        <p:spPr bwMode="auto">
          <a:xfrm>
            <a:off x="398463" y="149225"/>
            <a:ext cx="8340725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3600">
                <a:solidFill>
                  <a:srgbClr val="CC3300"/>
                </a:solidFill>
              </a:rPr>
              <a:t>“Errors on Errors”</a:t>
            </a:r>
            <a:endParaRPr lang="en-GB" sz="3600" baseline="-25000">
              <a:solidFill>
                <a:srgbClr val="CC3300"/>
              </a:solidFill>
            </a:endParaRPr>
          </a:p>
        </p:txBody>
      </p:sp>
      <p:grpSp>
        <p:nvGrpSpPr>
          <p:cNvPr id="14341" name="Group 4"/>
          <p:cNvGrpSpPr>
            <a:grpSpLocks/>
          </p:cNvGrpSpPr>
          <p:nvPr/>
        </p:nvGrpSpPr>
        <p:grpSpPr bwMode="auto">
          <a:xfrm>
            <a:off x="188913" y="1430338"/>
            <a:ext cx="8794750" cy="4140200"/>
            <a:chOff x="189101" y="1794290"/>
            <a:chExt cx="8794434" cy="4139998"/>
          </a:xfrm>
        </p:grpSpPr>
        <p:pic>
          <p:nvPicPr>
            <p:cNvPr id="1434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101" y="1794290"/>
              <a:ext cx="8794434" cy="4139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5" name="Rounded Rectangle 2"/>
            <p:cNvSpPr>
              <a:spLocks noChangeArrowheads="1"/>
            </p:cNvSpPr>
            <p:nvPr/>
          </p:nvSpPr>
          <p:spPr bwMode="auto">
            <a:xfrm>
              <a:off x="5309562" y="4745476"/>
              <a:ext cx="3651426" cy="37046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alpha val="27058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6" name="Rounded Rectangle 7"/>
            <p:cNvSpPr>
              <a:spLocks noChangeArrowheads="1"/>
            </p:cNvSpPr>
            <p:nvPr/>
          </p:nvSpPr>
          <p:spPr bwMode="auto">
            <a:xfrm>
              <a:off x="222959" y="5074287"/>
              <a:ext cx="2299628" cy="31722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alpha val="27058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4342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863600"/>
            <a:ext cx="86614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Box 6"/>
          <p:cNvSpPr txBox="1">
            <a:spLocks noChangeArrowheads="1"/>
          </p:cNvSpPr>
          <p:nvPr/>
        </p:nvSpPr>
        <p:spPr bwMode="auto">
          <a:xfrm>
            <a:off x="546100" y="5610225"/>
            <a:ext cx="80851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→  PDG “scale factor method” ≈ scale sys. errors with common </a:t>
            </a:r>
          </a:p>
          <a:p>
            <a:r>
              <a:rPr lang="en-US"/>
              <a:t>factor until </a:t>
            </a:r>
            <a:r>
              <a:rPr lang="el-GR" i="1"/>
              <a:t>χ</a:t>
            </a:r>
            <a:r>
              <a:rPr lang="en-US" baseline="30000"/>
              <a:t>2</a:t>
            </a:r>
            <a:r>
              <a:rPr lang="en-US" baseline="-25000"/>
              <a:t>min</a:t>
            </a:r>
            <a:r>
              <a:rPr lang="en-US"/>
              <a:t> = appropriate no. of degrees of freedom.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6063" y="1227933"/>
            <a:ext cx="2981262" cy="5517271"/>
          </a:xfrm>
          <a:prstGeom prst="rect">
            <a:avLst/>
          </a:prstGeom>
        </p:spPr>
      </p:pic>
      <p:sp>
        <p:nvSpPr>
          <p:cNvPr id="14337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14338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U. Sussex / 29 Apr 2019 / Errors on Errors</a:t>
            </a:r>
            <a:endParaRPr lang="en-GB" sz="1400"/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8210432-FB63-CF4E-804A-E837B7DD4C77}" type="slidenum">
              <a:rPr lang="en-GB" sz="1400"/>
              <a:pPr/>
              <a:t>12</a:t>
            </a:fld>
            <a:endParaRPr lang="en-GB" sz="1400"/>
          </a:p>
        </p:txBody>
      </p:sp>
      <p:sp>
        <p:nvSpPr>
          <p:cNvPr id="14340" name="Rectangle 2"/>
          <p:cNvSpPr txBox="1">
            <a:spLocks noChangeArrowheads="1"/>
          </p:cNvSpPr>
          <p:nvPr/>
        </p:nvSpPr>
        <p:spPr bwMode="auto">
          <a:xfrm>
            <a:off x="317519" y="75605"/>
            <a:ext cx="859807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3600" dirty="0" smtClean="0">
                <a:solidFill>
                  <a:srgbClr val="CC3300"/>
                </a:solidFill>
              </a:rPr>
              <a:t>Errors on theory errors, e.g., in QCD</a:t>
            </a:r>
            <a:endParaRPr lang="en-GB" sz="3600" baseline="-25000" dirty="0">
              <a:solidFill>
                <a:srgbClr val="CC33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2788" y="787745"/>
            <a:ext cx="4889730" cy="57246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Uncertainties related to theoretical</a:t>
            </a:r>
          </a:p>
          <a:p>
            <a:r>
              <a:rPr lang="en-US" dirty="0" smtClean="0"/>
              <a:t>predictions are notoriously difficult</a:t>
            </a:r>
          </a:p>
          <a:p>
            <a:r>
              <a:rPr lang="en-US" dirty="0" smtClean="0"/>
              <a:t>to quantify, e.g., in QCD may come</a:t>
            </a:r>
          </a:p>
          <a:p>
            <a:r>
              <a:rPr lang="en-US" dirty="0" smtClean="0"/>
              <a:t>from variation of renormalization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scale in some “appropriate range”.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Problematic e.g. for </a:t>
            </a:r>
            <a:r>
              <a:rPr lang="el-GR" i="1" dirty="0" smtClean="0"/>
              <a:t>α</a:t>
            </a:r>
            <a:r>
              <a:rPr lang="en-US" baseline="-25000" dirty="0" smtClean="0"/>
              <a:t>s</a:t>
            </a:r>
            <a:r>
              <a:rPr lang="en-US" dirty="0" smtClean="0"/>
              <a:t> </a:t>
            </a:r>
            <a:r>
              <a:rPr lang="el-GR" dirty="0" smtClean="0"/>
              <a:t>       </a:t>
            </a:r>
            <a:r>
              <a:rPr lang="en-US" dirty="0" smtClean="0"/>
              <a:t>→</a:t>
            </a:r>
            <a:endParaRPr lang="en-US" dirty="0"/>
          </a:p>
          <a:p>
            <a:r>
              <a:rPr lang="en-US" dirty="0" smtClean="0"/>
              <a:t>If, e.g., some (theory) errors are</a:t>
            </a:r>
          </a:p>
          <a:p>
            <a:r>
              <a:rPr lang="en-US" dirty="0" smtClean="0"/>
              <a:t>underestimated, one may obtain poor</a:t>
            </a:r>
          </a:p>
          <a:p>
            <a:r>
              <a:rPr lang="en-US" dirty="0" smtClean="0"/>
              <a:t>goodness of fit, but size of confidence </a:t>
            </a:r>
          </a:p>
          <a:p>
            <a:r>
              <a:rPr lang="en-US" dirty="0" smtClean="0"/>
              <a:t>interval from usual recipe will not 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reflect this.</a:t>
            </a:r>
          </a:p>
          <a:p>
            <a:r>
              <a:rPr lang="en-US" dirty="0" smtClean="0"/>
              <a:t>An outlier with an underestimated </a:t>
            </a:r>
          </a:p>
          <a:p>
            <a:r>
              <a:rPr lang="en-US" dirty="0" smtClean="0"/>
              <a:t>error bar can have an inordinately </a:t>
            </a:r>
          </a:p>
          <a:p>
            <a:r>
              <a:rPr lang="en-US" dirty="0" smtClean="0"/>
              <a:t>strong influence on the average.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63765" y="699105"/>
            <a:ext cx="362501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</a:rPr>
              <a:t>M. </a:t>
            </a:r>
            <a:r>
              <a:rPr lang="en-US" sz="1600" dirty="0" err="1">
                <a:solidFill>
                  <a:schemeClr val="bg2"/>
                </a:solidFill>
              </a:rPr>
              <a:t>Tanabashi</a:t>
            </a:r>
            <a:r>
              <a:rPr lang="en-US" sz="1600" dirty="0">
                <a:solidFill>
                  <a:schemeClr val="bg2"/>
                </a:solidFill>
              </a:rPr>
              <a:t> et al. (Particle Data Group), </a:t>
            </a:r>
            <a:endParaRPr lang="en-US" sz="1600" dirty="0" smtClean="0">
              <a:solidFill>
                <a:schemeClr val="bg2"/>
              </a:solidFill>
            </a:endParaRPr>
          </a:p>
          <a:p>
            <a:r>
              <a:rPr lang="en-US" sz="1600" dirty="0" smtClean="0">
                <a:solidFill>
                  <a:schemeClr val="bg2"/>
                </a:solidFill>
              </a:rPr>
              <a:t>Phys</a:t>
            </a:r>
            <a:r>
              <a:rPr lang="en-US" sz="1600" dirty="0">
                <a:solidFill>
                  <a:schemeClr val="bg2"/>
                </a:solidFill>
              </a:rPr>
              <a:t>. Rev. D 98, 030001 (2018)</a:t>
            </a:r>
          </a:p>
        </p:txBody>
      </p:sp>
    </p:spTree>
    <p:extLst>
      <p:ext uri="{BB962C8B-B14F-4D97-AF65-F5344CB8AC3E}">
        <p14:creationId xmlns:p14="http://schemas.microsoft.com/office/powerpoint/2010/main" val="555500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16386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U. Sussex / 29 Apr 2019 / Errors on Errors</a:t>
            </a:r>
            <a:endParaRPr lang="en-GB" sz="140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1BC8319-0D86-5C40-B656-ADF5261463DC}" type="slidenum">
              <a:rPr lang="en-GB" sz="1400"/>
              <a:pPr/>
              <a:t>13</a:t>
            </a:fld>
            <a:endParaRPr lang="en-GB" sz="1400"/>
          </a:p>
        </p:txBody>
      </p:sp>
      <p:sp>
        <p:nvSpPr>
          <p:cNvPr id="16388" name="Rectangle 2"/>
          <p:cNvSpPr txBox="1">
            <a:spLocks noChangeArrowheads="1"/>
          </p:cNvSpPr>
          <p:nvPr/>
        </p:nvSpPr>
        <p:spPr bwMode="auto">
          <a:xfrm>
            <a:off x="358855" y="195188"/>
            <a:ext cx="8237538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 smtClean="0">
                <a:solidFill>
                  <a:srgbClr val="CC3300"/>
                </a:solidFill>
              </a:rPr>
              <a:t>Formulation of </a:t>
            </a:r>
            <a:r>
              <a:rPr lang="en-GB" sz="3600" dirty="0">
                <a:solidFill>
                  <a:srgbClr val="CC3300"/>
                </a:solidFill>
              </a:rPr>
              <a:t>the problem</a:t>
            </a:r>
            <a:endParaRPr lang="en-GB" sz="3600" baseline="-25000" dirty="0">
              <a:solidFill>
                <a:srgbClr val="CC3300"/>
              </a:solidFill>
            </a:endParaRPr>
          </a:p>
        </p:txBody>
      </p:sp>
      <p:sp>
        <p:nvSpPr>
          <p:cNvPr id="16389" name="TextBox 1"/>
          <p:cNvSpPr txBox="1">
            <a:spLocks noChangeArrowheads="1"/>
          </p:cNvSpPr>
          <p:nvPr/>
        </p:nvSpPr>
        <p:spPr bwMode="auto">
          <a:xfrm>
            <a:off x="530225" y="842963"/>
            <a:ext cx="8286750" cy="21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/>
              <a:t>Suppose measurements </a:t>
            </a:r>
            <a:r>
              <a:rPr lang="en-US" b="1" i="1"/>
              <a:t>y</a:t>
            </a:r>
            <a:r>
              <a:rPr lang="en-US"/>
              <a:t> have probability (density) </a:t>
            </a:r>
            <a:r>
              <a:rPr lang="en-US" i="1"/>
              <a:t>P</a:t>
            </a:r>
            <a:r>
              <a:rPr lang="en-US"/>
              <a:t>(</a:t>
            </a:r>
            <a:r>
              <a:rPr lang="en-US" b="1" i="1"/>
              <a:t>y</a:t>
            </a:r>
            <a:r>
              <a:rPr lang="en-US"/>
              <a:t>|</a:t>
            </a:r>
            <a:r>
              <a:rPr lang="el-GR" b="1" i="1"/>
              <a:t>μ</a:t>
            </a:r>
            <a:r>
              <a:rPr lang="el-GR"/>
              <a:t>,</a:t>
            </a:r>
            <a:r>
              <a:rPr lang="el-GR" b="1" i="1"/>
              <a:t>θ</a:t>
            </a:r>
            <a:r>
              <a:rPr lang="en-US"/>
              <a:t>), </a:t>
            </a:r>
          </a:p>
          <a:p>
            <a:pPr>
              <a:spcAft>
                <a:spcPts val="600"/>
              </a:spcAft>
            </a:pPr>
            <a:r>
              <a:rPr lang="en-US"/>
              <a:t>	</a:t>
            </a:r>
            <a:r>
              <a:rPr lang="el-GR" b="1" i="1">
                <a:solidFill>
                  <a:srgbClr val="000000"/>
                </a:solidFill>
              </a:rPr>
              <a:t>μ</a:t>
            </a:r>
            <a:r>
              <a:rPr lang="en-US">
                <a:solidFill>
                  <a:srgbClr val="000000"/>
                </a:solidFill>
              </a:rPr>
              <a:t> = parameters of interest</a:t>
            </a:r>
          </a:p>
          <a:p>
            <a:pPr>
              <a:spcAft>
                <a:spcPts val="600"/>
              </a:spcAft>
            </a:pPr>
            <a:r>
              <a:rPr lang="en-US">
                <a:solidFill>
                  <a:srgbClr val="000000"/>
                </a:solidFill>
              </a:rPr>
              <a:t>	</a:t>
            </a:r>
            <a:r>
              <a:rPr lang="el-GR" b="1" i="1">
                <a:solidFill>
                  <a:srgbClr val="000000"/>
                </a:solidFill>
              </a:rPr>
              <a:t>θ</a:t>
            </a:r>
            <a:r>
              <a:rPr lang="en-US" b="1" i="1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= nuisance parameters</a:t>
            </a:r>
          </a:p>
          <a:p>
            <a:r>
              <a:rPr lang="en-US"/>
              <a:t>To provide info on nuisance parameters, often treat their best </a:t>
            </a:r>
          </a:p>
          <a:p>
            <a:r>
              <a:rPr lang="en-US"/>
              <a:t>estimates </a:t>
            </a:r>
            <a:r>
              <a:rPr lang="en-US" b="1" i="1"/>
              <a:t>u</a:t>
            </a:r>
            <a:r>
              <a:rPr lang="en-US"/>
              <a:t> as indep. Gaussian distributed r.v.s., giving likelihood</a:t>
            </a:r>
          </a:p>
        </p:txBody>
      </p:sp>
      <p:pic>
        <p:nvPicPr>
          <p:cNvPr id="1639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0" y="3076575"/>
            <a:ext cx="52625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3833813"/>
            <a:ext cx="4897437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Box 6"/>
          <p:cNvSpPr txBox="1">
            <a:spLocks noChangeArrowheads="1"/>
          </p:cNvSpPr>
          <p:nvPr/>
        </p:nvSpPr>
        <p:spPr bwMode="auto">
          <a:xfrm>
            <a:off x="498475" y="4935538"/>
            <a:ext cx="50403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or log-likelihood (up to additive const.)</a:t>
            </a:r>
          </a:p>
        </p:txBody>
      </p:sp>
      <p:pic>
        <p:nvPicPr>
          <p:cNvPr id="16393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13" y="5435600"/>
            <a:ext cx="55308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17410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U. Sussex / 29 Apr 2019 / Errors on Errors</a:t>
            </a:r>
            <a:endParaRPr lang="en-GB" sz="140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70F5F4B-0F4A-4B44-8A44-ED0BD08BFB57}" type="slidenum">
              <a:rPr lang="en-GB" sz="1400"/>
              <a:pPr/>
              <a:t>14</a:t>
            </a:fld>
            <a:endParaRPr lang="en-GB" sz="1400"/>
          </a:p>
        </p:txBody>
      </p:sp>
      <p:sp>
        <p:nvSpPr>
          <p:cNvPr id="17412" name="Rectangle 2"/>
          <p:cNvSpPr txBox="1">
            <a:spLocks noChangeArrowheads="1"/>
          </p:cNvSpPr>
          <p:nvPr/>
        </p:nvSpPr>
        <p:spPr bwMode="auto">
          <a:xfrm>
            <a:off x="441325" y="176213"/>
            <a:ext cx="8237538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Systematic errors and their uncertainty</a:t>
            </a:r>
            <a:endParaRPr lang="en-GB" sz="3600" baseline="-25000">
              <a:solidFill>
                <a:srgbClr val="CC3300"/>
              </a:solidFill>
            </a:endParaRPr>
          </a:p>
        </p:txBody>
      </p:sp>
      <p:sp>
        <p:nvSpPr>
          <p:cNvPr id="17413" name="TextBox 1"/>
          <p:cNvSpPr txBox="1">
            <a:spLocks noChangeArrowheads="1"/>
          </p:cNvSpPr>
          <p:nvPr/>
        </p:nvSpPr>
        <p:spPr bwMode="auto">
          <a:xfrm>
            <a:off x="658813" y="965200"/>
            <a:ext cx="8054975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/>
              <a:t>Often the </a:t>
            </a:r>
            <a:r>
              <a:rPr lang="el-GR" i="1"/>
              <a:t>θ</a:t>
            </a:r>
            <a:r>
              <a:rPr lang="en-US" i="1" baseline="-25000"/>
              <a:t>i</a:t>
            </a:r>
            <a:r>
              <a:rPr lang="en-US"/>
              <a:t> could represent a systematic bias and its best estimate</a:t>
            </a:r>
            <a:r>
              <a:rPr lang="el-GR"/>
              <a:t> </a:t>
            </a:r>
            <a:r>
              <a:rPr lang="en-US" i="1"/>
              <a:t>u</a:t>
            </a:r>
            <a:r>
              <a:rPr lang="en-US" i="1" baseline="-25000"/>
              <a:t>i</a:t>
            </a:r>
            <a:r>
              <a:rPr lang="en-US"/>
              <a:t> in the real measurement is zero.</a:t>
            </a:r>
          </a:p>
          <a:p>
            <a:pPr>
              <a:spcAft>
                <a:spcPts val="1200"/>
              </a:spcAft>
            </a:pPr>
            <a:r>
              <a:rPr lang="en-US"/>
              <a:t>The </a:t>
            </a:r>
            <a:r>
              <a:rPr lang="el-GR" i="1"/>
              <a:t>σ</a:t>
            </a:r>
            <a:r>
              <a:rPr lang="en-US" i="1" baseline="-25000"/>
              <a:t>u</a:t>
            </a:r>
            <a:r>
              <a:rPr lang="el-GR" i="1" baseline="-25000"/>
              <a:t>,</a:t>
            </a:r>
            <a:r>
              <a:rPr lang="en-US" i="1" baseline="-25000"/>
              <a:t>i</a:t>
            </a:r>
            <a:r>
              <a:rPr lang="en-US"/>
              <a:t> are the corresponding “systematic errors”.</a:t>
            </a:r>
          </a:p>
          <a:p>
            <a:pPr>
              <a:spcAft>
                <a:spcPts val="1200"/>
              </a:spcAft>
            </a:pPr>
            <a:r>
              <a:rPr lang="en-US"/>
              <a:t>Sometimes </a:t>
            </a:r>
            <a:r>
              <a:rPr lang="el-GR" i="1"/>
              <a:t>σ</a:t>
            </a:r>
            <a:r>
              <a:rPr lang="en-US" i="1" baseline="-25000"/>
              <a:t>u</a:t>
            </a:r>
            <a:r>
              <a:rPr lang="el-GR" i="1" baseline="-25000"/>
              <a:t>,</a:t>
            </a:r>
            <a:r>
              <a:rPr lang="en-US" i="1" baseline="-25000"/>
              <a:t>i</a:t>
            </a:r>
            <a:r>
              <a:rPr lang="en-US"/>
              <a:t> is well known, e.g., it is itself a statistical error known from sample size of a control measurement.</a:t>
            </a:r>
          </a:p>
          <a:p>
            <a:pPr>
              <a:spcAft>
                <a:spcPts val="1200"/>
              </a:spcAft>
            </a:pPr>
            <a:r>
              <a:rPr lang="en-US"/>
              <a:t>Other times the </a:t>
            </a:r>
            <a:r>
              <a:rPr lang="en-US" i="1"/>
              <a:t>u</a:t>
            </a:r>
            <a:r>
              <a:rPr lang="en-US" i="1" baseline="-25000"/>
              <a:t>i</a:t>
            </a:r>
            <a:r>
              <a:rPr lang="en-US"/>
              <a:t> are from an indirect measurement, Gaussian model approximate and/or the </a:t>
            </a:r>
            <a:r>
              <a:rPr lang="el-GR" i="1"/>
              <a:t>σ</a:t>
            </a:r>
            <a:r>
              <a:rPr lang="en-US" i="1" baseline="-25000"/>
              <a:t>u</a:t>
            </a:r>
            <a:r>
              <a:rPr lang="el-GR" i="1" baseline="-25000"/>
              <a:t>,</a:t>
            </a:r>
            <a:r>
              <a:rPr lang="en-US" i="1" baseline="-25000"/>
              <a:t>i  </a:t>
            </a:r>
            <a:r>
              <a:rPr lang="en-US"/>
              <a:t>are not exactly known.</a:t>
            </a:r>
          </a:p>
          <a:p>
            <a:pPr>
              <a:spcAft>
                <a:spcPts val="1200"/>
              </a:spcAft>
            </a:pPr>
            <a:r>
              <a:rPr lang="en-US"/>
              <a:t>Or sometimes </a:t>
            </a:r>
            <a:r>
              <a:rPr lang="el-GR" i="1"/>
              <a:t>σ</a:t>
            </a:r>
            <a:r>
              <a:rPr lang="en-US" i="1" baseline="-25000"/>
              <a:t>u</a:t>
            </a:r>
            <a:r>
              <a:rPr lang="el-GR" i="1" baseline="-25000"/>
              <a:t>,</a:t>
            </a:r>
            <a:r>
              <a:rPr lang="en-US" i="1" baseline="-25000"/>
              <a:t>i</a:t>
            </a:r>
            <a:r>
              <a:rPr lang="en-US"/>
              <a:t> is at best a guess that represents an uncertainty in the underlying model (“theoretical error”).</a:t>
            </a:r>
          </a:p>
          <a:p>
            <a:r>
              <a:rPr lang="en-US"/>
              <a:t>In any case we can allow that the </a:t>
            </a:r>
            <a:r>
              <a:rPr lang="el-GR" i="1"/>
              <a:t>σ</a:t>
            </a:r>
            <a:r>
              <a:rPr lang="en-US" i="1" baseline="-25000"/>
              <a:t>u</a:t>
            </a:r>
            <a:r>
              <a:rPr lang="el-GR" i="1" baseline="-25000"/>
              <a:t>,</a:t>
            </a:r>
            <a:r>
              <a:rPr lang="en-US" i="1" baseline="-25000"/>
              <a:t>i</a:t>
            </a:r>
            <a:r>
              <a:rPr lang="en-US"/>
              <a:t> are not known in general with perfect accuracy.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1843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U. Sussex / 29 Apr 2019 / Errors on Errors</a:t>
            </a:r>
            <a:endParaRPr lang="en-GB" sz="140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EBF34B9-E919-D746-AD4A-40D19411815F}" type="slidenum">
              <a:rPr lang="en-GB" sz="1400"/>
              <a:pPr/>
              <a:t>15</a:t>
            </a:fld>
            <a:endParaRPr lang="en-GB" sz="1400"/>
          </a:p>
        </p:txBody>
      </p:sp>
      <p:sp>
        <p:nvSpPr>
          <p:cNvPr id="18436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Gamma model for variance estimates</a:t>
            </a:r>
          </a:p>
        </p:txBody>
      </p:sp>
      <p:sp>
        <p:nvSpPr>
          <p:cNvPr id="18437" name="TextBox 2"/>
          <p:cNvSpPr txBox="1">
            <a:spLocks noChangeArrowheads="1"/>
          </p:cNvSpPr>
          <p:nvPr/>
        </p:nvSpPr>
        <p:spPr bwMode="auto">
          <a:xfrm>
            <a:off x="484188" y="906463"/>
            <a:ext cx="8437562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00FF"/>
                </a:solidFill>
              </a:rPr>
              <a:t>Suppose we want to treat the systematic errors as uncertain,</a:t>
            </a:r>
            <a:endParaRPr lang="el-GR">
              <a:solidFill>
                <a:srgbClr val="0000FF"/>
              </a:solidFill>
            </a:endParaRPr>
          </a:p>
          <a:p>
            <a:pPr>
              <a:spcAft>
                <a:spcPts val="1200"/>
              </a:spcAft>
            </a:pPr>
            <a:r>
              <a:rPr lang="en-US">
                <a:solidFill>
                  <a:srgbClr val="0000FF"/>
                </a:solidFill>
              </a:rPr>
              <a:t>so let the </a:t>
            </a:r>
            <a:r>
              <a:rPr lang="el-GR" i="1">
                <a:solidFill>
                  <a:srgbClr val="0000FF"/>
                </a:solidFill>
              </a:rPr>
              <a:t>σ</a:t>
            </a:r>
            <a:r>
              <a:rPr lang="en-US" i="1" baseline="-25000">
                <a:solidFill>
                  <a:srgbClr val="0000FF"/>
                </a:solidFill>
              </a:rPr>
              <a:t>u</a:t>
            </a:r>
            <a:r>
              <a:rPr lang="el-GR" i="1" baseline="-25000">
                <a:solidFill>
                  <a:srgbClr val="0000FF"/>
                </a:solidFill>
              </a:rPr>
              <a:t>,</a:t>
            </a:r>
            <a:r>
              <a:rPr lang="en-US" i="1" baseline="-25000">
                <a:solidFill>
                  <a:srgbClr val="0000FF"/>
                </a:solidFill>
              </a:rPr>
              <a:t>i</a:t>
            </a:r>
            <a:r>
              <a:rPr lang="en-US">
                <a:solidFill>
                  <a:srgbClr val="0000FF"/>
                </a:solidFill>
              </a:rPr>
              <a:t> be adjustable </a:t>
            </a:r>
            <a:r>
              <a:rPr lang="en-US">
                <a:solidFill>
                  <a:srgbClr val="CC3300"/>
                </a:solidFill>
              </a:rPr>
              <a:t>nuisance parameters</a:t>
            </a:r>
            <a:r>
              <a:rPr lang="en-US">
                <a:solidFill>
                  <a:srgbClr val="0000FF"/>
                </a:solidFill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>
                <a:solidFill>
                  <a:srgbClr val="0000FF"/>
                </a:solidFill>
              </a:rPr>
              <a:t>Suppose we have estimates </a:t>
            </a:r>
            <a:r>
              <a:rPr lang="en-US" i="1">
                <a:solidFill>
                  <a:srgbClr val="0000FF"/>
                </a:solidFill>
              </a:rPr>
              <a:t>s</a:t>
            </a:r>
            <a:r>
              <a:rPr lang="en-US" i="1" baseline="-25000">
                <a:solidFill>
                  <a:srgbClr val="0000FF"/>
                </a:solidFill>
              </a:rPr>
              <a:t>i</a:t>
            </a:r>
            <a:r>
              <a:rPr lang="en-US">
                <a:solidFill>
                  <a:srgbClr val="0000FF"/>
                </a:solidFill>
              </a:rPr>
              <a:t> for </a:t>
            </a:r>
            <a:r>
              <a:rPr lang="el-GR" i="1">
                <a:solidFill>
                  <a:srgbClr val="0000FF"/>
                </a:solidFill>
              </a:rPr>
              <a:t>σ</a:t>
            </a:r>
            <a:r>
              <a:rPr lang="en-US" i="1" baseline="-25000">
                <a:solidFill>
                  <a:srgbClr val="0000FF"/>
                </a:solidFill>
              </a:rPr>
              <a:t>u</a:t>
            </a:r>
            <a:r>
              <a:rPr lang="el-GR" i="1" baseline="-25000">
                <a:solidFill>
                  <a:srgbClr val="0000FF"/>
                </a:solidFill>
              </a:rPr>
              <a:t>,</a:t>
            </a:r>
            <a:r>
              <a:rPr lang="en-US" i="1" baseline="-25000">
                <a:solidFill>
                  <a:srgbClr val="0000FF"/>
                </a:solidFill>
              </a:rPr>
              <a:t>i</a:t>
            </a:r>
            <a:r>
              <a:rPr lang="en-US">
                <a:solidFill>
                  <a:srgbClr val="0000FF"/>
                </a:solidFill>
              </a:rPr>
              <a:t>  or equivalently </a:t>
            </a:r>
            <a:r>
              <a:rPr lang="en-US" i="1">
                <a:solidFill>
                  <a:srgbClr val="0000FF"/>
                </a:solidFill>
              </a:rPr>
              <a:t>v</a:t>
            </a:r>
            <a:r>
              <a:rPr lang="en-US" i="1" baseline="-25000">
                <a:solidFill>
                  <a:srgbClr val="0000FF"/>
                </a:solidFill>
              </a:rPr>
              <a:t>i</a:t>
            </a:r>
            <a:r>
              <a:rPr lang="en-US">
                <a:solidFill>
                  <a:srgbClr val="0000FF"/>
                </a:solidFill>
              </a:rPr>
              <a:t> = </a:t>
            </a:r>
            <a:r>
              <a:rPr lang="en-US" i="1">
                <a:solidFill>
                  <a:srgbClr val="0000FF"/>
                </a:solidFill>
              </a:rPr>
              <a:t>s</a:t>
            </a:r>
            <a:r>
              <a:rPr lang="en-US" i="1" baseline="-25000">
                <a:solidFill>
                  <a:srgbClr val="0000FF"/>
                </a:solidFill>
              </a:rPr>
              <a:t>i</a:t>
            </a:r>
            <a:r>
              <a:rPr lang="en-US" baseline="30000">
                <a:solidFill>
                  <a:srgbClr val="0000FF"/>
                </a:solidFill>
              </a:rPr>
              <a:t>2</a:t>
            </a:r>
            <a:r>
              <a:rPr lang="en-US">
                <a:solidFill>
                  <a:srgbClr val="0000FF"/>
                </a:solidFill>
              </a:rPr>
              <a:t>, is an estimate of </a:t>
            </a:r>
            <a:r>
              <a:rPr lang="el-GR" i="1">
                <a:solidFill>
                  <a:srgbClr val="0000FF"/>
                </a:solidFill>
              </a:rPr>
              <a:t>σ</a:t>
            </a:r>
            <a:r>
              <a:rPr lang="en-US" i="1" baseline="-25000">
                <a:solidFill>
                  <a:srgbClr val="0000FF"/>
                </a:solidFill>
              </a:rPr>
              <a:t>u</a:t>
            </a:r>
            <a:r>
              <a:rPr lang="el-GR" i="1" baseline="-25000">
                <a:solidFill>
                  <a:srgbClr val="0000FF"/>
                </a:solidFill>
              </a:rPr>
              <a:t>,</a:t>
            </a:r>
            <a:r>
              <a:rPr lang="en-US" i="1" baseline="-25000">
                <a:solidFill>
                  <a:srgbClr val="0000FF"/>
                </a:solidFill>
              </a:rPr>
              <a:t>i</a:t>
            </a:r>
            <a:r>
              <a:rPr lang="en-US" baseline="30000">
                <a:solidFill>
                  <a:srgbClr val="0000FF"/>
                </a:solidFill>
              </a:rPr>
              <a:t>2</a:t>
            </a:r>
            <a:r>
              <a:rPr lang="en-US">
                <a:solidFill>
                  <a:srgbClr val="0000FF"/>
                </a:solidFill>
              </a:rPr>
              <a:t>.</a:t>
            </a:r>
          </a:p>
          <a:p>
            <a:r>
              <a:rPr lang="en-US">
                <a:solidFill>
                  <a:srgbClr val="0000FF"/>
                </a:solidFill>
              </a:rPr>
              <a:t>Model the </a:t>
            </a:r>
            <a:r>
              <a:rPr lang="en-US" i="1">
                <a:solidFill>
                  <a:srgbClr val="0000FF"/>
                </a:solidFill>
              </a:rPr>
              <a:t>v</a:t>
            </a:r>
            <a:r>
              <a:rPr lang="en-US" i="1" baseline="-25000">
                <a:solidFill>
                  <a:srgbClr val="0000FF"/>
                </a:solidFill>
              </a:rPr>
              <a:t>i</a:t>
            </a:r>
            <a:r>
              <a:rPr lang="en-US">
                <a:solidFill>
                  <a:srgbClr val="0000FF"/>
                </a:solidFill>
              </a:rPr>
              <a:t> as independent and gamma distributed:</a:t>
            </a:r>
          </a:p>
        </p:txBody>
      </p:sp>
      <p:sp>
        <p:nvSpPr>
          <p:cNvPr id="18438" name="TextBox 10"/>
          <p:cNvSpPr txBox="1">
            <a:spLocks noChangeArrowheads="1"/>
          </p:cNvSpPr>
          <p:nvPr/>
        </p:nvSpPr>
        <p:spPr bwMode="auto">
          <a:xfrm>
            <a:off x="430213" y="5019675"/>
            <a:ext cx="8429625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/>
              <a:t>Set </a:t>
            </a:r>
            <a:r>
              <a:rPr lang="el-GR" i="1"/>
              <a:t>α</a:t>
            </a:r>
            <a:r>
              <a:rPr lang="en-US"/>
              <a:t> and </a:t>
            </a:r>
            <a:r>
              <a:rPr lang="el-GR" i="1"/>
              <a:t>β</a:t>
            </a:r>
            <a:r>
              <a:rPr lang="en-US"/>
              <a:t> so that they give desired relative uncertainty </a:t>
            </a:r>
            <a:r>
              <a:rPr lang="en-US" i="1"/>
              <a:t>r</a:t>
            </a:r>
            <a:r>
              <a:rPr lang="en-US" baseline="-25000"/>
              <a:t>  </a:t>
            </a:r>
            <a:r>
              <a:rPr lang="en-US"/>
              <a:t>in </a:t>
            </a:r>
            <a:r>
              <a:rPr lang="el-GR" i="1">
                <a:solidFill>
                  <a:srgbClr val="0000FF"/>
                </a:solidFill>
              </a:rPr>
              <a:t>σ</a:t>
            </a:r>
            <a:r>
              <a:rPr lang="en-US" i="1" baseline="-25000">
                <a:solidFill>
                  <a:srgbClr val="0000FF"/>
                </a:solidFill>
              </a:rPr>
              <a:t>u</a:t>
            </a:r>
            <a:r>
              <a:rPr lang="el-GR"/>
              <a:t>.</a:t>
            </a:r>
            <a:endParaRPr lang="en-US"/>
          </a:p>
          <a:p>
            <a:r>
              <a:rPr lang="en-US">
                <a:solidFill>
                  <a:schemeClr val="bg2"/>
                </a:solidFill>
              </a:rPr>
              <a:t>Similar to method 2 in W.J. Browne and D. Draper, Bayesian Analysis, Volume 1, Number 3 (2006), 473-514.</a:t>
            </a:r>
          </a:p>
        </p:txBody>
      </p:sp>
      <p:pic>
        <p:nvPicPr>
          <p:cNvPr id="1843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3330575"/>
            <a:ext cx="38354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463" y="3292475"/>
            <a:ext cx="1447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275" y="4141788"/>
            <a:ext cx="16383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19458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U. Sussex / 29 Apr 2019 / Errors on Errors</a:t>
            </a:r>
            <a:endParaRPr lang="en-GB" sz="140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45050CD-8D94-5741-ADBA-9ACA9DE11A0B}" type="slidenum">
              <a:rPr lang="en-GB" sz="1400"/>
              <a:pPr/>
              <a:t>16</a:t>
            </a:fld>
            <a:endParaRPr lang="en-GB" sz="1400"/>
          </a:p>
        </p:txBody>
      </p:sp>
      <p:sp>
        <p:nvSpPr>
          <p:cNvPr id="19460" name="Rectangle 2"/>
          <p:cNvSpPr txBox="1">
            <a:spLocks noChangeArrowheads="1"/>
          </p:cNvSpPr>
          <p:nvPr/>
        </p:nvSpPr>
        <p:spPr bwMode="auto">
          <a:xfrm>
            <a:off x="441325" y="288925"/>
            <a:ext cx="8237538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Distributions of </a:t>
            </a:r>
            <a:r>
              <a:rPr lang="en-GB" sz="3600" i="1">
                <a:solidFill>
                  <a:srgbClr val="CC3300"/>
                </a:solidFill>
              </a:rPr>
              <a:t>v </a:t>
            </a:r>
            <a:r>
              <a:rPr lang="en-GB" sz="3600">
                <a:solidFill>
                  <a:srgbClr val="CC3300"/>
                </a:solidFill>
              </a:rPr>
              <a:t>and </a:t>
            </a:r>
            <a:r>
              <a:rPr lang="en-GB" sz="3600" i="1">
                <a:solidFill>
                  <a:srgbClr val="CC3300"/>
                </a:solidFill>
              </a:rPr>
              <a:t>s</a:t>
            </a:r>
            <a:r>
              <a:rPr lang="en-GB" sz="3600">
                <a:solidFill>
                  <a:srgbClr val="CC3300"/>
                </a:solidFill>
              </a:rPr>
              <a:t> = √</a:t>
            </a:r>
            <a:r>
              <a:rPr lang="en-GB" sz="3600" i="1">
                <a:solidFill>
                  <a:srgbClr val="CC3300"/>
                </a:solidFill>
              </a:rPr>
              <a:t>v</a:t>
            </a:r>
            <a:endParaRPr lang="en-GB" sz="3600" i="1" baseline="-25000">
              <a:solidFill>
                <a:srgbClr val="CC3300"/>
              </a:solidFill>
            </a:endParaRPr>
          </a:p>
        </p:txBody>
      </p:sp>
      <p:sp>
        <p:nvSpPr>
          <p:cNvPr id="19461" name="TextBox 3"/>
          <p:cNvSpPr txBox="1">
            <a:spLocks noChangeArrowheads="1"/>
          </p:cNvSpPr>
          <p:nvPr/>
        </p:nvSpPr>
        <p:spPr bwMode="auto">
          <a:xfrm>
            <a:off x="498475" y="1173163"/>
            <a:ext cx="4127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For </a:t>
            </a:r>
            <a:r>
              <a:rPr lang="el-GR" i="1"/>
              <a:t>α</a:t>
            </a:r>
            <a:r>
              <a:rPr lang="el-GR"/>
              <a:t>, </a:t>
            </a:r>
            <a:r>
              <a:rPr lang="el-GR" i="1"/>
              <a:t>β</a:t>
            </a:r>
            <a:r>
              <a:rPr lang="en-US"/>
              <a:t> of  gamma distribution, </a:t>
            </a:r>
          </a:p>
        </p:txBody>
      </p:sp>
      <p:pic>
        <p:nvPicPr>
          <p:cNvPr id="1946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1892300"/>
            <a:ext cx="41783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213" y="957263"/>
            <a:ext cx="2108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775" y="1030288"/>
            <a:ext cx="19939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465" name="Straight Arrow Connector 10"/>
          <p:cNvCxnSpPr>
            <a:cxnSpLocks noChangeShapeType="1"/>
          </p:cNvCxnSpPr>
          <p:nvPr/>
        </p:nvCxnSpPr>
        <p:spPr bwMode="auto">
          <a:xfrm flipH="1" flipV="1">
            <a:off x="4854575" y="2395538"/>
            <a:ext cx="547688" cy="128587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6" name="TextBox 11"/>
          <p:cNvSpPr txBox="1">
            <a:spLocks noChangeArrowheads="1"/>
          </p:cNvSpPr>
          <p:nvPr/>
        </p:nvSpPr>
        <p:spPr bwMode="auto">
          <a:xfrm>
            <a:off x="5530850" y="2330450"/>
            <a:ext cx="32115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relative “error on error”</a:t>
            </a:r>
          </a:p>
        </p:txBody>
      </p:sp>
      <p:pic>
        <p:nvPicPr>
          <p:cNvPr id="19467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2992438"/>
            <a:ext cx="8974137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20482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U. Sussex / 29 Apr 2019 / Errors on Errors</a:t>
            </a:r>
            <a:endParaRPr lang="en-GB" sz="140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F28AF62-E123-A74C-AF5A-30665F729A40}" type="slidenum">
              <a:rPr lang="en-GB" sz="1400"/>
              <a:pPr/>
              <a:t>17</a:t>
            </a:fld>
            <a:endParaRPr lang="en-GB" sz="1400"/>
          </a:p>
        </p:txBody>
      </p:sp>
      <p:sp>
        <p:nvSpPr>
          <p:cNvPr id="20484" name="Rectangle 2"/>
          <p:cNvSpPr txBox="1">
            <a:spLocks noChangeArrowheads="1"/>
          </p:cNvSpPr>
          <p:nvPr/>
        </p:nvSpPr>
        <p:spPr bwMode="auto">
          <a:xfrm>
            <a:off x="1023938" y="274638"/>
            <a:ext cx="72231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200">
                <a:solidFill>
                  <a:srgbClr val="CC3300"/>
                </a:solidFill>
              </a:rPr>
              <a:t>Motivation for gamma model</a:t>
            </a:r>
          </a:p>
        </p:txBody>
      </p:sp>
      <p:sp>
        <p:nvSpPr>
          <p:cNvPr id="20485" name="TextBox 1"/>
          <p:cNvSpPr txBox="1">
            <a:spLocks noChangeArrowheads="1"/>
          </p:cNvSpPr>
          <p:nvPr/>
        </p:nvSpPr>
        <p:spPr bwMode="auto">
          <a:xfrm>
            <a:off x="603250" y="884238"/>
            <a:ext cx="81010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If one were to have </a:t>
            </a:r>
            <a:r>
              <a:rPr lang="en-US" i="1"/>
              <a:t>n</a:t>
            </a:r>
            <a:r>
              <a:rPr lang="en-US"/>
              <a:t> independent observations </a:t>
            </a:r>
            <a:r>
              <a:rPr lang="en-US" i="1"/>
              <a:t>u</a:t>
            </a:r>
            <a:r>
              <a:rPr lang="en-US" baseline="-25000"/>
              <a:t>1</a:t>
            </a:r>
            <a:r>
              <a:rPr lang="en-US"/>
              <a:t>,..,</a:t>
            </a:r>
            <a:r>
              <a:rPr lang="en-US" i="1"/>
              <a:t>u</a:t>
            </a:r>
            <a:r>
              <a:rPr lang="en-US" i="1" baseline="-25000"/>
              <a:t>n</a:t>
            </a:r>
            <a:r>
              <a:rPr lang="en-US"/>
              <a:t>,  with</a:t>
            </a:r>
            <a:r>
              <a:rPr lang="el-GR"/>
              <a:t> </a:t>
            </a:r>
            <a:r>
              <a:rPr lang="en-US"/>
              <a:t>all </a:t>
            </a:r>
          </a:p>
          <a:p>
            <a:r>
              <a:rPr lang="en-US" i="1"/>
              <a:t>u</a:t>
            </a:r>
            <a:r>
              <a:rPr lang="en-US"/>
              <a:t> ~ Gauss(</a:t>
            </a:r>
            <a:r>
              <a:rPr lang="el-GR" i="1"/>
              <a:t>θ</a:t>
            </a:r>
            <a:r>
              <a:rPr lang="en-US"/>
              <a:t>, </a:t>
            </a:r>
            <a:r>
              <a:rPr lang="el-GR" i="1"/>
              <a:t>σ</a:t>
            </a:r>
            <a:r>
              <a:rPr lang="en-US" i="1" baseline="-25000"/>
              <a:t>u</a:t>
            </a:r>
            <a:r>
              <a:rPr lang="en-US" baseline="30000"/>
              <a:t>2</a:t>
            </a:r>
            <a:r>
              <a:rPr lang="en-US"/>
              <a:t>),  and we use the sample variance</a:t>
            </a:r>
          </a:p>
        </p:txBody>
      </p:sp>
      <p:pic>
        <p:nvPicPr>
          <p:cNvPr id="2048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50" y="1790700"/>
            <a:ext cx="33147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TextBox 2"/>
          <p:cNvSpPr txBox="1">
            <a:spLocks noChangeArrowheads="1"/>
          </p:cNvSpPr>
          <p:nvPr/>
        </p:nvSpPr>
        <p:spPr bwMode="auto">
          <a:xfrm>
            <a:off x="504825" y="2900363"/>
            <a:ext cx="8034338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to estimate </a:t>
            </a:r>
            <a:r>
              <a:rPr lang="el-GR" i="1"/>
              <a:t>σ</a:t>
            </a:r>
            <a:r>
              <a:rPr lang="en-US" i="1" baseline="-25000"/>
              <a:t>u</a:t>
            </a:r>
            <a:r>
              <a:rPr lang="en-US" baseline="30000"/>
              <a:t>2</a:t>
            </a:r>
            <a:r>
              <a:rPr lang="en-US"/>
              <a:t>, then (</a:t>
            </a:r>
            <a:r>
              <a:rPr lang="en-US" i="1"/>
              <a:t>n</a:t>
            </a:r>
            <a:r>
              <a:rPr lang="en-US">
                <a:latin typeface="Symbol" charset="0"/>
                <a:cs typeface="Symbol" charset="0"/>
              </a:rPr>
              <a:t>-</a:t>
            </a:r>
            <a:r>
              <a:rPr lang="en-US"/>
              <a:t>1)</a:t>
            </a:r>
            <a:r>
              <a:rPr lang="en-US" i="1"/>
              <a:t>v</a:t>
            </a:r>
            <a:r>
              <a:rPr lang="en-US"/>
              <a:t>/</a:t>
            </a:r>
            <a:r>
              <a:rPr lang="el-GR" i="1"/>
              <a:t>σ</a:t>
            </a:r>
            <a:r>
              <a:rPr lang="en-US" i="1" baseline="-25000"/>
              <a:t>u</a:t>
            </a:r>
            <a:r>
              <a:rPr lang="en-US" baseline="30000"/>
              <a:t>2</a:t>
            </a:r>
            <a:r>
              <a:rPr lang="en-US"/>
              <a:t> follows a chi-square distribution</a:t>
            </a:r>
          </a:p>
          <a:p>
            <a:r>
              <a:rPr lang="en-US"/>
              <a:t>for </a:t>
            </a:r>
            <a:r>
              <a:rPr lang="en-US" i="1"/>
              <a:t>n</a:t>
            </a:r>
            <a:r>
              <a:rPr lang="en-US">
                <a:latin typeface="Symbol" charset="0"/>
                <a:cs typeface="Symbol" charset="0"/>
              </a:rPr>
              <a:t>-</a:t>
            </a:r>
            <a:r>
              <a:rPr lang="en-US"/>
              <a:t>1 degrees of freedom, which is a special case of the</a:t>
            </a:r>
          </a:p>
          <a:p>
            <a:r>
              <a:rPr lang="en-US"/>
              <a:t>gamma distribution (</a:t>
            </a:r>
            <a:r>
              <a:rPr lang="el-GR" i="1"/>
              <a:t>α</a:t>
            </a:r>
            <a:r>
              <a:rPr lang="en-US"/>
              <a:t> = </a:t>
            </a:r>
            <a:r>
              <a:rPr lang="en-US" i="1"/>
              <a:t>n</a:t>
            </a:r>
            <a:r>
              <a:rPr lang="en-US"/>
              <a:t>/2, </a:t>
            </a:r>
            <a:r>
              <a:rPr lang="el-GR" i="1"/>
              <a:t>β</a:t>
            </a:r>
            <a:r>
              <a:rPr lang="en-US"/>
              <a:t> = 1/2).  (In general one doesn’t</a:t>
            </a:r>
          </a:p>
          <a:p>
            <a:r>
              <a:rPr lang="en-US"/>
              <a:t>have a sample of </a:t>
            </a:r>
            <a:r>
              <a:rPr lang="en-US" i="1"/>
              <a:t>u</a:t>
            </a:r>
            <a:r>
              <a:rPr lang="en-US" i="1" baseline="-25000"/>
              <a:t>i</a:t>
            </a:r>
            <a:r>
              <a:rPr lang="en-US"/>
              <a:t> values, but if this were to be how </a:t>
            </a:r>
            <a:r>
              <a:rPr lang="en-US" i="1"/>
              <a:t>v</a:t>
            </a:r>
            <a:r>
              <a:rPr lang="en-US"/>
              <a:t> was </a:t>
            </a:r>
          </a:p>
          <a:p>
            <a:r>
              <a:rPr lang="en-US"/>
              <a:t>estimated, the gamma model would follow.)</a:t>
            </a:r>
          </a:p>
          <a:p>
            <a:endParaRPr lang="en-US"/>
          </a:p>
          <a:p>
            <a:r>
              <a:rPr lang="en-US"/>
              <a:t>Furthermore choice of the gamma distribution for </a:t>
            </a:r>
            <a:r>
              <a:rPr lang="en-US" i="1"/>
              <a:t>v</a:t>
            </a:r>
            <a:r>
              <a:rPr lang="en-US"/>
              <a:t> allows one</a:t>
            </a:r>
          </a:p>
          <a:p>
            <a:r>
              <a:rPr lang="en-US"/>
              <a:t>to profile over the nuisance parameters </a:t>
            </a:r>
            <a:r>
              <a:rPr lang="el-GR" i="1"/>
              <a:t>σ</a:t>
            </a:r>
            <a:r>
              <a:rPr lang="en-US" i="1" baseline="-25000"/>
              <a:t>u</a:t>
            </a:r>
            <a:r>
              <a:rPr lang="en-US" baseline="30000"/>
              <a:t>2 </a:t>
            </a:r>
            <a:r>
              <a:rPr lang="en-US"/>
              <a:t>in closed form and </a:t>
            </a:r>
          </a:p>
          <a:p>
            <a:r>
              <a:rPr lang="en-US"/>
              <a:t>leads to a simple profile likelihood.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21506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U. Sussex / 29 Apr 2019 / Errors on Errors</a:t>
            </a:r>
            <a:endParaRPr lang="en-GB" sz="140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DC9909D-9D6D-B34C-91B5-F1DA419CF69E}" type="slidenum">
              <a:rPr lang="en-GB" sz="1400"/>
              <a:pPr/>
              <a:t>18</a:t>
            </a:fld>
            <a:endParaRPr lang="en-GB" sz="1400"/>
          </a:p>
        </p:txBody>
      </p:sp>
      <p:sp>
        <p:nvSpPr>
          <p:cNvPr id="21508" name="Rectangle 2"/>
          <p:cNvSpPr txBox="1">
            <a:spLocks noChangeArrowheads="1"/>
          </p:cNvSpPr>
          <p:nvPr/>
        </p:nvSpPr>
        <p:spPr bwMode="auto">
          <a:xfrm>
            <a:off x="1023938" y="274638"/>
            <a:ext cx="72231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200">
                <a:solidFill>
                  <a:srgbClr val="CC3300"/>
                </a:solidFill>
              </a:rPr>
              <a:t>Likelihood for gamma error model</a:t>
            </a:r>
          </a:p>
        </p:txBody>
      </p:sp>
      <p:sp>
        <p:nvSpPr>
          <p:cNvPr id="21509" name="TextBox 1"/>
          <p:cNvSpPr txBox="1">
            <a:spLocks noChangeArrowheads="1"/>
          </p:cNvSpPr>
          <p:nvPr/>
        </p:nvSpPr>
        <p:spPr bwMode="auto">
          <a:xfrm>
            <a:off x="376238" y="3340100"/>
            <a:ext cx="8596312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Treated like data: 	 </a:t>
            </a:r>
            <a:r>
              <a:rPr lang="en-US" i="1"/>
              <a:t>y</a:t>
            </a:r>
            <a:r>
              <a:rPr lang="en-US" baseline="-25000"/>
              <a:t>1</a:t>
            </a:r>
            <a:r>
              <a:rPr lang="en-US"/>
              <a:t>,...,</a:t>
            </a:r>
            <a:r>
              <a:rPr lang="en-US" i="1"/>
              <a:t>y</a:t>
            </a:r>
            <a:r>
              <a:rPr lang="en-US" i="1" baseline="-25000"/>
              <a:t>L </a:t>
            </a:r>
            <a:r>
              <a:rPr lang="en-US" i="1"/>
              <a:t>      	</a:t>
            </a:r>
            <a:r>
              <a:rPr lang="en-US"/>
              <a:t>(the primary measurements)</a:t>
            </a:r>
            <a:endParaRPr lang="en-US" i="1" baseline="-25000"/>
          </a:p>
          <a:p>
            <a:r>
              <a:rPr lang="en-US"/>
              <a:t>			 </a:t>
            </a:r>
            <a:r>
              <a:rPr lang="en-US" i="1"/>
              <a:t>u</a:t>
            </a:r>
            <a:r>
              <a:rPr lang="en-US" baseline="-25000"/>
              <a:t>1</a:t>
            </a:r>
            <a:r>
              <a:rPr lang="en-US"/>
              <a:t>,...,</a:t>
            </a:r>
            <a:r>
              <a:rPr lang="en-US" i="1"/>
              <a:t>u</a:t>
            </a:r>
            <a:r>
              <a:rPr lang="en-US" i="1" baseline="-25000"/>
              <a:t>N </a:t>
            </a:r>
            <a:r>
              <a:rPr lang="en-US"/>
              <a:t>      	(estimates of nuisance par.)</a:t>
            </a:r>
          </a:p>
          <a:p>
            <a:r>
              <a:rPr lang="en-US"/>
              <a:t>			 </a:t>
            </a:r>
            <a:r>
              <a:rPr lang="en-US" i="1"/>
              <a:t>v</a:t>
            </a:r>
            <a:r>
              <a:rPr lang="en-US" baseline="-25000"/>
              <a:t>1</a:t>
            </a:r>
            <a:r>
              <a:rPr lang="en-US"/>
              <a:t>,...,</a:t>
            </a:r>
            <a:r>
              <a:rPr lang="en-US" i="1"/>
              <a:t>v</a:t>
            </a:r>
            <a:r>
              <a:rPr lang="en-US" i="1" baseline="-25000"/>
              <a:t>N </a:t>
            </a:r>
            <a:r>
              <a:rPr lang="en-US"/>
              <a:t>      	(estimates of variances</a:t>
            </a:r>
          </a:p>
          <a:p>
            <a:pPr>
              <a:spcAft>
                <a:spcPts val="1200"/>
              </a:spcAft>
            </a:pPr>
            <a:r>
              <a:rPr lang="en-US"/>
              <a:t>					         of estimates of NP)</a:t>
            </a:r>
          </a:p>
          <a:p>
            <a:r>
              <a:rPr lang="en-US"/>
              <a:t>Parameters:		</a:t>
            </a:r>
            <a:r>
              <a:rPr lang="el-GR" i="1"/>
              <a:t>μ</a:t>
            </a:r>
            <a:r>
              <a:rPr lang="en-US" baseline="-25000"/>
              <a:t>1</a:t>
            </a:r>
            <a:r>
              <a:rPr lang="en-US" i="1"/>
              <a:t>,...,</a:t>
            </a:r>
            <a:r>
              <a:rPr lang="el-GR" i="1"/>
              <a:t>μ</a:t>
            </a:r>
            <a:r>
              <a:rPr lang="en-US" baseline="-25000"/>
              <a:t>M</a:t>
            </a:r>
            <a:r>
              <a:rPr lang="en-US"/>
              <a:t>	(parameters of interest)</a:t>
            </a:r>
            <a:endParaRPr lang="el-GR"/>
          </a:p>
          <a:p>
            <a:r>
              <a:rPr lang="en-US"/>
              <a:t>			</a:t>
            </a:r>
            <a:r>
              <a:rPr lang="el-GR" i="1"/>
              <a:t>θ</a:t>
            </a:r>
            <a:r>
              <a:rPr lang="en-US" baseline="-25000"/>
              <a:t>1</a:t>
            </a:r>
            <a:r>
              <a:rPr lang="en-US"/>
              <a:t>,...,</a:t>
            </a:r>
            <a:r>
              <a:rPr lang="el-GR" i="1"/>
              <a:t>θ</a:t>
            </a:r>
            <a:r>
              <a:rPr lang="en-US" i="1" baseline="-25000"/>
              <a:t>N </a:t>
            </a:r>
            <a:r>
              <a:rPr lang="en-US"/>
              <a:t>      	(nuisance parameters)</a:t>
            </a:r>
          </a:p>
          <a:p>
            <a:r>
              <a:rPr lang="en-US"/>
              <a:t>			</a:t>
            </a:r>
            <a:r>
              <a:rPr lang="el-GR" i="1"/>
              <a:t>σ</a:t>
            </a:r>
            <a:r>
              <a:rPr lang="en-US" i="1" baseline="-25000"/>
              <a:t>u,</a:t>
            </a:r>
            <a:r>
              <a:rPr lang="en-US" baseline="-25000"/>
              <a:t>1</a:t>
            </a:r>
            <a:r>
              <a:rPr lang="en-US"/>
              <a:t>,...,	</a:t>
            </a:r>
            <a:r>
              <a:rPr lang="el-GR" i="1"/>
              <a:t>σ</a:t>
            </a:r>
            <a:r>
              <a:rPr lang="en-US" i="1" baseline="-25000"/>
              <a:t>u,N</a:t>
            </a:r>
            <a:r>
              <a:rPr lang="en-US"/>
              <a:t>	(sys. errors = std. dev. of</a:t>
            </a:r>
          </a:p>
          <a:p>
            <a:r>
              <a:rPr lang="en-US"/>
              <a:t>						of NP estimates)</a:t>
            </a:r>
          </a:p>
        </p:txBody>
      </p:sp>
      <p:pic>
        <p:nvPicPr>
          <p:cNvPr id="2151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936625"/>
            <a:ext cx="7229475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22530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U. Sussex / 29 Apr 2019 / Errors on Errors</a:t>
            </a:r>
            <a:endParaRPr lang="en-GB" sz="140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541D8D1-554A-FE4C-85F9-9DA0EF93D404}" type="slidenum">
              <a:rPr lang="en-GB" sz="1400"/>
              <a:pPr/>
              <a:t>19</a:t>
            </a:fld>
            <a:endParaRPr lang="en-GB" sz="1400"/>
          </a:p>
        </p:txBody>
      </p:sp>
      <p:sp>
        <p:nvSpPr>
          <p:cNvPr id="22532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Profiling over systematic errors</a:t>
            </a:r>
          </a:p>
        </p:txBody>
      </p:sp>
      <p:sp>
        <p:nvSpPr>
          <p:cNvPr id="22533" name="TextBox 3"/>
          <p:cNvSpPr txBox="1">
            <a:spLocks noChangeArrowheads="1"/>
          </p:cNvSpPr>
          <p:nvPr/>
        </p:nvSpPr>
        <p:spPr bwMode="auto">
          <a:xfrm>
            <a:off x="550863" y="963613"/>
            <a:ext cx="5356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We can profile over the </a:t>
            </a:r>
            <a:r>
              <a:rPr lang="el-GR" i="1">
                <a:solidFill>
                  <a:srgbClr val="0000FF"/>
                </a:solidFill>
              </a:rPr>
              <a:t>σ</a:t>
            </a:r>
            <a:r>
              <a:rPr lang="en-US" i="1" baseline="-25000">
                <a:solidFill>
                  <a:srgbClr val="0000FF"/>
                </a:solidFill>
              </a:rPr>
              <a:t>u</a:t>
            </a:r>
            <a:r>
              <a:rPr lang="el-GR" i="1" baseline="-25000">
                <a:solidFill>
                  <a:srgbClr val="0000FF"/>
                </a:solidFill>
              </a:rPr>
              <a:t>,</a:t>
            </a:r>
            <a:r>
              <a:rPr lang="en-US" i="1" baseline="-25000">
                <a:solidFill>
                  <a:srgbClr val="0000FF"/>
                </a:solidFill>
              </a:rPr>
              <a:t>i </a:t>
            </a:r>
            <a:r>
              <a:rPr lang="en-US"/>
              <a:t>in closed form</a:t>
            </a:r>
          </a:p>
        </p:txBody>
      </p:sp>
      <p:pic>
        <p:nvPicPr>
          <p:cNvPr id="2253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95438"/>
            <a:ext cx="641191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TextBox 7"/>
          <p:cNvSpPr txBox="1">
            <a:spLocks noChangeArrowheads="1"/>
          </p:cNvSpPr>
          <p:nvPr/>
        </p:nvSpPr>
        <p:spPr bwMode="auto">
          <a:xfrm>
            <a:off x="520700" y="2678113"/>
            <a:ext cx="76120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which gives the profile log-likelihood (up to additive const.)</a:t>
            </a:r>
          </a:p>
        </p:txBody>
      </p:sp>
      <p:pic>
        <p:nvPicPr>
          <p:cNvPr id="22536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3527425"/>
            <a:ext cx="8183563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412750" y="3381375"/>
            <a:ext cx="8461375" cy="1912938"/>
          </a:xfrm>
          <a:prstGeom prst="rect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8" name="TextBox 10"/>
          <p:cNvSpPr txBox="1">
            <a:spLocks noChangeArrowheads="1"/>
          </p:cNvSpPr>
          <p:nvPr/>
        </p:nvSpPr>
        <p:spPr bwMode="auto">
          <a:xfrm>
            <a:off x="428625" y="5553075"/>
            <a:ext cx="82682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/>
              <a:t>In limit of small </a:t>
            </a:r>
            <a:r>
              <a:rPr lang="en-US" i="1" dirty="0" err="1" smtClean="0"/>
              <a:t>r</a:t>
            </a:r>
            <a:r>
              <a:rPr lang="en-US" i="1" baseline="-25000" dirty="0" err="1" smtClean="0"/>
              <a:t>i</a:t>
            </a:r>
            <a:r>
              <a:rPr lang="en-US" dirty="0" smtClean="0"/>
              <a:t> and </a:t>
            </a:r>
            <a:r>
              <a:rPr lang="en-US" i="1" dirty="0"/>
              <a:t>v</a:t>
            </a:r>
            <a:r>
              <a:rPr lang="en-US" i="1" baseline="-25000" dirty="0"/>
              <a:t>i</a:t>
            </a:r>
            <a:r>
              <a:rPr lang="en-US" dirty="0"/>
              <a:t> → </a:t>
            </a:r>
            <a:r>
              <a:rPr lang="el-GR" i="1" dirty="0">
                <a:solidFill>
                  <a:srgbClr val="0000FF"/>
                </a:solidFill>
              </a:rPr>
              <a:t>σ</a:t>
            </a:r>
            <a:r>
              <a:rPr lang="en-US" i="1" baseline="-25000" dirty="0">
                <a:solidFill>
                  <a:srgbClr val="0000FF"/>
                </a:solidFill>
              </a:rPr>
              <a:t>u</a:t>
            </a:r>
            <a:r>
              <a:rPr lang="el-GR" i="1" baseline="-25000" dirty="0">
                <a:solidFill>
                  <a:srgbClr val="0000FF"/>
                </a:solidFill>
              </a:rPr>
              <a:t>,</a:t>
            </a:r>
            <a:r>
              <a:rPr lang="en-US" i="1" baseline="-25000" dirty="0" smtClean="0">
                <a:solidFill>
                  <a:srgbClr val="0000FF"/>
                </a:solidFill>
              </a:rPr>
              <a:t>i</a:t>
            </a:r>
            <a:r>
              <a:rPr lang="en-US" baseline="30000" dirty="0" smtClean="0">
                <a:solidFill>
                  <a:srgbClr val="0000FF"/>
                </a:solidFill>
              </a:rPr>
              <a:t>2</a:t>
            </a:r>
            <a:r>
              <a:rPr lang="en-US" dirty="0" smtClean="0"/>
              <a:t>, </a:t>
            </a:r>
            <a:r>
              <a:rPr lang="en-US" dirty="0" smtClean="0"/>
              <a:t>the </a:t>
            </a:r>
            <a:r>
              <a:rPr lang="en-US" dirty="0"/>
              <a:t>log terms revert back to the </a:t>
            </a:r>
          </a:p>
          <a:p>
            <a:r>
              <a:rPr lang="en-US" dirty="0"/>
              <a:t>quadratic form seen with known </a:t>
            </a:r>
            <a:r>
              <a:rPr lang="el-GR" i="1" dirty="0">
                <a:solidFill>
                  <a:srgbClr val="0000FF"/>
                </a:solidFill>
              </a:rPr>
              <a:t>σ</a:t>
            </a:r>
            <a:r>
              <a:rPr lang="en-US" i="1" baseline="-25000" dirty="0">
                <a:solidFill>
                  <a:srgbClr val="0000FF"/>
                </a:solidFill>
              </a:rPr>
              <a:t>u</a:t>
            </a:r>
            <a:r>
              <a:rPr lang="el-GR" i="1" baseline="-25000" dirty="0">
                <a:solidFill>
                  <a:srgbClr val="0000FF"/>
                </a:solidFill>
              </a:rPr>
              <a:t>,</a:t>
            </a:r>
            <a:r>
              <a:rPr lang="en-US" i="1" baseline="-25000" dirty="0" err="1">
                <a:solidFill>
                  <a:srgbClr val="0000FF"/>
                </a:solidFill>
              </a:rPr>
              <a:t>i</a:t>
            </a:r>
            <a:r>
              <a:rPr lang="en-US" dirty="0"/>
              <a:t>.</a:t>
            </a:r>
          </a:p>
        </p:txBody>
      </p:sp>
      <p:cxnSp>
        <p:nvCxnSpPr>
          <p:cNvPr id="22539" name="Straight Arrow Connector 12"/>
          <p:cNvCxnSpPr>
            <a:cxnSpLocks noChangeShapeType="1"/>
          </p:cNvCxnSpPr>
          <p:nvPr/>
        </p:nvCxnSpPr>
        <p:spPr bwMode="auto">
          <a:xfrm flipV="1">
            <a:off x="5905500" y="5064125"/>
            <a:ext cx="444500" cy="534988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6146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U. Sussex / 29 Apr 2019 / Errors on Errors</a:t>
            </a:r>
            <a:endParaRPr lang="en-GB" sz="1400"/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3031127-5B44-C045-B59A-2B0FB7DE8BAC}" type="slidenum">
              <a:rPr lang="en-GB" sz="1400"/>
              <a:pPr/>
              <a:t>2</a:t>
            </a:fld>
            <a:endParaRPr lang="en-GB" sz="14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775" y="539749"/>
            <a:ext cx="5998673" cy="5730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20749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</a:rPr>
              <a:t>https://</a:t>
            </a:r>
            <a:r>
              <a:rPr lang="en-US" sz="1600" dirty="0" err="1">
                <a:solidFill>
                  <a:schemeClr val="bg2"/>
                </a:solidFill>
              </a:rPr>
              <a:t>xkcd.com</a:t>
            </a:r>
            <a:r>
              <a:rPr lang="en-US" sz="1600" dirty="0">
                <a:solidFill>
                  <a:schemeClr val="bg2"/>
                </a:solidFill>
              </a:rPr>
              <a:t>/2110/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14228" y="15875"/>
            <a:ext cx="2429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Randall </a:t>
            </a:r>
            <a:r>
              <a:rPr lang="en-US" sz="1600" dirty="0" smtClean="0">
                <a:solidFill>
                  <a:srgbClr val="000000"/>
                </a:solidFill>
              </a:rPr>
              <a:t>Munroe, </a:t>
            </a:r>
            <a:r>
              <a:rPr lang="en-US" sz="1600" dirty="0" err="1" smtClean="0">
                <a:solidFill>
                  <a:srgbClr val="000000"/>
                </a:solidFill>
              </a:rPr>
              <a:t>xkcd.com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111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2355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U. Sussex / 29 Apr 2019 / Errors on Errors</a:t>
            </a:r>
            <a:endParaRPr lang="en-GB" sz="140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E1CB3CD-303C-B64F-857B-E11F1AF4DBB3}" type="slidenum">
              <a:rPr lang="en-GB" sz="1400"/>
              <a:pPr/>
              <a:t>20</a:t>
            </a:fld>
            <a:endParaRPr lang="en-GB" sz="1400"/>
          </a:p>
        </p:txBody>
      </p:sp>
      <p:sp>
        <p:nvSpPr>
          <p:cNvPr id="23556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Equivalent likelihood from Student’s </a:t>
            </a:r>
            <a:r>
              <a:rPr lang="en-GB" sz="3600" i="1">
                <a:solidFill>
                  <a:srgbClr val="CC3300"/>
                </a:solidFill>
              </a:rPr>
              <a:t>t</a:t>
            </a:r>
          </a:p>
        </p:txBody>
      </p:sp>
      <p:pic>
        <p:nvPicPr>
          <p:cNvPr id="2355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775" y="1090613"/>
            <a:ext cx="171132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Box 2"/>
          <p:cNvSpPr txBox="1">
            <a:spLocks noChangeArrowheads="1"/>
          </p:cNvSpPr>
          <p:nvPr/>
        </p:nvSpPr>
        <p:spPr bwMode="auto">
          <a:xfrm>
            <a:off x="504825" y="1285875"/>
            <a:ext cx="57070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We can arrive at same likelihood by defining</a:t>
            </a:r>
          </a:p>
        </p:txBody>
      </p:sp>
      <p:sp>
        <p:nvSpPr>
          <p:cNvPr id="23559" name="TextBox 3"/>
          <p:cNvSpPr txBox="1">
            <a:spLocks noChangeArrowheads="1"/>
          </p:cNvSpPr>
          <p:nvPr/>
        </p:nvSpPr>
        <p:spPr bwMode="auto">
          <a:xfrm>
            <a:off x="534988" y="2141538"/>
            <a:ext cx="64055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Since </a:t>
            </a:r>
            <a:r>
              <a:rPr lang="en-US" i="1"/>
              <a:t>u</a:t>
            </a:r>
            <a:r>
              <a:rPr lang="en-US" i="1" baseline="-25000"/>
              <a:t>i</a:t>
            </a:r>
            <a:r>
              <a:rPr lang="en-US"/>
              <a:t> ~ Gauss and </a:t>
            </a:r>
            <a:r>
              <a:rPr lang="en-US" i="1"/>
              <a:t>v</a:t>
            </a:r>
            <a:r>
              <a:rPr lang="en-US" i="1" baseline="-25000"/>
              <a:t>i</a:t>
            </a:r>
            <a:r>
              <a:rPr lang="en-US"/>
              <a:t> ~ Gamma, </a:t>
            </a:r>
            <a:r>
              <a:rPr lang="en-US" i="1"/>
              <a:t>z</a:t>
            </a:r>
            <a:r>
              <a:rPr lang="en-US" i="1" baseline="-25000"/>
              <a:t>i</a:t>
            </a:r>
            <a:r>
              <a:rPr lang="en-US"/>
              <a:t> ~ Student’s </a:t>
            </a:r>
            <a:r>
              <a:rPr lang="en-US" i="1"/>
              <a:t>t</a:t>
            </a:r>
          </a:p>
        </p:txBody>
      </p:sp>
      <p:pic>
        <p:nvPicPr>
          <p:cNvPr id="2356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2795588"/>
            <a:ext cx="5256213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1" name="TextBox 5"/>
          <p:cNvSpPr txBox="1">
            <a:spLocks noChangeArrowheads="1"/>
          </p:cNvSpPr>
          <p:nvPr/>
        </p:nvSpPr>
        <p:spPr bwMode="auto">
          <a:xfrm>
            <a:off x="6089650" y="3136900"/>
            <a:ext cx="736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with </a:t>
            </a:r>
          </a:p>
        </p:txBody>
      </p:sp>
      <p:pic>
        <p:nvPicPr>
          <p:cNvPr id="23562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400" y="3014663"/>
            <a:ext cx="13335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3" name="TextBox 7"/>
          <p:cNvSpPr txBox="1">
            <a:spLocks noChangeArrowheads="1"/>
          </p:cNvSpPr>
          <p:nvPr/>
        </p:nvSpPr>
        <p:spPr bwMode="auto">
          <a:xfrm>
            <a:off x="534988" y="4222750"/>
            <a:ext cx="8062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Resulting likelihood same as profile </a:t>
            </a:r>
            <a:r>
              <a:rPr lang="en-US" i="1"/>
              <a:t>L</a:t>
            </a:r>
            <a:r>
              <a:rPr lang="en-US"/>
              <a:t>ʹ(</a:t>
            </a:r>
            <a:r>
              <a:rPr lang="el-GR" b="1" i="1"/>
              <a:t>μ</a:t>
            </a:r>
            <a:r>
              <a:rPr lang="el-GR"/>
              <a:t>,</a:t>
            </a:r>
            <a:r>
              <a:rPr lang="el-GR" b="1" i="1"/>
              <a:t>θ</a:t>
            </a:r>
            <a:r>
              <a:rPr lang="en-US"/>
              <a:t>)</a:t>
            </a:r>
            <a:r>
              <a:rPr lang="el-GR"/>
              <a:t> </a:t>
            </a:r>
            <a:r>
              <a:rPr lang="en-US"/>
              <a:t>from gamma model </a:t>
            </a:r>
          </a:p>
        </p:txBody>
      </p:sp>
      <p:pic>
        <p:nvPicPr>
          <p:cNvPr id="23564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4918075"/>
            <a:ext cx="70183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24578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U. Sussex / 29 Apr 2019 / Errors on Errors</a:t>
            </a:r>
            <a:endParaRPr lang="en-GB" sz="140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167407E-CDFE-194C-B59A-9AF4E58065F0}" type="slidenum">
              <a:rPr lang="en-GB" sz="1400"/>
              <a:pPr/>
              <a:t>21</a:t>
            </a:fld>
            <a:endParaRPr lang="en-GB" sz="1400"/>
          </a:p>
        </p:txBody>
      </p:sp>
      <p:sp>
        <p:nvSpPr>
          <p:cNvPr id="24580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Single-measurement model</a:t>
            </a:r>
          </a:p>
        </p:txBody>
      </p:sp>
      <p:pic>
        <p:nvPicPr>
          <p:cNvPr id="2458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3152775"/>
            <a:ext cx="757078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Box 2"/>
          <p:cNvSpPr txBox="1">
            <a:spLocks noChangeArrowheads="1"/>
          </p:cNvSpPr>
          <p:nvPr/>
        </p:nvSpPr>
        <p:spPr bwMode="auto">
          <a:xfrm>
            <a:off x="504825" y="1025525"/>
            <a:ext cx="4095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As a simplest example consider</a:t>
            </a:r>
          </a:p>
        </p:txBody>
      </p:sp>
      <p:sp>
        <p:nvSpPr>
          <p:cNvPr id="24583" name="TextBox 3"/>
          <p:cNvSpPr txBox="1">
            <a:spLocks noChangeArrowheads="1"/>
          </p:cNvSpPr>
          <p:nvPr/>
        </p:nvSpPr>
        <p:spPr bwMode="auto">
          <a:xfrm>
            <a:off x="963613" y="1774825"/>
            <a:ext cx="2392362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 i="1">
                <a:solidFill>
                  <a:schemeClr val="bg2"/>
                </a:solidFill>
              </a:rPr>
              <a:t>y</a:t>
            </a:r>
            <a:r>
              <a:rPr lang="en-US">
                <a:solidFill>
                  <a:schemeClr val="bg2"/>
                </a:solidFill>
              </a:rPr>
              <a:t> ~ Gauss(</a:t>
            </a:r>
            <a:r>
              <a:rPr lang="el-GR" i="1">
                <a:solidFill>
                  <a:schemeClr val="bg2"/>
                </a:solidFill>
              </a:rPr>
              <a:t>μ</a:t>
            </a:r>
            <a:r>
              <a:rPr lang="el-GR">
                <a:solidFill>
                  <a:schemeClr val="bg2"/>
                </a:solidFill>
              </a:rPr>
              <a:t>, </a:t>
            </a:r>
            <a:r>
              <a:rPr lang="el-GR" i="1">
                <a:solidFill>
                  <a:schemeClr val="bg2"/>
                </a:solidFill>
              </a:rPr>
              <a:t>σ</a:t>
            </a:r>
            <a:r>
              <a:rPr lang="el-GR" baseline="30000">
                <a:solidFill>
                  <a:schemeClr val="bg2"/>
                </a:solidFill>
              </a:rPr>
              <a:t>2</a:t>
            </a:r>
            <a:r>
              <a:rPr lang="en-US">
                <a:solidFill>
                  <a:schemeClr val="bg2"/>
                </a:solidFill>
              </a:rPr>
              <a:t>), </a:t>
            </a:r>
            <a:r>
              <a:rPr lang="el-GR">
                <a:solidFill>
                  <a:schemeClr val="bg2"/>
                </a:solidFill>
              </a:rPr>
              <a:t>   </a:t>
            </a:r>
          </a:p>
          <a:p>
            <a:r>
              <a:rPr lang="en-US" i="1">
                <a:solidFill>
                  <a:schemeClr val="bg2"/>
                </a:solidFill>
              </a:rPr>
              <a:t>v</a:t>
            </a:r>
            <a:r>
              <a:rPr lang="en-US">
                <a:solidFill>
                  <a:schemeClr val="bg2"/>
                </a:solidFill>
              </a:rPr>
              <a:t> ~ Gamma(</a:t>
            </a:r>
            <a:r>
              <a:rPr lang="el-GR" i="1">
                <a:solidFill>
                  <a:schemeClr val="bg2"/>
                </a:solidFill>
              </a:rPr>
              <a:t>α</a:t>
            </a:r>
            <a:r>
              <a:rPr lang="en-US">
                <a:solidFill>
                  <a:schemeClr val="bg2"/>
                </a:solidFill>
              </a:rPr>
              <a:t>,</a:t>
            </a:r>
            <a:r>
              <a:rPr lang="el-GR">
                <a:solidFill>
                  <a:schemeClr val="bg2"/>
                </a:solidFill>
              </a:rPr>
              <a:t> </a:t>
            </a:r>
            <a:r>
              <a:rPr lang="el-GR" i="1">
                <a:solidFill>
                  <a:schemeClr val="bg2"/>
                </a:solidFill>
              </a:rPr>
              <a:t>β</a:t>
            </a:r>
            <a:r>
              <a:rPr lang="en-US">
                <a:solidFill>
                  <a:schemeClr val="bg2"/>
                </a:solidFill>
              </a:rPr>
              <a:t>)</a:t>
            </a:r>
            <a:r>
              <a:rPr lang="el-GR">
                <a:solidFill>
                  <a:schemeClr val="bg2"/>
                </a:solidFill>
              </a:rPr>
              <a:t>,</a:t>
            </a:r>
            <a:endParaRPr lang="en-US">
              <a:solidFill>
                <a:schemeClr val="bg2"/>
              </a:solidFill>
            </a:endParaRPr>
          </a:p>
        </p:txBody>
      </p:sp>
      <p:pic>
        <p:nvPicPr>
          <p:cNvPr id="2458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175" y="2168525"/>
            <a:ext cx="1739900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963" y="2151063"/>
            <a:ext cx="1890712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413" y="4237038"/>
            <a:ext cx="2506662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7" name="TextBox 7"/>
          <p:cNvSpPr txBox="1">
            <a:spLocks noChangeArrowheads="1"/>
          </p:cNvSpPr>
          <p:nvPr/>
        </p:nvSpPr>
        <p:spPr bwMode="auto">
          <a:xfrm>
            <a:off x="534988" y="4543425"/>
            <a:ext cx="5327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Test values of </a:t>
            </a:r>
            <a:r>
              <a:rPr lang="el-GR" i="1"/>
              <a:t>μ</a:t>
            </a:r>
            <a:r>
              <a:rPr lang="en-US" i="1"/>
              <a:t> </a:t>
            </a:r>
            <a:r>
              <a:rPr lang="en-US"/>
              <a:t>with </a:t>
            </a:r>
            <a:r>
              <a:rPr lang="en-US" i="1"/>
              <a:t>t</a:t>
            </a:r>
            <a:r>
              <a:rPr lang="el-GR" i="1" baseline="-25000"/>
              <a:t>μ</a:t>
            </a:r>
            <a:r>
              <a:rPr lang="en-US" i="1"/>
              <a:t> </a:t>
            </a:r>
            <a:r>
              <a:rPr lang="en-US"/>
              <a:t> = </a:t>
            </a:r>
            <a:r>
              <a:rPr lang="en-US">
                <a:latin typeface="Courier New" charset="0"/>
                <a:cs typeface="Courier New" charset="0"/>
              </a:rPr>
              <a:t>-</a:t>
            </a:r>
            <a:r>
              <a:rPr lang="en-US"/>
              <a:t>2 ln </a:t>
            </a:r>
            <a:r>
              <a:rPr lang="el-GR" i="1"/>
              <a:t>λ</a:t>
            </a:r>
            <a:r>
              <a:rPr lang="en-US"/>
              <a:t>(</a:t>
            </a:r>
            <a:r>
              <a:rPr lang="el-GR" i="1"/>
              <a:t>μ</a:t>
            </a:r>
            <a:r>
              <a:rPr lang="en-US"/>
              <a:t>) with </a:t>
            </a:r>
          </a:p>
        </p:txBody>
      </p:sp>
      <p:pic>
        <p:nvPicPr>
          <p:cNvPr id="2458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8" y="5284788"/>
            <a:ext cx="484663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25602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U. Sussex / 29 Apr 2019 / Errors on Errors</a:t>
            </a:r>
            <a:endParaRPr lang="en-GB" sz="140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CDDFE4D-AFD4-4E41-BDB8-624EF8CDBD60}" type="slidenum">
              <a:rPr lang="en-GB" sz="1400"/>
              <a:pPr/>
              <a:t>22</a:t>
            </a:fld>
            <a:endParaRPr lang="en-GB" sz="1400"/>
          </a:p>
        </p:txBody>
      </p:sp>
      <p:sp>
        <p:nvSpPr>
          <p:cNvPr id="25604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Distribution of </a:t>
            </a:r>
            <a:r>
              <a:rPr lang="en-GB" sz="3600" i="1">
                <a:solidFill>
                  <a:srgbClr val="CC3300"/>
                </a:solidFill>
              </a:rPr>
              <a:t>t</a:t>
            </a:r>
            <a:r>
              <a:rPr lang="el-GR" sz="3600" i="1" baseline="-25000">
                <a:solidFill>
                  <a:srgbClr val="CC3300"/>
                </a:solidFill>
              </a:rPr>
              <a:t>μ</a:t>
            </a:r>
            <a:endParaRPr lang="en-GB" sz="3600" i="1" baseline="-25000">
              <a:solidFill>
                <a:srgbClr val="CC3300"/>
              </a:solidFill>
            </a:endParaRPr>
          </a:p>
        </p:txBody>
      </p:sp>
      <p:sp>
        <p:nvSpPr>
          <p:cNvPr id="25605" name="TextBox 1"/>
          <p:cNvSpPr txBox="1">
            <a:spLocks noChangeArrowheads="1"/>
          </p:cNvSpPr>
          <p:nvPr/>
        </p:nvSpPr>
        <p:spPr bwMode="auto">
          <a:xfrm>
            <a:off x="719138" y="979488"/>
            <a:ext cx="76358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From Wilks’ theorem, in the asymptotic limit we should</a:t>
            </a:r>
          </a:p>
          <a:p>
            <a:pPr>
              <a:spcAft>
                <a:spcPts val="1200"/>
              </a:spcAft>
            </a:pPr>
            <a:r>
              <a:rPr lang="en-US"/>
              <a:t>find </a:t>
            </a:r>
            <a:r>
              <a:rPr lang="en-US" i="1"/>
              <a:t>t</a:t>
            </a:r>
            <a:r>
              <a:rPr lang="el-GR" i="1" baseline="-25000"/>
              <a:t>μ</a:t>
            </a:r>
            <a:r>
              <a:rPr lang="en-US"/>
              <a:t> ~ chi-squared(1).</a:t>
            </a:r>
          </a:p>
          <a:p>
            <a:r>
              <a:rPr lang="en-US"/>
              <a:t>Here “asymptotic limit” means all estimators ~Gauss, which</a:t>
            </a:r>
          </a:p>
          <a:p>
            <a:r>
              <a:rPr lang="en-US"/>
              <a:t>means </a:t>
            </a:r>
            <a:r>
              <a:rPr lang="en-US" i="1"/>
              <a:t>r</a:t>
            </a:r>
            <a:r>
              <a:rPr lang="en-US"/>
              <a:t> → 0.  For increasing </a:t>
            </a:r>
            <a:r>
              <a:rPr lang="en-US" i="1"/>
              <a:t>r</a:t>
            </a:r>
            <a:r>
              <a:rPr lang="en-US"/>
              <a:t>, clear deviations visible: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810" y="2898581"/>
            <a:ext cx="3733800" cy="3530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094" y="2964205"/>
            <a:ext cx="37592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201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26626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U. Sussex / 29 Apr 2019 / Errors on Errors</a:t>
            </a:r>
            <a:endParaRPr lang="en-GB" sz="140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B9855A0-96FF-E14E-A27B-A548C331EBBD}" type="slidenum">
              <a:rPr lang="en-GB" sz="1400"/>
              <a:pPr/>
              <a:t>23</a:t>
            </a:fld>
            <a:endParaRPr lang="en-GB" sz="1400"/>
          </a:p>
        </p:txBody>
      </p:sp>
      <p:sp>
        <p:nvSpPr>
          <p:cNvPr id="26628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Distribution of </a:t>
            </a:r>
            <a:r>
              <a:rPr lang="en-GB" sz="3600" i="1">
                <a:solidFill>
                  <a:srgbClr val="CC3300"/>
                </a:solidFill>
              </a:rPr>
              <a:t>t</a:t>
            </a:r>
            <a:r>
              <a:rPr lang="el-GR" sz="3600" i="1" baseline="-25000">
                <a:solidFill>
                  <a:srgbClr val="CC3300"/>
                </a:solidFill>
              </a:rPr>
              <a:t>μ</a:t>
            </a:r>
            <a:r>
              <a:rPr lang="en-US" sz="3600" i="1" baseline="-25000">
                <a:solidFill>
                  <a:srgbClr val="CC3300"/>
                </a:solidFill>
              </a:rPr>
              <a:t>  </a:t>
            </a:r>
            <a:r>
              <a:rPr lang="en-GB" sz="3600">
                <a:solidFill>
                  <a:srgbClr val="CC3300"/>
                </a:solidFill>
              </a:rPr>
              <a:t>(2)</a:t>
            </a:r>
            <a:endParaRPr lang="en-GB" sz="3600" i="1" baseline="-25000">
              <a:solidFill>
                <a:srgbClr val="CC3300"/>
              </a:solidFill>
            </a:endParaRPr>
          </a:p>
        </p:txBody>
      </p:sp>
      <p:sp>
        <p:nvSpPr>
          <p:cNvPr id="26629" name="TextBox 1"/>
          <p:cNvSpPr txBox="1">
            <a:spLocks noChangeArrowheads="1"/>
          </p:cNvSpPr>
          <p:nvPr/>
        </p:nvSpPr>
        <p:spPr bwMode="auto">
          <a:xfrm>
            <a:off x="719138" y="979488"/>
            <a:ext cx="64404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For larger </a:t>
            </a:r>
            <a:r>
              <a:rPr lang="en-US" i="1"/>
              <a:t>r</a:t>
            </a:r>
            <a:r>
              <a:rPr lang="en-US"/>
              <a:t>, breakdown of asymptotics gets worse:</a:t>
            </a:r>
          </a:p>
        </p:txBody>
      </p:sp>
      <p:sp>
        <p:nvSpPr>
          <p:cNvPr id="26631" name="TextBox 4"/>
          <p:cNvSpPr txBox="1">
            <a:spLocks noChangeArrowheads="1"/>
          </p:cNvSpPr>
          <p:nvPr/>
        </p:nvSpPr>
        <p:spPr bwMode="auto">
          <a:xfrm>
            <a:off x="412750" y="5338763"/>
            <a:ext cx="80264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Values of </a:t>
            </a:r>
            <a:r>
              <a:rPr lang="en-US" i="1"/>
              <a:t>r</a:t>
            </a:r>
            <a:r>
              <a:rPr lang="en-US"/>
              <a:t> ~ several tenths are relevant so we cannot in general</a:t>
            </a:r>
          </a:p>
          <a:p>
            <a:r>
              <a:rPr lang="en-US"/>
              <a:t>rely on asymptotics to get confidence intervals, </a:t>
            </a:r>
            <a:r>
              <a:rPr lang="en-US" i="1"/>
              <a:t>p</a:t>
            </a:r>
            <a:r>
              <a:rPr lang="en-US"/>
              <a:t>-values, etc.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834" y="1711682"/>
            <a:ext cx="3810000" cy="3505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7028" y="1716623"/>
            <a:ext cx="3771900" cy="351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999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76" y="3140616"/>
            <a:ext cx="3784600" cy="3505200"/>
          </a:xfrm>
          <a:prstGeom prst="rect">
            <a:avLst/>
          </a:prstGeom>
        </p:spPr>
      </p:pic>
      <p:sp>
        <p:nvSpPr>
          <p:cNvPr id="27650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27651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U. Sussex / 29 Apr 2019 / Errors on Errors</a:t>
            </a:r>
            <a:endParaRPr lang="en-GB" sz="140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D77A89B-6435-B946-B06A-AA8BA7B81A2C}" type="slidenum">
              <a:rPr lang="en-GB" sz="1400"/>
              <a:pPr/>
              <a:t>24</a:t>
            </a:fld>
            <a:endParaRPr lang="en-GB" sz="1400"/>
          </a:p>
        </p:txBody>
      </p:sp>
      <p:sp>
        <p:nvSpPr>
          <p:cNvPr id="27653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Bartlett corrections</a:t>
            </a:r>
          </a:p>
        </p:txBody>
      </p:sp>
      <p:sp>
        <p:nvSpPr>
          <p:cNvPr id="27654" name="TextBox 1"/>
          <p:cNvSpPr txBox="1">
            <a:spLocks noChangeArrowheads="1"/>
          </p:cNvSpPr>
          <p:nvPr/>
        </p:nvSpPr>
        <p:spPr bwMode="auto">
          <a:xfrm>
            <a:off x="504825" y="923211"/>
            <a:ext cx="3535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One can modify </a:t>
            </a:r>
            <a:r>
              <a:rPr lang="en-US" i="1"/>
              <a:t>t</a:t>
            </a:r>
            <a:r>
              <a:rPr lang="el-GR" i="1" baseline="-25000"/>
              <a:t>μ</a:t>
            </a:r>
            <a:r>
              <a:rPr lang="en-US"/>
              <a:t> defining</a:t>
            </a:r>
          </a:p>
        </p:txBody>
      </p:sp>
      <p:sp>
        <p:nvSpPr>
          <p:cNvPr id="27655" name="TextBox 6"/>
          <p:cNvSpPr txBox="1">
            <a:spLocks noChangeArrowheads="1"/>
          </p:cNvSpPr>
          <p:nvPr/>
        </p:nvSpPr>
        <p:spPr bwMode="auto">
          <a:xfrm>
            <a:off x="473075" y="1642349"/>
            <a:ext cx="7880350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such that the new statistic’s distribution is better approximated </a:t>
            </a:r>
          </a:p>
          <a:p>
            <a:pPr>
              <a:spcAft>
                <a:spcPts val="1200"/>
              </a:spcAft>
            </a:pPr>
            <a:r>
              <a:rPr lang="en-US"/>
              <a:t>by chi-squared for </a:t>
            </a:r>
            <a:r>
              <a:rPr lang="en-US" i="1"/>
              <a:t>n</a:t>
            </a:r>
            <a:r>
              <a:rPr lang="en-US" i="1" baseline="-25000"/>
              <a:t>d</a:t>
            </a:r>
            <a:r>
              <a:rPr lang="en-US"/>
              <a:t> degrees of freedom (Bartlett, 1937).</a:t>
            </a:r>
          </a:p>
          <a:p>
            <a:r>
              <a:rPr lang="en-US"/>
              <a:t>For this example </a:t>
            </a:r>
            <a:r>
              <a:rPr lang="en-US" i="1"/>
              <a:t>E</a:t>
            </a:r>
            <a:r>
              <a:rPr lang="en-US"/>
              <a:t>[</a:t>
            </a:r>
            <a:r>
              <a:rPr lang="en-US" i="1"/>
              <a:t>t</a:t>
            </a:r>
            <a:r>
              <a:rPr lang="el-GR" i="1" baseline="-25000"/>
              <a:t>μ</a:t>
            </a:r>
            <a:r>
              <a:rPr lang="en-US"/>
              <a:t>] ≈ 1 + 3</a:t>
            </a:r>
            <a:r>
              <a:rPr lang="en-US" i="1"/>
              <a:t>r</a:t>
            </a:r>
            <a:r>
              <a:rPr lang="en-US" baseline="30000"/>
              <a:t>2</a:t>
            </a:r>
            <a:r>
              <a:rPr lang="en-US"/>
              <a:t>  +  2</a:t>
            </a:r>
            <a:r>
              <a:rPr lang="en-US" i="1"/>
              <a:t>r</a:t>
            </a:r>
            <a:r>
              <a:rPr lang="en-US" baseline="30000"/>
              <a:t>4</a:t>
            </a:r>
            <a:r>
              <a:rPr lang="en-US"/>
              <a:t> works well:</a:t>
            </a:r>
          </a:p>
        </p:txBody>
      </p:sp>
      <p:pic>
        <p:nvPicPr>
          <p:cNvPr id="2765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25" y="827961"/>
            <a:ext cx="19431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9176" y="3193539"/>
            <a:ext cx="37592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275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2867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U. Sussex / 29 Apr 2019 / Errors on Errors</a:t>
            </a:r>
            <a:endParaRPr lang="en-GB" sz="140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6DD1B2B-1E8B-1844-86C3-1B611AAF8580}" type="slidenum">
              <a:rPr lang="en-GB" sz="1400"/>
              <a:pPr/>
              <a:t>25</a:t>
            </a:fld>
            <a:endParaRPr lang="en-GB" sz="1400"/>
          </a:p>
        </p:txBody>
      </p:sp>
      <p:sp>
        <p:nvSpPr>
          <p:cNvPr id="28676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Bartlett corrections (2)</a:t>
            </a:r>
          </a:p>
        </p:txBody>
      </p:sp>
      <p:sp>
        <p:nvSpPr>
          <p:cNvPr id="28677" name="TextBox 6"/>
          <p:cNvSpPr txBox="1">
            <a:spLocks noChangeArrowheads="1"/>
          </p:cNvSpPr>
          <p:nvPr/>
        </p:nvSpPr>
        <p:spPr bwMode="auto">
          <a:xfrm>
            <a:off x="473075" y="1009650"/>
            <a:ext cx="79517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Good agreement for </a:t>
            </a:r>
            <a:r>
              <a:rPr lang="en-US" i="1"/>
              <a:t>r</a:t>
            </a:r>
            <a:r>
              <a:rPr lang="en-US"/>
              <a:t> ~ several tenths out to √</a:t>
            </a:r>
            <a:r>
              <a:rPr lang="en-US" i="1"/>
              <a:t>t</a:t>
            </a:r>
            <a:r>
              <a:rPr lang="el-GR" i="1" baseline="-25000"/>
              <a:t>μ</a:t>
            </a:r>
            <a:r>
              <a:rPr lang="en-US"/>
              <a:t>ʹ ~ several, i.e.,</a:t>
            </a:r>
          </a:p>
          <a:p>
            <a:r>
              <a:rPr lang="en-US"/>
              <a:t>good for significances of several sigma: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32" y="2082147"/>
            <a:ext cx="3771900" cy="3492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1746" y="2082146"/>
            <a:ext cx="377190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29698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U. Sussex / 29 Apr 2019 / Errors on Errors</a:t>
            </a:r>
            <a:endParaRPr lang="en-GB" sz="140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D9895DB-7837-BE44-BEDC-7DEA5C1BDE28}" type="slidenum">
              <a:rPr lang="en-GB" sz="1400"/>
              <a:pPr/>
              <a:t>26</a:t>
            </a:fld>
            <a:endParaRPr lang="en-GB" sz="1400"/>
          </a:p>
        </p:txBody>
      </p:sp>
      <p:sp>
        <p:nvSpPr>
          <p:cNvPr id="29700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68.3% CL confidence interval for</a:t>
            </a:r>
            <a:r>
              <a:rPr lang="el-GR" sz="3600">
                <a:solidFill>
                  <a:srgbClr val="CC3300"/>
                </a:solidFill>
              </a:rPr>
              <a:t> </a:t>
            </a:r>
            <a:r>
              <a:rPr lang="el-GR" sz="3600" i="1">
                <a:solidFill>
                  <a:srgbClr val="CC3300"/>
                </a:solidFill>
              </a:rPr>
              <a:t>μ</a:t>
            </a:r>
            <a:endParaRPr lang="en-GB" sz="3600" i="1">
              <a:solidFill>
                <a:srgbClr val="CC3300"/>
              </a:solidFill>
            </a:endParaRPr>
          </a:p>
        </p:txBody>
      </p:sp>
      <p:pic>
        <p:nvPicPr>
          <p:cNvPr id="29701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38" y="1477963"/>
            <a:ext cx="39560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1503363"/>
            <a:ext cx="391477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269875"/>
            <a:ext cx="4268788" cy="296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30723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U. Sussex / 29 Apr 2019 / Errors on Errors</a:t>
            </a:r>
            <a:endParaRPr lang="en-GB" sz="140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713E0D2-087F-4F4D-9856-8F61BCB6F9A4}" type="slidenum">
              <a:rPr lang="en-GB" sz="1400"/>
              <a:pPr/>
              <a:t>27</a:t>
            </a:fld>
            <a:endParaRPr lang="en-GB" sz="1400"/>
          </a:p>
        </p:txBody>
      </p:sp>
      <p:sp>
        <p:nvSpPr>
          <p:cNvPr id="30725" name="Rectangle 2"/>
          <p:cNvSpPr txBox="1">
            <a:spLocks noChangeArrowheads="1"/>
          </p:cNvSpPr>
          <p:nvPr/>
        </p:nvSpPr>
        <p:spPr bwMode="auto">
          <a:xfrm>
            <a:off x="130175" y="274638"/>
            <a:ext cx="48736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3600">
                <a:solidFill>
                  <a:srgbClr val="CC3300"/>
                </a:solidFill>
              </a:rPr>
              <a:t>Curve fitting, averages</a:t>
            </a:r>
            <a:endParaRPr lang="en-GB" sz="3600">
              <a:solidFill>
                <a:srgbClr val="CC3300"/>
              </a:solidFill>
            </a:endParaRPr>
          </a:p>
        </p:txBody>
      </p:sp>
      <p:pic>
        <p:nvPicPr>
          <p:cNvPr id="3072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1973263"/>
            <a:ext cx="37211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TextBox 2"/>
          <p:cNvSpPr txBox="1">
            <a:spLocks noChangeArrowheads="1"/>
          </p:cNvSpPr>
          <p:nvPr/>
        </p:nvSpPr>
        <p:spPr bwMode="auto">
          <a:xfrm>
            <a:off x="596900" y="993775"/>
            <a:ext cx="3505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Suppose independent </a:t>
            </a:r>
          </a:p>
          <a:p>
            <a:r>
              <a:rPr lang="en-US" i="1"/>
              <a:t>y</a:t>
            </a:r>
            <a:r>
              <a:rPr lang="en-US" i="1" baseline="-25000"/>
              <a:t>i</a:t>
            </a:r>
            <a:r>
              <a:rPr lang="en-US"/>
              <a:t> ~ Gauss, </a:t>
            </a:r>
            <a:r>
              <a:rPr lang="en-US" i="1"/>
              <a:t>i</a:t>
            </a:r>
            <a:r>
              <a:rPr lang="en-US"/>
              <a:t> = 1,...,</a:t>
            </a:r>
            <a:r>
              <a:rPr lang="en-US" i="1"/>
              <a:t>N</a:t>
            </a:r>
            <a:r>
              <a:rPr lang="en-US"/>
              <a:t>, with</a:t>
            </a:r>
          </a:p>
        </p:txBody>
      </p:sp>
      <p:pic>
        <p:nvPicPr>
          <p:cNvPr id="3072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4933950"/>
            <a:ext cx="78867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9" name="TextBox 4"/>
          <p:cNvSpPr txBox="1">
            <a:spLocks noChangeArrowheads="1"/>
          </p:cNvSpPr>
          <p:nvPr/>
        </p:nvSpPr>
        <p:spPr bwMode="auto">
          <a:xfrm>
            <a:off x="627063" y="3321050"/>
            <a:ext cx="7500937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l-GR" b="1" i="1"/>
              <a:t>μ</a:t>
            </a:r>
            <a:r>
              <a:rPr lang="en-US"/>
              <a:t> are the parameters of interest in the fit function </a:t>
            </a:r>
            <a:r>
              <a:rPr lang="el-GR" i="1"/>
              <a:t>φ</a:t>
            </a:r>
            <a:r>
              <a:rPr lang="en-US"/>
              <a:t>(</a:t>
            </a:r>
            <a:r>
              <a:rPr lang="en-US" i="1"/>
              <a:t>x</a:t>
            </a:r>
            <a:r>
              <a:rPr lang="en-US"/>
              <a:t>;</a:t>
            </a:r>
            <a:r>
              <a:rPr lang="el-GR" b="1" i="1"/>
              <a:t>μ</a:t>
            </a:r>
            <a:r>
              <a:rPr lang="en-US"/>
              <a:t>), </a:t>
            </a:r>
            <a:endParaRPr lang="el-GR"/>
          </a:p>
          <a:p>
            <a:r>
              <a:rPr lang="el-GR" b="1" i="1"/>
              <a:t>θ</a:t>
            </a:r>
            <a:r>
              <a:rPr lang="en-US"/>
              <a:t> are bias parameters</a:t>
            </a:r>
            <a:r>
              <a:rPr lang="el-GR"/>
              <a:t> </a:t>
            </a:r>
            <a:r>
              <a:rPr lang="en-US"/>
              <a:t>constrained by control measurements </a:t>
            </a:r>
            <a:endParaRPr lang="el-GR"/>
          </a:p>
          <a:p>
            <a:r>
              <a:rPr lang="en-US" i="1"/>
              <a:t>u</a:t>
            </a:r>
            <a:r>
              <a:rPr lang="en-US" i="1" baseline="-25000"/>
              <a:t>i</a:t>
            </a:r>
            <a:r>
              <a:rPr lang="en-US"/>
              <a:t> ~ Gauss(</a:t>
            </a:r>
            <a:r>
              <a:rPr lang="el-GR" i="1"/>
              <a:t>θ</a:t>
            </a:r>
            <a:r>
              <a:rPr lang="en-US" i="1" baseline="-25000"/>
              <a:t>i</a:t>
            </a:r>
            <a:r>
              <a:rPr lang="en-US"/>
              <a:t>, </a:t>
            </a:r>
            <a:r>
              <a:rPr lang="el-GR" i="1"/>
              <a:t>σ</a:t>
            </a:r>
            <a:r>
              <a:rPr lang="en-US" i="1" baseline="-25000"/>
              <a:t>u,i</a:t>
            </a:r>
            <a:r>
              <a:rPr lang="en-US"/>
              <a:t>), so that</a:t>
            </a:r>
            <a:r>
              <a:rPr lang="el-GR"/>
              <a:t> </a:t>
            </a:r>
            <a:r>
              <a:rPr lang="en-US"/>
              <a:t>if </a:t>
            </a:r>
            <a:r>
              <a:rPr lang="el-GR" i="1"/>
              <a:t>σ</a:t>
            </a:r>
            <a:r>
              <a:rPr lang="en-US" i="1" baseline="-25000"/>
              <a:t>u,i </a:t>
            </a:r>
            <a:r>
              <a:rPr lang="en-US"/>
              <a:t>are known we have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31746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U. Sussex / 29 Apr 2019 / Errors on Errors</a:t>
            </a:r>
            <a:endParaRPr lang="en-GB" sz="140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DB4664D-7CD1-9747-BFFE-70931D9D33F4}" type="slidenum">
              <a:rPr lang="en-GB" sz="1400"/>
              <a:pPr/>
              <a:t>28</a:t>
            </a:fld>
            <a:endParaRPr lang="en-GB" sz="1400"/>
          </a:p>
        </p:txBody>
      </p:sp>
      <p:sp>
        <p:nvSpPr>
          <p:cNvPr id="31748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Profiling over </a:t>
            </a:r>
            <a:r>
              <a:rPr lang="el-GR" sz="3600" i="1">
                <a:solidFill>
                  <a:srgbClr val="CC3300"/>
                </a:solidFill>
              </a:rPr>
              <a:t>θ</a:t>
            </a:r>
            <a:r>
              <a:rPr lang="en-GB" sz="3600" i="1" baseline="-25000">
                <a:solidFill>
                  <a:srgbClr val="CC3300"/>
                </a:solidFill>
              </a:rPr>
              <a:t>i</a:t>
            </a:r>
            <a:r>
              <a:rPr lang="en-GB" sz="3600">
                <a:solidFill>
                  <a:srgbClr val="CC3300"/>
                </a:solidFill>
              </a:rPr>
              <a:t> with known </a:t>
            </a:r>
            <a:r>
              <a:rPr lang="el-GR" sz="3600" i="1">
                <a:solidFill>
                  <a:srgbClr val="CC3300"/>
                </a:solidFill>
              </a:rPr>
              <a:t>σ</a:t>
            </a:r>
            <a:r>
              <a:rPr lang="en-GB" sz="3600" i="1" baseline="-25000">
                <a:solidFill>
                  <a:srgbClr val="CC3300"/>
                </a:solidFill>
              </a:rPr>
              <a:t>u,i</a:t>
            </a:r>
          </a:p>
        </p:txBody>
      </p:sp>
      <p:pic>
        <p:nvPicPr>
          <p:cNvPr id="3174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5" y="2332038"/>
            <a:ext cx="67818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TextBox 2"/>
          <p:cNvSpPr txBox="1">
            <a:spLocks noChangeArrowheads="1"/>
          </p:cNvSpPr>
          <p:nvPr/>
        </p:nvSpPr>
        <p:spPr bwMode="auto">
          <a:xfrm>
            <a:off x="520700" y="1223963"/>
            <a:ext cx="80787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Profiling over the bias parameters </a:t>
            </a:r>
            <a:r>
              <a:rPr lang="el-GR" i="1"/>
              <a:t>θ</a:t>
            </a:r>
            <a:r>
              <a:rPr lang="en-US" i="1" baseline="-25000"/>
              <a:t>i</a:t>
            </a:r>
            <a:r>
              <a:rPr lang="en-US"/>
              <a:t> for known </a:t>
            </a:r>
            <a:r>
              <a:rPr lang="el-GR" i="1"/>
              <a:t>σ</a:t>
            </a:r>
            <a:r>
              <a:rPr lang="en-US" i="1" baseline="-25000"/>
              <a:t>u</a:t>
            </a:r>
            <a:r>
              <a:rPr lang="el-GR" i="1" baseline="-25000"/>
              <a:t>,</a:t>
            </a:r>
            <a:r>
              <a:rPr lang="en-US" i="1" baseline="-25000"/>
              <a:t>i</a:t>
            </a:r>
            <a:r>
              <a:rPr lang="el-GR"/>
              <a:t> </a:t>
            </a:r>
            <a:r>
              <a:rPr lang="en-US"/>
              <a:t>gives usual least-squares (BLUE) </a:t>
            </a:r>
          </a:p>
        </p:txBody>
      </p:sp>
      <p:sp>
        <p:nvSpPr>
          <p:cNvPr id="31751" name="TextBox 3"/>
          <p:cNvSpPr txBox="1">
            <a:spLocks noChangeArrowheads="1"/>
          </p:cNvSpPr>
          <p:nvPr/>
        </p:nvSpPr>
        <p:spPr bwMode="auto">
          <a:xfrm>
            <a:off x="520700" y="3778250"/>
            <a:ext cx="8307388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/>
              <a:t>Widely used technique for curve fitting in Particle Physics.</a:t>
            </a:r>
          </a:p>
          <a:p>
            <a:pPr>
              <a:spcAft>
                <a:spcPts val="1200"/>
              </a:spcAft>
            </a:pPr>
            <a:r>
              <a:rPr lang="en-US"/>
              <a:t>Generally in real measurement, </a:t>
            </a:r>
            <a:r>
              <a:rPr lang="en-US" i="1"/>
              <a:t>u</a:t>
            </a:r>
            <a:r>
              <a:rPr lang="en-US" i="1" baseline="-25000"/>
              <a:t>i</a:t>
            </a:r>
            <a:r>
              <a:rPr lang="en-US"/>
              <a:t> = 0.</a:t>
            </a:r>
          </a:p>
          <a:p>
            <a:r>
              <a:rPr lang="en-US"/>
              <a:t>Generalized to case of correlated </a:t>
            </a:r>
            <a:r>
              <a:rPr lang="en-US" i="1"/>
              <a:t>y</a:t>
            </a:r>
            <a:r>
              <a:rPr lang="en-US" i="1" baseline="-25000"/>
              <a:t>i </a:t>
            </a:r>
            <a:r>
              <a:rPr lang="en-US"/>
              <a:t>and </a:t>
            </a:r>
            <a:r>
              <a:rPr lang="en-US" i="1"/>
              <a:t>u</a:t>
            </a:r>
            <a:r>
              <a:rPr lang="en-US" i="1" baseline="-25000"/>
              <a:t>i </a:t>
            </a:r>
            <a:r>
              <a:rPr lang="en-US"/>
              <a:t>by summing </a:t>
            </a:r>
          </a:p>
          <a:p>
            <a:r>
              <a:rPr lang="en-US"/>
              <a:t>statistical and systematic covariance matrices.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32770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U. Sussex / 29 Apr 2019 / Errors on Errors</a:t>
            </a:r>
            <a:endParaRPr lang="en-GB" sz="140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78D5458-0944-474A-A658-44775D49F836}" type="slidenum">
              <a:rPr lang="en-GB" sz="1400"/>
              <a:pPr/>
              <a:t>29</a:t>
            </a:fld>
            <a:endParaRPr lang="en-GB" sz="1400"/>
          </a:p>
        </p:txBody>
      </p:sp>
      <p:sp>
        <p:nvSpPr>
          <p:cNvPr id="32772" name="Rectangle 2"/>
          <p:cNvSpPr txBox="1">
            <a:spLocks noChangeArrowheads="1"/>
          </p:cNvSpPr>
          <p:nvPr/>
        </p:nvSpPr>
        <p:spPr bwMode="auto">
          <a:xfrm>
            <a:off x="911225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Curve fitting with uncertain </a:t>
            </a:r>
            <a:r>
              <a:rPr lang="el-GR" sz="3600" i="1">
                <a:solidFill>
                  <a:srgbClr val="CC3300"/>
                </a:solidFill>
              </a:rPr>
              <a:t>σ</a:t>
            </a:r>
            <a:r>
              <a:rPr lang="en-GB" sz="3600" i="1" baseline="-25000">
                <a:solidFill>
                  <a:srgbClr val="CC3300"/>
                </a:solidFill>
              </a:rPr>
              <a:t>u,i</a:t>
            </a:r>
          </a:p>
        </p:txBody>
      </p:sp>
      <p:pic>
        <p:nvPicPr>
          <p:cNvPr id="3277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2884488"/>
            <a:ext cx="856932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TextBox 2"/>
          <p:cNvSpPr txBox="1">
            <a:spLocks noChangeArrowheads="1"/>
          </p:cNvSpPr>
          <p:nvPr/>
        </p:nvSpPr>
        <p:spPr bwMode="auto">
          <a:xfrm>
            <a:off x="508000" y="1131888"/>
            <a:ext cx="8661400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Suppose now </a:t>
            </a:r>
            <a:r>
              <a:rPr lang="el-GR" i="1"/>
              <a:t>σ</a:t>
            </a:r>
            <a:r>
              <a:rPr lang="en-US" i="1" baseline="-25000"/>
              <a:t>u</a:t>
            </a:r>
            <a:r>
              <a:rPr lang="el-GR" i="1" baseline="-25000"/>
              <a:t>,</a:t>
            </a:r>
            <a:r>
              <a:rPr lang="en-US" i="1" baseline="-25000"/>
              <a:t>i</a:t>
            </a:r>
            <a:r>
              <a:rPr lang="en-US" baseline="30000"/>
              <a:t>2</a:t>
            </a:r>
            <a:r>
              <a:rPr lang="en-US"/>
              <a:t>  are adjustable parameters with gamma distributed</a:t>
            </a:r>
          </a:p>
          <a:p>
            <a:pPr>
              <a:spcAft>
                <a:spcPts val="1200"/>
              </a:spcAft>
            </a:pPr>
            <a:r>
              <a:rPr lang="en-US"/>
              <a:t>estimates </a:t>
            </a:r>
            <a:r>
              <a:rPr lang="en-US" i="1"/>
              <a:t>v</a:t>
            </a:r>
            <a:r>
              <a:rPr lang="en-US" i="1" baseline="-25000"/>
              <a:t>i</a:t>
            </a:r>
            <a:r>
              <a:rPr lang="en-US"/>
              <a:t>.</a:t>
            </a:r>
          </a:p>
          <a:p>
            <a:r>
              <a:rPr lang="en-US"/>
              <a:t>Retaining the </a:t>
            </a:r>
            <a:r>
              <a:rPr lang="el-GR" i="1"/>
              <a:t>θ</a:t>
            </a:r>
            <a:r>
              <a:rPr lang="en-US" i="1" baseline="-25000"/>
              <a:t>i</a:t>
            </a:r>
            <a:r>
              <a:rPr lang="en-US"/>
              <a:t> but profiling over </a:t>
            </a:r>
            <a:r>
              <a:rPr lang="el-GR" i="1"/>
              <a:t>σ</a:t>
            </a:r>
            <a:r>
              <a:rPr lang="en-US" i="1" baseline="-25000"/>
              <a:t>u</a:t>
            </a:r>
            <a:r>
              <a:rPr lang="el-GR" i="1" baseline="-25000"/>
              <a:t>,</a:t>
            </a:r>
            <a:r>
              <a:rPr lang="en-US" i="1" baseline="-25000"/>
              <a:t>i</a:t>
            </a:r>
            <a:r>
              <a:rPr lang="en-US" baseline="30000"/>
              <a:t>2</a:t>
            </a:r>
            <a:r>
              <a:rPr lang="en-US"/>
              <a:t> gives</a:t>
            </a:r>
          </a:p>
        </p:txBody>
      </p:sp>
      <p:pic>
        <p:nvPicPr>
          <p:cNvPr id="3277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4522788"/>
            <a:ext cx="8016875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6" name="TextBox 4"/>
          <p:cNvSpPr txBox="1">
            <a:spLocks noChangeArrowheads="1"/>
          </p:cNvSpPr>
          <p:nvPr/>
        </p:nvSpPr>
        <p:spPr bwMode="auto">
          <a:xfrm>
            <a:off x="596900" y="4038600"/>
            <a:ext cx="67484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Profiled values of </a:t>
            </a:r>
            <a:r>
              <a:rPr lang="el-GR" i="1"/>
              <a:t>θ</a:t>
            </a:r>
            <a:r>
              <a:rPr lang="en-US" i="1" baseline="-25000"/>
              <a:t>i</a:t>
            </a:r>
            <a:r>
              <a:rPr lang="en-US"/>
              <a:t> from solution to cubic equations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7170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U. Sussex / 29 Apr 2019 / Errors on Errors</a:t>
            </a:r>
            <a:endParaRPr lang="en-GB" sz="1400"/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B017172-8C7F-474E-B4F8-BC5E83698FC6}" type="slidenum">
              <a:rPr lang="en-GB" sz="1400"/>
              <a:pPr/>
              <a:t>3</a:t>
            </a:fld>
            <a:endParaRPr lang="en-GB" sz="1400"/>
          </a:p>
        </p:txBody>
      </p:sp>
      <p:sp>
        <p:nvSpPr>
          <p:cNvPr id="7172" name="Rectangle 2"/>
          <p:cNvSpPr txBox="1">
            <a:spLocks noChangeArrowheads="1"/>
          </p:cNvSpPr>
          <p:nvPr/>
        </p:nvSpPr>
        <p:spPr bwMode="auto">
          <a:xfrm>
            <a:off x="441325" y="225425"/>
            <a:ext cx="8237538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Outline</a:t>
            </a:r>
            <a:endParaRPr lang="en-GB" sz="3600" baseline="-25000">
              <a:solidFill>
                <a:srgbClr val="CC3300"/>
              </a:solidFill>
            </a:endParaRPr>
          </a:p>
        </p:txBody>
      </p:sp>
      <p:sp>
        <p:nvSpPr>
          <p:cNvPr id="7173" name="TextBox 1"/>
          <p:cNvSpPr txBox="1">
            <a:spLocks noChangeArrowheads="1"/>
          </p:cNvSpPr>
          <p:nvPr/>
        </p:nvSpPr>
        <p:spPr bwMode="auto">
          <a:xfrm>
            <a:off x="611188" y="935038"/>
            <a:ext cx="6842125" cy="447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/>
              <a:t>Intro, history, motivation</a:t>
            </a:r>
          </a:p>
          <a:p>
            <a:pPr>
              <a:spcAft>
                <a:spcPts val="600"/>
              </a:spcAft>
            </a:pPr>
            <a:r>
              <a:rPr lang="en-US"/>
              <a:t>Using measurements with “known” systematic errors:</a:t>
            </a:r>
          </a:p>
          <a:p>
            <a:pPr>
              <a:spcAft>
                <a:spcPts val="600"/>
              </a:spcAft>
            </a:pPr>
            <a:r>
              <a:rPr lang="en-US">
                <a:solidFill>
                  <a:srgbClr val="000000"/>
                </a:solidFill>
              </a:rPr>
              <a:t>	Least Squares (BLUE)</a:t>
            </a:r>
          </a:p>
          <a:p>
            <a:pPr>
              <a:spcAft>
                <a:spcPts val="600"/>
              </a:spcAft>
            </a:pPr>
            <a:r>
              <a:rPr lang="en-US"/>
              <a:t>Allowing for uncertainties in the systematic errors</a:t>
            </a:r>
          </a:p>
          <a:p>
            <a:pPr>
              <a:spcAft>
                <a:spcPts val="600"/>
              </a:spcAft>
            </a:pPr>
            <a:r>
              <a:rPr lang="en-US">
                <a:solidFill>
                  <a:srgbClr val="000000"/>
                </a:solidFill>
              </a:rPr>
              <a:t>	Estimates of sys errors ~ Gamma</a:t>
            </a:r>
          </a:p>
          <a:p>
            <a:pPr>
              <a:spcAft>
                <a:spcPts val="600"/>
              </a:spcAft>
            </a:pPr>
            <a:r>
              <a:rPr lang="en-US"/>
              <a:t>Single-measurement model</a:t>
            </a:r>
          </a:p>
          <a:p>
            <a:pPr>
              <a:spcAft>
                <a:spcPts val="600"/>
              </a:spcAft>
            </a:pPr>
            <a:r>
              <a:rPr lang="en-US">
                <a:solidFill>
                  <a:srgbClr val="000000"/>
                </a:solidFill>
              </a:rPr>
              <a:t>	Asymptotics, Bartlett correction</a:t>
            </a:r>
          </a:p>
          <a:p>
            <a:pPr>
              <a:spcAft>
                <a:spcPts val="600"/>
              </a:spcAft>
            </a:pPr>
            <a:r>
              <a:rPr lang="en-US"/>
              <a:t>Curve fitting, averages</a:t>
            </a:r>
          </a:p>
          <a:p>
            <a:pPr>
              <a:spcAft>
                <a:spcPts val="600"/>
              </a:spcAft>
            </a:pPr>
            <a:r>
              <a:rPr lang="en-US">
                <a:solidFill>
                  <a:srgbClr val="000000"/>
                </a:solidFill>
              </a:rPr>
              <a:t>	Confidence intervals, goodness-of-fit, outliers</a:t>
            </a:r>
          </a:p>
          <a:p>
            <a:r>
              <a:rPr lang="en-US"/>
              <a:t>Discussion and conclusions</a:t>
            </a:r>
          </a:p>
        </p:txBody>
      </p:sp>
      <p:sp>
        <p:nvSpPr>
          <p:cNvPr id="7174" name="TextBox 2"/>
          <p:cNvSpPr txBox="1">
            <a:spLocks noChangeArrowheads="1"/>
          </p:cNvSpPr>
          <p:nvPr/>
        </p:nvSpPr>
        <p:spPr bwMode="auto">
          <a:xfrm>
            <a:off x="606258" y="5496263"/>
            <a:ext cx="832862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Details in:  G. Cowan, </a:t>
            </a:r>
            <a:r>
              <a:rPr lang="en-US" i="1" dirty="0">
                <a:solidFill>
                  <a:srgbClr val="000000"/>
                </a:solidFill>
              </a:rPr>
              <a:t>Statistical Models with Uncertain Error</a:t>
            </a:r>
          </a:p>
          <a:p>
            <a:r>
              <a:rPr lang="en-US" i="1" dirty="0">
                <a:solidFill>
                  <a:srgbClr val="000000"/>
                </a:solidFill>
              </a:rPr>
              <a:t>Parameters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is-IS" dirty="0">
                <a:solidFill>
                  <a:srgbClr val="000000"/>
                </a:solidFill>
              </a:rPr>
              <a:t>Eur. Phys. J. C (2019) 79:</a:t>
            </a:r>
            <a:r>
              <a:rPr lang="is-IS" dirty="0" smtClean="0">
                <a:solidFill>
                  <a:srgbClr val="000000"/>
                </a:solidFill>
              </a:rPr>
              <a:t>133, </a:t>
            </a:r>
            <a:r>
              <a:rPr lang="en-US" dirty="0" smtClean="0">
                <a:solidFill>
                  <a:srgbClr val="000000"/>
                </a:solidFill>
              </a:rPr>
              <a:t>arXiv</a:t>
            </a:r>
            <a:r>
              <a:rPr lang="en-US" dirty="0">
                <a:solidFill>
                  <a:srgbClr val="000000"/>
                </a:solidFill>
              </a:rPr>
              <a:t>:</a:t>
            </a:r>
            <a:r>
              <a:rPr lang="en-US" dirty="0" smtClean="0">
                <a:solidFill>
                  <a:srgbClr val="000000"/>
                </a:solidFill>
              </a:rPr>
              <a:t>1809.05778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3379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U. Sussex / 29 Apr 2019 / Errors on Errors</a:t>
            </a:r>
            <a:endParaRPr lang="en-GB" sz="140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9DF69E9-22F9-AD43-A767-1A5E5743433C}" type="slidenum">
              <a:rPr lang="en-GB" sz="1400"/>
              <a:pPr/>
              <a:t>30</a:t>
            </a:fld>
            <a:endParaRPr lang="en-GB" sz="1400"/>
          </a:p>
        </p:txBody>
      </p:sp>
      <p:sp>
        <p:nvSpPr>
          <p:cNvPr id="33796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Goodness of fit</a:t>
            </a:r>
          </a:p>
        </p:txBody>
      </p:sp>
      <p:sp>
        <p:nvSpPr>
          <p:cNvPr id="33797" name="TextBox 1"/>
          <p:cNvSpPr txBox="1">
            <a:spLocks noChangeArrowheads="1"/>
          </p:cNvSpPr>
          <p:nvPr/>
        </p:nvSpPr>
        <p:spPr bwMode="auto">
          <a:xfrm>
            <a:off x="504825" y="1131888"/>
            <a:ext cx="54498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Can quantify goodness of fit with statistic</a:t>
            </a:r>
          </a:p>
        </p:txBody>
      </p:sp>
      <p:pic>
        <p:nvPicPr>
          <p:cNvPr id="3379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704975"/>
            <a:ext cx="2398712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88" y="2882900"/>
            <a:ext cx="7926387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0" name="TextBox 5"/>
          <p:cNvSpPr txBox="1">
            <a:spLocks noChangeArrowheads="1"/>
          </p:cNvSpPr>
          <p:nvPr/>
        </p:nvSpPr>
        <p:spPr bwMode="auto">
          <a:xfrm>
            <a:off x="504825" y="4114800"/>
            <a:ext cx="7535863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where </a:t>
            </a:r>
            <a:r>
              <a:rPr lang="en-US" i="1"/>
              <a:t>Lʹ</a:t>
            </a:r>
            <a:r>
              <a:rPr lang="el-GR" i="1"/>
              <a:t> </a:t>
            </a:r>
            <a:r>
              <a:rPr lang="en-US"/>
              <a:t>(</a:t>
            </a:r>
            <a:r>
              <a:rPr lang="el-GR" b="1" i="1"/>
              <a:t>φ</a:t>
            </a:r>
            <a:r>
              <a:rPr lang="el-GR"/>
              <a:t>,</a:t>
            </a:r>
            <a:r>
              <a:rPr lang="el-GR" b="1" i="1"/>
              <a:t>θ</a:t>
            </a:r>
            <a:r>
              <a:rPr lang="en-US"/>
              <a:t>) has an adjustable </a:t>
            </a:r>
            <a:r>
              <a:rPr lang="el-GR" i="1"/>
              <a:t>φ</a:t>
            </a:r>
            <a:r>
              <a:rPr lang="en-US" i="1" baseline="-25000"/>
              <a:t>i</a:t>
            </a:r>
            <a:r>
              <a:rPr lang="en-US"/>
              <a:t> for each </a:t>
            </a:r>
            <a:r>
              <a:rPr lang="en-US" i="1"/>
              <a:t>y</a:t>
            </a:r>
            <a:r>
              <a:rPr lang="en-US" i="1" baseline="-25000"/>
              <a:t>i</a:t>
            </a:r>
            <a:r>
              <a:rPr lang="en-US"/>
              <a:t> (the saturated</a:t>
            </a:r>
          </a:p>
          <a:p>
            <a:pPr>
              <a:spcAft>
                <a:spcPts val="1200"/>
              </a:spcAft>
            </a:pPr>
            <a:r>
              <a:rPr lang="en-US"/>
              <a:t>model).</a:t>
            </a:r>
          </a:p>
          <a:p>
            <a:pPr>
              <a:spcAft>
                <a:spcPts val="1200"/>
              </a:spcAft>
            </a:pPr>
            <a:r>
              <a:rPr lang="en-US"/>
              <a:t>Asymptotically should have </a:t>
            </a:r>
            <a:r>
              <a:rPr lang="en-US" i="1"/>
              <a:t>q</a:t>
            </a:r>
            <a:r>
              <a:rPr lang="en-US"/>
              <a:t> ~ chi-squared(</a:t>
            </a:r>
            <a:r>
              <a:rPr lang="en-US" i="1"/>
              <a:t>N</a:t>
            </a:r>
            <a:r>
              <a:rPr lang="en-US">
                <a:latin typeface="Symbol" charset="0"/>
                <a:cs typeface="Symbol" charset="0"/>
              </a:rPr>
              <a:t>-</a:t>
            </a:r>
            <a:r>
              <a:rPr lang="en-US" i="1"/>
              <a:t>M</a:t>
            </a:r>
            <a:r>
              <a:rPr lang="en-US"/>
              <a:t>).</a:t>
            </a:r>
          </a:p>
          <a:p>
            <a:r>
              <a:rPr lang="en-US"/>
              <a:t>For increasing </a:t>
            </a:r>
            <a:r>
              <a:rPr lang="en-US" i="1"/>
              <a:t>r</a:t>
            </a:r>
            <a:r>
              <a:rPr lang="en-US" i="1" baseline="-25000"/>
              <a:t>i</a:t>
            </a:r>
            <a:r>
              <a:rPr lang="en-US"/>
              <a:t>, may need Bartlett correction or MC.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34818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U. Sussex / 29 Apr 2019 / Errors on Errors</a:t>
            </a:r>
            <a:endParaRPr lang="en-GB" sz="140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FC448C7-E586-0D46-80BE-9E8B0B1BCAD0}" type="slidenum">
              <a:rPr lang="en-GB" sz="1400"/>
              <a:pPr/>
              <a:t>31</a:t>
            </a:fld>
            <a:endParaRPr lang="en-GB" sz="1400"/>
          </a:p>
        </p:txBody>
      </p:sp>
      <p:sp>
        <p:nvSpPr>
          <p:cNvPr id="34820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Distributions of </a:t>
            </a:r>
            <a:r>
              <a:rPr lang="en-GB" sz="3600" i="1">
                <a:solidFill>
                  <a:srgbClr val="CC3300"/>
                </a:solidFill>
              </a:rPr>
              <a:t>q</a:t>
            </a:r>
          </a:p>
        </p:txBody>
      </p:sp>
      <p:pic>
        <p:nvPicPr>
          <p:cNvPr id="3482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3" y="1011238"/>
            <a:ext cx="6869112" cy="539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35842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U. Sussex / 29 Apr 2019 / Errors on Errors</a:t>
            </a:r>
            <a:endParaRPr lang="en-GB" sz="140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D4B1DE7-FEC1-7F44-A081-D9F5569D9E09}" type="slidenum">
              <a:rPr lang="en-GB" sz="1400"/>
              <a:pPr/>
              <a:t>32</a:t>
            </a:fld>
            <a:endParaRPr lang="en-GB" sz="1400"/>
          </a:p>
        </p:txBody>
      </p:sp>
      <p:sp>
        <p:nvSpPr>
          <p:cNvPr id="35844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Distributions of Bartlett-corrected </a:t>
            </a:r>
            <a:r>
              <a:rPr lang="en-GB" sz="3600" i="1">
                <a:solidFill>
                  <a:srgbClr val="CC3300"/>
                </a:solidFill>
              </a:rPr>
              <a:t>qʹ</a:t>
            </a:r>
          </a:p>
        </p:txBody>
      </p:sp>
      <p:pic>
        <p:nvPicPr>
          <p:cNvPr id="3584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985838"/>
            <a:ext cx="6834187" cy="543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1839913"/>
            <a:ext cx="506412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36867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U. Sussex / 29 Apr 2019 / Errors on Errors</a:t>
            </a:r>
            <a:endParaRPr lang="en-GB" sz="140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B066F4E-9D77-6044-A5B5-53E5EF53C46E}" type="slidenum">
              <a:rPr lang="en-GB" sz="1400"/>
              <a:pPr/>
              <a:t>33</a:t>
            </a:fld>
            <a:endParaRPr lang="en-GB" sz="1400"/>
          </a:p>
        </p:txBody>
      </p:sp>
      <p:sp>
        <p:nvSpPr>
          <p:cNvPr id="36869" name="Rectangle 2"/>
          <p:cNvSpPr txBox="1">
            <a:spLocks noChangeArrowheads="1"/>
          </p:cNvSpPr>
          <p:nvPr/>
        </p:nvSpPr>
        <p:spPr bwMode="auto">
          <a:xfrm>
            <a:off x="917575" y="150813"/>
            <a:ext cx="740568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200">
                <a:solidFill>
                  <a:srgbClr val="CC3300"/>
                </a:solidFill>
              </a:rPr>
              <a:t>Example:  average of two measurements</a:t>
            </a:r>
          </a:p>
        </p:txBody>
      </p:sp>
      <p:sp>
        <p:nvSpPr>
          <p:cNvPr id="36870" name="TextBox 2"/>
          <p:cNvSpPr txBox="1">
            <a:spLocks noChangeArrowheads="1"/>
          </p:cNvSpPr>
          <p:nvPr/>
        </p:nvSpPr>
        <p:spPr bwMode="auto">
          <a:xfrm>
            <a:off x="5848350" y="2085975"/>
            <a:ext cx="314166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Increased discrepancy</a:t>
            </a:r>
          </a:p>
          <a:p>
            <a:r>
              <a:rPr lang="en-US"/>
              <a:t>between values to be </a:t>
            </a:r>
          </a:p>
          <a:p>
            <a:r>
              <a:rPr lang="en-US"/>
              <a:t>averaged gives larger</a:t>
            </a:r>
          </a:p>
          <a:p>
            <a:pPr>
              <a:spcAft>
                <a:spcPts val="1200"/>
              </a:spcAft>
            </a:pPr>
            <a:r>
              <a:rPr lang="en-US"/>
              <a:t>interval.</a:t>
            </a:r>
          </a:p>
          <a:p>
            <a:r>
              <a:rPr lang="en-US"/>
              <a:t>Interval length saturates</a:t>
            </a:r>
          </a:p>
          <a:p>
            <a:r>
              <a:rPr lang="en-US"/>
              <a:t>at ~level of absolute </a:t>
            </a:r>
          </a:p>
          <a:p>
            <a:r>
              <a:rPr lang="en-US"/>
              <a:t>discrepancy between </a:t>
            </a:r>
          </a:p>
          <a:p>
            <a:r>
              <a:rPr lang="en-US"/>
              <a:t>input values.</a:t>
            </a:r>
          </a:p>
        </p:txBody>
      </p:sp>
      <p:sp>
        <p:nvSpPr>
          <p:cNvPr id="36871" name="TextBox 1"/>
          <p:cNvSpPr txBox="1">
            <a:spLocks noChangeArrowheads="1"/>
          </p:cNvSpPr>
          <p:nvPr/>
        </p:nvSpPr>
        <p:spPr bwMode="auto">
          <a:xfrm>
            <a:off x="423863" y="673100"/>
            <a:ext cx="72628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MINOS interval (= approx. confidence interval) based on</a:t>
            </a:r>
          </a:p>
        </p:txBody>
      </p:sp>
      <p:pic>
        <p:nvPicPr>
          <p:cNvPr id="3687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463" y="1136650"/>
            <a:ext cx="28448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3" name="TextBox 4"/>
          <p:cNvSpPr txBox="1">
            <a:spLocks noChangeArrowheads="1"/>
          </p:cNvSpPr>
          <p:nvPr/>
        </p:nvSpPr>
        <p:spPr bwMode="auto">
          <a:xfrm>
            <a:off x="4938713" y="1192213"/>
            <a:ext cx="736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with</a:t>
            </a:r>
          </a:p>
        </p:txBody>
      </p:sp>
      <p:sp>
        <p:nvSpPr>
          <p:cNvPr id="36874" name="TextBox 5"/>
          <p:cNvSpPr txBox="1">
            <a:spLocks noChangeArrowheads="1"/>
          </p:cNvSpPr>
          <p:nvPr/>
        </p:nvSpPr>
        <p:spPr bwMode="auto">
          <a:xfrm>
            <a:off x="6563780" y="5717640"/>
            <a:ext cx="17875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/>
              <a:t>relative error </a:t>
            </a:r>
          </a:p>
          <a:p>
            <a:r>
              <a:rPr lang="en-US" dirty="0"/>
              <a:t>on sys. error</a:t>
            </a:r>
          </a:p>
        </p:txBody>
      </p:sp>
      <p:cxnSp>
        <p:nvCxnSpPr>
          <p:cNvPr id="36875" name="Straight Arrow Connector 7"/>
          <p:cNvCxnSpPr>
            <a:cxnSpLocks noChangeShapeType="1"/>
          </p:cNvCxnSpPr>
          <p:nvPr/>
        </p:nvCxnSpPr>
        <p:spPr bwMode="auto">
          <a:xfrm flipH="1">
            <a:off x="5538788" y="6116638"/>
            <a:ext cx="920750" cy="187325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687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3" y="1155700"/>
            <a:ext cx="38608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37890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U. Sussex / 29 Apr 2019 / Errors on Errors</a:t>
            </a:r>
            <a:endParaRPr lang="en-GB" sz="140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922A596-1159-1C41-9B80-817B4AFD46CD}" type="slidenum">
              <a:rPr lang="en-GB" sz="1400"/>
              <a:pPr/>
              <a:t>34</a:t>
            </a:fld>
            <a:endParaRPr lang="en-GB" sz="1400"/>
          </a:p>
        </p:txBody>
      </p:sp>
      <p:sp>
        <p:nvSpPr>
          <p:cNvPr id="37892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Same with interval from </a:t>
            </a:r>
            <a:r>
              <a:rPr lang="en-GB" sz="3600" i="1">
                <a:solidFill>
                  <a:srgbClr val="CC3300"/>
                </a:solidFill>
              </a:rPr>
              <a:t>p</a:t>
            </a:r>
            <a:r>
              <a:rPr lang="el-GR" sz="3600" i="1" baseline="-25000">
                <a:solidFill>
                  <a:srgbClr val="CC3300"/>
                </a:solidFill>
              </a:rPr>
              <a:t>μ</a:t>
            </a:r>
            <a:r>
              <a:rPr lang="en-GB" sz="3600">
                <a:solidFill>
                  <a:srgbClr val="CC3300"/>
                </a:solidFill>
              </a:rPr>
              <a:t> = </a:t>
            </a:r>
            <a:r>
              <a:rPr lang="el-GR" sz="3600" i="1">
                <a:solidFill>
                  <a:srgbClr val="CC3300"/>
                </a:solidFill>
              </a:rPr>
              <a:t>α</a:t>
            </a:r>
            <a:r>
              <a:rPr lang="en-GB" sz="3600">
                <a:solidFill>
                  <a:srgbClr val="CC3300"/>
                </a:solidFill>
              </a:rPr>
              <a:t> with nuisance parameters profiled at </a:t>
            </a:r>
            <a:r>
              <a:rPr lang="el-GR" sz="3600" i="1">
                <a:solidFill>
                  <a:srgbClr val="CC3300"/>
                </a:solidFill>
              </a:rPr>
              <a:t>μ</a:t>
            </a:r>
            <a:endParaRPr lang="en-GB" sz="3600" i="1">
              <a:solidFill>
                <a:srgbClr val="CC3300"/>
              </a:solidFill>
            </a:endParaRPr>
          </a:p>
        </p:txBody>
      </p:sp>
      <p:pic>
        <p:nvPicPr>
          <p:cNvPr id="3789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238" y="1487488"/>
            <a:ext cx="5372100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3891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U. Sussex / 29 Apr 2019 / Errors on Errors</a:t>
            </a:r>
            <a:endParaRPr lang="en-GB" sz="140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5AB482A-7B49-8C4B-AC7D-857A75856D91}" type="slidenum">
              <a:rPr lang="en-GB" sz="1400"/>
              <a:pPr/>
              <a:t>35</a:t>
            </a:fld>
            <a:endParaRPr lang="en-GB" sz="1400"/>
          </a:p>
        </p:txBody>
      </p:sp>
      <p:sp>
        <p:nvSpPr>
          <p:cNvPr id="38916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3600">
                <a:solidFill>
                  <a:srgbClr val="CC3300"/>
                </a:solidFill>
              </a:rPr>
              <a:t>Coverage of intervals</a:t>
            </a:r>
            <a:endParaRPr lang="en-GB" sz="3600" i="1">
              <a:solidFill>
                <a:srgbClr val="CC3300"/>
              </a:solidFill>
            </a:endParaRPr>
          </a:p>
        </p:txBody>
      </p:sp>
      <p:sp>
        <p:nvSpPr>
          <p:cNvPr id="38917" name="TextBox 1"/>
          <p:cNvSpPr txBox="1">
            <a:spLocks noChangeArrowheads="1"/>
          </p:cNvSpPr>
          <p:nvPr/>
        </p:nvSpPr>
        <p:spPr bwMode="auto">
          <a:xfrm>
            <a:off x="388938" y="896938"/>
            <a:ext cx="4016979" cy="580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/>
              <a:t>Consider previous average of </a:t>
            </a:r>
          </a:p>
          <a:p>
            <a:r>
              <a:rPr lang="en-US" dirty="0"/>
              <a:t>two numbers but now generate</a:t>
            </a:r>
          </a:p>
          <a:p>
            <a:pPr>
              <a:spcAft>
                <a:spcPts val="300"/>
              </a:spcAft>
            </a:pPr>
            <a:r>
              <a:rPr lang="en-US" dirty="0"/>
              <a:t>for </a:t>
            </a:r>
            <a:r>
              <a:rPr lang="en-US" i="1" dirty="0" err="1"/>
              <a:t>i</a:t>
            </a:r>
            <a:r>
              <a:rPr lang="en-US" dirty="0"/>
              <a:t> = 1, 2 data values</a:t>
            </a:r>
            <a:r>
              <a:rPr lang="en-US" i="1" dirty="0"/>
              <a:t>	</a:t>
            </a:r>
          </a:p>
          <a:p>
            <a:pPr>
              <a:spcAft>
                <a:spcPts val="300"/>
              </a:spcAft>
            </a:pPr>
            <a:r>
              <a:rPr lang="en-US" i="1" dirty="0"/>
              <a:t>     </a:t>
            </a:r>
            <a:r>
              <a:rPr lang="en-US" i="1" dirty="0" err="1">
                <a:solidFill>
                  <a:schemeClr val="bg2"/>
                </a:solidFill>
              </a:rPr>
              <a:t>y</a:t>
            </a:r>
            <a:r>
              <a:rPr lang="en-US" i="1" baseline="-25000" dirty="0" err="1">
                <a:solidFill>
                  <a:schemeClr val="bg2"/>
                </a:solidFill>
              </a:rPr>
              <a:t>i</a:t>
            </a:r>
            <a:r>
              <a:rPr lang="en-US" dirty="0">
                <a:solidFill>
                  <a:schemeClr val="bg2"/>
                </a:solidFill>
              </a:rPr>
              <a:t> ~ Gauss(</a:t>
            </a:r>
            <a:r>
              <a:rPr lang="el-GR" i="1" dirty="0">
                <a:solidFill>
                  <a:schemeClr val="bg2"/>
                </a:solidFill>
              </a:rPr>
              <a:t>μ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l-GR" i="1" dirty="0">
                <a:solidFill>
                  <a:schemeClr val="bg2"/>
                </a:solidFill>
              </a:rPr>
              <a:t>σ</a:t>
            </a:r>
            <a:r>
              <a:rPr lang="en-US" i="1" baseline="-25000" dirty="0" err="1">
                <a:solidFill>
                  <a:schemeClr val="bg2"/>
                </a:solidFill>
              </a:rPr>
              <a:t>y,i</a:t>
            </a:r>
            <a:r>
              <a:rPr lang="en-US" dirty="0" smtClean="0">
                <a:solidFill>
                  <a:schemeClr val="bg2"/>
                </a:solidFill>
              </a:rPr>
              <a:t>)</a:t>
            </a:r>
            <a:endParaRPr lang="en-US" dirty="0">
              <a:solidFill>
                <a:schemeClr val="bg2"/>
              </a:solidFill>
            </a:endParaRPr>
          </a:p>
          <a:p>
            <a:pPr>
              <a:spcAft>
                <a:spcPts val="300"/>
              </a:spcAft>
            </a:pPr>
            <a:r>
              <a:rPr lang="en-US" i="1" dirty="0">
                <a:solidFill>
                  <a:schemeClr val="bg2"/>
                </a:solidFill>
              </a:rPr>
              <a:t>     </a:t>
            </a:r>
            <a:r>
              <a:rPr lang="en-US" i="1" dirty="0" err="1">
                <a:solidFill>
                  <a:schemeClr val="bg2"/>
                </a:solidFill>
              </a:rPr>
              <a:t>u</a:t>
            </a:r>
            <a:r>
              <a:rPr lang="en-US" i="1" baseline="-25000" dirty="0" err="1">
                <a:solidFill>
                  <a:schemeClr val="bg2"/>
                </a:solidFill>
              </a:rPr>
              <a:t>i</a:t>
            </a:r>
            <a:r>
              <a:rPr lang="en-US" dirty="0">
                <a:solidFill>
                  <a:schemeClr val="bg2"/>
                </a:solidFill>
              </a:rPr>
              <a:t> ~ Gauss(</a:t>
            </a:r>
            <a:r>
              <a:rPr lang="en-US" i="1" dirty="0">
                <a:solidFill>
                  <a:schemeClr val="bg2"/>
                </a:solidFill>
              </a:rPr>
              <a:t>0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l-GR" i="1" dirty="0">
                <a:solidFill>
                  <a:schemeClr val="bg2"/>
                </a:solidFill>
              </a:rPr>
              <a:t>σ</a:t>
            </a:r>
            <a:r>
              <a:rPr lang="en-US" i="1" baseline="-25000" dirty="0" err="1">
                <a:solidFill>
                  <a:schemeClr val="bg2"/>
                </a:solidFill>
              </a:rPr>
              <a:t>u,i</a:t>
            </a:r>
            <a:r>
              <a:rPr lang="en-US" dirty="0" smtClean="0">
                <a:solidFill>
                  <a:schemeClr val="bg2"/>
                </a:solidFill>
              </a:rPr>
              <a:t>)</a:t>
            </a:r>
            <a:endParaRPr lang="en-US" dirty="0">
              <a:solidFill>
                <a:schemeClr val="bg2"/>
              </a:solidFill>
            </a:endParaRPr>
          </a:p>
          <a:p>
            <a:pPr>
              <a:spcAft>
                <a:spcPts val="300"/>
              </a:spcAft>
            </a:pPr>
            <a:r>
              <a:rPr lang="en-US" i="1" dirty="0">
                <a:solidFill>
                  <a:schemeClr val="bg2"/>
                </a:solidFill>
              </a:rPr>
              <a:t>     v</a:t>
            </a:r>
            <a:r>
              <a:rPr lang="en-US" i="1" baseline="-25000" dirty="0">
                <a:solidFill>
                  <a:schemeClr val="bg2"/>
                </a:solidFill>
              </a:rPr>
              <a:t>i</a:t>
            </a:r>
            <a:r>
              <a:rPr lang="en-US" dirty="0">
                <a:solidFill>
                  <a:schemeClr val="bg2"/>
                </a:solidFill>
              </a:rPr>
              <a:t> ~ Gamma(</a:t>
            </a:r>
            <a:r>
              <a:rPr lang="el-GR" i="1" dirty="0">
                <a:solidFill>
                  <a:schemeClr val="bg2"/>
                </a:solidFill>
              </a:rPr>
              <a:t>σ</a:t>
            </a:r>
            <a:r>
              <a:rPr lang="en-US" i="1" baseline="-25000" dirty="0" err="1">
                <a:solidFill>
                  <a:schemeClr val="bg2"/>
                </a:solidFill>
              </a:rPr>
              <a:t>u,i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n-US" i="1" dirty="0" err="1">
                <a:solidFill>
                  <a:schemeClr val="bg2"/>
                </a:solidFill>
              </a:rPr>
              <a:t>r</a:t>
            </a:r>
            <a:r>
              <a:rPr lang="en-US" i="1" baseline="-25000" dirty="0" err="1">
                <a:solidFill>
                  <a:schemeClr val="bg2"/>
                </a:solidFill>
              </a:rPr>
              <a:t>i</a:t>
            </a:r>
            <a:r>
              <a:rPr lang="en-US" dirty="0" smtClean="0">
                <a:solidFill>
                  <a:schemeClr val="bg2"/>
                </a:solidFill>
              </a:rPr>
              <a:t>)</a:t>
            </a:r>
            <a:endParaRPr lang="en-US" dirty="0">
              <a:solidFill>
                <a:schemeClr val="bg2"/>
              </a:solidFill>
            </a:endParaRPr>
          </a:p>
          <a:p>
            <a:pPr>
              <a:spcAft>
                <a:spcPts val="300"/>
              </a:spcAft>
            </a:pPr>
            <a:r>
              <a:rPr lang="en-US" dirty="0">
                <a:solidFill>
                  <a:schemeClr val="bg2"/>
                </a:solidFill>
              </a:rPr>
              <a:t>     </a:t>
            </a:r>
            <a:r>
              <a:rPr lang="el-GR" i="1" dirty="0">
                <a:solidFill>
                  <a:schemeClr val="bg2"/>
                </a:solidFill>
              </a:rPr>
              <a:t>σ</a:t>
            </a:r>
            <a:r>
              <a:rPr lang="en-US" i="1" baseline="-25000" dirty="0" err="1">
                <a:solidFill>
                  <a:schemeClr val="bg2"/>
                </a:solidFill>
              </a:rPr>
              <a:t>y,i</a:t>
            </a:r>
            <a:r>
              <a:rPr lang="en-US" i="1" baseline="-25000" dirty="0">
                <a:solidFill>
                  <a:schemeClr val="bg2"/>
                </a:solidFill>
              </a:rPr>
              <a:t> </a:t>
            </a:r>
            <a:r>
              <a:rPr lang="en-US" dirty="0">
                <a:solidFill>
                  <a:schemeClr val="bg2"/>
                </a:solidFill>
              </a:rPr>
              <a:t>= </a:t>
            </a:r>
            <a:r>
              <a:rPr lang="el-GR" i="1" dirty="0">
                <a:solidFill>
                  <a:schemeClr val="bg2"/>
                </a:solidFill>
              </a:rPr>
              <a:t>σ</a:t>
            </a:r>
            <a:r>
              <a:rPr lang="en-US" i="1" baseline="-25000" dirty="0" err="1">
                <a:solidFill>
                  <a:schemeClr val="bg2"/>
                </a:solidFill>
              </a:rPr>
              <a:t>u,i</a:t>
            </a:r>
            <a:r>
              <a:rPr lang="en-US" dirty="0">
                <a:solidFill>
                  <a:schemeClr val="bg2"/>
                </a:solidFill>
              </a:rPr>
              <a:t> = 1</a:t>
            </a:r>
          </a:p>
          <a:p>
            <a:r>
              <a:rPr lang="en-US" dirty="0">
                <a:solidFill>
                  <a:srgbClr val="0000FF"/>
                </a:solidFill>
              </a:rPr>
              <a:t>and look at the probability </a:t>
            </a:r>
          </a:p>
          <a:p>
            <a:r>
              <a:rPr lang="en-US" dirty="0">
                <a:solidFill>
                  <a:srgbClr val="0000FF"/>
                </a:solidFill>
              </a:rPr>
              <a:t>that the interval covers the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00FF"/>
                </a:solidFill>
              </a:rPr>
              <a:t>true value of </a:t>
            </a:r>
            <a:r>
              <a:rPr lang="el-GR" i="1" dirty="0">
                <a:solidFill>
                  <a:srgbClr val="0000FF"/>
                </a:solidFill>
              </a:rPr>
              <a:t>μ</a:t>
            </a:r>
            <a:r>
              <a:rPr lang="en-US" i="1" dirty="0">
                <a:solidFill>
                  <a:srgbClr val="0000FF"/>
                </a:solidFill>
              </a:rPr>
              <a:t>.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Coverage stays reasonable</a:t>
            </a:r>
          </a:p>
          <a:p>
            <a:r>
              <a:rPr lang="en-US" dirty="0">
                <a:solidFill>
                  <a:srgbClr val="0000FF"/>
                </a:solidFill>
              </a:rPr>
              <a:t>to </a:t>
            </a:r>
            <a:r>
              <a:rPr lang="en-US" i="1" dirty="0">
                <a:solidFill>
                  <a:srgbClr val="0000FF"/>
                </a:solidFill>
              </a:rPr>
              <a:t>r</a:t>
            </a:r>
            <a:r>
              <a:rPr lang="en-US" dirty="0">
                <a:solidFill>
                  <a:srgbClr val="0000FF"/>
                </a:solidFill>
              </a:rPr>
              <a:t> ~ 0.5, even not bad</a:t>
            </a:r>
          </a:p>
          <a:p>
            <a:r>
              <a:rPr lang="en-US" dirty="0">
                <a:solidFill>
                  <a:srgbClr val="0000FF"/>
                </a:solidFill>
              </a:rPr>
              <a:t>for Profile Construction</a:t>
            </a:r>
          </a:p>
          <a:p>
            <a:r>
              <a:rPr lang="en-US" dirty="0">
                <a:solidFill>
                  <a:srgbClr val="0000FF"/>
                </a:solidFill>
              </a:rPr>
              <a:t>out to </a:t>
            </a:r>
            <a:r>
              <a:rPr lang="en-US" i="1" dirty="0">
                <a:solidFill>
                  <a:srgbClr val="0000FF"/>
                </a:solidFill>
              </a:rPr>
              <a:t>r</a:t>
            </a:r>
            <a:r>
              <a:rPr lang="en-US" dirty="0">
                <a:solidFill>
                  <a:srgbClr val="0000FF"/>
                </a:solidFill>
              </a:rPr>
              <a:t> ~ 1.</a:t>
            </a:r>
          </a:p>
        </p:txBody>
      </p:sp>
      <p:pic>
        <p:nvPicPr>
          <p:cNvPr id="3891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388" y="1881188"/>
            <a:ext cx="4778375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3" y="2386013"/>
            <a:ext cx="4445000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39939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U. Sussex / 29 Apr 2019 / Errors on Errors</a:t>
            </a:r>
            <a:endParaRPr lang="en-GB" sz="140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3D368A0-8534-EB40-BDD4-80CF1AC1EBFA}" type="slidenum">
              <a:rPr lang="en-GB" sz="1400"/>
              <a:pPr/>
              <a:t>36</a:t>
            </a:fld>
            <a:endParaRPr lang="en-GB" sz="1400"/>
          </a:p>
        </p:txBody>
      </p:sp>
      <p:sp>
        <p:nvSpPr>
          <p:cNvPr id="39941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Sensitivity of average to outliers</a:t>
            </a:r>
          </a:p>
        </p:txBody>
      </p:sp>
      <p:sp>
        <p:nvSpPr>
          <p:cNvPr id="39942" name="TextBox 2"/>
          <p:cNvSpPr txBox="1">
            <a:spLocks noChangeArrowheads="1"/>
          </p:cNvSpPr>
          <p:nvPr/>
        </p:nvSpPr>
        <p:spPr bwMode="auto">
          <a:xfrm>
            <a:off x="458788" y="917575"/>
            <a:ext cx="8058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Suppose we average 5 values, </a:t>
            </a:r>
            <a:r>
              <a:rPr lang="en-US" i="1"/>
              <a:t>y</a:t>
            </a:r>
            <a:r>
              <a:rPr lang="en-US"/>
              <a:t> = 8, 9, 10, 11, 12, all with</a:t>
            </a:r>
          </a:p>
          <a:p>
            <a:r>
              <a:rPr lang="en-US"/>
              <a:t>stat. and sys. errors of 1.0, and suppose negligible error on error</a:t>
            </a:r>
          </a:p>
          <a:p>
            <a:r>
              <a:rPr lang="en-US"/>
              <a:t>(here take </a:t>
            </a:r>
            <a:r>
              <a:rPr lang="en-US" i="1"/>
              <a:t>r</a:t>
            </a:r>
            <a:r>
              <a:rPr lang="en-US"/>
              <a:t> = 0.01 for all).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40962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U. Sussex / 29 Apr 2019 / Errors on Errors</a:t>
            </a:r>
            <a:endParaRPr lang="en-GB" sz="1400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1E03E94-4C7C-9F47-B842-21973A98181C}" type="slidenum">
              <a:rPr lang="en-GB" sz="1400"/>
              <a:pPr/>
              <a:t>37</a:t>
            </a:fld>
            <a:endParaRPr lang="en-GB" sz="1400"/>
          </a:p>
        </p:txBody>
      </p:sp>
      <p:sp>
        <p:nvSpPr>
          <p:cNvPr id="40964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Sensitivity of average to outliers (2)</a:t>
            </a:r>
          </a:p>
        </p:txBody>
      </p:sp>
      <p:sp>
        <p:nvSpPr>
          <p:cNvPr id="40965" name="TextBox 2"/>
          <p:cNvSpPr txBox="1">
            <a:spLocks noChangeArrowheads="1"/>
          </p:cNvSpPr>
          <p:nvPr/>
        </p:nvSpPr>
        <p:spPr bwMode="auto">
          <a:xfrm>
            <a:off x="458788" y="979488"/>
            <a:ext cx="70945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Now suppose the measurement at 10 was actually at 20:</a:t>
            </a:r>
          </a:p>
        </p:txBody>
      </p:sp>
      <p:pic>
        <p:nvPicPr>
          <p:cNvPr id="4096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663700"/>
            <a:ext cx="4356100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TextBox 3"/>
          <p:cNvSpPr txBox="1">
            <a:spLocks noChangeArrowheads="1"/>
          </p:cNvSpPr>
          <p:nvPr/>
        </p:nvSpPr>
        <p:spPr bwMode="auto">
          <a:xfrm>
            <a:off x="566738" y="5599113"/>
            <a:ext cx="84105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Estimate pulled up to 12.0, size of confidence interval ~unchanged</a:t>
            </a:r>
          </a:p>
          <a:p>
            <a:r>
              <a:rPr lang="en-US"/>
              <a:t>(would be exactly unchanged with </a:t>
            </a:r>
            <a:r>
              <a:rPr lang="en-US" i="1"/>
              <a:t>r</a:t>
            </a:r>
            <a:r>
              <a:rPr lang="en-US"/>
              <a:t> → 0).</a:t>
            </a:r>
          </a:p>
        </p:txBody>
      </p:sp>
      <p:sp>
        <p:nvSpPr>
          <p:cNvPr id="40968" name="TextBox 5"/>
          <p:cNvSpPr txBox="1">
            <a:spLocks noChangeArrowheads="1"/>
          </p:cNvSpPr>
          <p:nvPr/>
        </p:nvSpPr>
        <p:spPr bwMode="auto">
          <a:xfrm>
            <a:off x="7191375" y="3289300"/>
            <a:ext cx="1250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“outlier”</a:t>
            </a:r>
          </a:p>
        </p:txBody>
      </p:sp>
      <p:cxnSp>
        <p:nvCxnSpPr>
          <p:cNvPr id="40969" name="Straight Arrow Connector 7"/>
          <p:cNvCxnSpPr>
            <a:cxnSpLocks noChangeShapeType="1"/>
          </p:cNvCxnSpPr>
          <p:nvPr/>
        </p:nvCxnSpPr>
        <p:spPr bwMode="auto">
          <a:xfrm flipH="1" flipV="1">
            <a:off x="4773613" y="2784475"/>
            <a:ext cx="2249487" cy="735013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41986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U. Sussex / 29 Apr 2019 / Errors on Errors</a:t>
            </a:r>
            <a:endParaRPr lang="en-GB" sz="140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0501333-B1FA-9647-A122-539CB4E700CA}" type="slidenum">
              <a:rPr lang="en-GB" sz="1400"/>
              <a:pPr/>
              <a:t>38</a:t>
            </a:fld>
            <a:endParaRPr lang="en-GB" sz="1400"/>
          </a:p>
        </p:txBody>
      </p:sp>
      <p:sp>
        <p:nvSpPr>
          <p:cNvPr id="41988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Average with all  </a:t>
            </a:r>
            <a:r>
              <a:rPr lang="en-GB" sz="3600" i="1">
                <a:solidFill>
                  <a:srgbClr val="CC3300"/>
                </a:solidFill>
              </a:rPr>
              <a:t>r</a:t>
            </a:r>
            <a:r>
              <a:rPr lang="en-GB" sz="3600">
                <a:solidFill>
                  <a:srgbClr val="CC3300"/>
                </a:solidFill>
              </a:rPr>
              <a:t> = 0.2</a:t>
            </a:r>
          </a:p>
        </p:txBody>
      </p:sp>
      <p:pic>
        <p:nvPicPr>
          <p:cNvPr id="4198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1600200"/>
            <a:ext cx="4368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TextBox 2"/>
          <p:cNvSpPr txBox="1">
            <a:spLocks noChangeArrowheads="1"/>
          </p:cNvSpPr>
          <p:nvPr/>
        </p:nvSpPr>
        <p:spPr bwMode="auto">
          <a:xfrm>
            <a:off x="795338" y="979488"/>
            <a:ext cx="5314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If we assign to each measurement </a:t>
            </a:r>
            <a:r>
              <a:rPr lang="en-US" i="1"/>
              <a:t>r</a:t>
            </a:r>
            <a:r>
              <a:rPr lang="en-US"/>
              <a:t> = 0.2, </a:t>
            </a:r>
          </a:p>
        </p:txBody>
      </p:sp>
      <p:sp>
        <p:nvSpPr>
          <p:cNvPr id="41991" name="TextBox 3"/>
          <p:cNvSpPr txBox="1">
            <a:spLocks noChangeArrowheads="1"/>
          </p:cNvSpPr>
          <p:nvPr/>
        </p:nvSpPr>
        <p:spPr bwMode="auto">
          <a:xfrm>
            <a:off x="857250" y="5553075"/>
            <a:ext cx="7346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Estimate still at 10.00, size of interval moves 0.63 → 0.65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43010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U. Sussex / 29 Apr 2019 / Errors on Errors</a:t>
            </a:r>
            <a:endParaRPr lang="en-GB" sz="1400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9879983-805C-AA49-8F63-A66F72A614C7}" type="slidenum">
              <a:rPr lang="en-GB" sz="1400"/>
              <a:pPr/>
              <a:t>39</a:t>
            </a:fld>
            <a:endParaRPr lang="en-GB" sz="1400"/>
          </a:p>
        </p:txBody>
      </p:sp>
      <p:sp>
        <p:nvSpPr>
          <p:cNvPr id="43012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Average with all  </a:t>
            </a:r>
            <a:r>
              <a:rPr lang="en-GB" sz="3600" i="1">
                <a:solidFill>
                  <a:srgbClr val="CC3300"/>
                </a:solidFill>
              </a:rPr>
              <a:t>r</a:t>
            </a:r>
            <a:r>
              <a:rPr lang="en-GB" sz="3600">
                <a:solidFill>
                  <a:srgbClr val="CC3300"/>
                </a:solidFill>
              </a:rPr>
              <a:t> = 0.2 with outlier</a:t>
            </a:r>
          </a:p>
        </p:txBody>
      </p:sp>
      <p:pic>
        <p:nvPicPr>
          <p:cNvPr id="4301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1587500"/>
            <a:ext cx="4343400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TextBox 3"/>
          <p:cNvSpPr txBox="1">
            <a:spLocks noChangeArrowheads="1"/>
          </p:cNvSpPr>
          <p:nvPr/>
        </p:nvSpPr>
        <p:spPr bwMode="auto">
          <a:xfrm>
            <a:off x="520700" y="979488"/>
            <a:ext cx="74406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Same now with the outlier (middle measurement 10 → 20)</a:t>
            </a:r>
          </a:p>
        </p:txBody>
      </p:sp>
      <p:sp>
        <p:nvSpPr>
          <p:cNvPr id="43015" name="TextBox 4"/>
          <p:cNvSpPr txBox="1">
            <a:spLocks noChangeArrowheads="1"/>
          </p:cNvSpPr>
          <p:nvPr/>
        </p:nvSpPr>
        <p:spPr bwMode="auto">
          <a:xfrm>
            <a:off x="504825" y="5324475"/>
            <a:ext cx="758507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/>
              <a:t>Estimate →10.75 (outlier pulls much less).</a:t>
            </a:r>
          </a:p>
          <a:p>
            <a:r>
              <a:rPr lang="en-US"/>
              <a:t>Half-size of interval → 0.78 (inflated because of bad g.o.f.).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819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U. Sussex / 29 Apr 2019 / Errors on Errors</a:t>
            </a:r>
            <a:endParaRPr lang="en-GB" sz="1400"/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F083DE9-8651-A74E-8214-BDFD48374350}" type="slidenum">
              <a:rPr lang="en-GB" sz="1400"/>
              <a:pPr/>
              <a:t>4</a:t>
            </a:fld>
            <a:endParaRPr lang="en-GB" sz="1400"/>
          </a:p>
        </p:txBody>
      </p:sp>
      <p:sp>
        <p:nvSpPr>
          <p:cNvPr id="8196" name="Rectangle 2"/>
          <p:cNvSpPr txBox="1">
            <a:spLocks noChangeArrowheads="1"/>
          </p:cNvSpPr>
          <p:nvPr/>
        </p:nvSpPr>
        <p:spPr bwMode="auto">
          <a:xfrm>
            <a:off x="677863" y="180975"/>
            <a:ext cx="730567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Curve Fitting History:  Least Squares</a:t>
            </a:r>
            <a:endParaRPr lang="en-GB" sz="3600" baseline="-25000">
              <a:solidFill>
                <a:srgbClr val="CC3300"/>
              </a:solidFill>
            </a:endParaRPr>
          </a:p>
        </p:txBody>
      </p:sp>
      <p:sp>
        <p:nvSpPr>
          <p:cNvPr id="8197" name="TextBox 1"/>
          <p:cNvSpPr txBox="1">
            <a:spLocks noChangeArrowheads="1"/>
          </p:cNvSpPr>
          <p:nvPr/>
        </p:nvSpPr>
        <p:spPr bwMode="auto">
          <a:xfrm>
            <a:off x="631825" y="798513"/>
            <a:ext cx="8150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/>
              <a:t>Method of Least Squares by Laplace, Gauss, Legendre</a:t>
            </a:r>
            <a:r>
              <a:rPr lang="en-US" dirty="0" smtClean="0"/>
              <a:t>, Galton.</a:t>
            </a:r>
            <a:r>
              <a:rPr lang="en-US" dirty="0"/>
              <a:t>..</a:t>
            </a:r>
          </a:p>
        </p:txBody>
      </p:sp>
      <p:sp>
        <p:nvSpPr>
          <p:cNvPr id="8198" name="TextBox 2"/>
          <p:cNvSpPr txBox="1">
            <a:spLocks noChangeArrowheads="1"/>
          </p:cNvSpPr>
          <p:nvPr/>
        </p:nvSpPr>
        <p:spPr bwMode="auto">
          <a:xfrm>
            <a:off x="399408" y="1449635"/>
            <a:ext cx="8509000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 smtClean="0">
                <a:solidFill>
                  <a:schemeClr val="bg2"/>
                </a:solidFill>
              </a:rPr>
              <a:t>C.F</a:t>
            </a:r>
            <a:r>
              <a:rPr lang="en-US" dirty="0">
                <a:solidFill>
                  <a:schemeClr val="bg2"/>
                </a:solidFill>
              </a:rPr>
              <a:t>. Gauss, </a:t>
            </a:r>
            <a:r>
              <a:rPr lang="en-US" dirty="0" err="1" smtClean="0">
                <a:solidFill>
                  <a:schemeClr val="bg2"/>
                </a:solidFill>
              </a:rPr>
              <a:t>Theoria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Combinationis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Observationum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Erroribus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Minimis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Obnoxiae</a:t>
            </a:r>
            <a:r>
              <a:rPr lang="en-US" dirty="0" smtClean="0">
                <a:solidFill>
                  <a:schemeClr val="bg2"/>
                </a:solidFill>
              </a:rPr>
              <a:t>, </a:t>
            </a:r>
            <a:r>
              <a:rPr lang="en-US" dirty="0" err="1">
                <a:solidFill>
                  <a:schemeClr val="bg2"/>
                </a:solidFill>
              </a:rPr>
              <a:t>Commentationes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Societatis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Regiae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Scientiarium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Gottingensis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Recectiores</a:t>
            </a:r>
            <a:r>
              <a:rPr lang="en-US" dirty="0">
                <a:solidFill>
                  <a:schemeClr val="bg2"/>
                </a:solidFill>
              </a:rPr>
              <a:t> Vol. V (MDCCCXXIII).</a:t>
            </a:r>
          </a:p>
        </p:txBody>
      </p:sp>
      <p:pic>
        <p:nvPicPr>
          <p:cNvPr id="8199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36" y="4534357"/>
            <a:ext cx="39497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Box 3"/>
          <p:cNvSpPr txBox="1">
            <a:spLocks noChangeArrowheads="1"/>
          </p:cNvSpPr>
          <p:nvPr/>
        </p:nvSpPr>
        <p:spPr bwMode="auto">
          <a:xfrm>
            <a:off x="444463" y="3172873"/>
            <a:ext cx="4396749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chemeClr val="bg2"/>
                </a:solidFill>
              </a:rPr>
              <a:t>To fit curve </a:t>
            </a:r>
            <a:r>
              <a:rPr lang="en-US" i="1" dirty="0">
                <a:solidFill>
                  <a:schemeClr val="bg2"/>
                </a:solidFill>
              </a:rPr>
              <a:t>f</a:t>
            </a:r>
            <a:r>
              <a:rPr lang="en-US" sz="1200" i="1" dirty="0">
                <a:solidFill>
                  <a:schemeClr val="bg2"/>
                </a:solidFill>
              </a:rPr>
              <a:t> </a:t>
            </a:r>
            <a:r>
              <a:rPr lang="en-US" dirty="0">
                <a:solidFill>
                  <a:schemeClr val="bg2"/>
                </a:solidFill>
              </a:rPr>
              <a:t>(</a:t>
            </a:r>
            <a:r>
              <a:rPr lang="en-US" i="1" dirty="0">
                <a:solidFill>
                  <a:schemeClr val="bg2"/>
                </a:solidFill>
              </a:rPr>
              <a:t>x</a:t>
            </a:r>
            <a:r>
              <a:rPr lang="en-US" dirty="0">
                <a:solidFill>
                  <a:schemeClr val="bg2"/>
                </a:solidFill>
              </a:rPr>
              <a:t>;</a:t>
            </a:r>
            <a:r>
              <a:rPr lang="el-GR" b="1" i="1" dirty="0">
                <a:solidFill>
                  <a:schemeClr val="bg2"/>
                </a:solidFill>
              </a:rPr>
              <a:t>θ</a:t>
            </a:r>
            <a:r>
              <a:rPr lang="el-GR" dirty="0">
                <a:solidFill>
                  <a:schemeClr val="bg2"/>
                </a:solidFill>
              </a:rPr>
              <a:t>)</a:t>
            </a:r>
            <a:r>
              <a:rPr lang="en-US" dirty="0">
                <a:solidFill>
                  <a:schemeClr val="bg2"/>
                </a:solidFill>
              </a:rPr>
              <a:t> to data </a:t>
            </a:r>
            <a:r>
              <a:rPr lang="en-US" i="1" dirty="0" err="1">
                <a:solidFill>
                  <a:schemeClr val="bg2"/>
                </a:solidFill>
              </a:rPr>
              <a:t>y</a:t>
            </a:r>
            <a:r>
              <a:rPr lang="en-US" i="1" baseline="-25000" dirty="0" err="1">
                <a:solidFill>
                  <a:schemeClr val="bg2"/>
                </a:solidFill>
              </a:rPr>
              <a:t>i</a:t>
            </a:r>
            <a:r>
              <a:rPr lang="en-US" dirty="0">
                <a:solidFill>
                  <a:schemeClr val="bg2"/>
                </a:solidFill>
              </a:rPr>
              <a:t> ± </a:t>
            </a:r>
            <a:r>
              <a:rPr lang="el-GR" i="1" dirty="0">
                <a:solidFill>
                  <a:schemeClr val="bg2"/>
                </a:solidFill>
              </a:rPr>
              <a:t>σ</a:t>
            </a:r>
            <a:r>
              <a:rPr lang="en-US" i="1" baseline="-25000" dirty="0" err="1">
                <a:solidFill>
                  <a:schemeClr val="bg2"/>
                </a:solidFill>
              </a:rPr>
              <a:t>i</a:t>
            </a:r>
            <a:r>
              <a:rPr lang="en-US" dirty="0" smtClean="0">
                <a:solidFill>
                  <a:schemeClr val="bg2"/>
                </a:solidFill>
              </a:rPr>
              <a:t>, 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adjust </a:t>
            </a:r>
            <a:r>
              <a:rPr lang="en-US" dirty="0">
                <a:solidFill>
                  <a:schemeClr val="bg2"/>
                </a:solidFill>
              </a:rPr>
              <a:t>parameters </a:t>
            </a:r>
            <a:r>
              <a:rPr lang="el-GR" b="1" i="1" dirty="0">
                <a:solidFill>
                  <a:schemeClr val="bg2"/>
                </a:solidFill>
              </a:rPr>
              <a:t>θ</a:t>
            </a:r>
            <a:r>
              <a:rPr lang="en-US" dirty="0">
                <a:solidFill>
                  <a:schemeClr val="bg2"/>
                </a:solidFill>
              </a:rPr>
              <a:t> = (</a:t>
            </a:r>
            <a:r>
              <a:rPr lang="el-GR" i="1" dirty="0">
                <a:solidFill>
                  <a:schemeClr val="bg2"/>
                </a:solidFill>
              </a:rPr>
              <a:t>θ</a:t>
            </a:r>
            <a:r>
              <a:rPr lang="en-US" baseline="-25000" dirty="0">
                <a:solidFill>
                  <a:schemeClr val="bg2"/>
                </a:solidFill>
              </a:rPr>
              <a:t>1</a:t>
            </a:r>
            <a:r>
              <a:rPr lang="en-US" dirty="0">
                <a:solidFill>
                  <a:schemeClr val="bg2"/>
                </a:solidFill>
              </a:rPr>
              <a:t>,...,</a:t>
            </a:r>
            <a:r>
              <a:rPr lang="el-GR" i="1" dirty="0">
                <a:solidFill>
                  <a:schemeClr val="bg2"/>
                </a:solidFill>
              </a:rPr>
              <a:t> θ</a:t>
            </a:r>
            <a:r>
              <a:rPr lang="en-US" i="1" baseline="-25000" dirty="0">
                <a:solidFill>
                  <a:schemeClr val="bg2"/>
                </a:solidFill>
              </a:rPr>
              <a:t>M</a:t>
            </a:r>
            <a:r>
              <a:rPr lang="en-US" dirty="0">
                <a:solidFill>
                  <a:schemeClr val="bg2"/>
                </a:solidFill>
              </a:rPr>
              <a:t>)</a:t>
            </a:r>
          </a:p>
          <a:p>
            <a:r>
              <a:rPr lang="en-US" dirty="0">
                <a:solidFill>
                  <a:schemeClr val="bg2"/>
                </a:solidFill>
              </a:rPr>
              <a:t>to minimize</a:t>
            </a:r>
          </a:p>
        </p:txBody>
      </p:sp>
      <p:sp>
        <p:nvSpPr>
          <p:cNvPr id="8201" name="TextBox 4"/>
          <p:cNvSpPr txBox="1">
            <a:spLocks noChangeArrowheads="1"/>
          </p:cNvSpPr>
          <p:nvPr/>
        </p:nvSpPr>
        <p:spPr bwMode="auto">
          <a:xfrm>
            <a:off x="576632" y="5742740"/>
            <a:ext cx="26304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Assumes </a:t>
            </a:r>
            <a:r>
              <a:rPr lang="el-GR" i="1" dirty="0">
                <a:solidFill>
                  <a:srgbClr val="000000"/>
                </a:solidFill>
              </a:rPr>
              <a:t>σ</a:t>
            </a:r>
            <a:r>
              <a:rPr lang="en-US" i="1" baseline="-25000" dirty="0" err="1">
                <a:solidFill>
                  <a:srgbClr val="000000"/>
                </a:solidFill>
              </a:rPr>
              <a:t>i</a:t>
            </a:r>
            <a:r>
              <a:rPr lang="en-US" dirty="0">
                <a:solidFill>
                  <a:srgbClr val="000000"/>
                </a:solidFill>
              </a:rPr>
              <a:t> known.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663823" y="3065347"/>
            <a:ext cx="4447965" cy="3226776"/>
            <a:chOff x="4663823" y="3065347"/>
            <a:chExt cx="4447965" cy="3226776"/>
          </a:xfrm>
        </p:grpSpPr>
        <p:pic>
          <p:nvPicPr>
            <p:cNvPr id="8203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3823" y="3065347"/>
              <a:ext cx="4447965" cy="3226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4" name="TextBox 5"/>
            <p:cNvSpPr txBox="1">
              <a:spLocks noChangeArrowheads="1"/>
            </p:cNvSpPr>
            <p:nvPr/>
          </p:nvSpPr>
          <p:spPr bwMode="auto">
            <a:xfrm>
              <a:off x="6584052" y="5008351"/>
              <a:ext cx="1000316" cy="461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i="1" dirty="0" err="1">
                  <a:solidFill>
                    <a:srgbClr val="000000"/>
                  </a:solidFill>
                </a:rPr>
                <a:t>y</a:t>
              </a:r>
              <a:r>
                <a:rPr lang="en-US" i="1" baseline="-25000" dirty="0" err="1">
                  <a:solidFill>
                    <a:srgbClr val="000000"/>
                  </a:solidFill>
                </a:rPr>
                <a:t>i</a:t>
              </a:r>
              <a:r>
                <a:rPr lang="en-US" dirty="0">
                  <a:solidFill>
                    <a:srgbClr val="000000"/>
                  </a:solidFill>
                </a:rPr>
                <a:t> ± </a:t>
              </a:r>
              <a:r>
                <a:rPr lang="el-GR" i="1" dirty="0">
                  <a:solidFill>
                    <a:srgbClr val="000000"/>
                  </a:solidFill>
                </a:rPr>
                <a:t>σ</a:t>
              </a:r>
              <a:r>
                <a:rPr lang="en-US" i="1" baseline="-25000" dirty="0" err="1">
                  <a:solidFill>
                    <a:srgbClr val="000000"/>
                  </a:solidFill>
                </a:rPr>
                <a:t>i</a:t>
              </a:r>
              <a:endParaRPr lang="en-US" i="1" dirty="0">
                <a:solidFill>
                  <a:srgbClr val="000000"/>
                </a:solidFill>
              </a:endParaRPr>
            </a:p>
          </p:txBody>
        </p:sp>
        <p:cxnSp>
          <p:nvCxnSpPr>
            <p:cNvPr id="8205" name="Straight Arrow Connector 8"/>
            <p:cNvCxnSpPr>
              <a:cxnSpLocks noChangeShapeType="1"/>
            </p:cNvCxnSpPr>
            <p:nvPr/>
          </p:nvCxnSpPr>
          <p:spPr bwMode="auto">
            <a:xfrm flipH="1" flipV="1">
              <a:off x="6150290" y="4856594"/>
              <a:ext cx="358843" cy="379402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206" name="TextBox 13"/>
            <p:cNvSpPr txBox="1">
              <a:spLocks noChangeArrowheads="1"/>
            </p:cNvSpPr>
            <p:nvPr/>
          </p:nvSpPr>
          <p:spPr bwMode="auto">
            <a:xfrm>
              <a:off x="7434297" y="4566581"/>
              <a:ext cx="951093" cy="461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i="1" dirty="0">
                  <a:solidFill>
                    <a:srgbClr val="CC3300"/>
                  </a:solidFill>
                </a:rPr>
                <a:t>f</a:t>
              </a:r>
              <a:r>
                <a:rPr lang="en-US" sz="1200" i="1" dirty="0">
                  <a:solidFill>
                    <a:srgbClr val="CC3300"/>
                  </a:solidFill>
                </a:rPr>
                <a:t> </a:t>
              </a:r>
              <a:r>
                <a:rPr lang="en-US" dirty="0">
                  <a:solidFill>
                    <a:srgbClr val="CC3300"/>
                  </a:solidFill>
                </a:rPr>
                <a:t>(</a:t>
              </a:r>
              <a:r>
                <a:rPr lang="en-US" i="1" dirty="0">
                  <a:solidFill>
                    <a:srgbClr val="CC3300"/>
                  </a:solidFill>
                </a:rPr>
                <a:t>x</a:t>
              </a:r>
              <a:r>
                <a:rPr lang="en-US" dirty="0">
                  <a:solidFill>
                    <a:srgbClr val="CC3300"/>
                  </a:solidFill>
                </a:rPr>
                <a:t>;</a:t>
              </a:r>
              <a:r>
                <a:rPr lang="el-GR" b="1" i="1" dirty="0">
                  <a:solidFill>
                    <a:srgbClr val="CC3300"/>
                  </a:solidFill>
                </a:rPr>
                <a:t>θ</a:t>
              </a:r>
              <a:r>
                <a:rPr lang="el-GR" dirty="0">
                  <a:solidFill>
                    <a:srgbClr val="CC3300"/>
                  </a:solidFill>
                </a:rPr>
                <a:t>)</a:t>
              </a:r>
              <a:endParaRPr lang="en-US" dirty="0">
                <a:solidFill>
                  <a:srgbClr val="CC3300"/>
                </a:solidFill>
              </a:endParaRPr>
            </a:p>
          </p:txBody>
        </p:sp>
        <p:cxnSp>
          <p:nvCxnSpPr>
            <p:cNvPr id="8207" name="Straight Arrow Connector 23"/>
            <p:cNvCxnSpPr>
              <a:cxnSpLocks noChangeShapeType="1"/>
            </p:cNvCxnSpPr>
            <p:nvPr/>
          </p:nvCxnSpPr>
          <p:spPr bwMode="auto">
            <a:xfrm flipH="1" flipV="1">
              <a:off x="7019821" y="4362614"/>
              <a:ext cx="360431" cy="377814"/>
            </a:xfrm>
            <a:prstGeom prst="straightConnector1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208" name="Rectangle 1"/>
            <p:cNvSpPr>
              <a:spLocks noChangeArrowheads="1"/>
            </p:cNvSpPr>
            <p:nvPr/>
          </p:nvSpPr>
          <p:spPr bwMode="auto">
            <a:xfrm>
              <a:off x="7748387" y="5297314"/>
              <a:ext cx="1086258" cy="38648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Rounded Rectangle 2"/>
          <p:cNvSpPr>
            <a:spLocks noChangeArrowheads="1"/>
          </p:cNvSpPr>
          <p:nvPr/>
        </p:nvSpPr>
        <p:spPr bwMode="auto">
          <a:xfrm>
            <a:off x="1845765" y="1461968"/>
            <a:ext cx="6252911" cy="435015"/>
          </a:xfrm>
          <a:prstGeom prst="roundRect">
            <a:avLst>
              <a:gd name="adj" fmla="val 16667"/>
            </a:avLst>
          </a:prstGeom>
          <a:solidFill>
            <a:schemeClr val="accent1">
              <a:alpha val="27058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" name="Rounded Rectangle 2"/>
          <p:cNvSpPr>
            <a:spLocks noChangeArrowheads="1"/>
          </p:cNvSpPr>
          <p:nvPr/>
        </p:nvSpPr>
        <p:spPr bwMode="auto">
          <a:xfrm>
            <a:off x="381730" y="1861799"/>
            <a:ext cx="2455282" cy="435015"/>
          </a:xfrm>
          <a:prstGeom prst="roundRect">
            <a:avLst>
              <a:gd name="adj" fmla="val 16667"/>
            </a:avLst>
          </a:prstGeom>
          <a:solidFill>
            <a:schemeClr val="accent1">
              <a:alpha val="27058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4403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U. Sussex / 29 Apr 2019 / Errors on Errors</a:t>
            </a:r>
            <a:endParaRPr lang="en-GB" sz="140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8D7AD59-9C77-D542-8674-2E28003CCA46}" type="slidenum">
              <a:rPr lang="en-GB" sz="1400"/>
              <a:pPr/>
              <a:t>40</a:t>
            </a:fld>
            <a:endParaRPr lang="en-GB" sz="1400"/>
          </a:p>
        </p:txBody>
      </p:sp>
      <p:sp>
        <p:nvSpPr>
          <p:cNvPr id="44036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5819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Naive approach to errors on errors</a:t>
            </a:r>
          </a:p>
        </p:txBody>
      </p:sp>
      <p:sp>
        <p:nvSpPr>
          <p:cNvPr id="44037" name="TextBox 1"/>
          <p:cNvSpPr txBox="1">
            <a:spLocks noChangeArrowheads="1"/>
          </p:cNvSpPr>
          <p:nvPr/>
        </p:nvSpPr>
        <p:spPr bwMode="auto">
          <a:xfrm>
            <a:off x="428625" y="1039813"/>
            <a:ext cx="82835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Naively one might think that the error on the error in the previous</a:t>
            </a:r>
          </a:p>
          <a:p>
            <a:r>
              <a:rPr lang="en-US"/>
              <a:t>example could be taken into account conservatively by inflating </a:t>
            </a:r>
          </a:p>
          <a:p>
            <a:r>
              <a:rPr lang="en-US"/>
              <a:t>the systematic errors, i.e., </a:t>
            </a:r>
          </a:p>
        </p:txBody>
      </p:sp>
      <p:pic>
        <p:nvPicPr>
          <p:cNvPr id="44038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650" y="2552700"/>
            <a:ext cx="284162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9" name="TextBox 7"/>
          <p:cNvSpPr txBox="1">
            <a:spLocks noChangeArrowheads="1"/>
          </p:cNvSpPr>
          <p:nvPr/>
        </p:nvSpPr>
        <p:spPr bwMode="auto">
          <a:xfrm>
            <a:off x="474663" y="3182938"/>
            <a:ext cx="18780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But this gives </a:t>
            </a:r>
          </a:p>
        </p:txBody>
      </p:sp>
      <p:pic>
        <p:nvPicPr>
          <p:cNvPr id="44040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975" y="4049713"/>
            <a:ext cx="2941638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1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4814888"/>
            <a:ext cx="2719388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2" name="TextBox 10"/>
          <p:cNvSpPr txBox="1">
            <a:spLocks noChangeArrowheads="1"/>
          </p:cNvSpPr>
          <p:nvPr/>
        </p:nvSpPr>
        <p:spPr bwMode="auto">
          <a:xfrm>
            <a:off x="4222750" y="3978275"/>
            <a:ext cx="4313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without outlier (middle meas. 10)</a:t>
            </a:r>
          </a:p>
        </p:txBody>
      </p:sp>
      <p:sp>
        <p:nvSpPr>
          <p:cNvPr id="44043" name="TextBox 11"/>
          <p:cNvSpPr txBox="1">
            <a:spLocks noChangeArrowheads="1"/>
          </p:cNvSpPr>
          <p:nvPr/>
        </p:nvSpPr>
        <p:spPr bwMode="auto">
          <a:xfrm>
            <a:off x="4192588" y="4743450"/>
            <a:ext cx="39195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with outlier (middle meas. 20)</a:t>
            </a:r>
          </a:p>
        </p:txBody>
      </p:sp>
      <p:sp>
        <p:nvSpPr>
          <p:cNvPr id="44044" name="TextBox 12"/>
          <p:cNvSpPr txBox="1">
            <a:spLocks noChangeArrowheads="1"/>
          </p:cNvSpPr>
          <p:nvPr/>
        </p:nvSpPr>
        <p:spPr bwMode="auto">
          <a:xfrm>
            <a:off x="444500" y="5400675"/>
            <a:ext cx="80724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So the sensitivity to the outlier is not reduced and the size of the</a:t>
            </a:r>
          </a:p>
          <a:p>
            <a:r>
              <a:rPr lang="en-US"/>
              <a:t>confidence interval is still independent of goodness of fit.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45058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U. Sussex / 29 Apr 2019 / Errors on Errors</a:t>
            </a:r>
            <a:endParaRPr lang="en-GB" sz="1400"/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B735B69-D286-6E46-AD90-2D77C463A3D0}" type="slidenum">
              <a:rPr lang="en-GB" sz="1400"/>
              <a:pPr/>
              <a:t>41</a:t>
            </a:fld>
            <a:endParaRPr lang="en-GB" sz="1400"/>
          </a:p>
        </p:txBody>
      </p:sp>
      <p:sp>
        <p:nvSpPr>
          <p:cNvPr id="45060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Correlated uncertainties</a:t>
            </a:r>
          </a:p>
        </p:txBody>
      </p:sp>
      <p:sp>
        <p:nvSpPr>
          <p:cNvPr id="45061" name="TextBox 1"/>
          <p:cNvSpPr txBox="1">
            <a:spLocks noChangeArrowheads="1"/>
          </p:cNvSpPr>
          <p:nvPr/>
        </p:nvSpPr>
        <p:spPr bwMode="auto">
          <a:xfrm>
            <a:off x="395288" y="949325"/>
            <a:ext cx="837565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The phrase “correlated uncertainties” usually means that a single</a:t>
            </a:r>
          </a:p>
          <a:p>
            <a:r>
              <a:rPr lang="en-US"/>
              <a:t>nuisance parameter affects the distribution (e.g.</a:t>
            </a:r>
            <a:r>
              <a:rPr lang="el-GR"/>
              <a:t>,</a:t>
            </a:r>
            <a:r>
              <a:rPr lang="en-US"/>
              <a:t> the mean) of more </a:t>
            </a:r>
          </a:p>
          <a:p>
            <a:pPr>
              <a:spcAft>
                <a:spcPts val="1200"/>
              </a:spcAft>
            </a:pPr>
            <a:r>
              <a:rPr lang="en-US"/>
              <a:t>than one measurement.   </a:t>
            </a:r>
          </a:p>
          <a:p>
            <a:r>
              <a:rPr lang="en-US"/>
              <a:t>For example, consider measurements </a:t>
            </a:r>
            <a:r>
              <a:rPr lang="en-US" b="1" i="1"/>
              <a:t>y</a:t>
            </a:r>
            <a:r>
              <a:rPr lang="en-US"/>
              <a:t>, parameters of interest </a:t>
            </a:r>
            <a:r>
              <a:rPr lang="el-GR" b="1" i="1"/>
              <a:t>μ</a:t>
            </a:r>
            <a:r>
              <a:rPr lang="en-US"/>
              <a:t>,</a:t>
            </a:r>
          </a:p>
          <a:p>
            <a:r>
              <a:rPr lang="en-US"/>
              <a:t>nuisance parameters </a:t>
            </a:r>
            <a:r>
              <a:rPr lang="el-GR" b="1" i="1"/>
              <a:t>θ</a:t>
            </a:r>
            <a:r>
              <a:rPr lang="el-GR"/>
              <a:t> </a:t>
            </a:r>
            <a:r>
              <a:rPr lang="en-US"/>
              <a:t>with </a:t>
            </a:r>
          </a:p>
        </p:txBody>
      </p:sp>
      <p:pic>
        <p:nvPicPr>
          <p:cNvPr id="4506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3116263"/>
            <a:ext cx="4826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3" name="TextBox 4"/>
          <p:cNvSpPr txBox="1">
            <a:spLocks noChangeArrowheads="1"/>
          </p:cNvSpPr>
          <p:nvPr/>
        </p:nvSpPr>
        <p:spPr bwMode="auto">
          <a:xfrm>
            <a:off x="390525" y="4184650"/>
            <a:ext cx="7872413" cy="172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That is, the </a:t>
            </a:r>
            <a:r>
              <a:rPr lang="el-GR" i="1"/>
              <a:t>θ</a:t>
            </a:r>
            <a:r>
              <a:rPr lang="en-US" i="1" baseline="-25000"/>
              <a:t>i</a:t>
            </a:r>
            <a:r>
              <a:rPr lang="en-US"/>
              <a:t> are defined here as contributing to a bias and</a:t>
            </a:r>
          </a:p>
          <a:p>
            <a:pPr>
              <a:spcAft>
                <a:spcPts val="1200"/>
              </a:spcAft>
            </a:pPr>
            <a:r>
              <a:rPr lang="en-US"/>
              <a:t>the (known) factors </a:t>
            </a:r>
            <a:r>
              <a:rPr lang="en-US" i="1"/>
              <a:t>R</a:t>
            </a:r>
            <a:r>
              <a:rPr lang="en-US" i="1" baseline="-25000"/>
              <a:t>ij</a:t>
            </a:r>
            <a:r>
              <a:rPr lang="en-US"/>
              <a:t> determine how much </a:t>
            </a:r>
            <a:r>
              <a:rPr lang="el-GR" i="1"/>
              <a:t>θ</a:t>
            </a:r>
            <a:r>
              <a:rPr lang="en-US" i="1" baseline="-25000"/>
              <a:t>j </a:t>
            </a:r>
            <a:r>
              <a:rPr lang="en-US"/>
              <a:t>affects </a:t>
            </a:r>
            <a:r>
              <a:rPr lang="en-US" i="1"/>
              <a:t>y</a:t>
            </a:r>
            <a:r>
              <a:rPr lang="en-US" i="1" baseline="-25000"/>
              <a:t>i</a:t>
            </a:r>
            <a:r>
              <a:rPr lang="en-US"/>
              <a:t>.</a:t>
            </a:r>
          </a:p>
          <a:p>
            <a:r>
              <a:rPr lang="en-US"/>
              <a:t>As before suppose one has independent control measurements </a:t>
            </a:r>
          </a:p>
          <a:p>
            <a:r>
              <a:rPr lang="en-US" i="1"/>
              <a:t>u</a:t>
            </a:r>
            <a:r>
              <a:rPr lang="en-US" i="1" baseline="-25000"/>
              <a:t>i</a:t>
            </a:r>
            <a:r>
              <a:rPr lang="en-US"/>
              <a:t>~ Gauss(</a:t>
            </a:r>
            <a:r>
              <a:rPr lang="el-GR" i="1"/>
              <a:t>θ</a:t>
            </a:r>
            <a:r>
              <a:rPr lang="en-US" i="1" baseline="-25000"/>
              <a:t>i</a:t>
            </a:r>
            <a:r>
              <a:rPr lang="en-US"/>
              <a:t>, </a:t>
            </a:r>
            <a:r>
              <a:rPr lang="el-GR" i="1"/>
              <a:t>σ</a:t>
            </a:r>
            <a:r>
              <a:rPr lang="en-US" i="1" baseline="-25000"/>
              <a:t>ui</a:t>
            </a:r>
            <a:r>
              <a:rPr lang="en-US"/>
              <a:t>).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46082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U. Sussex / 29 Apr 2019 / Errors on Errors</a:t>
            </a:r>
            <a:endParaRPr lang="en-GB" sz="140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DAE7D2C-9E3C-D142-949E-A8AC26191A02}" type="slidenum">
              <a:rPr lang="en-GB" sz="1400"/>
              <a:pPr/>
              <a:t>42</a:t>
            </a:fld>
            <a:endParaRPr lang="en-GB" sz="1400"/>
          </a:p>
        </p:txBody>
      </p:sp>
      <p:sp>
        <p:nvSpPr>
          <p:cNvPr id="46084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Correlated uncertainties  (2)</a:t>
            </a:r>
          </a:p>
        </p:txBody>
      </p:sp>
      <p:sp>
        <p:nvSpPr>
          <p:cNvPr id="46085" name="TextBox 1"/>
          <p:cNvSpPr txBox="1">
            <a:spLocks noChangeArrowheads="1"/>
          </p:cNvSpPr>
          <p:nvPr/>
        </p:nvSpPr>
        <p:spPr bwMode="auto">
          <a:xfrm>
            <a:off x="509588" y="1177925"/>
            <a:ext cx="4714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The total bias of </a:t>
            </a:r>
            <a:r>
              <a:rPr lang="en-US" i="1"/>
              <a:t>y</a:t>
            </a:r>
            <a:r>
              <a:rPr lang="en-US" i="1" baseline="-25000"/>
              <a:t>i </a:t>
            </a:r>
            <a:r>
              <a:rPr lang="en-US"/>
              <a:t>can be defined as </a:t>
            </a:r>
          </a:p>
        </p:txBody>
      </p:sp>
      <p:pic>
        <p:nvPicPr>
          <p:cNvPr id="4608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338" y="1000125"/>
            <a:ext cx="20447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7" name="TextBox 1"/>
          <p:cNvSpPr txBox="1">
            <a:spLocks noChangeArrowheads="1"/>
          </p:cNvSpPr>
          <p:nvPr/>
        </p:nvSpPr>
        <p:spPr bwMode="auto">
          <a:xfrm>
            <a:off x="587375" y="2297113"/>
            <a:ext cx="3689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which can be estimated with</a:t>
            </a:r>
          </a:p>
        </p:txBody>
      </p:sp>
      <p:pic>
        <p:nvPicPr>
          <p:cNvPr id="4608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2105025"/>
            <a:ext cx="18923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9" name="TextBox 6"/>
          <p:cNvSpPr txBox="1">
            <a:spLocks noChangeArrowheads="1"/>
          </p:cNvSpPr>
          <p:nvPr/>
        </p:nvSpPr>
        <p:spPr bwMode="auto">
          <a:xfrm>
            <a:off x="554038" y="3321050"/>
            <a:ext cx="63452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These estimators are correlated having covariance</a:t>
            </a:r>
          </a:p>
        </p:txBody>
      </p:sp>
      <p:pic>
        <p:nvPicPr>
          <p:cNvPr id="46090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3890963"/>
            <a:ext cx="46355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1" name="TextBox 8"/>
          <p:cNvSpPr txBox="1">
            <a:spLocks noChangeArrowheads="1"/>
          </p:cNvSpPr>
          <p:nvPr/>
        </p:nvSpPr>
        <p:spPr bwMode="auto">
          <a:xfrm>
            <a:off x="471488" y="4932363"/>
            <a:ext cx="81756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In this sense the present method treats “correlated uncertainties”,</a:t>
            </a:r>
          </a:p>
          <a:p>
            <a:r>
              <a:rPr lang="en-US"/>
              <a:t>i.e., the control measurements </a:t>
            </a:r>
            <a:r>
              <a:rPr lang="en-US" i="1"/>
              <a:t>u</a:t>
            </a:r>
            <a:r>
              <a:rPr lang="en-US" i="1" baseline="-25000"/>
              <a:t>i</a:t>
            </a:r>
            <a:r>
              <a:rPr lang="en-US" i="1"/>
              <a:t> </a:t>
            </a:r>
            <a:r>
              <a:rPr lang="en-US"/>
              <a:t>are independent, but nuisance</a:t>
            </a:r>
          </a:p>
          <a:p>
            <a:r>
              <a:rPr lang="en-US"/>
              <a:t>parameters affect multiple measurements, and thus bias estimates</a:t>
            </a:r>
          </a:p>
          <a:p>
            <a:r>
              <a:rPr lang="en-US"/>
              <a:t>are correlated.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47106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U. Sussex / 29 Apr 2019 / Errors on Errors</a:t>
            </a:r>
            <a:endParaRPr lang="en-GB" sz="140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74BFED5-0A32-5A4E-AC05-AB9139FE10B2}" type="slidenum">
              <a:rPr lang="en-GB" sz="1400"/>
              <a:pPr/>
              <a:t>43</a:t>
            </a:fld>
            <a:endParaRPr lang="en-GB" sz="1400"/>
          </a:p>
        </p:txBody>
      </p:sp>
      <p:sp>
        <p:nvSpPr>
          <p:cNvPr id="47108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Discussion / Conclusions</a:t>
            </a:r>
          </a:p>
        </p:txBody>
      </p:sp>
      <p:sp>
        <p:nvSpPr>
          <p:cNvPr id="47109" name="TextBox 1"/>
          <p:cNvSpPr txBox="1">
            <a:spLocks noChangeArrowheads="1"/>
          </p:cNvSpPr>
          <p:nvPr/>
        </p:nvSpPr>
        <p:spPr bwMode="auto">
          <a:xfrm>
            <a:off x="428625" y="949325"/>
            <a:ext cx="8577263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Gamma model for variance estimates gives confidence intervals</a:t>
            </a:r>
          </a:p>
          <a:p>
            <a:r>
              <a:rPr lang="en-US"/>
              <a:t>that increase in size when the data are internally inconsistent,</a:t>
            </a:r>
          </a:p>
          <a:p>
            <a:r>
              <a:rPr lang="en-US"/>
              <a:t>and gives decreased sensitivity to outliers (known property of </a:t>
            </a:r>
          </a:p>
          <a:p>
            <a:pPr>
              <a:spcAft>
                <a:spcPts val="1200"/>
              </a:spcAft>
            </a:pPr>
            <a:r>
              <a:rPr lang="en-US"/>
              <a:t>Student’s </a:t>
            </a:r>
            <a:r>
              <a:rPr lang="en-US" i="1"/>
              <a:t>t</a:t>
            </a:r>
            <a:r>
              <a:rPr lang="en-US"/>
              <a:t> based regression).</a:t>
            </a:r>
          </a:p>
          <a:p>
            <a:pPr>
              <a:spcAft>
                <a:spcPts val="1200"/>
              </a:spcAft>
            </a:pPr>
            <a:r>
              <a:rPr lang="en-US"/>
              <a:t>Equivalence with Student’s </a:t>
            </a:r>
            <a:r>
              <a:rPr lang="en-US" i="1"/>
              <a:t>t</a:t>
            </a:r>
            <a:r>
              <a:rPr lang="en-US"/>
              <a:t> model, </a:t>
            </a:r>
            <a:r>
              <a:rPr lang="el-GR" i="1"/>
              <a:t>ν</a:t>
            </a:r>
            <a:r>
              <a:rPr lang="en-US"/>
              <a:t> = 1/2</a:t>
            </a:r>
            <a:r>
              <a:rPr lang="en-US" i="1"/>
              <a:t>r</a:t>
            </a:r>
            <a:r>
              <a:rPr lang="en-US" baseline="30000"/>
              <a:t>2</a:t>
            </a:r>
            <a:r>
              <a:rPr lang="en-US"/>
              <a:t> degrees of freedom.</a:t>
            </a:r>
          </a:p>
          <a:p>
            <a:pPr>
              <a:spcAft>
                <a:spcPts val="1200"/>
              </a:spcAft>
            </a:pPr>
            <a:r>
              <a:rPr lang="en-US"/>
              <a:t>Simple profile likelihood – quadratic terms replaced by logarithmic:</a:t>
            </a:r>
          </a:p>
        </p:txBody>
      </p:sp>
      <p:sp>
        <p:nvSpPr>
          <p:cNvPr id="47110" name="Rectangle 9"/>
          <p:cNvSpPr>
            <a:spLocks noChangeArrowheads="1"/>
          </p:cNvSpPr>
          <p:nvPr/>
        </p:nvSpPr>
        <p:spPr bwMode="auto">
          <a:xfrm>
            <a:off x="412750" y="3810000"/>
            <a:ext cx="8461375" cy="1912938"/>
          </a:xfrm>
          <a:prstGeom prst="rect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7111" name="Straight Arrow Connector 4"/>
          <p:cNvCxnSpPr>
            <a:cxnSpLocks noChangeShapeType="1"/>
          </p:cNvCxnSpPr>
          <p:nvPr/>
        </p:nvCxnSpPr>
        <p:spPr bwMode="auto">
          <a:xfrm>
            <a:off x="2938463" y="4697413"/>
            <a:ext cx="488950" cy="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711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3" y="4224338"/>
            <a:ext cx="14732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650" y="4206875"/>
            <a:ext cx="45974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48130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U. Sussex / 29 Apr 2019 / Errors on Errors</a:t>
            </a:r>
            <a:endParaRPr lang="en-GB" sz="140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021E742-4C34-2D41-A930-1F1CDA084616}" type="slidenum">
              <a:rPr lang="en-GB" sz="1400"/>
              <a:pPr/>
              <a:t>44</a:t>
            </a:fld>
            <a:endParaRPr lang="en-GB" sz="1400"/>
          </a:p>
        </p:txBody>
      </p:sp>
      <p:sp>
        <p:nvSpPr>
          <p:cNvPr id="48132" name="Rectangle 2"/>
          <p:cNvSpPr txBox="1">
            <a:spLocks noChangeArrowheads="1"/>
          </p:cNvSpPr>
          <p:nvPr/>
        </p:nvSpPr>
        <p:spPr bwMode="auto">
          <a:xfrm>
            <a:off x="358775" y="185193"/>
            <a:ext cx="83661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CC3300"/>
                </a:solidFill>
              </a:rPr>
              <a:t>Discussion / </a:t>
            </a:r>
            <a:r>
              <a:rPr lang="el-GR" sz="3600" dirty="0">
                <a:solidFill>
                  <a:srgbClr val="CC3300"/>
                </a:solidFill>
              </a:rPr>
              <a:t> </a:t>
            </a:r>
            <a:r>
              <a:rPr lang="en-GB" sz="3600" dirty="0">
                <a:solidFill>
                  <a:srgbClr val="CC3300"/>
                </a:solidFill>
              </a:rPr>
              <a:t>Conclusions (2)</a:t>
            </a:r>
          </a:p>
        </p:txBody>
      </p:sp>
      <p:sp>
        <p:nvSpPr>
          <p:cNvPr id="48133" name="TextBox 1"/>
          <p:cNvSpPr txBox="1">
            <a:spLocks noChangeArrowheads="1"/>
          </p:cNvSpPr>
          <p:nvPr/>
        </p:nvSpPr>
        <p:spPr bwMode="auto">
          <a:xfrm>
            <a:off x="699491" y="690117"/>
            <a:ext cx="7823251" cy="5878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 err="1"/>
              <a:t>Asymptotics</a:t>
            </a:r>
            <a:r>
              <a:rPr lang="en-US" dirty="0"/>
              <a:t> can break for increased error-on-error, may need </a:t>
            </a:r>
          </a:p>
          <a:p>
            <a:pPr>
              <a:spcAft>
                <a:spcPts val="1200"/>
              </a:spcAft>
            </a:pPr>
            <a:r>
              <a:rPr lang="en-US" dirty="0"/>
              <a:t>Bartlett correction or MC. 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Method assumes that </a:t>
            </a:r>
            <a:r>
              <a:rPr lang="en-US" dirty="0"/>
              <a:t>meaningful </a:t>
            </a:r>
            <a:r>
              <a:rPr lang="en-US" i="1" dirty="0" err="1"/>
              <a:t>r</a:t>
            </a:r>
            <a:r>
              <a:rPr lang="en-US" i="1" baseline="-25000" dirty="0" err="1"/>
              <a:t>i</a:t>
            </a:r>
            <a:r>
              <a:rPr lang="en-US" dirty="0"/>
              <a:t> values can be </a:t>
            </a:r>
            <a:r>
              <a:rPr lang="en-US" dirty="0" smtClean="0"/>
              <a:t>assigned and is valuable when </a:t>
            </a:r>
            <a:r>
              <a:rPr lang="en-US" dirty="0"/>
              <a:t>systematic errors are not well </a:t>
            </a:r>
            <a:r>
              <a:rPr lang="en-US" dirty="0" smtClean="0"/>
              <a:t>known </a:t>
            </a:r>
            <a:r>
              <a:rPr lang="en-US" dirty="0"/>
              <a:t>but enough “expert opinion” is available </a:t>
            </a:r>
            <a:r>
              <a:rPr lang="en-US" dirty="0" smtClean="0"/>
              <a:t>to do so.</a:t>
            </a:r>
            <a:endParaRPr lang="en-US" dirty="0"/>
          </a:p>
          <a:p>
            <a:r>
              <a:rPr lang="en-US" dirty="0" smtClean="0"/>
              <a:t>Alternatively </a:t>
            </a:r>
            <a:r>
              <a:rPr lang="en-US" dirty="0"/>
              <a:t>one could try to fit a global </a:t>
            </a:r>
            <a:r>
              <a:rPr lang="en-US" i="1" dirty="0"/>
              <a:t>r</a:t>
            </a:r>
            <a:r>
              <a:rPr lang="en-US" dirty="0"/>
              <a:t> to all systematic</a:t>
            </a:r>
          </a:p>
          <a:p>
            <a:r>
              <a:rPr lang="en-US" dirty="0"/>
              <a:t>errors, analogous to PDG scale factor method or meta-analysis</a:t>
            </a:r>
          </a:p>
          <a:p>
            <a:pPr>
              <a:spcAft>
                <a:spcPts val="1200"/>
              </a:spcAft>
            </a:pPr>
            <a:r>
              <a:rPr lang="en-US" dirty="0" err="1"/>
              <a:t>à</a:t>
            </a:r>
            <a:r>
              <a:rPr lang="en-US" dirty="0"/>
              <a:t> la </a:t>
            </a:r>
            <a:r>
              <a:rPr lang="en-US" dirty="0" err="1"/>
              <a:t>DerSimonian</a:t>
            </a:r>
            <a:r>
              <a:rPr lang="en-US" dirty="0"/>
              <a:t> and Laird.  (→ future work)</a:t>
            </a:r>
            <a:r>
              <a:rPr lang="en-US" dirty="0" smtClean="0"/>
              <a:t>.</a:t>
            </a:r>
          </a:p>
          <a:p>
            <a:pPr>
              <a:spcAft>
                <a:spcPts val="1200"/>
              </a:spcAft>
            </a:pPr>
            <a:r>
              <a:rPr lang="en-US" dirty="0"/>
              <a:t>Could also use e.g. as “stress test” – crank up the </a:t>
            </a:r>
            <a:r>
              <a:rPr lang="en-US" i="1" dirty="0" err="1"/>
              <a:t>r</a:t>
            </a:r>
            <a:r>
              <a:rPr lang="en-US" i="1" baseline="-25000" dirty="0" err="1"/>
              <a:t>i</a:t>
            </a:r>
            <a:r>
              <a:rPr lang="en-US" dirty="0"/>
              <a:t> values until </a:t>
            </a:r>
            <a:r>
              <a:rPr lang="en-US" dirty="0" smtClean="0"/>
              <a:t>significance </a:t>
            </a:r>
            <a:r>
              <a:rPr lang="en-US" dirty="0"/>
              <a:t>of result degrades and ask if you really trust </a:t>
            </a:r>
            <a:r>
              <a:rPr lang="en-US" dirty="0" smtClean="0"/>
              <a:t>the assigned </a:t>
            </a:r>
            <a:r>
              <a:rPr lang="en-US" dirty="0"/>
              <a:t>systematic errors at that level</a:t>
            </a:r>
            <a:r>
              <a:rPr lang="en-US" dirty="0" smtClean="0"/>
              <a:t>.</a:t>
            </a:r>
          </a:p>
          <a:p>
            <a:r>
              <a:rPr lang="en-US" dirty="0"/>
              <a:t>D</a:t>
            </a:r>
            <a:r>
              <a:rPr lang="en-US" dirty="0" smtClean="0"/>
              <a:t>ecisions on new facilities require one to know how accurately important parameters have and will be measured; it’s important to get this right.</a:t>
            </a:r>
            <a:endParaRPr lang="el-G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4915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U. Sussex / 29 Apr 2019 / Errors on Errors</a:t>
            </a:r>
            <a:endParaRPr lang="en-GB" sz="1400"/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50D225B-F282-4E4D-876D-967BEC9E2360}" type="slidenum">
              <a:rPr lang="en-GB" sz="1400"/>
              <a:pPr/>
              <a:t>45</a:t>
            </a:fld>
            <a:endParaRPr lang="en-GB" sz="1400"/>
          </a:p>
        </p:txBody>
      </p:sp>
      <p:sp>
        <p:nvSpPr>
          <p:cNvPr id="49156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Extra slides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50178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U. Sussex / 29 Apr 2019 / Errors on Errors</a:t>
            </a:r>
            <a:endParaRPr lang="en-GB" sz="140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C4C18C4-B826-C840-BCB8-9BF5F4AEBB35}" type="slidenum">
              <a:rPr lang="en-GB" sz="1400"/>
              <a:pPr/>
              <a:t>46</a:t>
            </a:fld>
            <a:endParaRPr lang="en-GB" sz="1400"/>
          </a:p>
        </p:txBody>
      </p:sp>
      <p:sp>
        <p:nvSpPr>
          <p:cNvPr id="50180" name="Rectangle 2"/>
          <p:cNvSpPr txBox="1">
            <a:spLocks noChangeArrowheads="1"/>
          </p:cNvSpPr>
          <p:nvPr/>
        </p:nvSpPr>
        <p:spPr bwMode="auto">
          <a:xfrm>
            <a:off x="1023938" y="306388"/>
            <a:ext cx="72231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200">
                <a:solidFill>
                  <a:srgbClr val="CC3300"/>
                </a:solidFill>
              </a:rPr>
              <a:t>Gamma model for estimates of variance</a:t>
            </a:r>
          </a:p>
        </p:txBody>
      </p:sp>
      <p:sp>
        <p:nvSpPr>
          <p:cNvPr id="50181" name="TextBox 4"/>
          <p:cNvSpPr txBox="1">
            <a:spLocks noChangeArrowheads="1"/>
          </p:cNvSpPr>
          <p:nvPr/>
        </p:nvSpPr>
        <p:spPr bwMode="auto">
          <a:xfrm>
            <a:off x="533400" y="971550"/>
            <a:ext cx="76962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Suppose the estimated variance </a:t>
            </a:r>
            <a:r>
              <a:rPr lang="en-US" i="1"/>
              <a:t>v</a:t>
            </a:r>
            <a:r>
              <a:rPr lang="en-US"/>
              <a:t> was obtained as the sample</a:t>
            </a:r>
          </a:p>
          <a:p>
            <a:r>
              <a:rPr lang="en-US"/>
              <a:t>variance from </a:t>
            </a:r>
            <a:r>
              <a:rPr lang="en-US" i="1"/>
              <a:t>n</a:t>
            </a:r>
            <a:r>
              <a:rPr lang="en-US"/>
              <a:t> observations of a Gaussian distributed bias </a:t>
            </a:r>
          </a:p>
          <a:p>
            <a:pPr>
              <a:spcAft>
                <a:spcPts val="1200"/>
              </a:spcAft>
            </a:pPr>
            <a:r>
              <a:rPr lang="en-US"/>
              <a:t>estimate </a:t>
            </a:r>
            <a:r>
              <a:rPr lang="en-US" i="1"/>
              <a:t>u</a:t>
            </a:r>
            <a:r>
              <a:rPr lang="en-US"/>
              <a:t>.</a:t>
            </a:r>
          </a:p>
          <a:p>
            <a:r>
              <a:rPr lang="en-US"/>
              <a:t>In this case one can show </a:t>
            </a:r>
            <a:r>
              <a:rPr lang="en-US" i="1"/>
              <a:t>v</a:t>
            </a:r>
            <a:r>
              <a:rPr lang="en-US"/>
              <a:t> is gamma distributed with </a:t>
            </a:r>
          </a:p>
        </p:txBody>
      </p:sp>
      <p:pic>
        <p:nvPicPr>
          <p:cNvPr id="5018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813" y="2724150"/>
            <a:ext cx="17653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2749550"/>
            <a:ext cx="16510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4" name="TextBox 7"/>
          <p:cNvSpPr txBox="1">
            <a:spLocks noChangeArrowheads="1"/>
          </p:cNvSpPr>
          <p:nvPr/>
        </p:nvSpPr>
        <p:spPr bwMode="auto">
          <a:xfrm>
            <a:off x="495300" y="3763963"/>
            <a:ext cx="84137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We can relate </a:t>
            </a:r>
            <a:r>
              <a:rPr lang="el-GR" i="1"/>
              <a:t>α</a:t>
            </a:r>
            <a:r>
              <a:rPr lang="en-US"/>
              <a:t> and </a:t>
            </a:r>
            <a:r>
              <a:rPr lang="el-GR" i="1"/>
              <a:t>β</a:t>
            </a:r>
            <a:r>
              <a:rPr lang="en-US"/>
              <a:t> to the relative uncertainty </a:t>
            </a:r>
            <a:r>
              <a:rPr lang="en-US" i="1"/>
              <a:t>r</a:t>
            </a:r>
            <a:r>
              <a:rPr lang="en-US"/>
              <a:t> in the systematic</a:t>
            </a:r>
          </a:p>
          <a:p>
            <a:r>
              <a:rPr lang="en-US"/>
              <a:t>uncertainty as reflected by the standard deviation of the sampling</a:t>
            </a:r>
          </a:p>
          <a:p>
            <a:r>
              <a:rPr lang="en-US"/>
              <a:t>distribution of </a:t>
            </a:r>
            <a:r>
              <a:rPr lang="en-US" i="1"/>
              <a:t>s</a:t>
            </a:r>
            <a:r>
              <a:rPr lang="en-US"/>
              <a:t>,  </a:t>
            </a:r>
            <a:r>
              <a:rPr lang="el-GR" i="1">
                <a:solidFill>
                  <a:srgbClr val="0000FF"/>
                </a:solidFill>
              </a:rPr>
              <a:t>σ</a:t>
            </a:r>
            <a:r>
              <a:rPr lang="en-US" i="1" baseline="-25000">
                <a:solidFill>
                  <a:srgbClr val="0000FF"/>
                </a:solidFill>
              </a:rPr>
              <a:t>s</a:t>
            </a:r>
            <a:endParaRPr lang="en-US"/>
          </a:p>
        </p:txBody>
      </p:sp>
      <p:pic>
        <p:nvPicPr>
          <p:cNvPr id="50185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563" y="5214938"/>
            <a:ext cx="26924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51202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U. Sussex / 29 Apr 2019 / Errors on Errors</a:t>
            </a:r>
            <a:endParaRPr lang="en-GB" sz="1400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ACAD415-10A9-444E-8E0C-8721D2870E8A}" type="slidenum">
              <a:rPr lang="en-GB" sz="1400"/>
              <a:pPr/>
              <a:t>47</a:t>
            </a:fld>
            <a:endParaRPr lang="en-GB" sz="1400"/>
          </a:p>
        </p:txBody>
      </p:sp>
      <p:sp>
        <p:nvSpPr>
          <p:cNvPr id="51204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Exact relation between </a:t>
            </a:r>
            <a:r>
              <a:rPr lang="en-GB" sz="3600" i="1">
                <a:solidFill>
                  <a:srgbClr val="CC3300"/>
                </a:solidFill>
              </a:rPr>
              <a:t>r</a:t>
            </a:r>
            <a:r>
              <a:rPr lang="en-GB" sz="3600">
                <a:solidFill>
                  <a:srgbClr val="CC3300"/>
                </a:solidFill>
              </a:rPr>
              <a:t> parameter and relative error on error</a:t>
            </a:r>
          </a:p>
        </p:txBody>
      </p:sp>
      <p:sp>
        <p:nvSpPr>
          <p:cNvPr id="51205" name="TextBox 1"/>
          <p:cNvSpPr txBox="1">
            <a:spLocks noChangeArrowheads="1"/>
          </p:cNvSpPr>
          <p:nvPr/>
        </p:nvSpPr>
        <p:spPr bwMode="auto">
          <a:xfrm>
            <a:off x="596900" y="1790700"/>
            <a:ext cx="30527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i="1"/>
              <a:t>r</a:t>
            </a:r>
            <a:r>
              <a:rPr lang="en-US"/>
              <a:t> parameter defined as: </a:t>
            </a:r>
          </a:p>
        </p:txBody>
      </p:sp>
      <p:pic>
        <p:nvPicPr>
          <p:cNvPr id="5120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825" y="1628775"/>
            <a:ext cx="26416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7" name="TextBox 4"/>
          <p:cNvSpPr txBox="1">
            <a:spLocks noChangeArrowheads="1"/>
          </p:cNvSpPr>
          <p:nvPr/>
        </p:nvSpPr>
        <p:spPr bwMode="auto">
          <a:xfrm>
            <a:off x="627063" y="2814638"/>
            <a:ext cx="7569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i="1"/>
              <a:t>v</a:t>
            </a:r>
            <a:r>
              <a:rPr lang="en-US"/>
              <a:t> ~ Gamma(</a:t>
            </a:r>
            <a:r>
              <a:rPr lang="el-GR" i="1"/>
              <a:t>α</a:t>
            </a:r>
            <a:r>
              <a:rPr lang="el-GR"/>
              <a:t>, </a:t>
            </a:r>
            <a:r>
              <a:rPr lang="el-GR" i="1"/>
              <a:t>β</a:t>
            </a:r>
            <a:r>
              <a:rPr lang="el-GR"/>
              <a:t>)</a:t>
            </a:r>
            <a:r>
              <a:rPr lang="en-US"/>
              <a:t> so </a:t>
            </a:r>
            <a:r>
              <a:rPr lang="en-US" i="1"/>
              <a:t>s</a:t>
            </a:r>
            <a:r>
              <a:rPr lang="en-US"/>
              <a:t> = √</a:t>
            </a:r>
            <a:r>
              <a:rPr lang="en-US" i="1"/>
              <a:t>v</a:t>
            </a:r>
            <a:r>
              <a:rPr lang="en-US"/>
              <a:t> follows</a:t>
            </a:r>
            <a:r>
              <a:rPr lang="el-GR"/>
              <a:t> </a:t>
            </a:r>
            <a:r>
              <a:rPr lang="en-US"/>
              <a:t>a Nakagami distribution</a:t>
            </a:r>
          </a:p>
        </p:txBody>
      </p:sp>
      <p:pic>
        <p:nvPicPr>
          <p:cNvPr id="5120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513" y="3416300"/>
            <a:ext cx="60515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9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425" y="4494213"/>
            <a:ext cx="2641600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0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63" y="5456238"/>
            <a:ext cx="39751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25" y="2379663"/>
            <a:ext cx="4513263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6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52227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U. Sussex / 29 Apr 2019 / Errors on Errors</a:t>
            </a:r>
            <a:endParaRPr lang="en-GB" sz="140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28F1B72-A255-C64A-B194-C14E91A9D876}" type="slidenum">
              <a:rPr lang="en-GB" sz="1400"/>
              <a:pPr/>
              <a:t>48</a:t>
            </a:fld>
            <a:endParaRPr lang="en-GB" sz="1400"/>
          </a:p>
        </p:txBody>
      </p:sp>
      <p:sp>
        <p:nvSpPr>
          <p:cNvPr id="52229" name="Rectangle 2"/>
          <p:cNvSpPr txBox="1">
            <a:spLocks noChangeArrowheads="1"/>
          </p:cNvSpPr>
          <p:nvPr/>
        </p:nvSpPr>
        <p:spPr bwMode="auto">
          <a:xfrm>
            <a:off x="895350" y="168275"/>
            <a:ext cx="7272338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Exact relation between </a:t>
            </a:r>
            <a:r>
              <a:rPr lang="en-GB" sz="3600" i="1">
                <a:solidFill>
                  <a:srgbClr val="CC3300"/>
                </a:solidFill>
              </a:rPr>
              <a:t>r</a:t>
            </a:r>
            <a:r>
              <a:rPr lang="en-GB" sz="3600">
                <a:solidFill>
                  <a:srgbClr val="CC3300"/>
                </a:solidFill>
              </a:rPr>
              <a:t> parameter and relative error on error (2)</a:t>
            </a:r>
          </a:p>
        </p:txBody>
      </p:sp>
      <p:sp>
        <p:nvSpPr>
          <p:cNvPr id="52230" name="TextBox 9"/>
          <p:cNvSpPr txBox="1">
            <a:spLocks noChangeArrowheads="1"/>
          </p:cNvSpPr>
          <p:nvPr/>
        </p:nvSpPr>
        <p:spPr bwMode="auto">
          <a:xfrm>
            <a:off x="841375" y="1408113"/>
            <a:ext cx="71104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The exact relation between the error and the error </a:t>
            </a:r>
            <a:r>
              <a:rPr lang="en-US" i="1"/>
              <a:t>r</a:t>
            </a:r>
            <a:r>
              <a:rPr lang="en-US" i="1" baseline="-25000"/>
              <a:t>s</a:t>
            </a:r>
            <a:r>
              <a:rPr lang="en-US"/>
              <a:t> and</a:t>
            </a:r>
          </a:p>
          <a:p>
            <a:r>
              <a:rPr lang="en-US"/>
              <a:t>the parameter </a:t>
            </a:r>
            <a:r>
              <a:rPr lang="en-US" i="1"/>
              <a:t>r</a:t>
            </a:r>
            <a:r>
              <a:rPr lang="en-US"/>
              <a:t> is therefore </a:t>
            </a:r>
          </a:p>
        </p:txBody>
      </p:sp>
      <p:pic>
        <p:nvPicPr>
          <p:cNvPr id="5223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4979988"/>
            <a:ext cx="132080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2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2382838"/>
            <a:ext cx="1554163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3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50" y="3521075"/>
            <a:ext cx="291465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4" name="TextBox 15"/>
          <p:cNvSpPr txBox="1">
            <a:spLocks noChangeArrowheads="1"/>
          </p:cNvSpPr>
          <p:nvPr/>
        </p:nvSpPr>
        <p:spPr bwMode="auto">
          <a:xfrm>
            <a:off x="504825" y="5875338"/>
            <a:ext cx="3203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i="1"/>
              <a:t>→  r</a:t>
            </a:r>
            <a:r>
              <a:rPr lang="en-US" i="1" baseline="-25000"/>
              <a:t>s</a:t>
            </a:r>
            <a:r>
              <a:rPr lang="en-US"/>
              <a:t> ≈ </a:t>
            </a:r>
            <a:r>
              <a:rPr lang="en-US" i="1"/>
              <a:t>r</a:t>
            </a:r>
            <a:r>
              <a:rPr lang="en-US"/>
              <a:t> good for </a:t>
            </a:r>
            <a:r>
              <a:rPr lang="en-US" i="1"/>
              <a:t>r</a:t>
            </a:r>
            <a:r>
              <a:rPr lang="en-US"/>
              <a:t> ⪅ 1.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53250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U. Sussex / 29 Apr 2019 / Errors on Errors</a:t>
            </a:r>
            <a:endParaRPr lang="en-GB" sz="1400"/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6C2B10B-5536-5F4C-B70B-94FF21271F37}" type="slidenum">
              <a:rPr lang="en-GB" sz="1400"/>
              <a:pPr/>
              <a:t>49</a:t>
            </a:fld>
            <a:endParaRPr lang="en-GB" sz="1400"/>
          </a:p>
        </p:txBody>
      </p:sp>
      <p:sp>
        <p:nvSpPr>
          <p:cNvPr id="53252" name="Rectangle 2"/>
          <p:cNvSpPr txBox="1">
            <a:spLocks noChangeArrowheads="1"/>
          </p:cNvSpPr>
          <p:nvPr/>
        </p:nvSpPr>
        <p:spPr bwMode="auto">
          <a:xfrm>
            <a:off x="1039813" y="228600"/>
            <a:ext cx="66246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200">
                <a:solidFill>
                  <a:srgbClr val="CC3300"/>
                </a:solidFill>
              </a:rPr>
              <a:t>PDG scale factor</a:t>
            </a:r>
          </a:p>
        </p:txBody>
      </p:sp>
      <p:sp>
        <p:nvSpPr>
          <p:cNvPr id="53253" name="TextBox 2"/>
          <p:cNvSpPr txBox="1">
            <a:spLocks noChangeArrowheads="1"/>
          </p:cNvSpPr>
          <p:nvPr/>
        </p:nvSpPr>
        <p:spPr bwMode="auto">
          <a:xfrm>
            <a:off x="484188" y="989013"/>
            <a:ext cx="84375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Suppose we do not want to take the quoted errors as</a:t>
            </a:r>
          </a:p>
          <a:p>
            <a:r>
              <a:rPr lang="en-US">
                <a:solidFill>
                  <a:srgbClr val="0000FF"/>
                </a:solidFill>
              </a:rPr>
              <a:t>known constants.   Scale the variances by a factor</a:t>
            </a:r>
            <a:r>
              <a:rPr lang="el-GR">
                <a:solidFill>
                  <a:srgbClr val="0000FF"/>
                </a:solidFill>
              </a:rPr>
              <a:t> </a:t>
            </a:r>
            <a:r>
              <a:rPr lang="el-GR" i="1">
                <a:solidFill>
                  <a:srgbClr val="0000FF"/>
                </a:solidFill>
              </a:rPr>
              <a:t>ϕ</a:t>
            </a:r>
            <a:r>
              <a:rPr lang="en-US">
                <a:solidFill>
                  <a:srgbClr val="0000FF"/>
                </a:solidFill>
              </a:rPr>
              <a:t>,</a:t>
            </a:r>
          </a:p>
        </p:txBody>
      </p:sp>
      <p:sp>
        <p:nvSpPr>
          <p:cNvPr id="53254" name="TextBox 3"/>
          <p:cNvSpPr txBox="1">
            <a:spLocks noChangeArrowheads="1"/>
          </p:cNvSpPr>
          <p:nvPr/>
        </p:nvSpPr>
        <p:spPr bwMode="auto">
          <a:xfrm>
            <a:off x="544513" y="2655888"/>
            <a:ext cx="23637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The likelihood </a:t>
            </a:r>
          </a:p>
          <a:p>
            <a:r>
              <a:rPr lang="en-US"/>
              <a:t>function becomes</a:t>
            </a:r>
          </a:p>
        </p:txBody>
      </p:sp>
      <p:pic>
        <p:nvPicPr>
          <p:cNvPr id="5325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00" y="2543175"/>
            <a:ext cx="57435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4398963"/>
            <a:ext cx="20066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7" name="TextBox 6"/>
          <p:cNvSpPr txBox="1">
            <a:spLocks noChangeArrowheads="1"/>
          </p:cNvSpPr>
          <p:nvPr/>
        </p:nvSpPr>
        <p:spPr bwMode="auto">
          <a:xfrm>
            <a:off x="495300" y="3778250"/>
            <a:ext cx="72040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The estimator for </a:t>
            </a:r>
            <a:r>
              <a:rPr lang="el-GR" i="1"/>
              <a:t>μ</a:t>
            </a:r>
            <a:r>
              <a:rPr lang="en-US"/>
              <a:t> is</a:t>
            </a:r>
            <a:r>
              <a:rPr lang="el-GR"/>
              <a:t> </a:t>
            </a:r>
            <a:r>
              <a:rPr lang="en-US"/>
              <a:t>the same as before; for </a:t>
            </a:r>
            <a:r>
              <a:rPr lang="el-GR" i="1">
                <a:solidFill>
                  <a:srgbClr val="0000FF"/>
                </a:solidFill>
              </a:rPr>
              <a:t>ϕ </a:t>
            </a:r>
            <a:r>
              <a:rPr lang="en-US"/>
              <a:t>ML gives </a:t>
            </a:r>
          </a:p>
        </p:txBody>
      </p:sp>
      <p:sp>
        <p:nvSpPr>
          <p:cNvPr id="53258" name="TextBox 7"/>
          <p:cNvSpPr txBox="1">
            <a:spLocks noChangeArrowheads="1"/>
          </p:cNvSpPr>
          <p:nvPr/>
        </p:nvSpPr>
        <p:spPr bwMode="auto">
          <a:xfrm>
            <a:off x="2671763" y="4602163"/>
            <a:ext cx="2295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which has a bias; </a:t>
            </a:r>
          </a:p>
        </p:txBody>
      </p:sp>
      <p:pic>
        <p:nvPicPr>
          <p:cNvPr id="5325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473575"/>
            <a:ext cx="17145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60" name="TextBox 9"/>
          <p:cNvSpPr txBox="1">
            <a:spLocks noChangeArrowheads="1"/>
          </p:cNvSpPr>
          <p:nvPr/>
        </p:nvSpPr>
        <p:spPr bwMode="auto">
          <a:xfrm>
            <a:off x="7092950" y="4618038"/>
            <a:ext cx="16367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is unbiased.</a:t>
            </a:r>
          </a:p>
        </p:txBody>
      </p:sp>
      <p:pic>
        <p:nvPicPr>
          <p:cNvPr id="53261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800" y="5573713"/>
            <a:ext cx="241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3262" name="Group 14"/>
          <p:cNvGrpSpPr>
            <a:grpSpLocks/>
          </p:cNvGrpSpPr>
          <p:nvPr/>
        </p:nvGrpSpPr>
        <p:grpSpPr bwMode="auto">
          <a:xfrm>
            <a:off x="495300" y="5641975"/>
            <a:ext cx="4352925" cy="493713"/>
            <a:chOff x="461840" y="5839404"/>
            <a:chExt cx="4352724" cy="494654"/>
          </a:xfrm>
        </p:grpSpPr>
        <p:sp>
          <p:nvSpPr>
            <p:cNvPr id="53264" name="TextBox 11"/>
            <p:cNvSpPr txBox="1">
              <a:spLocks noChangeArrowheads="1"/>
            </p:cNvSpPr>
            <p:nvPr/>
          </p:nvSpPr>
          <p:spPr bwMode="auto">
            <a:xfrm>
              <a:off x="461840" y="5872393"/>
              <a:ext cx="435272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The variance of</a:t>
              </a:r>
              <a:r>
                <a:rPr lang="el-GR"/>
                <a:t> </a:t>
              </a:r>
              <a:r>
                <a:rPr lang="el-GR" i="1"/>
                <a:t>μ</a:t>
              </a:r>
              <a:r>
                <a:rPr lang="en-US"/>
                <a:t> is inflated by </a:t>
              </a:r>
              <a:r>
                <a:rPr lang="el-GR" i="1">
                  <a:solidFill>
                    <a:srgbClr val="0000FF"/>
                  </a:solidFill>
                </a:rPr>
                <a:t>ϕ</a:t>
              </a:r>
              <a:r>
                <a:rPr lang="en-US"/>
                <a:t>:</a:t>
              </a:r>
            </a:p>
          </p:txBody>
        </p:sp>
        <p:sp>
          <p:nvSpPr>
            <p:cNvPr id="53265" name="TextBox 13"/>
            <p:cNvSpPr txBox="1">
              <a:spLocks noChangeArrowheads="1"/>
            </p:cNvSpPr>
            <p:nvPr/>
          </p:nvSpPr>
          <p:spPr bwMode="auto">
            <a:xfrm>
              <a:off x="2474137" y="5839404"/>
              <a:ext cx="29298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l-GR" sz="1800"/>
                <a:t>^</a:t>
              </a:r>
              <a:endParaRPr lang="en-US" sz="1800"/>
            </a:p>
          </p:txBody>
        </p:sp>
      </p:grpSp>
      <p:pic>
        <p:nvPicPr>
          <p:cNvPr id="53263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0" y="1939925"/>
            <a:ext cx="16891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11266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U. Sussex / 29 Apr 2019 / Errors on Errors</a:t>
            </a:r>
            <a:endParaRPr lang="en-GB" sz="1400"/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CC02CB6-C8DE-894A-9F85-6DAA821D0AA7}" type="slidenum">
              <a:rPr lang="en-GB" sz="1400"/>
              <a:pPr/>
              <a:t>5</a:t>
            </a:fld>
            <a:endParaRPr lang="en-GB" sz="1400"/>
          </a:p>
        </p:txBody>
      </p:sp>
      <p:sp>
        <p:nvSpPr>
          <p:cNvPr id="11268" name="Rectangle 2"/>
          <p:cNvSpPr txBox="1">
            <a:spLocks noChangeArrowheads="1"/>
          </p:cNvSpPr>
          <p:nvPr/>
        </p:nvSpPr>
        <p:spPr bwMode="auto">
          <a:xfrm>
            <a:off x="405715" y="180975"/>
            <a:ext cx="816719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 smtClean="0">
                <a:solidFill>
                  <a:srgbClr val="CC3300"/>
                </a:solidFill>
              </a:rPr>
              <a:t>Least Squares ← Maximum Likelihood</a:t>
            </a:r>
            <a:endParaRPr lang="en-GB" sz="3600" baseline="-25000" dirty="0">
              <a:solidFill>
                <a:srgbClr val="CC3300"/>
              </a:solidFill>
            </a:endParaRPr>
          </a:p>
        </p:txBody>
      </p:sp>
      <p:sp>
        <p:nvSpPr>
          <p:cNvPr id="11269" name="TextBox 1"/>
          <p:cNvSpPr txBox="1">
            <a:spLocks noChangeArrowheads="1"/>
          </p:cNvSpPr>
          <p:nvPr/>
        </p:nvSpPr>
        <p:spPr bwMode="auto">
          <a:xfrm>
            <a:off x="516805" y="4537839"/>
            <a:ext cx="7481888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 smtClean="0"/>
              <a:t>Tails </a:t>
            </a:r>
            <a:r>
              <a:rPr lang="en-US" dirty="0"/>
              <a:t>of Gaussian fall off very </a:t>
            </a:r>
            <a:r>
              <a:rPr lang="en-US" dirty="0" smtClean="0"/>
              <a:t>fast</a:t>
            </a:r>
            <a:r>
              <a:rPr lang="en-US" dirty="0"/>
              <a:t>; points away from the</a:t>
            </a:r>
          </a:p>
          <a:p>
            <a:r>
              <a:rPr lang="en-US" dirty="0"/>
              <a:t>curve (“outliers”) have strong influence on parameter estimates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842" y="1945795"/>
            <a:ext cx="4876800" cy="99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9192" y="846776"/>
            <a:ext cx="75870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Method of Least </a:t>
            </a:r>
            <a:r>
              <a:rPr lang="en-US" dirty="0"/>
              <a:t>S</a:t>
            </a:r>
            <a:r>
              <a:rPr lang="en-US" dirty="0" smtClean="0"/>
              <a:t>quares follows from method of Maximum</a:t>
            </a:r>
          </a:p>
          <a:p>
            <a:r>
              <a:rPr lang="en-US" dirty="0" smtClean="0"/>
              <a:t>Likelihood if independent measured </a:t>
            </a:r>
            <a:r>
              <a:rPr lang="en-US" i="1" dirty="0" err="1" smtClean="0"/>
              <a:t>y</a:t>
            </a:r>
            <a:r>
              <a:rPr lang="en-US" i="1" baseline="-25000" dirty="0" err="1" smtClean="0"/>
              <a:t>i</a:t>
            </a:r>
            <a:r>
              <a:rPr lang="en-US" dirty="0" smtClean="0"/>
              <a:t> ~ Gaussian.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3700" y="3271002"/>
            <a:ext cx="58166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11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5427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U. Sussex / 29 Apr 2019 / Errors on Errors</a:t>
            </a:r>
            <a:endParaRPr lang="en-GB" sz="140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36D9BA9-2269-7241-B9EE-A3E809E2DB55}" type="slidenum">
              <a:rPr lang="en-GB" sz="1400"/>
              <a:pPr/>
              <a:t>50</a:t>
            </a:fld>
            <a:endParaRPr lang="en-GB" sz="1400"/>
          </a:p>
        </p:txBody>
      </p:sp>
      <p:pic>
        <p:nvPicPr>
          <p:cNvPr id="54276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923925"/>
            <a:ext cx="8237538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2"/>
          <p:cNvSpPr txBox="1">
            <a:spLocks noChangeArrowheads="1"/>
          </p:cNvSpPr>
          <p:nvPr/>
        </p:nvSpPr>
        <p:spPr bwMode="auto">
          <a:xfrm>
            <a:off x="382588" y="176213"/>
            <a:ext cx="575945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200">
                <a:solidFill>
                  <a:srgbClr val="CC3300"/>
                </a:solidFill>
              </a:rPr>
              <a:t>Bayesian approach</a:t>
            </a:r>
          </a:p>
        </p:txBody>
      </p:sp>
      <p:sp>
        <p:nvSpPr>
          <p:cNvPr id="54278" name="Text Box 3"/>
          <p:cNvSpPr txBox="1">
            <a:spLocks noChangeArrowheads="1"/>
          </p:cNvSpPr>
          <p:nvPr/>
        </p:nvSpPr>
        <p:spPr bwMode="auto">
          <a:xfrm>
            <a:off x="393700" y="2347913"/>
            <a:ext cx="465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ct val="40000"/>
              </a:spcAft>
            </a:pPr>
            <a:r>
              <a:rPr lang="en-US"/>
              <a:t>Given measurements: </a:t>
            </a:r>
          </a:p>
        </p:txBody>
      </p:sp>
      <p:sp>
        <p:nvSpPr>
          <p:cNvPr id="54279" name="Text Box 4"/>
          <p:cNvSpPr txBox="1">
            <a:spLocks noChangeArrowheads="1"/>
          </p:cNvSpPr>
          <p:nvPr/>
        </p:nvSpPr>
        <p:spPr bwMode="auto">
          <a:xfrm>
            <a:off x="406400" y="3008313"/>
            <a:ext cx="465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ct val="40000"/>
              </a:spcAft>
            </a:pPr>
            <a:r>
              <a:rPr lang="en-US"/>
              <a:t>and (usually) covariances:</a:t>
            </a:r>
          </a:p>
        </p:txBody>
      </p:sp>
      <p:sp>
        <p:nvSpPr>
          <p:cNvPr id="54280" name="Rectangle 5"/>
          <p:cNvSpPr>
            <a:spLocks noChangeArrowheads="1"/>
          </p:cNvSpPr>
          <p:nvPr/>
        </p:nvSpPr>
        <p:spPr bwMode="auto">
          <a:xfrm>
            <a:off x="414338" y="3690938"/>
            <a:ext cx="2152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Predicted value:</a:t>
            </a:r>
          </a:p>
        </p:txBody>
      </p:sp>
      <p:pic>
        <p:nvPicPr>
          <p:cNvPr id="54281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3" y="3854450"/>
            <a:ext cx="24384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2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563" y="2400300"/>
            <a:ext cx="3898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3" name="Text Box 8"/>
          <p:cNvSpPr txBox="1">
            <a:spLocks noChangeArrowheads="1"/>
          </p:cNvSpPr>
          <p:nvPr/>
        </p:nvSpPr>
        <p:spPr bwMode="auto">
          <a:xfrm>
            <a:off x="835025" y="4316413"/>
            <a:ext cx="2281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control variable</a:t>
            </a:r>
          </a:p>
        </p:txBody>
      </p:sp>
      <p:sp>
        <p:nvSpPr>
          <p:cNvPr id="54284" name="Text Box 9"/>
          <p:cNvSpPr txBox="1">
            <a:spLocks noChangeArrowheads="1"/>
          </p:cNvSpPr>
          <p:nvPr/>
        </p:nvSpPr>
        <p:spPr bwMode="auto">
          <a:xfrm>
            <a:off x="3502025" y="4316413"/>
            <a:ext cx="157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parameters</a:t>
            </a:r>
          </a:p>
        </p:txBody>
      </p:sp>
      <p:sp>
        <p:nvSpPr>
          <p:cNvPr id="54285" name="Text Box 10"/>
          <p:cNvSpPr txBox="1">
            <a:spLocks noChangeArrowheads="1"/>
          </p:cNvSpPr>
          <p:nvPr/>
        </p:nvSpPr>
        <p:spPr bwMode="auto">
          <a:xfrm>
            <a:off x="7553325" y="4316413"/>
            <a:ext cx="67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bias</a:t>
            </a:r>
          </a:p>
        </p:txBody>
      </p:sp>
      <p:sp>
        <p:nvSpPr>
          <p:cNvPr id="54286" name="Line 11"/>
          <p:cNvSpPr>
            <a:spLocks noChangeShapeType="1"/>
          </p:cNvSpPr>
          <p:nvPr/>
        </p:nvSpPr>
        <p:spPr bwMode="auto">
          <a:xfrm flipV="1">
            <a:off x="2819400" y="4160838"/>
            <a:ext cx="139700" cy="2159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7" name="Line 12"/>
          <p:cNvSpPr>
            <a:spLocks noChangeShapeType="1"/>
          </p:cNvSpPr>
          <p:nvPr/>
        </p:nvSpPr>
        <p:spPr bwMode="auto">
          <a:xfrm flipH="1" flipV="1">
            <a:off x="3348038" y="4100513"/>
            <a:ext cx="207962" cy="288925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8" name="Line 13"/>
          <p:cNvSpPr>
            <a:spLocks noChangeShapeType="1"/>
          </p:cNvSpPr>
          <p:nvPr/>
        </p:nvSpPr>
        <p:spPr bwMode="auto">
          <a:xfrm flipV="1">
            <a:off x="8255000" y="4237038"/>
            <a:ext cx="203200" cy="2286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9" name="Text Box 14"/>
          <p:cNvSpPr txBox="1">
            <a:spLocks noChangeArrowheads="1"/>
          </p:cNvSpPr>
          <p:nvPr/>
        </p:nvSpPr>
        <p:spPr bwMode="auto">
          <a:xfrm>
            <a:off x="492125" y="4875213"/>
            <a:ext cx="28590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ct val="40000"/>
              </a:spcAft>
            </a:pPr>
            <a:r>
              <a:rPr lang="en-US"/>
              <a:t>Frequentist approach: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54290" name="Text Box 15"/>
          <p:cNvSpPr txBox="1">
            <a:spLocks noChangeArrowheads="1"/>
          </p:cNvSpPr>
          <p:nvPr/>
        </p:nvSpPr>
        <p:spPr bwMode="auto">
          <a:xfrm>
            <a:off x="454025" y="5611813"/>
            <a:ext cx="1366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ct val="40000"/>
              </a:spcAft>
            </a:pPr>
            <a:r>
              <a:rPr lang="en-US"/>
              <a:t>Minimize</a:t>
            </a:r>
            <a:endParaRPr lang="en-US">
              <a:solidFill>
                <a:schemeClr val="bg2"/>
              </a:solidFill>
            </a:endParaRPr>
          </a:p>
        </p:txBody>
      </p:sp>
      <p:pic>
        <p:nvPicPr>
          <p:cNvPr id="54291" name="Picture 1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163" y="5683250"/>
            <a:ext cx="4254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92" name="Picture 1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463" y="3092450"/>
            <a:ext cx="14859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93" name="Picture 1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275" y="4973638"/>
            <a:ext cx="226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94" name="Text Box 20"/>
          <p:cNvSpPr txBox="1">
            <a:spLocks noChangeArrowheads="1"/>
          </p:cNvSpPr>
          <p:nvPr/>
        </p:nvSpPr>
        <p:spPr bwMode="auto">
          <a:xfrm>
            <a:off x="3832225" y="3706813"/>
            <a:ext cx="2320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expectation value</a:t>
            </a:r>
          </a:p>
        </p:txBody>
      </p:sp>
      <p:pic>
        <p:nvPicPr>
          <p:cNvPr id="54295" name="Picture 2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3" y="3829050"/>
            <a:ext cx="10287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55298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U. Sussex / 29 Apr 2019 / Errors on Errors</a:t>
            </a:r>
            <a:endParaRPr lang="en-GB" sz="1400"/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6C28C23-0090-E94D-AA26-2F3549073603}" type="slidenum">
              <a:rPr lang="en-GB" sz="1400"/>
              <a:pPr/>
              <a:t>51</a:t>
            </a:fld>
            <a:endParaRPr lang="en-GB" sz="1400"/>
          </a:p>
        </p:txBody>
      </p:sp>
      <p:sp>
        <p:nvSpPr>
          <p:cNvPr id="55300" name="Rectangle 2"/>
          <p:cNvSpPr txBox="1">
            <a:spLocks noChangeArrowheads="1"/>
          </p:cNvSpPr>
          <p:nvPr/>
        </p:nvSpPr>
        <p:spPr bwMode="auto">
          <a:xfrm>
            <a:off x="107950" y="468313"/>
            <a:ext cx="470217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200">
                <a:solidFill>
                  <a:srgbClr val="CC3300"/>
                </a:solidFill>
              </a:rPr>
              <a:t>Its Bayesian equivalent</a:t>
            </a:r>
          </a:p>
        </p:txBody>
      </p:sp>
      <p:pic>
        <p:nvPicPr>
          <p:cNvPr id="55301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863" y="2946400"/>
            <a:ext cx="1752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813" y="3568700"/>
            <a:ext cx="35814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3" name="Text Box 5"/>
          <p:cNvSpPr txBox="1">
            <a:spLocks noChangeArrowheads="1"/>
          </p:cNvSpPr>
          <p:nvPr/>
        </p:nvSpPr>
        <p:spPr bwMode="auto">
          <a:xfrm>
            <a:off x="593725" y="3465513"/>
            <a:ext cx="3186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and use Bayes’ theorem:</a:t>
            </a:r>
          </a:p>
        </p:txBody>
      </p:sp>
      <p:sp>
        <p:nvSpPr>
          <p:cNvPr id="55304" name="Text Box 6"/>
          <p:cNvSpPr txBox="1">
            <a:spLocks noChangeArrowheads="1"/>
          </p:cNvSpPr>
          <p:nvPr/>
        </p:nvSpPr>
        <p:spPr bwMode="auto">
          <a:xfrm>
            <a:off x="606425" y="4157663"/>
            <a:ext cx="7924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To get desired probability for </a:t>
            </a:r>
            <a:r>
              <a:rPr lang="el-GR" i="1">
                <a:latin typeface="Symbol" charset="0"/>
                <a:sym typeface="Symbol" charset="0"/>
              </a:rPr>
              <a:t>θ</a:t>
            </a:r>
            <a:r>
              <a:rPr lang="en-US"/>
              <a:t>, integrate (marginalize) over </a:t>
            </a:r>
            <a:r>
              <a:rPr lang="en-US" i="1"/>
              <a:t>b</a:t>
            </a:r>
            <a:r>
              <a:rPr lang="en-US"/>
              <a:t>:</a:t>
            </a:r>
          </a:p>
        </p:txBody>
      </p:sp>
      <p:pic>
        <p:nvPicPr>
          <p:cNvPr id="55305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963" y="4806950"/>
            <a:ext cx="26797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6" name="Text Box 8"/>
          <p:cNvSpPr txBox="1">
            <a:spLocks noChangeArrowheads="1"/>
          </p:cNvSpPr>
          <p:nvPr/>
        </p:nvSpPr>
        <p:spPr bwMode="auto">
          <a:xfrm>
            <a:off x="263525" y="5421313"/>
            <a:ext cx="85232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CC3300"/>
                </a:solidFill>
                <a:cs typeface="Times New Roman" charset="0"/>
              </a:rPr>
              <a:t>→</a:t>
            </a:r>
            <a:r>
              <a:rPr lang="en-US">
                <a:cs typeface="Times New Roman" charset="0"/>
              </a:rPr>
              <a:t> Posterior is Gaussian with mode same as least squares estimator, </a:t>
            </a:r>
          </a:p>
          <a:p>
            <a:r>
              <a:rPr lang="en-US">
                <a:latin typeface="Symbol" charset="0"/>
                <a:cs typeface="Times New Roman" charset="0"/>
                <a:sym typeface="Symbol" charset="0"/>
              </a:rPr>
              <a:t>     </a:t>
            </a:r>
            <a:r>
              <a:rPr lang="el-GR" i="1">
                <a:latin typeface="Symbol" charset="0"/>
                <a:cs typeface="Times New Roman" charset="0"/>
                <a:sym typeface="Symbol" charset="0"/>
              </a:rPr>
              <a:t>     σ</a:t>
            </a:r>
            <a:r>
              <a:rPr lang="el-GR" i="1" baseline="-25000">
                <a:latin typeface="Symbol" charset="0"/>
                <a:cs typeface="Times New Roman" charset="0"/>
                <a:sym typeface="Symbol" charset="0"/>
              </a:rPr>
              <a:t>θ</a:t>
            </a:r>
            <a:r>
              <a:rPr lang="en-US">
                <a:latin typeface="Symbol" charset="0"/>
                <a:cs typeface="Times New Roman" charset="0"/>
                <a:sym typeface="Symbol" charset="0"/>
              </a:rPr>
              <a:t>  </a:t>
            </a:r>
            <a:r>
              <a:rPr lang="en-US">
                <a:cs typeface="Times New Roman" charset="0"/>
              </a:rPr>
              <a:t>same as from </a:t>
            </a:r>
            <a:r>
              <a:rPr lang="el-GR" i="1">
                <a:latin typeface="Symbol" charset="0"/>
                <a:cs typeface="Times New Roman" charset="0"/>
                <a:sym typeface="Symbol" charset="0"/>
              </a:rPr>
              <a:t>χ</a:t>
            </a:r>
            <a:r>
              <a:rPr lang="en-US" baseline="30000">
                <a:cs typeface="Times New Roman" charset="0"/>
                <a:sym typeface="Symbol" charset="0"/>
              </a:rPr>
              <a:t>2</a:t>
            </a:r>
            <a:r>
              <a:rPr lang="en-US">
                <a:cs typeface="Times New Roman" charset="0"/>
              </a:rPr>
              <a:t> = </a:t>
            </a:r>
            <a:r>
              <a:rPr lang="el-GR" i="1">
                <a:latin typeface="Symbol" charset="0"/>
                <a:cs typeface="Times New Roman" charset="0"/>
                <a:sym typeface="Symbol" charset="0"/>
              </a:rPr>
              <a:t>χ</a:t>
            </a:r>
            <a:r>
              <a:rPr lang="en-US" baseline="30000">
                <a:cs typeface="Times New Roman" charset="0"/>
                <a:sym typeface="Symbol" charset="0"/>
              </a:rPr>
              <a:t>2</a:t>
            </a:r>
            <a:r>
              <a:rPr lang="en-US" baseline="-25000">
                <a:cs typeface="Times New Roman" charset="0"/>
                <a:sym typeface="Symbol" charset="0"/>
              </a:rPr>
              <a:t>min</a:t>
            </a:r>
            <a:r>
              <a:rPr lang="en-US">
                <a:cs typeface="Times New Roman" charset="0"/>
              </a:rPr>
              <a:t> + 1.  (Back where we started!)</a:t>
            </a:r>
          </a:p>
        </p:txBody>
      </p:sp>
      <p:pic>
        <p:nvPicPr>
          <p:cNvPr id="55307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563" y="1974850"/>
            <a:ext cx="30607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8" name="Picture 1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863" y="1060450"/>
            <a:ext cx="660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9" name="Text Box 11"/>
          <p:cNvSpPr txBox="1">
            <a:spLocks noChangeArrowheads="1"/>
          </p:cNvSpPr>
          <p:nvPr/>
        </p:nvSpPr>
        <p:spPr bwMode="auto">
          <a:xfrm>
            <a:off x="542925" y="1052513"/>
            <a:ext cx="792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Take</a:t>
            </a:r>
          </a:p>
        </p:txBody>
      </p:sp>
      <p:sp>
        <p:nvSpPr>
          <p:cNvPr id="55310" name="Line 12"/>
          <p:cNvSpPr>
            <a:spLocks noChangeShapeType="1"/>
          </p:cNvSpPr>
          <p:nvPr/>
        </p:nvSpPr>
        <p:spPr bwMode="auto">
          <a:xfrm flipH="1">
            <a:off x="4610100" y="2852738"/>
            <a:ext cx="889000" cy="5207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1" name="Text Box 13"/>
          <p:cNvSpPr txBox="1">
            <a:spLocks noChangeArrowheads="1"/>
          </p:cNvSpPr>
          <p:nvPr/>
        </p:nvSpPr>
        <p:spPr bwMode="auto">
          <a:xfrm>
            <a:off x="5648325" y="2411413"/>
            <a:ext cx="23304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Joint probability</a:t>
            </a:r>
          </a:p>
          <a:p>
            <a:r>
              <a:rPr lang="en-US"/>
              <a:t>for all parameters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>
          <a:xfrm>
            <a:off x="157163" y="254000"/>
            <a:ext cx="8716962" cy="461963"/>
          </a:xfrm>
        </p:spPr>
        <p:txBody>
          <a:bodyPr/>
          <a:lstStyle/>
          <a:p>
            <a:r>
              <a:rPr lang="en-GB" sz="32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Bayesian approach with non-Gaussian prior </a:t>
            </a:r>
            <a:r>
              <a:rPr lang="el-GR" sz="3200" i="1">
                <a:solidFill>
                  <a:srgbClr val="CC3300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π</a:t>
            </a:r>
            <a:r>
              <a:rPr lang="en-GB" sz="3200" i="1" baseline="-250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b</a:t>
            </a:r>
            <a:r>
              <a:rPr lang="en-GB" sz="32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(</a:t>
            </a:r>
            <a:r>
              <a:rPr lang="en-GB" sz="3200" i="1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b</a:t>
            </a:r>
            <a:r>
              <a:rPr lang="en-GB" sz="32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  <p:sp>
        <p:nvSpPr>
          <p:cNvPr id="56324" name="Text Box 3"/>
          <p:cNvSpPr txBox="1">
            <a:spLocks noChangeArrowheads="1"/>
          </p:cNvSpPr>
          <p:nvPr/>
        </p:nvSpPr>
        <p:spPr bwMode="auto">
          <a:xfrm>
            <a:off x="428625" y="1112838"/>
            <a:ext cx="6069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Suppose now the experiment is characterized by</a:t>
            </a:r>
          </a:p>
        </p:txBody>
      </p:sp>
      <p:pic>
        <p:nvPicPr>
          <p:cNvPr id="56325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463" y="1744663"/>
            <a:ext cx="47625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6" name="Text Box 5"/>
          <p:cNvSpPr txBox="1">
            <a:spLocks noChangeArrowheads="1"/>
          </p:cNvSpPr>
          <p:nvPr/>
        </p:nvSpPr>
        <p:spPr bwMode="auto">
          <a:xfrm>
            <a:off x="504825" y="2365375"/>
            <a:ext cx="8277225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where </a:t>
            </a:r>
            <a:r>
              <a:rPr lang="en-US" i="1"/>
              <a:t>s</a:t>
            </a:r>
            <a:r>
              <a:rPr lang="en-US" i="1" baseline="-25000"/>
              <a:t>i</a:t>
            </a:r>
            <a:r>
              <a:rPr lang="en-US"/>
              <a:t> is an (unreported) factor by which the systematic error is </a:t>
            </a:r>
          </a:p>
          <a:p>
            <a:pPr>
              <a:spcAft>
                <a:spcPct val="40000"/>
              </a:spcAft>
            </a:pPr>
            <a:r>
              <a:rPr lang="en-US"/>
              <a:t>over/under-estimated.</a:t>
            </a:r>
          </a:p>
          <a:p>
            <a:r>
              <a:rPr lang="en-US"/>
              <a:t>Assume correct error for a Gaussian </a:t>
            </a:r>
            <a:r>
              <a:rPr lang="el-GR" i="1">
                <a:latin typeface="Symbol" charset="0"/>
                <a:sym typeface="Symbol" charset="0"/>
              </a:rPr>
              <a:t>π</a:t>
            </a:r>
            <a:r>
              <a:rPr lang="en-US" i="1" baseline="-25000">
                <a:sym typeface="Symbol" charset="0"/>
              </a:rPr>
              <a:t>b</a:t>
            </a:r>
            <a:r>
              <a:rPr lang="en-US"/>
              <a:t>(</a:t>
            </a:r>
            <a:r>
              <a:rPr lang="en-US" i="1"/>
              <a:t>b</a:t>
            </a:r>
            <a:r>
              <a:rPr lang="en-US"/>
              <a:t>) would be </a:t>
            </a:r>
            <a:r>
              <a:rPr lang="en-US" i="1"/>
              <a:t>s</a:t>
            </a:r>
            <a:r>
              <a:rPr lang="en-US" i="1" baseline="-25000"/>
              <a:t>i</a:t>
            </a:r>
            <a:r>
              <a:rPr lang="el-GR" i="1">
                <a:latin typeface="Symbol" charset="0"/>
                <a:sym typeface="Symbol" charset="0"/>
              </a:rPr>
              <a:t>σ</a:t>
            </a:r>
            <a:r>
              <a:rPr lang="en-US" i="1" baseline="-25000">
                <a:sym typeface="Symbol" charset="0"/>
              </a:rPr>
              <a:t>i</a:t>
            </a:r>
            <a:r>
              <a:rPr lang="en-US" baseline="30000">
                <a:sym typeface="Symbol" charset="0"/>
              </a:rPr>
              <a:t>sys</a:t>
            </a:r>
            <a:r>
              <a:rPr lang="en-US"/>
              <a:t>, so</a:t>
            </a:r>
          </a:p>
        </p:txBody>
      </p:sp>
      <p:sp>
        <p:nvSpPr>
          <p:cNvPr id="56327" name="Text Box 6"/>
          <p:cNvSpPr txBox="1">
            <a:spLocks noChangeArrowheads="1"/>
          </p:cNvSpPr>
          <p:nvPr/>
        </p:nvSpPr>
        <p:spPr bwMode="auto">
          <a:xfrm>
            <a:off x="4886325" y="5216525"/>
            <a:ext cx="29813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Width of </a:t>
            </a:r>
            <a:r>
              <a:rPr lang="el-GR" i="1">
                <a:latin typeface="Symbol" charset="0"/>
                <a:sym typeface="Symbol" charset="0"/>
              </a:rPr>
              <a:t>σ</a:t>
            </a:r>
            <a:r>
              <a:rPr lang="en-US" i="1" baseline="-25000">
                <a:sym typeface="Symbol" charset="0"/>
              </a:rPr>
              <a:t>s</a:t>
            </a:r>
            <a:r>
              <a:rPr lang="en-US"/>
              <a:t>(</a:t>
            </a:r>
            <a:r>
              <a:rPr lang="en-US" i="1"/>
              <a:t>s</a:t>
            </a:r>
            <a:r>
              <a:rPr lang="en-US" i="1" baseline="-25000"/>
              <a:t>i</a:t>
            </a:r>
            <a:r>
              <a:rPr lang="en-US"/>
              <a:t>) reflects</a:t>
            </a:r>
          </a:p>
          <a:p>
            <a:r>
              <a:rPr lang="en-US"/>
              <a:t>‘error on the error’.</a:t>
            </a:r>
          </a:p>
        </p:txBody>
      </p:sp>
      <p:sp>
        <p:nvSpPr>
          <p:cNvPr id="56328" name="Line 7"/>
          <p:cNvSpPr>
            <a:spLocks noChangeShapeType="1"/>
          </p:cNvSpPr>
          <p:nvPr/>
        </p:nvSpPr>
        <p:spPr bwMode="auto">
          <a:xfrm flipH="1" flipV="1">
            <a:off x="6388100" y="4622800"/>
            <a:ext cx="76200" cy="4826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6329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13" y="3948113"/>
            <a:ext cx="61087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3213"/>
            <a:ext cx="5397500" cy="360362"/>
          </a:xfrm>
        </p:spPr>
        <p:txBody>
          <a:bodyPr/>
          <a:lstStyle/>
          <a:p>
            <a:r>
              <a:rPr lang="en-GB" sz="32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Error-on-error function </a:t>
            </a:r>
            <a:r>
              <a:rPr lang="el-GR" sz="3200" i="1">
                <a:solidFill>
                  <a:srgbClr val="CC3300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π</a:t>
            </a:r>
            <a:r>
              <a:rPr lang="en-GB" sz="3200" i="1" baseline="-250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s</a:t>
            </a:r>
            <a:r>
              <a:rPr lang="en-GB" sz="32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(</a:t>
            </a:r>
            <a:r>
              <a:rPr lang="en-GB" sz="3200" i="1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</a:t>
            </a:r>
            <a:r>
              <a:rPr lang="en-GB" sz="32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  <p:sp>
        <p:nvSpPr>
          <p:cNvPr id="57348" name="Text Box 3"/>
          <p:cNvSpPr txBox="1">
            <a:spLocks noChangeArrowheads="1"/>
          </p:cNvSpPr>
          <p:nvPr/>
        </p:nvSpPr>
        <p:spPr bwMode="auto">
          <a:xfrm>
            <a:off x="466725" y="779463"/>
            <a:ext cx="73183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A simple unimodal probability density for 0 &lt; </a:t>
            </a:r>
            <a:r>
              <a:rPr lang="en-US" i="1"/>
              <a:t>s</a:t>
            </a:r>
            <a:r>
              <a:rPr lang="en-US"/>
              <a:t> &lt; 1 with </a:t>
            </a:r>
          </a:p>
          <a:p>
            <a:r>
              <a:rPr lang="en-US"/>
              <a:t>adjustable mean and variance is the Gamma distribution:</a:t>
            </a:r>
          </a:p>
        </p:txBody>
      </p:sp>
      <p:pic>
        <p:nvPicPr>
          <p:cNvPr id="57349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1865313"/>
            <a:ext cx="26289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0" name="Text Box 5"/>
          <p:cNvSpPr txBox="1">
            <a:spLocks noChangeArrowheads="1"/>
          </p:cNvSpPr>
          <p:nvPr/>
        </p:nvSpPr>
        <p:spPr bwMode="auto">
          <a:xfrm>
            <a:off x="454025" y="3038475"/>
            <a:ext cx="36369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Want e.g. expectation value </a:t>
            </a:r>
          </a:p>
          <a:p>
            <a:r>
              <a:rPr lang="en-US"/>
              <a:t>of 1 and adjustable standard </a:t>
            </a:r>
          </a:p>
          <a:p>
            <a:r>
              <a:rPr lang="en-US"/>
              <a:t>Deviation </a:t>
            </a:r>
            <a:r>
              <a:rPr lang="el-GR" i="1">
                <a:latin typeface="Symbol" charset="0"/>
                <a:sym typeface="Symbol" charset="0"/>
              </a:rPr>
              <a:t>σ</a:t>
            </a:r>
            <a:r>
              <a:rPr lang="en-US" i="1" baseline="-25000">
                <a:sym typeface="Symbol" charset="0"/>
              </a:rPr>
              <a:t>s</a:t>
            </a:r>
            <a:r>
              <a:rPr lang="en-US"/>
              <a:t> , i.e., </a:t>
            </a:r>
          </a:p>
        </p:txBody>
      </p:sp>
      <p:pic>
        <p:nvPicPr>
          <p:cNvPr id="57351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3810000"/>
            <a:ext cx="196215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2" name="Text Box 7"/>
          <p:cNvSpPr txBox="1">
            <a:spLocks noChangeArrowheads="1"/>
          </p:cNvSpPr>
          <p:nvPr/>
        </p:nvSpPr>
        <p:spPr bwMode="auto">
          <a:xfrm>
            <a:off x="5000625" y="1717675"/>
            <a:ext cx="20288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mean = </a:t>
            </a:r>
            <a:r>
              <a:rPr lang="en-US" i="1">
                <a:solidFill>
                  <a:schemeClr val="bg2"/>
                </a:solidFill>
              </a:rPr>
              <a:t>b</a:t>
            </a:r>
            <a:r>
              <a:rPr lang="en-US">
                <a:solidFill>
                  <a:schemeClr val="bg2"/>
                </a:solidFill>
              </a:rPr>
              <a:t>/</a:t>
            </a:r>
            <a:r>
              <a:rPr lang="en-US" i="1">
                <a:solidFill>
                  <a:schemeClr val="bg2"/>
                </a:solidFill>
              </a:rPr>
              <a:t>a</a:t>
            </a:r>
          </a:p>
          <a:p>
            <a:r>
              <a:rPr lang="en-US">
                <a:solidFill>
                  <a:schemeClr val="bg2"/>
                </a:solidFill>
              </a:rPr>
              <a:t>variance = </a:t>
            </a:r>
            <a:r>
              <a:rPr lang="en-US" i="1">
                <a:solidFill>
                  <a:schemeClr val="bg2"/>
                </a:solidFill>
              </a:rPr>
              <a:t>b</a:t>
            </a:r>
            <a:r>
              <a:rPr lang="en-US">
                <a:solidFill>
                  <a:schemeClr val="bg2"/>
                </a:solidFill>
              </a:rPr>
              <a:t>/</a:t>
            </a:r>
            <a:r>
              <a:rPr lang="en-US" i="1">
                <a:solidFill>
                  <a:schemeClr val="bg2"/>
                </a:solidFill>
              </a:rPr>
              <a:t>a</a:t>
            </a:r>
            <a:r>
              <a:rPr lang="en-US" baseline="3000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57353" name="Text Box 8"/>
          <p:cNvSpPr txBox="1">
            <a:spLocks noChangeArrowheads="1"/>
          </p:cNvSpPr>
          <p:nvPr/>
        </p:nvSpPr>
        <p:spPr bwMode="auto">
          <a:xfrm>
            <a:off x="412750" y="5089525"/>
            <a:ext cx="8483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In fact if we took </a:t>
            </a:r>
            <a:r>
              <a:rPr lang="el-GR" i="1">
                <a:solidFill>
                  <a:schemeClr val="bg2"/>
                </a:solidFill>
                <a:latin typeface="Symbol" charset="0"/>
                <a:sym typeface="Symbol" charset="0"/>
              </a:rPr>
              <a:t>π</a:t>
            </a:r>
            <a:r>
              <a:rPr lang="en-US" i="1" baseline="-25000">
                <a:solidFill>
                  <a:schemeClr val="bg2"/>
                </a:solidFill>
                <a:sym typeface="Symbol" charset="0"/>
              </a:rPr>
              <a:t>s</a:t>
            </a:r>
            <a:r>
              <a:rPr lang="en-US" baseline="-25000">
                <a:solidFill>
                  <a:schemeClr val="bg2"/>
                </a:solidFill>
                <a:sym typeface="Symbol" charset="0"/>
              </a:rPr>
              <a:t> </a:t>
            </a:r>
            <a:r>
              <a:rPr lang="en-US">
                <a:solidFill>
                  <a:schemeClr val="bg2"/>
                </a:solidFill>
              </a:rPr>
              <a:t>(</a:t>
            </a:r>
            <a:r>
              <a:rPr lang="en-US" i="1">
                <a:solidFill>
                  <a:schemeClr val="bg2"/>
                </a:solidFill>
              </a:rPr>
              <a:t>s</a:t>
            </a:r>
            <a:r>
              <a:rPr lang="en-US">
                <a:solidFill>
                  <a:schemeClr val="bg2"/>
                </a:solidFill>
              </a:rPr>
              <a:t>) ~ </a:t>
            </a:r>
            <a:r>
              <a:rPr lang="en-US" i="1">
                <a:solidFill>
                  <a:schemeClr val="bg2"/>
                </a:solidFill>
              </a:rPr>
              <a:t>inverse</a:t>
            </a:r>
            <a:r>
              <a:rPr lang="en-US">
                <a:solidFill>
                  <a:schemeClr val="bg2"/>
                </a:solidFill>
              </a:rPr>
              <a:t> </a:t>
            </a:r>
            <a:r>
              <a:rPr lang="en-US" i="1">
                <a:solidFill>
                  <a:schemeClr val="bg2"/>
                </a:solidFill>
              </a:rPr>
              <a:t>Gamma</a:t>
            </a:r>
            <a:r>
              <a:rPr lang="en-US">
                <a:solidFill>
                  <a:schemeClr val="bg2"/>
                </a:solidFill>
              </a:rPr>
              <a:t>, we could find </a:t>
            </a:r>
            <a:r>
              <a:rPr lang="el-GR" i="1">
                <a:solidFill>
                  <a:schemeClr val="bg2"/>
                </a:solidFill>
                <a:latin typeface="Symbol" charset="0"/>
                <a:sym typeface="Symbol" charset="0"/>
              </a:rPr>
              <a:t>π</a:t>
            </a:r>
            <a:r>
              <a:rPr lang="en-US" i="1" baseline="-25000">
                <a:solidFill>
                  <a:schemeClr val="bg2"/>
                </a:solidFill>
                <a:sym typeface="Symbol" charset="0"/>
              </a:rPr>
              <a:t>b</a:t>
            </a:r>
            <a:r>
              <a:rPr lang="en-US">
                <a:solidFill>
                  <a:schemeClr val="bg2"/>
                </a:solidFill>
              </a:rPr>
              <a:t>(</a:t>
            </a:r>
            <a:r>
              <a:rPr lang="en-US" i="1">
                <a:solidFill>
                  <a:schemeClr val="bg2"/>
                </a:solidFill>
              </a:rPr>
              <a:t>b</a:t>
            </a:r>
            <a:r>
              <a:rPr lang="en-US">
                <a:solidFill>
                  <a:schemeClr val="bg2"/>
                </a:solidFill>
              </a:rPr>
              <a:t>)</a:t>
            </a:r>
          </a:p>
          <a:p>
            <a:r>
              <a:rPr lang="en-US">
                <a:solidFill>
                  <a:schemeClr val="bg2"/>
                </a:solidFill>
              </a:rPr>
              <a:t>in closed form (cf. D’Agostini, Dose, von Linden).  But Gamma seems more natural &amp; numerical treatment not too painful.</a:t>
            </a:r>
          </a:p>
        </p:txBody>
      </p:sp>
      <p:pic>
        <p:nvPicPr>
          <p:cNvPr id="57354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75" y="2616200"/>
            <a:ext cx="3249613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6651625" y="4657725"/>
            <a:ext cx="350838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i="1">
                <a:solidFill>
                  <a:schemeClr val="bg2"/>
                </a:solidFill>
                <a:sym typeface="Symbol" charset="0"/>
              </a:rPr>
              <a:t>s</a:t>
            </a:r>
            <a:endParaRPr lang="en-US" baseline="30000">
              <a:solidFill>
                <a:schemeClr val="bg2"/>
              </a:solidFill>
            </a:endParaRPr>
          </a:p>
        </p:txBody>
      </p:sp>
      <p:sp>
        <p:nvSpPr>
          <p:cNvPr id="57356" name="Rectangle 12"/>
          <p:cNvSpPr>
            <a:spLocks noChangeArrowheads="1"/>
          </p:cNvSpPr>
          <p:nvPr/>
        </p:nvSpPr>
        <p:spPr bwMode="auto">
          <a:xfrm>
            <a:off x="5076825" y="3500438"/>
            <a:ext cx="287338" cy="3603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7357" name="Picture 1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2708275"/>
            <a:ext cx="722312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>
          <a:xfrm>
            <a:off x="374650" y="417513"/>
            <a:ext cx="7385050" cy="423862"/>
          </a:xfrm>
        </p:spPr>
        <p:txBody>
          <a:bodyPr/>
          <a:lstStyle/>
          <a:p>
            <a:r>
              <a:rPr lang="en-GB" sz="32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Prior for bias </a:t>
            </a:r>
            <a:r>
              <a:rPr lang="el-GR" sz="3200" i="1">
                <a:solidFill>
                  <a:srgbClr val="CC3300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π</a:t>
            </a:r>
            <a:r>
              <a:rPr lang="en-GB" sz="3200" i="1" baseline="-250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b</a:t>
            </a:r>
            <a:r>
              <a:rPr lang="en-GB" sz="32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(</a:t>
            </a:r>
            <a:r>
              <a:rPr lang="en-GB" sz="3200" i="1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b</a:t>
            </a:r>
            <a:r>
              <a:rPr lang="en-GB" sz="32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) now has longer tails</a:t>
            </a:r>
          </a:p>
        </p:txBody>
      </p:sp>
      <p:pic>
        <p:nvPicPr>
          <p:cNvPr id="5837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8" y="2090738"/>
            <a:ext cx="4414837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Text Box 4"/>
          <p:cNvSpPr txBox="1">
            <a:spLocks noChangeArrowheads="1"/>
          </p:cNvSpPr>
          <p:nvPr/>
        </p:nvSpPr>
        <p:spPr bwMode="auto">
          <a:xfrm>
            <a:off x="1558925" y="5445125"/>
            <a:ext cx="6046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Gaussian (</a:t>
            </a:r>
            <a:r>
              <a:rPr lang="el-GR" i="1">
                <a:sym typeface="Symbol" charset="0"/>
              </a:rPr>
              <a:t>σ</a:t>
            </a:r>
            <a:r>
              <a:rPr lang="en-US" i="1" baseline="-25000">
                <a:sym typeface="Symbol" charset="0"/>
              </a:rPr>
              <a:t>s</a:t>
            </a:r>
            <a:r>
              <a:rPr lang="en-US"/>
              <a:t> = 0)      </a:t>
            </a:r>
            <a:r>
              <a:rPr lang="en-US" i="1"/>
              <a:t>P</a:t>
            </a:r>
            <a:r>
              <a:rPr lang="en-US"/>
              <a:t>(|</a:t>
            </a:r>
            <a:r>
              <a:rPr lang="en-US" i="1"/>
              <a:t>b</a:t>
            </a:r>
            <a:r>
              <a:rPr lang="en-US"/>
              <a:t>| &gt; 4</a:t>
            </a:r>
            <a:r>
              <a:rPr lang="el-GR" i="1">
                <a:latin typeface="Symbol" charset="0"/>
                <a:sym typeface="Symbol" charset="0"/>
              </a:rPr>
              <a:t>σ</a:t>
            </a:r>
            <a:r>
              <a:rPr lang="en-US" baseline="-25000">
                <a:sym typeface="Symbol" charset="0"/>
              </a:rPr>
              <a:t>sys</a:t>
            </a:r>
            <a:r>
              <a:rPr lang="en-US"/>
              <a:t>)  =  6.3 </a:t>
            </a:r>
            <a:r>
              <a:rPr lang="en-US">
                <a:latin typeface="cmsy10" charset="0"/>
              </a:rPr>
              <a:t>×</a:t>
            </a:r>
            <a:r>
              <a:rPr lang="en-US"/>
              <a:t> 10</a:t>
            </a:r>
            <a:r>
              <a:rPr lang="en-US" baseline="30000"/>
              <a:t>-5</a:t>
            </a:r>
          </a:p>
        </p:txBody>
      </p:sp>
      <p:sp>
        <p:nvSpPr>
          <p:cNvPr id="58374" name="Text Box 5"/>
          <p:cNvSpPr txBox="1">
            <a:spLocks noChangeArrowheads="1"/>
          </p:cNvSpPr>
          <p:nvPr/>
        </p:nvSpPr>
        <p:spPr bwMode="auto">
          <a:xfrm>
            <a:off x="1635125" y="5927725"/>
            <a:ext cx="5580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l-GR" i="1">
                <a:sym typeface="Symbol" charset="0"/>
              </a:rPr>
              <a:t>σ</a:t>
            </a:r>
            <a:r>
              <a:rPr lang="en-US" i="1" baseline="-25000">
                <a:sym typeface="Symbol" charset="0"/>
              </a:rPr>
              <a:t>s</a:t>
            </a:r>
            <a:r>
              <a:rPr lang="en-US"/>
              <a:t> = 0.5                    </a:t>
            </a:r>
            <a:r>
              <a:rPr lang="en-US" i="1"/>
              <a:t>P</a:t>
            </a:r>
            <a:r>
              <a:rPr lang="en-US"/>
              <a:t>(|</a:t>
            </a:r>
            <a:r>
              <a:rPr lang="en-US" i="1"/>
              <a:t>b</a:t>
            </a:r>
            <a:r>
              <a:rPr lang="en-US"/>
              <a:t>| &gt; 4</a:t>
            </a:r>
            <a:r>
              <a:rPr lang="el-GR" i="1">
                <a:latin typeface="Symbol" charset="0"/>
                <a:sym typeface="Symbol" charset="0"/>
              </a:rPr>
              <a:t>σ</a:t>
            </a:r>
            <a:r>
              <a:rPr lang="en-US" baseline="-25000">
                <a:sym typeface="Symbol" charset="0"/>
              </a:rPr>
              <a:t>sys</a:t>
            </a:r>
            <a:r>
              <a:rPr lang="en-US"/>
              <a:t>)  =  0.65%</a:t>
            </a:r>
            <a:endParaRPr lang="en-US" baseline="30000"/>
          </a:p>
        </p:txBody>
      </p:sp>
      <p:pic>
        <p:nvPicPr>
          <p:cNvPr id="58375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13" y="1141413"/>
            <a:ext cx="61087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4175125" y="5000625"/>
            <a:ext cx="350838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i="1">
                <a:solidFill>
                  <a:schemeClr val="bg2"/>
                </a:solidFill>
                <a:sym typeface="Symbol" charset="0"/>
              </a:rPr>
              <a:t>b</a:t>
            </a:r>
            <a:endParaRPr lang="en-US" baseline="30000">
              <a:solidFill>
                <a:schemeClr val="bg2"/>
              </a:solidFill>
            </a:endParaRPr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1908175" y="3357563"/>
            <a:ext cx="287338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8378" name="Picture 1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513" y="2465388"/>
            <a:ext cx="708025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>
          <a:xfrm>
            <a:off x="290513" y="257175"/>
            <a:ext cx="2965450" cy="423863"/>
          </a:xfrm>
        </p:spPr>
        <p:txBody>
          <a:bodyPr/>
          <a:lstStyle/>
          <a:p>
            <a:r>
              <a:rPr lang="en-GB" sz="36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 simple test</a:t>
            </a:r>
          </a:p>
        </p:txBody>
      </p:sp>
      <p:pic>
        <p:nvPicPr>
          <p:cNvPr id="64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8" y="2587625"/>
            <a:ext cx="3336925" cy="243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44100" name="Text Box 4"/>
          <p:cNvSpPr txBox="1">
            <a:spLocks noChangeArrowheads="1"/>
          </p:cNvSpPr>
          <p:nvPr/>
        </p:nvSpPr>
        <p:spPr bwMode="auto">
          <a:xfrm>
            <a:off x="466725" y="739775"/>
            <a:ext cx="6842125" cy="97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Aft>
                <a:spcPct val="40000"/>
              </a:spcAft>
              <a:defRPr/>
            </a:pPr>
            <a:r>
              <a:rPr lang="en-US" dirty="0"/>
              <a:t>Suppose a fit effectively averages four measurements.</a:t>
            </a:r>
          </a:p>
          <a:p>
            <a:pPr>
              <a:defRPr/>
            </a:pPr>
            <a:r>
              <a:rPr lang="en-US" dirty="0"/>
              <a:t>	</a:t>
            </a:r>
            <a:r>
              <a:rPr lang="en-US" dirty="0">
                <a:solidFill>
                  <a:schemeClr val="bg2"/>
                </a:solidFill>
              </a:rPr>
              <a:t>Take </a:t>
            </a:r>
            <a:r>
              <a:rPr lang="el-GR" i="1" dirty="0">
                <a:solidFill>
                  <a:schemeClr val="bg2"/>
                </a:solidFill>
                <a:latin typeface="Symbol" charset="0"/>
                <a:sym typeface="Symbol" charset="0"/>
              </a:rPr>
              <a:t>σ</a:t>
            </a:r>
            <a:r>
              <a:rPr lang="en-US" baseline="-25000" dirty="0">
                <a:solidFill>
                  <a:schemeClr val="bg2"/>
                </a:solidFill>
                <a:sym typeface="Symbol" charset="0"/>
              </a:rPr>
              <a:t>sys</a:t>
            </a:r>
            <a:r>
              <a:rPr lang="en-US" dirty="0">
                <a:solidFill>
                  <a:schemeClr val="bg2"/>
                </a:solidFill>
              </a:rPr>
              <a:t> = </a:t>
            </a:r>
            <a:r>
              <a:rPr lang="el-GR" i="1" dirty="0">
                <a:solidFill>
                  <a:schemeClr val="bg2"/>
                </a:solidFill>
                <a:latin typeface="Symbol" charset="0"/>
                <a:sym typeface="Symbol" charset="0"/>
              </a:rPr>
              <a:t>σ</a:t>
            </a:r>
            <a:r>
              <a:rPr lang="en-US" baseline="-25000" dirty="0">
                <a:solidFill>
                  <a:schemeClr val="bg2"/>
                </a:solidFill>
                <a:sym typeface="Symbol" charset="0"/>
              </a:rPr>
              <a:t>stat</a:t>
            </a:r>
            <a:r>
              <a:rPr lang="en-US" dirty="0">
                <a:solidFill>
                  <a:schemeClr val="bg2"/>
                </a:solidFill>
              </a:rPr>
              <a:t> = 0.1, uncorrelated.</a:t>
            </a:r>
          </a:p>
        </p:txBody>
      </p:sp>
      <p:sp>
        <p:nvSpPr>
          <p:cNvPr id="644101" name="Text Box 5"/>
          <p:cNvSpPr txBox="1">
            <a:spLocks noChangeArrowheads="1"/>
          </p:cNvSpPr>
          <p:nvPr/>
        </p:nvSpPr>
        <p:spPr bwMode="auto">
          <a:xfrm>
            <a:off x="454025" y="1997075"/>
            <a:ext cx="4138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/>
              <a:t>Case #1: data appear compatible</a:t>
            </a:r>
          </a:p>
        </p:txBody>
      </p:sp>
      <p:pic>
        <p:nvPicPr>
          <p:cNvPr id="644102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313" y="5611813"/>
            <a:ext cx="3473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44103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363" y="6030913"/>
            <a:ext cx="34845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4410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825" y="2630488"/>
            <a:ext cx="3344863" cy="243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44105" name="Text Box 9"/>
          <p:cNvSpPr txBox="1">
            <a:spLocks noChangeArrowheads="1"/>
          </p:cNvSpPr>
          <p:nvPr/>
        </p:nvSpPr>
        <p:spPr bwMode="auto">
          <a:xfrm>
            <a:off x="5521325" y="2028825"/>
            <a:ext cx="21923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Posterior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l-GR" i="1" dirty="0">
                <a:latin typeface="Symbol" charset="0"/>
                <a:sym typeface="Symbol" charset="0"/>
              </a:rPr>
              <a:t>μ</a:t>
            </a:r>
            <a:r>
              <a:rPr lang="en-US" dirty="0"/>
              <a:t>|</a:t>
            </a:r>
            <a:r>
              <a:rPr lang="en-US" i="1" dirty="0"/>
              <a:t>y</a:t>
            </a:r>
            <a:r>
              <a:rPr lang="en-US" dirty="0"/>
              <a:t>):</a:t>
            </a:r>
          </a:p>
        </p:txBody>
      </p:sp>
      <p:sp>
        <p:nvSpPr>
          <p:cNvPr id="644106" name="Text Box 10"/>
          <p:cNvSpPr txBox="1">
            <a:spLocks noChangeArrowheads="1"/>
          </p:cNvSpPr>
          <p:nvPr/>
        </p:nvSpPr>
        <p:spPr bwMode="auto">
          <a:xfrm>
            <a:off x="365125" y="5495925"/>
            <a:ext cx="4529138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Usually summarize posterior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l-GR" i="1" dirty="0">
                <a:sym typeface="Symbol" charset="0"/>
              </a:rPr>
              <a:t>μ</a:t>
            </a:r>
            <a:r>
              <a:rPr lang="en-US" dirty="0"/>
              <a:t>|</a:t>
            </a:r>
            <a:r>
              <a:rPr lang="en-US" i="1" dirty="0"/>
              <a:t>y</a:t>
            </a:r>
            <a:r>
              <a:rPr lang="en-US" dirty="0"/>
              <a:t>) </a:t>
            </a:r>
          </a:p>
          <a:p>
            <a:pPr>
              <a:defRPr/>
            </a:pPr>
            <a:r>
              <a:rPr lang="en-US" dirty="0"/>
              <a:t>with mode and standard deviation:</a:t>
            </a:r>
          </a:p>
        </p:txBody>
      </p:sp>
      <p:sp>
        <p:nvSpPr>
          <p:cNvPr id="644107" name="Text Box 11"/>
          <p:cNvSpPr txBox="1">
            <a:spLocks noChangeArrowheads="1"/>
          </p:cNvSpPr>
          <p:nvPr/>
        </p:nvSpPr>
        <p:spPr bwMode="auto">
          <a:xfrm>
            <a:off x="1736725" y="4841875"/>
            <a:ext cx="1552575" cy="457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chemeClr val="bg2"/>
                </a:solidFill>
              </a:rPr>
              <a:t>experiment</a:t>
            </a:r>
          </a:p>
        </p:txBody>
      </p:sp>
      <p:sp>
        <p:nvSpPr>
          <p:cNvPr id="644108" name="Text Box 12"/>
          <p:cNvSpPr txBox="1">
            <a:spLocks noChangeArrowheads="1"/>
          </p:cNvSpPr>
          <p:nvPr/>
        </p:nvSpPr>
        <p:spPr bwMode="auto">
          <a:xfrm rot="10800000">
            <a:off x="355600" y="2903538"/>
            <a:ext cx="549275" cy="1714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>
              <a:defRPr/>
            </a:pPr>
            <a:r>
              <a:rPr lang="en-US">
                <a:solidFill>
                  <a:schemeClr val="bg2"/>
                </a:solidFill>
              </a:rPr>
              <a:t>measurement</a:t>
            </a:r>
            <a:endParaRPr lang="en-US" i="1" baseline="-25000">
              <a:solidFill>
                <a:schemeClr val="bg2"/>
              </a:solidFill>
              <a:latin typeface="Symbol" charset="0"/>
              <a:sym typeface="Symbol" charset="0"/>
            </a:endParaRPr>
          </a:p>
        </p:txBody>
      </p:sp>
      <p:sp>
        <p:nvSpPr>
          <p:cNvPr id="644109" name="Text Box 13"/>
          <p:cNvSpPr txBox="1">
            <a:spLocks noChangeArrowheads="1"/>
          </p:cNvSpPr>
          <p:nvPr/>
        </p:nvSpPr>
        <p:spPr bwMode="auto">
          <a:xfrm>
            <a:off x="6905625" y="4860925"/>
            <a:ext cx="487363" cy="457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l-GR" i="1" dirty="0">
                <a:solidFill>
                  <a:schemeClr val="bg2"/>
                </a:solidFill>
                <a:latin typeface="Symbol" charset="0"/>
                <a:sym typeface="Symbol" charset="0"/>
              </a:rPr>
              <a:t>μ</a:t>
            </a:r>
            <a:endParaRPr lang="en-US" i="1" dirty="0">
              <a:solidFill>
                <a:schemeClr val="bg2"/>
              </a:solidFill>
              <a:latin typeface="Symbol" charset="0"/>
              <a:sym typeface="Symbol" charset="0"/>
            </a:endParaRPr>
          </a:p>
        </p:txBody>
      </p:sp>
      <p:sp>
        <p:nvSpPr>
          <p:cNvPr id="644110" name="Text Box 14"/>
          <p:cNvSpPr txBox="1">
            <a:spLocks noChangeArrowheads="1"/>
          </p:cNvSpPr>
          <p:nvPr/>
        </p:nvSpPr>
        <p:spPr bwMode="auto">
          <a:xfrm rot="10800000">
            <a:off x="4854575" y="3292475"/>
            <a:ext cx="552450" cy="9175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>
              <a:defRPr/>
            </a:pPr>
            <a:r>
              <a:rPr lang="en-US" i="1" dirty="0">
                <a:solidFill>
                  <a:schemeClr val="bg2"/>
                </a:solidFill>
              </a:rPr>
              <a:t>p</a:t>
            </a:r>
            <a:r>
              <a:rPr lang="en-US" dirty="0">
                <a:solidFill>
                  <a:schemeClr val="bg2"/>
                </a:solidFill>
              </a:rPr>
              <a:t>(</a:t>
            </a:r>
            <a:r>
              <a:rPr lang="el-GR" i="1" dirty="0">
                <a:solidFill>
                  <a:schemeClr val="bg2"/>
                </a:solidFill>
                <a:latin typeface="Symbol" charset="0"/>
                <a:sym typeface="Symbol" charset="0"/>
              </a:rPr>
              <a:t>μ</a:t>
            </a:r>
            <a:r>
              <a:rPr lang="en-US" dirty="0">
                <a:solidFill>
                  <a:schemeClr val="bg2"/>
                </a:solidFill>
              </a:rPr>
              <a:t>|</a:t>
            </a:r>
            <a:r>
              <a:rPr lang="en-US" i="1" dirty="0">
                <a:solidFill>
                  <a:schemeClr val="bg2"/>
                </a:solidFill>
              </a:rPr>
              <a:t>y</a:t>
            </a:r>
            <a:r>
              <a:rPr lang="en-US" dirty="0">
                <a:solidFill>
                  <a:schemeClr val="bg2"/>
                </a:solidFill>
              </a:rPr>
              <a:t>)</a:t>
            </a:r>
            <a:endParaRPr lang="en-US" i="1" baseline="-25000" dirty="0">
              <a:solidFill>
                <a:schemeClr val="bg2"/>
              </a:solidFill>
              <a:latin typeface="Symbol" charset="0"/>
              <a:sym typeface="Symbo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>
          <a:xfrm>
            <a:off x="146050" y="379413"/>
            <a:ext cx="7289800" cy="423862"/>
          </a:xfrm>
        </p:spPr>
        <p:txBody>
          <a:bodyPr/>
          <a:lstStyle/>
          <a:p>
            <a:r>
              <a:rPr lang="en-GB" sz="36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Simple test with inconsistent data</a:t>
            </a:r>
          </a:p>
        </p:txBody>
      </p:sp>
      <p:pic>
        <p:nvPicPr>
          <p:cNvPr id="64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" y="1639888"/>
            <a:ext cx="3363913" cy="244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45124" name="Text Box 4"/>
          <p:cNvSpPr txBox="1">
            <a:spLocks noChangeArrowheads="1"/>
          </p:cNvSpPr>
          <p:nvPr/>
        </p:nvSpPr>
        <p:spPr bwMode="auto">
          <a:xfrm>
            <a:off x="674688" y="1057275"/>
            <a:ext cx="3438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/>
              <a:t>Case #2: there is an outlier</a:t>
            </a:r>
          </a:p>
        </p:txBody>
      </p:sp>
      <p:pic>
        <p:nvPicPr>
          <p:cNvPr id="645125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413" y="4513263"/>
            <a:ext cx="3473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45126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4976813"/>
            <a:ext cx="34845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45127" name="Text Box 7"/>
          <p:cNvSpPr txBox="1">
            <a:spLocks noChangeArrowheads="1"/>
          </p:cNvSpPr>
          <p:nvPr/>
        </p:nvSpPr>
        <p:spPr bwMode="auto">
          <a:xfrm>
            <a:off x="400050" y="5270500"/>
            <a:ext cx="639286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Aft>
                <a:spcPct val="40000"/>
              </a:spcAft>
              <a:defRPr/>
            </a:pPr>
            <a:r>
              <a:rPr lang="en-US" dirty="0">
                <a:solidFill>
                  <a:srgbClr val="CC3300"/>
                </a:solidFill>
                <a:cs typeface="Times New Roman" charset="0"/>
              </a:rPr>
              <a:t>→</a:t>
            </a:r>
            <a:r>
              <a:rPr lang="en-US" dirty="0">
                <a:cs typeface="Times New Roman" charset="0"/>
              </a:rPr>
              <a:t> </a:t>
            </a:r>
            <a:r>
              <a:rPr lang="en-US" dirty="0"/>
              <a:t>Bayesian fit less sensitive to outlier.  See also</a:t>
            </a:r>
          </a:p>
        </p:txBody>
      </p:sp>
      <p:pic>
        <p:nvPicPr>
          <p:cNvPr id="645128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938" y="1679575"/>
            <a:ext cx="3373437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45129" name="Text Box 9"/>
          <p:cNvSpPr txBox="1">
            <a:spLocks noChangeArrowheads="1"/>
          </p:cNvSpPr>
          <p:nvPr/>
        </p:nvSpPr>
        <p:spPr bwMode="auto">
          <a:xfrm>
            <a:off x="5310188" y="1076325"/>
            <a:ext cx="219233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Posterior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l-GR" i="1" dirty="0">
                <a:latin typeface="Symbol" charset="0"/>
                <a:sym typeface="Symbol" charset="0"/>
              </a:rPr>
              <a:t>μ</a:t>
            </a:r>
            <a:r>
              <a:rPr lang="en-US" dirty="0"/>
              <a:t>|</a:t>
            </a:r>
            <a:r>
              <a:rPr lang="en-US" i="1" dirty="0"/>
              <a:t>y</a:t>
            </a:r>
            <a:r>
              <a:rPr lang="en-US" dirty="0"/>
              <a:t>):</a:t>
            </a:r>
          </a:p>
        </p:txBody>
      </p:sp>
      <p:pic>
        <p:nvPicPr>
          <p:cNvPr id="645130" name="Picture 1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13" y="2155825"/>
            <a:ext cx="612775" cy="12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45131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525" y="2676525"/>
            <a:ext cx="612775" cy="12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45132" name="Line 12"/>
          <p:cNvSpPr>
            <a:spLocks noChangeShapeType="1"/>
          </p:cNvSpPr>
          <p:nvPr/>
        </p:nvSpPr>
        <p:spPr bwMode="auto">
          <a:xfrm>
            <a:off x="6532563" y="2819400"/>
            <a:ext cx="215900" cy="1778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45133" name="Line 13"/>
          <p:cNvSpPr>
            <a:spLocks noChangeShapeType="1"/>
          </p:cNvSpPr>
          <p:nvPr/>
        </p:nvSpPr>
        <p:spPr bwMode="auto">
          <a:xfrm flipH="1">
            <a:off x="7434263" y="2400300"/>
            <a:ext cx="63500" cy="2159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45134" name="Text Box 14"/>
          <p:cNvSpPr txBox="1">
            <a:spLocks noChangeArrowheads="1"/>
          </p:cNvSpPr>
          <p:nvPr/>
        </p:nvSpPr>
        <p:spPr bwMode="auto">
          <a:xfrm>
            <a:off x="1728788" y="3952875"/>
            <a:ext cx="1552575" cy="457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chemeClr val="bg2"/>
                </a:solidFill>
              </a:rPr>
              <a:t>experiment</a:t>
            </a:r>
          </a:p>
        </p:txBody>
      </p:sp>
      <p:sp>
        <p:nvSpPr>
          <p:cNvPr id="645135" name="Text Box 15"/>
          <p:cNvSpPr txBox="1">
            <a:spLocks noChangeArrowheads="1"/>
          </p:cNvSpPr>
          <p:nvPr/>
        </p:nvSpPr>
        <p:spPr bwMode="auto">
          <a:xfrm rot="10800000">
            <a:off x="347663" y="2014538"/>
            <a:ext cx="549275" cy="1714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>
              <a:defRPr/>
            </a:pPr>
            <a:r>
              <a:rPr lang="en-US">
                <a:solidFill>
                  <a:schemeClr val="bg2"/>
                </a:solidFill>
              </a:rPr>
              <a:t>measurement</a:t>
            </a:r>
            <a:endParaRPr lang="en-US" i="1" baseline="-25000">
              <a:solidFill>
                <a:schemeClr val="bg2"/>
              </a:solidFill>
              <a:latin typeface="Symbol" charset="0"/>
              <a:sym typeface="Symbol" charset="0"/>
            </a:endParaRPr>
          </a:p>
        </p:txBody>
      </p:sp>
      <p:sp>
        <p:nvSpPr>
          <p:cNvPr id="645136" name="Text Box 16"/>
          <p:cNvSpPr txBox="1">
            <a:spLocks noChangeArrowheads="1"/>
          </p:cNvSpPr>
          <p:nvPr/>
        </p:nvSpPr>
        <p:spPr bwMode="auto">
          <a:xfrm>
            <a:off x="6681788" y="3933825"/>
            <a:ext cx="487362" cy="4619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l-GR" i="1" dirty="0">
                <a:solidFill>
                  <a:schemeClr val="bg2"/>
                </a:solidFill>
                <a:latin typeface="Symbol" charset="0"/>
                <a:sym typeface="Symbol" charset="0"/>
              </a:rPr>
              <a:t>μ</a:t>
            </a:r>
            <a:endParaRPr lang="en-US" i="1" dirty="0">
              <a:solidFill>
                <a:schemeClr val="bg2"/>
              </a:solidFill>
              <a:latin typeface="Symbol" charset="0"/>
              <a:sym typeface="Symbol" charset="0"/>
            </a:endParaRPr>
          </a:p>
        </p:txBody>
      </p:sp>
      <p:sp>
        <p:nvSpPr>
          <p:cNvPr id="645137" name="Text Box 17"/>
          <p:cNvSpPr txBox="1">
            <a:spLocks noChangeArrowheads="1"/>
          </p:cNvSpPr>
          <p:nvPr/>
        </p:nvSpPr>
        <p:spPr bwMode="auto">
          <a:xfrm rot="10800000">
            <a:off x="4630738" y="2365375"/>
            <a:ext cx="552450" cy="9175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>
              <a:defRPr/>
            </a:pPr>
            <a:r>
              <a:rPr lang="en-US" i="1" dirty="0">
                <a:solidFill>
                  <a:schemeClr val="bg2"/>
                </a:solidFill>
              </a:rPr>
              <a:t>p</a:t>
            </a:r>
            <a:r>
              <a:rPr lang="en-US" dirty="0">
                <a:solidFill>
                  <a:schemeClr val="bg2"/>
                </a:solidFill>
              </a:rPr>
              <a:t>(</a:t>
            </a:r>
            <a:r>
              <a:rPr lang="el-GR" i="1" dirty="0">
                <a:solidFill>
                  <a:schemeClr val="bg2"/>
                </a:solidFill>
                <a:latin typeface="Symbol" charset="0"/>
                <a:sym typeface="Symbol" charset="0"/>
              </a:rPr>
              <a:t>μ</a:t>
            </a:r>
            <a:r>
              <a:rPr lang="en-US" dirty="0">
                <a:solidFill>
                  <a:schemeClr val="bg2"/>
                </a:solidFill>
              </a:rPr>
              <a:t>|</a:t>
            </a:r>
            <a:r>
              <a:rPr lang="en-US" i="1" dirty="0">
                <a:solidFill>
                  <a:schemeClr val="bg2"/>
                </a:solidFill>
              </a:rPr>
              <a:t>y</a:t>
            </a:r>
            <a:r>
              <a:rPr lang="en-US" dirty="0">
                <a:solidFill>
                  <a:schemeClr val="bg2"/>
                </a:solidFill>
              </a:rPr>
              <a:t>)</a:t>
            </a:r>
            <a:endParaRPr lang="en-US" i="1" baseline="-25000" dirty="0">
              <a:solidFill>
                <a:schemeClr val="bg2"/>
              </a:solidFill>
              <a:latin typeface="Symbol" charset="0"/>
              <a:sym typeface="Symbol" charset="0"/>
            </a:endParaRPr>
          </a:p>
        </p:txBody>
      </p:sp>
      <p:pic>
        <p:nvPicPr>
          <p:cNvPr id="60436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5803900"/>
            <a:ext cx="840898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>
          <a:xfrm>
            <a:off x="412750" y="404813"/>
            <a:ext cx="5657850" cy="360362"/>
          </a:xfrm>
        </p:spPr>
        <p:txBody>
          <a:bodyPr/>
          <a:lstStyle/>
          <a:p>
            <a:r>
              <a:rPr lang="en-GB" sz="32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Goodness-of-fit vs. size of error</a:t>
            </a:r>
          </a:p>
        </p:txBody>
      </p:sp>
      <p:pic>
        <p:nvPicPr>
          <p:cNvPr id="614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3116263"/>
            <a:ext cx="4130675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5" name="Text Box 4"/>
          <p:cNvSpPr txBox="1">
            <a:spLocks noChangeArrowheads="1"/>
          </p:cNvSpPr>
          <p:nvPr/>
        </p:nvSpPr>
        <p:spPr bwMode="auto">
          <a:xfrm>
            <a:off x="555625" y="974725"/>
            <a:ext cx="779145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In LS fit, value of minimized </a:t>
            </a:r>
            <a:r>
              <a:rPr lang="el-GR" i="1">
                <a:latin typeface="Symbol" charset="0"/>
                <a:sym typeface="Symbol" charset="0"/>
              </a:rPr>
              <a:t>χ</a:t>
            </a:r>
            <a:r>
              <a:rPr lang="en-US" baseline="30000">
                <a:sym typeface="Symbol" charset="0"/>
              </a:rPr>
              <a:t>2</a:t>
            </a:r>
            <a:r>
              <a:rPr lang="en-US"/>
              <a:t> does not affect size</a:t>
            </a:r>
          </a:p>
          <a:p>
            <a:r>
              <a:rPr lang="en-US"/>
              <a:t>of error on fitted parameter.</a:t>
            </a:r>
          </a:p>
          <a:p>
            <a:endParaRPr lang="en-US"/>
          </a:p>
          <a:p>
            <a:r>
              <a:rPr lang="en-US"/>
              <a:t>In Bayesian analysis with non-Gaussian prior for systematics,</a:t>
            </a:r>
          </a:p>
          <a:p>
            <a:r>
              <a:rPr lang="en-US"/>
              <a:t>a high </a:t>
            </a:r>
            <a:r>
              <a:rPr lang="el-GR" i="1">
                <a:latin typeface="Symbol" charset="0"/>
                <a:sym typeface="Symbol" charset="0"/>
              </a:rPr>
              <a:t>χ</a:t>
            </a:r>
            <a:r>
              <a:rPr lang="en-US" baseline="30000">
                <a:sym typeface="Symbol" charset="0"/>
              </a:rPr>
              <a:t>2</a:t>
            </a:r>
            <a:r>
              <a:rPr lang="en-US"/>
              <a:t> corresponds to a larger error (and vice versa).</a:t>
            </a:r>
          </a:p>
        </p:txBody>
      </p:sp>
      <p:sp>
        <p:nvSpPr>
          <p:cNvPr id="61446" name="Line 5"/>
          <p:cNvSpPr>
            <a:spLocks noChangeShapeType="1"/>
          </p:cNvSpPr>
          <p:nvPr/>
        </p:nvSpPr>
        <p:spPr bwMode="auto">
          <a:xfrm flipH="1">
            <a:off x="4991100" y="3467100"/>
            <a:ext cx="355600" cy="2921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7" name="Text Box 6"/>
          <p:cNvSpPr txBox="1">
            <a:spLocks noChangeArrowheads="1"/>
          </p:cNvSpPr>
          <p:nvPr/>
        </p:nvSpPr>
        <p:spPr bwMode="auto">
          <a:xfrm>
            <a:off x="5407025" y="3178175"/>
            <a:ext cx="27781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2000 repetitions of</a:t>
            </a:r>
          </a:p>
          <a:p>
            <a:r>
              <a:rPr lang="en-US">
                <a:solidFill>
                  <a:schemeClr val="bg2"/>
                </a:solidFill>
              </a:rPr>
              <a:t>experiment, </a:t>
            </a:r>
            <a:r>
              <a:rPr lang="el-GR" i="1">
                <a:solidFill>
                  <a:schemeClr val="bg2"/>
                </a:solidFill>
                <a:latin typeface="Symbol" charset="0"/>
                <a:sym typeface="Symbol" charset="0"/>
              </a:rPr>
              <a:t>σ</a:t>
            </a:r>
            <a:r>
              <a:rPr lang="en-US" i="1" baseline="-25000">
                <a:solidFill>
                  <a:schemeClr val="bg2"/>
                </a:solidFill>
                <a:sym typeface="Symbol" charset="0"/>
              </a:rPr>
              <a:t>s</a:t>
            </a:r>
            <a:r>
              <a:rPr lang="en-US">
                <a:solidFill>
                  <a:schemeClr val="bg2"/>
                </a:solidFill>
              </a:rPr>
              <a:t> = 0.5,</a:t>
            </a:r>
          </a:p>
          <a:p>
            <a:r>
              <a:rPr lang="en-US">
                <a:solidFill>
                  <a:schemeClr val="bg2"/>
                </a:solidFill>
              </a:rPr>
              <a:t>here no actual bias.</a:t>
            </a:r>
          </a:p>
        </p:txBody>
      </p:sp>
      <p:sp>
        <p:nvSpPr>
          <p:cNvPr id="61448" name="Text Box 7"/>
          <p:cNvSpPr txBox="1">
            <a:spLocks noChangeArrowheads="1"/>
          </p:cNvSpPr>
          <p:nvPr/>
        </p:nvSpPr>
        <p:spPr bwMode="auto">
          <a:xfrm>
            <a:off x="5640388" y="5884863"/>
            <a:ext cx="549275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2803525" y="5851525"/>
            <a:ext cx="482600" cy="4619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l-GR" i="1">
                <a:solidFill>
                  <a:schemeClr val="bg2"/>
                </a:solidFill>
                <a:latin typeface="Symbol" charset="0"/>
                <a:sym typeface="Symbol" charset="0"/>
              </a:rPr>
              <a:t>χ</a:t>
            </a:r>
            <a:r>
              <a:rPr lang="en-US" baseline="30000">
                <a:solidFill>
                  <a:schemeClr val="bg2"/>
                </a:solidFill>
                <a:sym typeface="Symbol" charset="0"/>
              </a:rPr>
              <a:t>2</a:t>
            </a:r>
            <a:endParaRPr lang="en-US" baseline="30000">
              <a:solidFill>
                <a:schemeClr val="bg2"/>
              </a:solidFill>
            </a:endParaRPr>
          </a:p>
        </p:txBody>
      </p:sp>
      <p:sp>
        <p:nvSpPr>
          <p:cNvPr id="61450" name="Rectangle 10"/>
          <p:cNvSpPr>
            <a:spLocks noChangeArrowheads="1"/>
          </p:cNvSpPr>
          <p:nvPr/>
        </p:nvSpPr>
        <p:spPr bwMode="auto">
          <a:xfrm>
            <a:off x="3175000" y="4635500"/>
            <a:ext cx="13081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1" name="Text Box 11"/>
          <p:cNvSpPr txBox="1">
            <a:spLocks noChangeArrowheads="1"/>
          </p:cNvSpPr>
          <p:nvPr/>
        </p:nvSpPr>
        <p:spPr bwMode="auto">
          <a:xfrm>
            <a:off x="4797425" y="4924425"/>
            <a:ext cx="2840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l-GR" i="1">
                <a:solidFill>
                  <a:schemeClr val="bg2"/>
                </a:solidFill>
                <a:latin typeface="Symbol" charset="0"/>
                <a:sym typeface="Symbol" charset="0"/>
              </a:rPr>
              <a:t>σ</a:t>
            </a:r>
            <a:r>
              <a:rPr lang="el-GR" i="1" baseline="-25000">
                <a:solidFill>
                  <a:schemeClr val="bg2"/>
                </a:solidFill>
                <a:latin typeface="Symbol" charset="0"/>
                <a:sym typeface="Symbol" charset="0"/>
              </a:rPr>
              <a:t>μ</a:t>
            </a:r>
            <a:r>
              <a:rPr lang="en-US">
                <a:solidFill>
                  <a:schemeClr val="bg2"/>
                </a:solidFill>
              </a:rPr>
              <a:t> from least squares</a:t>
            </a:r>
          </a:p>
        </p:txBody>
      </p:sp>
      <p:sp>
        <p:nvSpPr>
          <p:cNvPr id="61452" name="Line 12"/>
          <p:cNvSpPr>
            <a:spLocks noChangeShapeType="1"/>
          </p:cNvSpPr>
          <p:nvPr/>
        </p:nvSpPr>
        <p:spPr bwMode="auto">
          <a:xfrm flipH="1" flipV="1">
            <a:off x="4318000" y="4889500"/>
            <a:ext cx="508000" cy="2921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53" name="Text Box 13"/>
          <p:cNvSpPr txBox="1">
            <a:spLocks noChangeArrowheads="1"/>
          </p:cNvSpPr>
          <p:nvPr/>
        </p:nvSpPr>
        <p:spPr bwMode="auto">
          <a:xfrm rot="-5400000">
            <a:off x="233363" y="2981325"/>
            <a:ext cx="914400" cy="7016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  <a:sym typeface="Symbol" charset="0"/>
              </a:rPr>
              <a:t>post-</a:t>
            </a:r>
          </a:p>
          <a:p>
            <a:r>
              <a:rPr lang="en-US">
                <a:solidFill>
                  <a:schemeClr val="bg2"/>
                </a:solidFill>
                <a:sym typeface="Symbol" charset="0"/>
              </a:rPr>
              <a:t>erior</a:t>
            </a:r>
            <a:endParaRPr lang="en-US" i="1" baseline="-25000">
              <a:solidFill>
                <a:schemeClr val="bg2"/>
              </a:solidFill>
              <a:latin typeface="Symbol" charset="0"/>
              <a:sym typeface="Symbol" charset="0"/>
            </a:endParaRPr>
          </a:p>
        </p:txBody>
      </p:sp>
      <p:sp>
        <p:nvSpPr>
          <p:cNvPr id="61454" name="Rectangle 14"/>
          <p:cNvSpPr>
            <a:spLocks noChangeArrowheads="1"/>
          </p:cNvSpPr>
          <p:nvPr/>
        </p:nvSpPr>
        <p:spPr bwMode="auto">
          <a:xfrm>
            <a:off x="611188" y="4365625"/>
            <a:ext cx="360362" cy="5032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1455" name="Picture 1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3836988"/>
            <a:ext cx="330200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56" name="Rectangle 18"/>
          <p:cNvSpPr>
            <a:spLocks noChangeArrowheads="1"/>
          </p:cNvSpPr>
          <p:nvPr/>
        </p:nvSpPr>
        <p:spPr bwMode="auto">
          <a:xfrm>
            <a:off x="611188" y="4149725"/>
            <a:ext cx="358775" cy="3603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9218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U. Sussex / 29 Apr 2019 / Errors on Errors</a:t>
            </a:r>
            <a:endParaRPr lang="en-GB" sz="1400"/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C59D93D-857E-7A44-8FEE-7D6BA4F6C0C7}" type="slidenum">
              <a:rPr lang="en-GB" sz="1400"/>
              <a:pPr/>
              <a:t>6</a:t>
            </a:fld>
            <a:endParaRPr lang="en-GB" sz="1400"/>
          </a:p>
        </p:txBody>
      </p:sp>
      <p:sp>
        <p:nvSpPr>
          <p:cNvPr id="9220" name="Rectangle 2"/>
          <p:cNvSpPr txBox="1">
            <a:spLocks noChangeArrowheads="1"/>
          </p:cNvSpPr>
          <p:nvPr/>
        </p:nvSpPr>
        <p:spPr bwMode="auto">
          <a:xfrm>
            <a:off x="677863" y="180975"/>
            <a:ext cx="730567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Goodness of fit</a:t>
            </a:r>
            <a:endParaRPr lang="en-GB" sz="3600" baseline="-25000">
              <a:solidFill>
                <a:srgbClr val="CC3300"/>
              </a:solidFill>
            </a:endParaRPr>
          </a:p>
        </p:txBody>
      </p:sp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606834" y="811213"/>
            <a:ext cx="837921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/>
              <a:t>If the hypothesized model </a:t>
            </a:r>
            <a:r>
              <a:rPr lang="en-US" i="1" dirty="0"/>
              <a:t>f</a:t>
            </a:r>
            <a:r>
              <a:rPr lang="en-US" sz="1200" i="1" dirty="0"/>
              <a:t>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;</a:t>
            </a:r>
            <a:r>
              <a:rPr lang="el-GR" b="1" i="1" dirty="0"/>
              <a:t>θ</a:t>
            </a:r>
            <a:r>
              <a:rPr lang="el-GR" dirty="0"/>
              <a:t>)</a:t>
            </a:r>
            <a:r>
              <a:rPr lang="en-US" dirty="0"/>
              <a:t> is correct, </a:t>
            </a:r>
            <a:r>
              <a:rPr lang="el-GR" i="1" dirty="0"/>
              <a:t>χ</a:t>
            </a:r>
            <a:r>
              <a:rPr lang="en-US" baseline="30000" dirty="0"/>
              <a:t>2</a:t>
            </a:r>
            <a:r>
              <a:rPr lang="en-US" baseline="-25000" dirty="0"/>
              <a:t>min</a:t>
            </a:r>
            <a:r>
              <a:rPr lang="en-US" dirty="0"/>
              <a:t> should</a:t>
            </a:r>
          </a:p>
          <a:p>
            <a:r>
              <a:rPr lang="en-US" dirty="0"/>
              <a:t>follow a chi-square distribution for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 smtClean="0"/>
              <a:t>(# meas.) – </a:t>
            </a:r>
            <a:r>
              <a:rPr lang="en-US" i="1" dirty="0"/>
              <a:t>M</a:t>
            </a:r>
            <a:r>
              <a:rPr lang="en-US" dirty="0"/>
              <a:t> </a:t>
            </a:r>
            <a:r>
              <a:rPr lang="en-US" dirty="0" smtClean="0"/>
              <a:t>(# fitted par.)</a:t>
            </a:r>
            <a:br>
              <a:rPr lang="en-US" dirty="0" smtClean="0"/>
            </a:br>
            <a:r>
              <a:rPr lang="en-US" dirty="0" smtClean="0"/>
              <a:t>degrees </a:t>
            </a:r>
            <a:r>
              <a:rPr lang="en-US" dirty="0"/>
              <a:t>of freedom</a:t>
            </a:r>
            <a:r>
              <a:rPr lang="en-US" dirty="0" smtClean="0"/>
              <a:t>; expectation </a:t>
            </a:r>
            <a:r>
              <a:rPr lang="en-US" dirty="0"/>
              <a:t>value = </a:t>
            </a:r>
            <a:r>
              <a:rPr lang="en-US" i="1" dirty="0"/>
              <a:t>N</a:t>
            </a:r>
            <a:r>
              <a:rPr lang="en-US" dirty="0"/>
              <a:t> – </a:t>
            </a:r>
            <a:r>
              <a:rPr lang="en-US" i="1" dirty="0"/>
              <a:t>M</a:t>
            </a:r>
            <a:r>
              <a:rPr lang="en-US" dirty="0"/>
              <a:t>. 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Suppose </a:t>
            </a:r>
            <a:r>
              <a:rPr lang="en-US" dirty="0"/>
              <a:t>initial guess for model </a:t>
            </a:r>
            <a:r>
              <a:rPr lang="en-US" dirty="0" smtClean="0"/>
              <a:t>is</a:t>
            </a:r>
            <a:r>
              <a:rPr lang="en-US" dirty="0" smtClean="0">
                <a:solidFill>
                  <a:srgbClr val="000000"/>
                </a:solidFill>
              </a:rPr>
              <a:t>:      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sz="1200" i="1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;</a:t>
            </a:r>
            <a:r>
              <a:rPr lang="el-GR" b="1" i="1" dirty="0">
                <a:solidFill>
                  <a:srgbClr val="000000"/>
                </a:solidFill>
              </a:rPr>
              <a:t>θ</a:t>
            </a:r>
            <a:r>
              <a:rPr lang="el-GR" dirty="0">
                <a:solidFill>
                  <a:srgbClr val="000000"/>
                </a:solidFill>
              </a:rPr>
              <a:t>)</a:t>
            </a:r>
            <a:r>
              <a:rPr lang="en-US" dirty="0">
                <a:solidFill>
                  <a:srgbClr val="000000"/>
                </a:solidFill>
              </a:rPr>
              <a:t> = </a:t>
            </a:r>
            <a:r>
              <a:rPr lang="el-GR" i="1" dirty="0">
                <a:solidFill>
                  <a:srgbClr val="000000"/>
                </a:solidFill>
              </a:rPr>
              <a:t>θ</a:t>
            </a:r>
            <a:r>
              <a:rPr lang="en-US" baseline="-25000" dirty="0">
                <a:solidFill>
                  <a:srgbClr val="000000"/>
                </a:solidFill>
              </a:rPr>
              <a:t>0</a:t>
            </a:r>
            <a:r>
              <a:rPr lang="en-US" dirty="0">
                <a:solidFill>
                  <a:srgbClr val="000000"/>
                </a:solidFill>
              </a:rPr>
              <a:t> + </a:t>
            </a:r>
            <a:r>
              <a:rPr lang="el-GR" i="1" dirty="0">
                <a:solidFill>
                  <a:srgbClr val="000000"/>
                </a:solidFill>
              </a:rPr>
              <a:t>θ</a:t>
            </a:r>
            <a:r>
              <a:rPr lang="en-US" baseline="-25000" dirty="0">
                <a:solidFill>
                  <a:srgbClr val="000000"/>
                </a:solidFill>
              </a:rPr>
              <a:t>1</a:t>
            </a:r>
            <a:r>
              <a:rPr lang="en-US" sz="1200" baseline="-25000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222" name="TextBox 5"/>
          <p:cNvSpPr txBox="1">
            <a:spLocks noChangeArrowheads="1"/>
          </p:cNvSpPr>
          <p:nvPr/>
        </p:nvSpPr>
        <p:spPr bwMode="auto">
          <a:xfrm>
            <a:off x="4913313" y="3046413"/>
            <a:ext cx="3856037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 </a:t>
            </a:r>
            <a:r>
              <a:rPr lang="el-GR" i="1"/>
              <a:t>χ</a:t>
            </a:r>
            <a:r>
              <a:rPr lang="en-US" baseline="30000"/>
              <a:t>2</a:t>
            </a:r>
            <a:r>
              <a:rPr lang="en-US" baseline="-25000"/>
              <a:t>min</a:t>
            </a:r>
            <a:r>
              <a:rPr lang="en-US"/>
              <a:t> =  20.9,</a:t>
            </a:r>
          </a:p>
          <a:p>
            <a:r>
              <a:rPr lang="en-US" i="1"/>
              <a:t>N</a:t>
            </a:r>
            <a:r>
              <a:rPr lang="en-US"/>
              <a:t> – </a:t>
            </a:r>
            <a:r>
              <a:rPr lang="en-US" i="1"/>
              <a:t>M</a:t>
            </a:r>
            <a:r>
              <a:rPr lang="en-US"/>
              <a:t> = 9 – 2 = 7,</a:t>
            </a:r>
          </a:p>
          <a:p>
            <a:r>
              <a:rPr lang="en-US"/>
              <a:t>so goodness of fit is “poor”.</a:t>
            </a:r>
          </a:p>
          <a:p>
            <a:endParaRPr lang="en-US"/>
          </a:p>
          <a:p>
            <a:r>
              <a:rPr lang="en-US"/>
              <a:t>This is an indication that the</a:t>
            </a:r>
          </a:p>
          <a:p>
            <a:r>
              <a:rPr lang="en-US"/>
              <a:t>model is inadequate, and thus</a:t>
            </a:r>
          </a:p>
          <a:p>
            <a:r>
              <a:rPr lang="en-US"/>
              <a:t>the values it predicts will </a:t>
            </a:r>
          </a:p>
          <a:p>
            <a:r>
              <a:rPr lang="en-US"/>
              <a:t>have a “systematic error”.</a:t>
            </a:r>
          </a:p>
        </p:txBody>
      </p:sp>
      <p:pic>
        <p:nvPicPr>
          <p:cNvPr id="92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3036888"/>
            <a:ext cx="4273550" cy="305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675" y="2282825"/>
            <a:ext cx="4140200" cy="297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10243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U. Sussex / 29 Apr 2019 / Errors on Errors</a:t>
            </a:r>
            <a:endParaRPr lang="en-GB" sz="140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2BDBD12-3D45-DC4F-A49A-FBA8D6C44625}" type="slidenum">
              <a:rPr lang="en-GB" sz="1400"/>
              <a:pPr/>
              <a:t>7</a:t>
            </a:fld>
            <a:endParaRPr lang="en-GB" sz="1400"/>
          </a:p>
        </p:txBody>
      </p:sp>
      <p:sp>
        <p:nvSpPr>
          <p:cNvPr id="10245" name="Rectangle 2"/>
          <p:cNvSpPr txBox="1">
            <a:spLocks noChangeArrowheads="1"/>
          </p:cNvSpPr>
          <p:nvPr/>
        </p:nvSpPr>
        <p:spPr bwMode="auto">
          <a:xfrm>
            <a:off x="677863" y="180975"/>
            <a:ext cx="730567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200">
                <a:solidFill>
                  <a:srgbClr val="CC3300"/>
                </a:solidFill>
              </a:rPr>
              <a:t>Systematic errors ↔ nuisance parameters</a:t>
            </a:r>
            <a:endParaRPr lang="en-GB" sz="3200" baseline="-25000">
              <a:solidFill>
                <a:srgbClr val="CC3300"/>
              </a:solidFill>
            </a:endParaRPr>
          </a:p>
        </p:txBody>
      </p:sp>
      <p:sp>
        <p:nvSpPr>
          <p:cNvPr id="10246" name="TextBox 3"/>
          <p:cNvSpPr txBox="1">
            <a:spLocks noChangeArrowheads="1"/>
          </p:cNvSpPr>
          <p:nvPr/>
        </p:nvSpPr>
        <p:spPr bwMode="auto">
          <a:xfrm>
            <a:off x="504825" y="5205413"/>
            <a:ext cx="80914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Estimators for all parameters correlated, and as a consequence the presence of the nuisance parameters inflates the statistical errors of the parameter(s) of interest.</a:t>
            </a:r>
          </a:p>
        </p:txBody>
      </p:sp>
      <p:sp>
        <p:nvSpPr>
          <p:cNvPr id="10247" name="TextBox 1"/>
          <p:cNvSpPr txBox="1">
            <a:spLocks noChangeArrowheads="1"/>
          </p:cNvSpPr>
          <p:nvPr/>
        </p:nvSpPr>
        <p:spPr bwMode="auto">
          <a:xfrm>
            <a:off x="546100" y="798513"/>
            <a:ext cx="71770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/>
              <a:t>Solution: fix the model, generally by inserting additional </a:t>
            </a:r>
          </a:p>
          <a:p>
            <a:r>
              <a:rPr lang="en-US" dirty="0"/>
              <a:t>adjustable parameters (“nuisance parameters”).  Try, e.g.,</a:t>
            </a:r>
          </a:p>
        </p:txBody>
      </p:sp>
      <p:sp>
        <p:nvSpPr>
          <p:cNvPr id="10248" name="TextBox 2"/>
          <p:cNvSpPr txBox="1">
            <a:spLocks noChangeArrowheads="1"/>
          </p:cNvSpPr>
          <p:nvPr/>
        </p:nvSpPr>
        <p:spPr bwMode="auto">
          <a:xfrm>
            <a:off x="501650" y="2452688"/>
            <a:ext cx="3343275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l-GR" i="1">
                <a:solidFill>
                  <a:srgbClr val="0000FF"/>
                </a:solidFill>
              </a:rPr>
              <a:t>χ</a:t>
            </a:r>
            <a:r>
              <a:rPr lang="en-US" baseline="30000">
                <a:solidFill>
                  <a:srgbClr val="0000FF"/>
                </a:solidFill>
              </a:rPr>
              <a:t>2</a:t>
            </a:r>
            <a:r>
              <a:rPr lang="en-US" baseline="-25000">
                <a:solidFill>
                  <a:srgbClr val="0000FF"/>
                </a:solidFill>
              </a:rPr>
              <a:t>min </a:t>
            </a:r>
            <a:r>
              <a:rPr lang="en-US">
                <a:solidFill>
                  <a:srgbClr val="0000FF"/>
                </a:solidFill>
              </a:rPr>
              <a:t> = 3.5, </a:t>
            </a:r>
            <a:r>
              <a:rPr lang="en-US" i="1">
                <a:solidFill>
                  <a:srgbClr val="0000FF"/>
                </a:solidFill>
              </a:rPr>
              <a:t>N</a:t>
            </a:r>
            <a:r>
              <a:rPr lang="en-US">
                <a:solidFill>
                  <a:srgbClr val="0000FF"/>
                </a:solidFill>
              </a:rPr>
              <a:t> – </a:t>
            </a:r>
            <a:r>
              <a:rPr lang="en-US" i="1">
                <a:solidFill>
                  <a:srgbClr val="0000FF"/>
                </a:solidFill>
              </a:rPr>
              <a:t>M</a:t>
            </a:r>
            <a:r>
              <a:rPr lang="en-US">
                <a:solidFill>
                  <a:srgbClr val="0000FF"/>
                </a:solidFill>
              </a:rPr>
              <a:t> = 6</a:t>
            </a:r>
            <a:endParaRPr lang="en-US"/>
          </a:p>
          <a:p>
            <a:r>
              <a:rPr lang="en-US"/>
              <a:t>For some point in the</a:t>
            </a:r>
          </a:p>
          <a:p>
            <a:r>
              <a:rPr lang="en-US"/>
              <a:t>enlarged parameter space</a:t>
            </a:r>
          </a:p>
          <a:p>
            <a:r>
              <a:rPr lang="en-US"/>
              <a:t>we hope the model is</a:t>
            </a:r>
          </a:p>
          <a:p>
            <a:pPr>
              <a:spcAft>
                <a:spcPts val="1200"/>
              </a:spcAft>
            </a:pPr>
            <a:r>
              <a:rPr lang="en-US"/>
              <a:t>now ~correct.</a:t>
            </a:r>
          </a:p>
          <a:p>
            <a:pPr>
              <a:spcAft>
                <a:spcPts val="1200"/>
              </a:spcAft>
            </a:pPr>
            <a:r>
              <a:rPr lang="en-US"/>
              <a:t>Sys. error gone?</a:t>
            </a:r>
          </a:p>
        </p:txBody>
      </p:sp>
      <p:sp>
        <p:nvSpPr>
          <p:cNvPr id="10249" name="TextBox 4"/>
          <p:cNvSpPr txBox="1">
            <a:spLocks noChangeArrowheads="1"/>
          </p:cNvSpPr>
          <p:nvPr/>
        </p:nvSpPr>
        <p:spPr bwMode="auto">
          <a:xfrm>
            <a:off x="2522538" y="1711325"/>
            <a:ext cx="3203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i="1">
                <a:solidFill>
                  <a:schemeClr val="bg2"/>
                </a:solidFill>
              </a:rPr>
              <a:t>f</a:t>
            </a:r>
            <a:r>
              <a:rPr lang="en-US" sz="1200" i="1">
                <a:solidFill>
                  <a:schemeClr val="bg2"/>
                </a:solidFill>
              </a:rPr>
              <a:t> </a:t>
            </a:r>
            <a:r>
              <a:rPr lang="en-US">
                <a:solidFill>
                  <a:schemeClr val="bg2"/>
                </a:solidFill>
              </a:rPr>
              <a:t>(</a:t>
            </a:r>
            <a:r>
              <a:rPr lang="en-US" i="1">
                <a:solidFill>
                  <a:schemeClr val="bg2"/>
                </a:solidFill>
              </a:rPr>
              <a:t>x</a:t>
            </a:r>
            <a:r>
              <a:rPr lang="en-US">
                <a:solidFill>
                  <a:schemeClr val="bg2"/>
                </a:solidFill>
              </a:rPr>
              <a:t>;</a:t>
            </a:r>
            <a:r>
              <a:rPr lang="el-GR" b="1" i="1">
                <a:solidFill>
                  <a:schemeClr val="bg2"/>
                </a:solidFill>
              </a:rPr>
              <a:t>θ</a:t>
            </a:r>
            <a:r>
              <a:rPr lang="el-GR">
                <a:solidFill>
                  <a:schemeClr val="bg2"/>
                </a:solidFill>
              </a:rPr>
              <a:t>)</a:t>
            </a:r>
            <a:r>
              <a:rPr lang="en-US">
                <a:solidFill>
                  <a:schemeClr val="bg2"/>
                </a:solidFill>
              </a:rPr>
              <a:t> = </a:t>
            </a:r>
            <a:r>
              <a:rPr lang="el-GR" i="1">
                <a:solidFill>
                  <a:schemeClr val="bg2"/>
                </a:solidFill>
              </a:rPr>
              <a:t>θ</a:t>
            </a:r>
            <a:r>
              <a:rPr lang="en-US" baseline="-25000">
                <a:solidFill>
                  <a:schemeClr val="bg2"/>
                </a:solidFill>
              </a:rPr>
              <a:t>0</a:t>
            </a:r>
            <a:r>
              <a:rPr lang="en-US">
                <a:solidFill>
                  <a:schemeClr val="bg2"/>
                </a:solidFill>
              </a:rPr>
              <a:t> + </a:t>
            </a:r>
            <a:r>
              <a:rPr lang="el-GR" i="1">
                <a:solidFill>
                  <a:schemeClr val="bg2"/>
                </a:solidFill>
              </a:rPr>
              <a:t>θ</a:t>
            </a:r>
            <a:r>
              <a:rPr lang="en-US" baseline="-25000">
                <a:solidFill>
                  <a:schemeClr val="bg2"/>
                </a:solidFill>
              </a:rPr>
              <a:t>1</a:t>
            </a:r>
            <a:r>
              <a:rPr lang="en-US" sz="1200" baseline="-25000">
                <a:solidFill>
                  <a:schemeClr val="bg2"/>
                </a:solidFill>
              </a:rPr>
              <a:t> </a:t>
            </a:r>
            <a:r>
              <a:rPr lang="en-US" i="1">
                <a:solidFill>
                  <a:schemeClr val="bg2"/>
                </a:solidFill>
              </a:rPr>
              <a:t>x + </a:t>
            </a:r>
            <a:r>
              <a:rPr lang="el-GR" i="1">
                <a:solidFill>
                  <a:schemeClr val="bg2"/>
                </a:solidFill>
              </a:rPr>
              <a:t>θ</a:t>
            </a:r>
            <a:r>
              <a:rPr lang="en-US" baseline="-25000">
                <a:solidFill>
                  <a:schemeClr val="bg2"/>
                </a:solidFill>
              </a:rPr>
              <a:t>2</a:t>
            </a:r>
            <a:r>
              <a:rPr lang="en-US" sz="1200" baseline="-25000">
                <a:solidFill>
                  <a:schemeClr val="bg2"/>
                </a:solidFill>
              </a:rPr>
              <a:t> </a:t>
            </a:r>
            <a:r>
              <a:rPr lang="en-US" i="1">
                <a:solidFill>
                  <a:schemeClr val="bg2"/>
                </a:solidFill>
              </a:rPr>
              <a:t>x</a:t>
            </a:r>
            <a:r>
              <a:rPr lang="en-US" baseline="30000">
                <a:solidFill>
                  <a:schemeClr val="bg2"/>
                </a:solidFill>
              </a:rPr>
              <a:t>2</a:t>
            </a:r>
            <a:endParaRPr lang="en-US" i="1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12290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U. Sussex / 29 Apr 2019 / Errors on Errors</a:t>
            </a:r>
            <a:endParaRPr lang="en-GB" sz="1400"/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01EC7A0-0BEC-5146-ADF1-B01CB2F92DDF}" type="slidenum">
              <a:rPr lang="en-GB" sz="1400"/>
              <a:pPr/>
              <a:t>8</a:t>
            </a:fld>
            <a:endParaRPr lang="en-GB" sz="1400"/>
          </a:p>
        </p:txBody>
      </p:sp>
      <p:sp>
        <p:nvSpPr>
          <p:cNvPr id="12292" name="Rectangle 2"/>
          <p:cNvSpPr txBox="1">
            <a:spLocks noChangeArrowheads="1"/>
          </p:cNvSpPr>
          <p:nvPr/>
        </p:nvSpPr>
        <p:spPr bwMode="auto">
          <a:xfrm>
            <a:off x="677863" y="251539"/>
            <a:ext cx="730567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CC3300"/>
                </a:solidFill>
              </a:rPr>
              <a:t>Uncertainty of fitted parameters</a:t>
            </a:r>
            <a:endParaRPr lang="en-GB" sz="3600" baseline="-25000" dirty="0">
              <a:solidFill>
                <a:srgbClr val="CC3300"/>
              </a:solidFill>
            </a:endParaRPr>
          </a:p>
        </p:txBody>
      </p:sp>
      <p:sp>
        <p:nvSpPr>
          <p:cNvPr id="12295" name="TextBox 3"/>
          <p:cNvSpPr txBox="1">
            <a:spLocks noChangeArrowheads="1"/>
          </p:cNvSpPr>
          <p:nvPr/>
        </p:nvSpPr>
        <p:spPr bwMode="auto">
          <a:xfrm>
            <a:off x="733233" y="907707"/>
            <a:ext cx="694783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 smtClean="0"/>
              <a:t>Suppose parameter of interest </a:t>
            </a:r>
            <a:r>
              <a:rPr lang="el-GR" i="1" dirty="0" smtClean="0"/>
              <a:t>μ</a:t>
            </a:r>
            <a:r>
              <a:rPr lang="en-US" dirty="0" smtClean="0"/>
              <a:t>, nuisance parameter </a:t>
            </a:r>
            <a:r>
              <a:rPr lang="el-GR" i="1" dirty="0"/>
              <a:t>θ</a:t>
            </a:r>
            <a:r>
              <a:rPr lang="en-US" dirty="0" smtClean="0"/>
              <a:t>,</a:t>
            </a:r>
            <a:endParaRPr lang="el-GR" dirty="0" smtClean="0"/>
          </a:p>
          <a:p>
            <a:r>
              <a:rPr lang="en-US" i="1" dirty="0" smtClean="0"/>
              <a:t>confidence</a:t>
            </a:r>
            <a:r>
              <a:rPr lang="en-US" dirty="0" smtClean="0"/>
              <a:t> </a:t>
            </a:r>
            <a:r>
              <a:rPr lang="en-US" i="1" dirty="0"/>
              <a:t>interval</a:t>
            </a:r>
            <a:r>
              <a:rPr lang="en-US" dirty="0"/>
              <a:t> </a:t>
            </a:r>
            <a:r>
              <a:rPr lang="en-US" dirty="0" smtClean="0"/>
              <a:t>for </a:t>
            </a:r>
            <a:r>
              <a:rPr lang="el-GR" i="1" dirty="0" smtClean="0"/>
              <a:t>μ</a:t>
            </a:r>
            <a:r>
              <a:rPr lang="en-US" i="1" dirty="0" smtClean="0"/>
              <a:t> </a:t>
            </a:r>
            <a:r>
              <a:rPr lang="en-US" dirty="0" smtClean="0"/>
              <a:t>from  “</a:t>
            </a:r>
            <a:r>
              <a:rPr lang="en-US" dirty="0"/>
              <a:t>profile likelihood</a:t>
            </a:r>
            <a:r>
              <a:rPr lang="en-US" dirty="0" smtClean="0"/>
              <a:t>”: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6903" y="1787726"/>
            <a:ext cx="3225800" cy="812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677" y="1849098"/>
            <a:ext cx="2222500" cy="584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8692" y="2557967"/>
            <a:ext cx="5211178" cy="31224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40752" y="5839223"/>
            <a:ext cx="8113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Width of interval in usual LS fit </a:t>
            </a:r>
            <a:r>
              <a:rPr lang="en-US" i="1" dirty="0" smtClean="0"/>
              <a:t>independent</a:t>
            </a:r>
            <a:r>
              <a:rPr lang="en-US" dirty="0" smtClean="0"/>
              <a:t> of goodness of fit.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272" y="5695261"/>
            <a:ext cx="637915" cy="6379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1331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U. Sussex / 29 Apr 2019 / Errors on Errors</a:t>
            </a:r>
            <a:endParaRPr lang="en-GB" sz="1400"/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4F3F294-7781-424E-A66B-63F6989EE4E7}" type="slidenum">
              <a:rPr lang="en-GB" sz="1400"/>
              <a:pPr/>
              <a:t>9</a:t>
            </a:fld>
            <a:endParaRPr lang="en-GB" sz="1400"/>
          </a:p>
        </p:txBody>
      </p:sp>
      <p:sp>
        <p:nvSpPr>
          <p:cNvPr id="13316" name="Rectangle 2"/>
          <p:cNvSpPr txBox="1">
            <a:spLocks noChangeArrowheads="1"/>
          </p:cNvSpPr>
          <p:nvPr/>
        </p:nvSpPr>
        <p:spPr bwMode="auto">
          <a:xfrm>
            <a:off x="0" y="350838"/>
            <a:ext cx="566737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Least Squares for Averaging</a:t>
            </a:r>
          </a:p>
          <a:p>
            <a:pPr algn="ctr"/>
            <a:r>
              <a:rPr lang="en-GB" sz="3600" baseline="-25000">
                <a:solidFill>
                  <a:srgbClr val="CC3300"/>
                </a:solidFill>
              </a:rPr>
              <a:t>= fit of horizontal line</a:t>
            </a:r>
          </a:p>
        </p:txBody>
      </p:sp>
      <p:pic>
        <p:nvPicPr>
          <p:cNvPr id="13317" name="Picture 1" descr="birge_proto_pdg_cropp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1450975"/>
            <a:ext cx="4802187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Box 2"/>
          <p:cNvSpPr txBox="1">
            <a:spLocks noChangeArrowheads="1"/>
          </p:cNvSpPr>
          <p:nvPr/>
        </p:nvSpPr>
        <p:spPr bwMode="auto">
          <a:xfrm>
            <a:off x="5405438" y="2908300"/>
            <a:ext cx="3700462" cy="357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/>
              <a:t>Raymond T. </a:t>
            </a:r>
            <a:r>
              <a:rPr lang="en-US" dirty="0" err="1"/>
              <a:t>Birge</a:t>
            </a:r>
            <a:r>
              <a:rPr lang="en-US" dirty="0"/>
              <a:t>, </a:t>
            </a:r>
          </a:p>
          <a:p>
            <a:pPr>
              <a:spcAft>
                <a:spcPts val="1200"/>
              </a:spcAft>
            </a:pPr>
            <a:r>
              <a:rPr lang="en-US" i="1" dirty="0"/>
              <a:t>Probable Values of the General Physical Constants (as of January 1, 1929)</a:t>
            </a:r>
            <a:r>
              <a:rPr lang="en-US" dirty="0"/>
              <a:t>, Physical Review Supplement, </a:t>
            </a:r>
            <a:r>
              <a:rPr lang="en-US" dirty="0" err="1"/>
              <a:t>Vol</a:t>
            </a:r>
            <a:r>
              <a:rPr lang="en-US" dirty="0"/>
              <a:t> 1, Number 1, July 1929</a:t>
            </a:r>
          </a:p>
          <a:p>
            <a:r>
              <a:rPr lang="en-US" dirty="0"/>
              <a:t>Forerunner of the </a:t>
            </a:r>
          </a:p>
          <a:p>
            <a:r>
              <a:rPr lang="en-US" dirty="0"/>
              <a:t>Particle Data </a:t>
            </a:r>
            <a:r>
              <a:rPr lang="en-US" dirty="0" smtClean="0"/>
              <a:t>Group</a:t>
            </a:r>
            <a:endParaRPr lang="en-US" dirty="0"/>
          </a:p>
        </p:txBody>
      </p:sp>
      <p:sp>
        <p:nvSpPr>
          <p:cNvPr id="13319" name="TextBox 3"/>
          <p:cNvSpPr txBox="1">
            <a:spLocks noChangeArrowheads="1"/>
          </p:cNvSpPr>
          <p:nvPr/>
        </p:nvSpPr>
        <p:spPr bwMode="auto">
          <a:xfrm>
            <a:off x="3917950" y="0"/>
            <a:ext cx="52260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rgbClr val="000000"/>
                </a:solidFill>
              </a:rPr>
              <a:t>http://bancroft.berkeley.edu/Exhibits/physics/learning01.html</a:t>
            </a:r>
          </a:p>
        </p:txBody>
      </p:sp>
      <p:pic>
        <p:nvPicPr>
          <p:cNvPr id="13320" name="Picture 4" descr="RTBir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725" y="474663"/>
            <a:ext cx="2967038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80"/>
  <p:tag name="DEFAULTHEIGHT" val="29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p(\theta | \vec{y}) = \int p(\theta, \vec{b} | \vec{y}) \, d \vec{b}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211"/>
  <p:tag name="PICTUREFILESIZE" val="2441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pi_b(\vec{b}) \sim &#10;\exp \left[ - {\small \frac{1}{2}} \, \vec{b}^T \,  V_{\rm sys}^{-1} \,  \vec{b} \right]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241"/>
  <p:tag name="PICTUREFILESIZE" val="2704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L( \vec{y} | \vec{\theta}, \vec{b}) \sim&#10;\exp \left[ - {\small \frac{1}{2}} (\vec{y} - \vec{\mu}(\theta) - \vec{b})^T \, &#10;V^{-1}_{\rm stat} \,  &#10;(\vec{y} - \vec{\mu}(\theta) - \vec{b}) \right]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520"/>
  <p:tag name="PICTUREFILESIZE" val="5124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y_i,  \quad \sigma_i^{\rm stat},  \quad \sigma_i^{\rm sys}, \quad&#10; s_i, \quad i = 1, \ldots, n \;,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375"/>
  <p:tag name="PICTUREFILESIZE" val="2091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pi_b(b_i) = \int \frac{1}{\sqrt{2\pi} s_i \sigma_i^{\rm sys} } \exp &#10;\left[ -{\small \frac{1}{2}}&#10;\, \frac{b_i^2}{(s_i \sigma^{\rm sys}_i)^2 } \right] &#10;\, \pi_s(s_i) \, ds_i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481"/>
  <p:tag name="PICTUREFILESIZE" val="5608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pi_s(s) = \frac{a (as)^{b-1} e^{-as} }{\Gamma(b)}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207"/>
  <p:tag name="PICTUREFILESIZE" val="2258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ue}&#10;&#10;\[&#10;a = b = 1 / \sigma_s^2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127"/>
  <p:tag name="PICTUREFILESIZE" val="939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pi_s(s)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48"/>
  <p:tag name="PICTUREFILESIZE" val="538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pi_b(b_i) = \int \frac{1}{\sqrt{2\pi} s_i \sigma_i^{\rm sys} } \exp &#10;\left[ -{\small \frac{1}{2}}&#10;\, \frac{b_i^2}{(s_i \sigma^{\rm sys}_i)^2 } \right] &#10;\, \pi_s(s_i) \, ds_i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481"/>
  <p:tag name="PICTUREFILESIZE" val="5608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pi_b(b)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47"/>
  <p:tag name="PICTUREFILESIZE" val="592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E[y_i] = \mu(x_i; \theta) + b_i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192"/>
  <p:tag name="PICTUREFILESIZE" val="1639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sigma_{\rm s} = 0.0: \quad \hat{\mu} = 1.000 \pm 0.071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304"/>
  <p:tag name="PICTUREFILESIZE" val="1686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sigma_{\rm s} = 0.5: \quad \hat{\mu} = 1.000 \pm 0.072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305"/>
  <p:tag name="PICTUREFILESIZE" val="1715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sigma_{\rm s} = 0.0: \quad \hat{\mu} = 1.125 \pm 0.071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304"/>
  <p:tag name="PICTUREFILESIZE" val="1774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sigma_{\rm s} = 0.5: \quad \hat{\mu} = 1.093 \pm 0.089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305"/>
  <p:tag name="PICTUREFILESIZE" val="1938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sigma_{\rm s} = 0.0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81"/>
  <p:tag name="PICTUREFILESIZE" val="569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sigma_{\rm s} = 0.5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81"/>
  <p:tag name="PICTUREFILESIZE" val="584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sigma_{\mu}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22"/>
  <p:tag name="PICTUREFILESIZE" val="258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y_i \pm \sigma_i^{\rm stat} \pm \sigma_i^{\rm sys}, \quad i = 1, \ldots, n \;,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307"/>
  <p:tag name="PICTUREFILESIZE" val="1985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chi^2(\theta) = (\vec{y} - \vec{\mu}(\theta))^T V^{-1} &#10;(\vec{y} - \vec{\mu}(\theta))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335"/>
  <p:tag name="PICTUREFILESIZE" val="2850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V_{ij}^{\rm stat}, \; V_{ij}^{\rm sys} \;.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117"/>
  <p:tag name="PICTUREFILESIZE" val="1238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V_{ij} = V_{ij}^{\rm stat} + V_{ij}^{\rm sys} 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178"/>
  <p:tag name="PICTUREFILESIZE" val="1647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mu(x_i; \theta) \;,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81"/>
  <p:tag name="PICTUREFILESIZE" val="814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pi_{\theta}(\theta) \sim \mbox{const.} 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138"/>
  <p:tag name="PICTUREFILESIZE" val="1218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p(\theta, \vec{b} | \vec{y}) &#10;\propto L(\vec{y}|\theta, \vec{b}) \pi_{\theta}(\theta) \pi_{b}(\vec{b})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282"/>
  <p:tag name="PICTUREFILESIZE" val="29954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11374</TotalTime>
  <Words>3963</Words>
  <Application>Microsoft Macintosh PowerPoint</Application>
  <PresentationFormat>On-screen Show (4:3)</PresentationFormat>
  <Paragraphs>550</Paragraphs>
  <Slides>57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Bayesian approach with non-Gaussian prior πb(b)</vt:lpstr>
      <vt:lpstr>Error-on-error function πs(s)</vt:lpstr>
      <vt:lpstr>Prior for bias πb(b) now has longer tails</vt:lpstr>
      <vt:lpstr>A simple test</vt:lpstr>
      <vt:lpstr>Simple test with inconsistent data</vt:lpstr>
      <vt:lpstr>Goodness-of-fit vs. size of error</vt:lpstr>
    </vt:vector>
  </TitlesOfParts>
  <Company>RHUL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slide </dc:title>
  <dc:creator>cowan</dc:creator>
  <cp:lastModifiedBy>Glen Cowan</cp:lastModifiedBy>
  <cp:revision>609</cp:revision>
  <cp:lastPrinted>2002-06-26T19:05:53Z</cp:lastPrinted>
  <dcterms:created xsi:type="dcterms:W3CDTF">2011-07-06T19:54:49Z</dcterms:created>
  <dcterms:modified xsi:type="dcterms:W3CDTF">2019-04-29T10:51:40Z</dcterms:modified>
</cp:coreProperties>
</file>