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536" r:id="rId2"/>
    <p:sldId id="1529" r:id="rId3"/>
    <p:sldId id="1440" r:id="rId4"/>
    <p:sldId id="1441" r:id="rId5"/>
    <p:sldId id="1442" r:id="rId6"/>
    <p:sldId id="1443" r:id="rId7"/>
    <p:sldId id="1444" r:id="rId8"/>
    <p:sldId id="1445" r:id="rId9"/>
    <p:sldId id="1528" r:id="rId10"/>
    <p:sldId id="1495" r:id="rId11"/>
    <p:sldId id="1496" r:id="rId12"/>
    <p:sldId id="1497" r:id="rId13"/>
    <p:sldId id="1164" r:id="rId14"/>
    <p:sldId id="1165" r:id="rId15"/>
    <p:sldId id="1166" r:id="rId16"/>
    <p:sldId id="1167" r:id="rId17"/>
    <p:sldId id="1168" r:id="rId18"/>
    <p:sldId id="1169" r:id="rId19"/>
    <p:sldId id="1170" r:id="rId20"/>
    <p:sldId id="1171" r:id="rId21"/>
    <p:sldId id="1172" r:id="rId22"/>
    <p:sldId id="1173" r:id="rId23"/>
    <p:sldId id="1174" r:id="rId24"/>
    <p:sldId id="1175" r:id="rId25"/>
    <p:sldId id="1538" r:id="rId26"/>
    <p:sldId id="1119" r:id="rId27"/>
    <p:sldId id="1120" r:id="rId28"/>
    <p:sldId id="1121" r:id="rId29"/>
    <p:sldId id="1122" r:id="rId30"/>
    <p:sldId id="1537" r:id="rId31"/>
    <p:sldId id="1462" r:id="rId32"/>
    <p:sldId id="1123" r:id="rId33"/>
    <p:sldId id="1124" r:id="rId34"/>
    <p:sldId id="1125" r:id="rId35"/>
    <p:sldId id="1126" r:id="rId36"/>
    <p:sldId id="1127" r:id="rId37"/>
    <p:sldId id="1128" r:id="rId38"/>
    <p:sldId id="1129" r:id="rId39"/>
    <p:sldId id="1130" r:id="rId40"/>
    <p:sldId id="1131" r:id="rId41"/>
    <p:sldId id="1136" r:id="rId42"/>
    <p:sldId id="1137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2021 / Statistics for PP Lecture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TAE 2021 / Statistics for PP Lecture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74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2021 / Statistics for PP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010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6 September 2021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4402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7958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/2021tae/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2316F-16E3-3541-B138-2ACB5073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4E488-790E-CF47-8BA0-50FE0CACF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6A17989A-717E-AE46-9DBC-BDE863683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93EA2F52-F684-434F-A13E-05A18D4E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04491DA-A9DB-6A44-B6AC-830FD16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0073443-4659-544C-9E4D-5AE0F3F0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93066B19-B51E-B24C-AFAD-60B45900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2ED93FF0-5522-1B40-B644-F2541F15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B55ED767-B5E0-1D47-B86E-0390B20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9054B7C7-EAF0-5C47-B1BD-CA204473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68CC34C6-3041-6B48-9989-1E7AD1FA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A79DCC00-9B84-F443-A627-C6C90D69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4985484A-CE1C-2542-B13F-C2B61A1B42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42E1C737-5056-694E-90D3-D425EF4E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C64B1A37-93DC-BB40-B2A0-841F4504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9761BF82-C223-5741-957A-7FDCE60232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1CCB2147-38A0-0C40-B73F-F1538533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03D578C5-6163-9348-AA6D-AA62028FA7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204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35E988FF-7364-C34D-816E-E6594A7FDB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85FEC02-0AEB-AD4E-A5D0-DE645165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F29B9C3-B220-D948-9883-C164AB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A8DA48B-A8ED-9C4A-94F3-6DC0F94F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B8F5F4BE-AD2C-724F-86B4-2B25CD61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1266479F-22D9-5740-8E32-72643E7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B7A7CB20-CE3E-9146-B3AA-CC5B7DB7E3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B7FEBF5E-6E39-0948-A07F-BF797B24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8CA70A6C-133D-1140-B0E3-117E86EF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A84F20EE-A0E5-3E4D-9107-8ACE04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2304E4A-EB48-554D-A084-F3D19A87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8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CC0F22C8-3385-4542-B573-61EBECF30A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D175808C-F3D0-9F45-AB26-F118949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EF3B304-2A98-E54B-ABE8-E71A2D6C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8F42AFC-CE92-964B-9FB2-CB1A5B7B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BCC39FCB-65C2-3748-A7DA-45167642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E030E135-0FCE-554A-9B08-380CB3DE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EE8468C-4F70-D44F-83A4-D78468E9E6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4DD43EF3-26AA-144C-BC9C-6A61734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9A78B1A0-530A-F845-98C2-8A2B7CCA073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B6B28A6E-137E-0144-8B6B-06BD5342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9456028-2683-BF4B-B401-CD1D213DBD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C4B3253C-A35A-3C4A-923E-73E0A3EC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1571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7182A28E-D576-6C48-A4AE-E28145BB99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8DF88FCD-0133-AC43-8477-A669692C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94C1B0F-92EB-024F-BC6E-2E9EE0C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764820F-611F-C046-B53C-4D73750A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EE3523-E80E-EB44-8B03-EF9BC3B1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E6008B6C-A2A8-7E40-82B3-716C2F0D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4E1658A2-3BC0-B94A-ABAA-71759F30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FCADC008-B88B-1649-B8D1-EBF6A69ED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4" imgW="241300" imgH="368300" progId="Equation.3">
                  <p:embed/>
                </p:oleObj>
              </mc:Choice>
              <mc:Fallback>
                <p:oleObj name="Equation" r:id="rId4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FCADC008-B88B-1649-B8D1-EBF6A69E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F2A68DB-4576-C046-98E3-71AF0CBB0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6" imgW="241300" imgH="368300" progId="Equation.3">
                  <p:embed/>
                </p:oleObj>
              </mc:Choice>
              <mc:Fallback>
                <p:oleObj name="Equation" r:id="rId6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4F2A68DB-4576-C046-98E3-71AF0CBB0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00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A35CB1-858F-8841-91B4-9206310936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ABA71D3-5FD9-084C-B31A-8DE75033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3F2E7164-BD85-7F40-A8A1-89283D9F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C192049-CAF5-624D-B31A-DCC6488F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98240DD8-212E-AE4E-B5D8-08668854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699DC126-3B80-A345-B8A6-B3D5E4DD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D1C6943A-BAB8-A544-B51E-5BE73D22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9CCE8A2-F04E-C94F-B8A2-66BCB0F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C64FE57B-C47B-3C46-B1A1-4390B5E2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917AA63A-FB5F-B649-BE54-81086E36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99179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5B671B95-A90E-514C-A315-1727A67852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60A20EC-7312-0144-9A56-1EA817A3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9356C26-2760-5147-97A0-0C011D05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7B7BBDA-0696-E04F-997B-19AEF748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7B425EF4-2BA9-E649-8AA1-D027B75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68B94142-F9E7-2A4E-81F2-A3507960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86E36728-0A7E-3045-9592-551F10E7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65860F49-D09C-A240-B01B-F02AABF4B05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E7439262-E8AA-8349-9C8F-77154440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3ADA6584-9235-6D47-8D0F-75B5C0D0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E6236959-BD4C-8947-B530-968E2BCF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7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29CF80B1-4DC2-9249-85AE-013EE80A98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52358C63-D498-7847-A35E-A11019D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624852E-1948-1944-A083-FF66453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B39849-4DAC-ED45-9582-38934C28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25459D9-1C1A-FC40-8B80-70FD190C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B80F21B-A7BF-4B40-A9FE-16F6CCF3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C8EFB778-B5A8-014D-91DD-7C9A22FB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0AB8B446-7708-EF49-87E8-8B53436D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4F867357-2C37-8D46-B7CB-4D5E82A2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06E66921-F283-0649-BBE5-E9C2684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2DA41D10-071D-5F4F-8939-3696B138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1EAD4B85-382A-054B-A834-BEB70B98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192F40B-DC76-AF42-B0E5-D180AC9C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5833BAE1-0C67-6743-A6FF-C74F6020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57679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979715" y="1502229"/>
            <a:ext cx="7725256" cy="15081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Hypothesis tests, limits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Systematic uncertainties, experimental sensitivity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EDD55C-F5A6-0444-9E36-1D8F0D900E3C}"/>
              </a:ext>
            </a:extLst>
          </p:cNvPr>
          <p:cNvCxnSpPr>
            <a:cxnSpLocks/>
          </p:cNvCxnSpPr>
          <p:nvPr/>
        </p:nvCxnSpPr>
        <p:spPr>
          <a:xfrm>
            <a:off x="424543" y="2775854"/>
            <a:ext cx="3810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A6EB7D14-9622-D84F-BC75-5A194015E8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C61A2F9A-E89B-A444-A72F-F7928E13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F489866-F2BC-EB40-82F7-4BF401CB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AE3A194-5E17-BE4C-9FD6-F264210A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6555E983-50F5-4545-9AA6-458107D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2F2ACF8D-7AFC-BC4C-84FB-F132BF3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DD8B1FEF-9246-834D-8CAC-4840BAAC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170C4624-BB16-4C4A-84D2-B4C77585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36DB189E-0670-394E-9219-C0E01069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62843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A099994B-B581-574B-8C73-92584D28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5ED256CE-E792-9348-8991-0C8F382201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0882CD17-E3FD-7D41-B59E-7E4DFAC8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2C59D08-F7BC-A14C-A15A-2917D60E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E0EA9BA-5484-1046-81CC-954C6B6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39F519F6-3BDF-CB47-B9AE-F2C89B71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1FF0536D-7BB2-4441-86CA-92DFB21D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3E6262B7-F590-5E4A-AD43-2A9DCA26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99768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296E3D26-5E3C-9A4D-B0D7-E7DC321C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6F9A4FAE-A5A7-4345-A650-08DB8AD6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E7E0CE02-71BA-B44A-B57C-F79FC3041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B2BB7AA8-469E-0148-92B8-7750BF84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FE3EDA45-3114-8147-A762-34E739D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4E3F2D38-2BE2-6C49-A6BA-2C929332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B4FAA955-C172-B246-9A1C-A5C9155A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622D7D53-4B03-FD43-BCEC-A88E5471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F8A7EE24-0A29-E142-AFFB-1D6E835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BAEDCD9A-C715-DC48-9A2B-208617D1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D59BC07F-2422-CE4F-8E5D-37FAFD8F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866A53C5-B494-844D-AB61-493CD343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CFE5372E-16D2-5F4F-89C0-B1CDA6B9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07241441-AE3C-0247-A9E3-E33D70F0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88494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D73F88B7-9810-7040-858B-4E8F43FB7C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3B862BD6-6E3B-9D49-B192-761DC18F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ABE4D02-4450-DE44-B918-272836F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50F3F5A-4D05-AC41-B40F-31241466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D6CBA4A6-7C45-4448-9062-880D50E2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5E6DD9FE-591B-0B4D-827D-83F743BC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28CF4981-381D-B549-9B21-82435401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913C03A1-4ADA-A54F-B514-586CC1FA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98940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93ABD081-09ED-4846-8641-8CD69A3E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08E9D0D4-6236-374F-BAB3-318FB9161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43DF773A-0206-144A-8273-75DE4363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3EB90E3-1675-F44C-8335-ADBB293E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8A1AC5A-2D88-9249-A45C-5EE180A1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0A7CB4FA-2CF1-EA45-A296-16A6EA7E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53F9DEF-CAA6-EE44-8779-29F8844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1676867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8F735751-910B-9345-82F9-905D787BE0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EB190D20-A222-734C-B3CC-5FFFDD36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8FF6AD68-016A-F74A-9AD8-4975C33D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E8530BE-7E13-2541-BC70-5CB37FF1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for Poisson counting experiment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CCACEB91-7581-6F43-9294-D12CE56A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D97BB6D2-C2D9-8D43-A817-D94C9BD2B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8D04AF4-CF47-5B4E-BA85-0499B6E3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72E9470-4260-7C47-9632-9E4D0684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DF2C5060-2061-D74C-A455-363A4FF5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1EC6C209-ECD2-0740-91AE-8DCD55787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B043B89E-734E-534D-B3F1-C17866C2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69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327EF2F6-9BCE-2B43-A067-1A0AD5707F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6F915EA5-B06C-FC41-823F-5BDD8994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91F510A-22E4-3440-B90A-A490F541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0E3D3F1-AD9A-054E-BF73-C988107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B342238D-4E9A-2440-AA29-906904D1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E0DA55FB-1D99-7F41-AFE8-374FE79B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D3A078C3-4BCF-D94F-BE50-B7914783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B5E44277-7BA3-E145-960E-CAAC27D8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EFEC07DB-971C-F946-A317-1FC41FFD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C66E3B24-A74F-334A-90A2-84769523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D0EC7013-2656-CF4C-8283-B717BCED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396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A4F5F64-27F5-D747-836A-DDE92508E4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7356AB16-C748-BF40-ACB5-2F9A66B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8806DDA-6652-6946-A24A-1A3D449A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D9AB588-3E8E-514A-B3B0-A533B37A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3348412B-CB0C-3D4A-9E2F-8D65A1BD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4C01C9AD-C376-D348-9CEC-762A9397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047D5BBC-AF55-9849-979F-9A011B8B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B5FA1833-D728-054D-B41B-F8629652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07FEEF43-5851-7D4D-8791-7AF48871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35BFA570-567A-E240-A30C-767977E7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52CC3C9D-1E1E-1F40-9D94-BE972711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EE58A2C9-5327-F346-8EFA-A5E76ACB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E172B0AE-FAF1-7741-8E37-7C2D2B6D72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64511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330D6B7E-4B64-FD43-9822-A298AD519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115520DA-5EEF-B94B-8EDC-ABD7AF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74EC1BF-7936-354C-8A70-19B9BCE1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619828-F664-3F44-9ED8-234551CA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5DDD078E-166D-414C-BC8D-2B81CFC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0CA2F214-1637-5F40-B15D-AFC59BEE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8B62BBEC-CA62-7645-8FD6-42B13EE3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62B24EB3-4E15-8A40-ABC2-5E2FB43A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7B5AD43E-332E-AC40-95AC-4D2F32A3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24850D9E-91D8-8E41-BA38-4DC22F18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276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365F9399-BADF-BA44-890B-10910E76DF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7F0D6224-833D-FE4D-A6FE-4EE955B1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9EB78B4-E80C-7545-BF56-54E930F1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B60104BE-F9E6-5042-AA66-1A06D755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B833B378-B2BC-6543-BF0F-CB1D03FD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ABCD211A-5FAA-984F-AFED-0597F76C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295CAED4-2B08-734C-97FC-950B623C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381625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448" y="2378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Finally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6C2D331-78F7-8D46-A9CB-16206A99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812800"/>
            <a:ext cx="847661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estimation, maximum likelihood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tests,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Asymptotic methods (Wilks’ theorem)	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for many important topics, e.g.,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Machine Learning, Bayesian methods, unfolding, MCMC,...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 for both Bayesian and frequentist approaches).</a:t>
            </a:r>
          </a:p>
        </p:txBody>
      </p:sp>
    </p:spTree>
    <p:extLst>
      <p:ext uri="{BB962C8B-B14F-4D97-AF65-F5344CB8AC3E}">
        <p14:creationId xmlns:p14="http://schemas.microsoft.com/office/powerpoint/2010/main" val="32804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>
            <a:extLst>
              <a:ext uri="{FF2B5EF4-FFF2-40B4-BE49-F238E27FC236}">
                <a16:creationId xmlns:a16="http://schemas.microsoft.com/office/drawing/2014/main" id="{3FB65E4B-AEE6-1641-897F-D048CCA675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8CC1D525-9355-AF4F-9734-582D4674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A733B27-A5BD-9143-BA5F-E67DD3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17C4F-8EDC-644A-870A-291C9B3DE9B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9DB1010-EBE6-4D47-B664-FE5AE2E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3225"/>
            <a:ext cx="7920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case where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0CA88C78-83C0-2846-AD50-6B25619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918178"/>
            <a:ext cx="271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4D822B45-CBB5-1D47-B2EF-874DE421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85850"/>
            <a:ext cx="79250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intuitive explanation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that it compares the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the standard deviation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no signal,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uncertain, characterized by a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reasonable guess is to replace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quadratic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8679" name="TextBox 3">
            <a:extLst>
              <a:ext uri="{FF2B5EF4-FFF2-40B4-BE49-F238E27FC236}">
                <a16:creationId xmlns:a16="http://schemas.microsoft.com/office/drawing/2014/main" id="{EE1B06F0-5F8B-084D-A59F-7AE305E0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36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used to optimize some analyses e.g. 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neglected.</a:t>
            </a:r>
          </a:p>
        </p:txBody>
      </p:sp>
    </p:spTree>
    <p:extLst>
      <p:ext uri="{BB962C8B-B14F-4D97-AF65-F5344CB8AC3E}">
        <p14:creationId xmlns:p14="http://schemas.microsoft.com/office/powerpoint/2010/main" val="2244155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>
            <a:extLst>
              <a:ext uri="{FF2B5EF4-FFF2-40B4-BE49-F238E27FC236}">
                <a16:creationId xmlns:a16="http://schemas.microsoft.com/office/drawing/2014/main" id="{EB30AF7A-B919-7940-8B73-3DFC82E1A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BE8C27DA-BA98-8740-990C-90B53D09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431A33C-C368-A645-9B83-6678594D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7E8B0-087B-BF4F-A6A3-E7F80AD09452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C3DC1A-DF26-D143-913D-978A4FE2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with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2E0A590-D466-3142-8E57-D418C47F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14413"/>
            <a:ext cx="778610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well studied “on/off” problem:  Cranmer 2005;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Cousins,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Linnemann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Tucker 2008; Li and Ma 1983,...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two Poisson distributed values: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       (primary or “search” measurement)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	(control measurement,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0ACC2643-054C-7E4B-BA01-E366F02A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60825"/>
            <a:ext cx="458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>
            <a:extLst>
              <a:ext uri="{FF2B5EF4-FFF2-40B4-BE49-F238E27FC236}">
                <a16:creationId xmlns:a16="http://schemas.microsoft.com/office/drawing/2014/main" id="{5D62D4C6-DB3B-104D-892F-856B4D3E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941888"/>
            <a:ext cx="733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to construct profile likelihood ratio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parameter):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2B060390-BFA8-2741-A062-EF3B1E90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2197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180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1">
            <a:extLst>
              <a:ext uri="{FF2B5EF4-FFF2-40B4-BE49-F238E27FC236}">
                <a16:creationId xmlns:a16="http://schemas.microsoft.com/office/drawing/2014/main" id="{06F67D82-8E22-8441-BA38-F15D80FA9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2">
            <a:extLst>
              <a:ext uri="{FF2B5EF4-FFF2-40B4-BE49-F238E27FC236}">
                <a16:creationId xmlns:a16="http://schemas.microsoft.com/office/drawing/2014/main" id="{BC4A1102-5B39-0F4A-838B-695974B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738AB1-28FB-C34E-BB7A-659AACC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10731-DB33-DC4C-94C8-C15EC265E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15BD140-9B91-2B45-B6D8-CBAE1339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 for profile likelihood ratio</a:t>
            </a: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C91B5865-72EE-6D4B-B774-BE5AF836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14935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profile likelihood ratio from this need estimators: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145CEBA-70E6-3E40-9D45-3A04830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27213"/>
            <a:ext cx="866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04CE3A85-FE02-F941-ACB1-2CEF4AE6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87800"/>
            <a:ext cx="576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particular to test for discovery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</p:txBody>
      </p:sp>
      <p:pic>
        <p:nvPicPr>
          <p:cNvPr id="30728" name="Picture 4">
            <a:extLst>
              <a:ext uri="{FF2B5EF4-FFF2-40B4-BE49-F238E27FC236}">
                <a16:creationId xmlns:a16="http://schemas.microsoft.com/office/drawing/2014/main" id="{57AAEFA6-2E72-894C-A3BF-2379EF4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86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23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6CAA4E7A-E6EE-C348-AF46-FB869513E7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E2BFAA3C-5358-AC40-B7C5-EE55C84B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5730830-F106-C440-9841-C9C20A2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D0402-23B7-CF4E-8AC3-70FB483D7D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E0DACAD-7221-D740-913E-E5A2017E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significance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6AD41F83-F42F-054A-BD06-34662C76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525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profile likelihood ratio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from this get discovery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using asymptotic approximation (Wilks’ theorem):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832A756-355C-4E47-8CEA-009FBDF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22500"/>
            <a:ext cx="120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08C273A2-DDD8-2841-933F-96AFEB2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1938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>
            <a:extLst>
              <a:ext uri="{FF2B5EF4-FFF2-40B4-BE49-F238E27FC236}">
                <a16:creationId xmlns:a16="http://schemas.microsoft.com/office/drawing/2014/main" id="{6FB85621-CE20-D342-8EFF-EA13896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422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>
            <a:extLst>
              <a:ext uri="{FF2B5EF4-FFF2-40B4-BE49-F238E27FC236}">
                <a16:creationId xmlns:a16="http://schemas.microsoft.com/office/drawing/2014/main" id="{9B020019-A3D4-914E-A7D7-C9B15491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as in:</a:t>
            </a:r>
          </a:p>
        </p:txBody>
      </p:sp>
      <p:pic>
        <p:nvPicPr>
          <p:cNvPr id="31754" name="Picture 7">
            <a:extLst>
              <a:ext uri="{FF2B5EF4-FFF2-40B4-BE49-F238E27FC236}">
                <a16:creationId xmlns:a16="http://schemas.microsoft.com/office/drawing/2014/main" id="{ED051820-49D7-5045-9AFF-4DB7BED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>
            <a:extLst>
              <a:ext uri="{FF2B5EF4-FFF2-40B4-BE49-F238E27FC236}">
                <a16:creationId xmlns:a16="http://schemas.microsoft.com/office/drawing/2014/main" id="{0476B617-D600-3347-B8EB-B062D588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732463"/>
            <a:ext cx="689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69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1D3DFC92-8C06-E64E-9BB1-317CCDE1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1163"/>
            <a:ext cx="415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use the variance of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311E63A6-48EE-9B49-82BF-E00870B03E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3DF2CAC0-ABB6-9E4C-A90E-30E3EC1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50F7E17-1308-3A4D-B0A0-3290DE3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B3245-DADD-9841-A6B1-2B5961935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709BCD6-8231-D64E-AF5E-F7CFE526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1788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approximation for median significance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28098900-14C8-E145-8E5D-59F8C61C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4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median discovery significance, replace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their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assuming background-plus-signal model: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244D9FEE-BB2A-7D49-9029-E34EF279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70200"/>
            <a:ext cx="826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>
            <a:extLst>
              <a:ext uri="{FF2B5EF4-FFF2-40B4-BE49-F238E27FC236}">
                <a16:creationId xmlns:a16="http://schemas.microsoft.com/office/drawing/2014/main" id="{33816445-60AE-F545-BEDF-F9702E4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30663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9">
            <a:extLst>
              <a:ext uri="{FF2B5EF4-FFF2-40B4-BE49-F238E27FC236}">
                <a16:creationId xmlns:a16="http://schemas.microsoft.com/office/drawing/2014/main" id="{0D3C01ED-2606-944C-9C73-66051642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2211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 to eliminate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778" name="TextBox 5">
            <a:extLst>
              <a:ext uri="{FF2B5EF4-FFF2-40B4-BE49-F238E27FC236}">
                <a16:creationId xmlns:a16="http://schemas.microsoft.com/office/drawing/2014/main" id="{3CAF5C80-2995-3742-B7C1-DD5634A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956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ˆ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6">
            <a:extLst>
              <a:ext uri="{FF2B5EF4-FFF2-40B4-BE49-F238E27FC236}">
                <a16:creationId xmlns:a16="http://schemas.microsoft.com/office/drawing/2014/main" id="{A37A36AD-FB22-234B-AA9F-987D9DEC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79988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6D54CA1A-8427-2A48-B551-22F9E0DC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296987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74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1B90F2D8-5D19-3C4C-B414-152C49A3BF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DE9BC939-2615-1349-8F06-5E83ADF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6C179D-AC2D-9A4A-B366-FD09DFDC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4A2C0-A9E8-D24D-BC68-A601D92C4B7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80522-8760-2F43-BC6A-CF31FE3A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Limiting cases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47A1EED-644F-6B4A-A2D3-2DE2B1F0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54238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37A6F236-76B4-8341-A291-91C0D5C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6635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the Asimov formula in powers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(= 1/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sp>
        <p:nvSpPr>
          <p:cNvPr id="33799" name="TextBox 2">
            <a:extLst>
              <a:ext uri="{FF2B5EF4-FFF2-40B4-BE49-F238E27FC236}">
                <a16:creationId xmlns:a16="http://schemas.microsoft.com/office/drawing/2014/main" id="{6CDFC586-5A00-254B-8B63-F85ED24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52813"/>
            <a:ext cx="833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“intuitive” formula can be justified as a limiting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significance from the profile likelihood ratio test evaluated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Asimov data set.</a:t>
            </a:r>
          </a:p>
        </p:txBody>
      </p:sp>
    </p:spTree>
    <p:extLst>
      <p:ext uri="{BB962C8B-B14F-4D97-AF65-F5344CB8AC3E}">
        <p14:creationId xmlns:p14="http://schemas.microsoft.com/office/powerpoint/2010/main" val="3172500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edsig_s5_rel.gif">
            <a:extLst>
              <a:ext uri="{FF2B5EF4-FFF2-40B4-BE49-F238E27FC236}">
                <a16:creationId xmlns:a16="http://schemas.microsoft.com/office/drawing/2014/main" id="{C3313FA6-66A4-CA47-A493-C5D354E9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7888"/>
            <a:ext cx="6299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170E9E27-AE9E-F549-8453-39DBE18CA1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9167A38D-526D-514B-B2D7-3C8DFEA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F03DFE-0800-604C-8B17-E579BA5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E4B69-1574-A545-86E7-69FCCF5AB13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9E032F5-F3EA-4342-AA25-21434608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524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formulae: 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184638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EC165DB2-FC2E-DB4D-8D16-DEE2B6F2F3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E87E2AAA-7233-6F4C-92AB-D7788BB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C42B987-4A92-9149-879F-899F359D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7EFAD-46C3-354D-9C02-68B743BF2CA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107030A-197B-404F-A7CD-9520AEEA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207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sensitivity to optimize a cut</a:t>
            </a:r>
            <a:endParaRPr lang="en-GB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727E3DE8-FB0F-374A-BF5D-3FAE4495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0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416D5EAF-C454-8242-B861-29AAA6A775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7AF44E2-897D-4B4C-82F7-0650F30A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40062DEF-0FAB-FB4C-8624-9E510209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A90C6-8070-6E47-A687-2FA91A62A11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91B1D177-C07C-3F4C-96E8-41D2E4C94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88913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on discovery sensitivity</a:t>
            </a:r>
          </a:p>
        </p:txBody>
      </p:sp>
      <p:sp>
        <p:nvSpPr>
          <p:cNvPr id="36869" name="TextBox 4">
            <a:extLst>
              <a:ext uri="{FF2B5EF4-FFF2-40B4-BE49-F238E27FC236}">
                <a16:creationId xmlns:a16="http://schemas.microsoft.com/office/drawing/2014/main" id="{099E41D8-F566-0A40-8960-A64FB8E6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54363"/>
            <a:ext cx="8342312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formulae OK.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small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l-GR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overestimate the significance.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Could be important in optimization of searches with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low background.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 maybe also OK if model is not simple on/off experiment,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several background control measurements (check this).</a:t>
            </a:r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AE8AD3F0-9171-C449-8EFE-CE53FDB2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25500"/>
            <a:ext cx="771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formula for expected discovery significance based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test and Asimov approximation:</a:t>
            </a:r>
          </a:p>
        </p:txBody>
      </p:sp>
      <p:pic>
        <p:nvPicPr>
          <p:cNvPr id="36871" name="Picture 14">
            <a:extLst>
              <a:ext uri="{FF2B5EF4-FFF2-40B4-BE49-F238E27FC236}">
                <a16:creationId xmlns:a16="http://schemas.microsoft.com/office/drawing/2014/main" id="{68B610A4-D4C0-1145-8EB4-9E4DEF193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814513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101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>
            <a:extLst>
              <a:ext uri="{FF2B5EF4-FFF2-40B4-BE49-F238E27FC236}">
                <a16:creationId xmlns:a16="http://schemas.microsoft.com/office/drawing/2014/main" id="{1A8E3FD1-2A5E-D145-A042-38026D7631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+mj-lt"/>
              </a:rPr>
              <a:t>G. Cowan / RHUL Physics</a:t>
            </a:r>
          </a:p>
        </p:txBody>
      </p:sp>
      <p:sp>
        <p:nvSpPr>
          <p:cNvPr id="32770" name="Footer Placeholder 2">
            <a:extLst>
              <a:ext uri="{FF2B5EF4-FFF2-40B4-BE49-F238E27FC236}">
                <a16:creationId xmlns:a16="http://schemas.microsoft.com/office/drawing/2014/main" id="{4FDD7788-B7D2-614F-9FFE-2DE17C29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+mj-lt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8E328299-5A63-DF4B-82D7-563A03E3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FE0E29-45C4-E04D-BB24-F12DCBA0F60B}" type="slidenum">
              <a:rPr lang="en-GB" altLang="en-US" sz="1400" smtClean="0">
                <a:solidFill>
                  <a:srgbClr val="0070C0"/>
                </a:solidFill>
                <a:latin typeface="+mj-lt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A340A5FA-6ACD-614C-A942-CB5476210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8851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+mj-lt"/>
              </a:rPr>
              <a:t>-values 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in cases with nuisance parameters</a:t>
            </a:r>
            <a:endParaRPr lang="en-GB" altLang="en-US" baseline="-25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FF7DD65E-9EEA-B549-96B6-C66A6E1A3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28675"/>
            <a:ext cx="8273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Suppose we have a statistic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that we use to test a hypothesized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value of a parameter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, such that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is</a:t>
            </a: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F20F2E84-164B-2742-8E2C-DF9B01F62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6263"/>
            <a:ext cx="3175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7">
            <a:extLst>
              <a:ext uri="{FF2B5EF4-FFF2-40B4-BE49-F238E27FC236}">
                <a16:creationId xmlns:a16="http://schemas.microsoft.com/office/drawing/2014/main" id="{27358A90-BBC2-1448-A76F-D101BC02C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2562225"/>
            <a:ext cx="8351837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But what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to use for </a:t>
            </a:r>
            <a:r>
              <a:rPr lang="en-US" altLang="en-US" sz="2400" i="1" dirty="0">
                <a:solidFill>
                  <a:srgbClr val="0070C0"/>
                </a:solidFill>
                <a:latin typeface="+mj-lt"/>
              </a:rPr>
              <a:t>f</a:t>
            </a:r>
            <a:r>
              <a:rPr lang="el-GR" altLang="en-US" sz="8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latin typeface="+mj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)?</a:t>
            </a:r>
            <a:endParaRPr lang="el-GR" altLang="en-US" sz="24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Fundamentally we want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only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for all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+mj-lt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j-lt"/>
              </a:rPr>
              <a:t> “exact” confidence interval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But in general for finite data samples this is not true; one may be unable to reject some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values if all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must be considered (resulting interval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“</a:t>
            </a:r>
            <a:r>
              <a:rPr lang="en-US" altLang="ja-JP" sz="2400" dirty="0">
                <a:solidFill>
                  <a:srgbClr val="0070C0"/>
                </a:solidFill>
                <a:latin typeface="+mj-lt"/>
              </a:rPr>
              <a:t>overcovers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”</a:t>
            </a:r>
            <a:r>
              <a:rPr lang="en-US" altLang="ja-JP" sz="2400" dirty="0">
                <a:solidFill>
                  <a:srgbClr val="0070C0"/>
                </a:solidFill>
                <a:latin typeface="+mj-lt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199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B3EF067A-D062-5942-931C-44D27C86EE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26BA9DB4-72E0-F04F-ACDC-66877D5C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D1013FF-134C-4348-B0A5-6508628B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4EE92E-98DA-0F40-A7C1-87CA95CDE63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AAF4490F-0B2F-C44C-A424-640D49EB7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73063"/>
            <a:ext cx="8610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construction (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resampling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8B124CD5-1CD1-C548-BA42-DFC4CE9A7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08063"/>
            <a:ext cx="79248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6">
            <a:extLst>
              <a:ext uri="{FF2B5EF4-FFF2-40B4-BE49-F238E27FC236}">
                <a16:creationId xmlns:a16="http://schemas.microsoft.com/office/drawing/2014/main" id="{82E2DBE7-FA2E-C444-9E81-DB6404595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711325"/>
            <a:ext cx="764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procedure is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computed assuming the value of the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that best fits the data for the 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id="{6606ED7B-F65B-6740-BA91-70480F54E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3395663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8">
            <a:extLst>
              <a:ext uri="{FF2B5EF4-FFF2-40B4-BE49-F238E27FC236}">
                <a16:creationId xmlns:a16="http://schemas.microsoft.com/office/drawing/2014/main" id="{470081DF-5370-144C-A2AB-6A8442DE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175000"/>
            <a:ext cx="48652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“double hat” notation means profiled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value, i.e., parameter that maximizes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likelihood for the given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3801" name="TextBox 9">
            <a:extLst>
              <a:ext uri="{FF2B5EF4-FFF2-40B4-BE49-F238E27FC236}">
                <a16:creationId xmlns:a16="http://schemas.microsoft.com/office/drawing/2014/main" id="{57FCFAFB-1F64-A441-9526-C11D8826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611688"/>
            <a:ext cx="8047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confidence interval will have the correct coverage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points </a:t>
            </a:r>
          </a:p>
        </p:txBody>
      </p:sp>
      <p:graphicFrame>
        <p:nvGraphicFramePr>
          <p:cNvPr id="33802" name="Object 2">
            <a:extLst>
              <a:ext uri="{FF2B5EF4-FFF2-40B4-BE49-F238E27FC236}">
                <a16:creationId xmlns:a16="http://schemas.microsoft.com/office/drawing/2014/main" id="{CD7B0676-EB32-C44A-9420-E08399CD49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6800" y="4979988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5" imgW="990600" imgH="431800" progId="Equation.3">
                  <p:embed/>
                </p:oleObj>
              </mc:Choice>
              <mc:Fallback>
                <p:oleObj name="Equation" r:id="rId5" imgW="990600" imgH="431800" progId="Equation.3">
                  <p:embed/>
                  <p:pic>
                    <p:nvPicPr>
                      <p:cNvPr id="33802" name="Object 2">
                        <a:extLst>
                          <a:ext uri="{FF2B5EF4-FFF2-40B4-BE49-F238E27FC236}">
                            <a16:creationId xmlns:a16="http://schemas.microsoft.com/office/drawing/2014/main" id="{CD7B0676-EB32-C44A-9420-E08399CD4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979988"/>
                        <a:ext cx="990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TextBox 12">
            <a:extLst>
              <a:ext uri="{FF2B5EF4-FFF2-40B4-BE49-F238E27FC236}">
                <a16:creationId xmlns:a16="http://schemas.microsoft.com/office/drawing/2014/main" id="{B54342EB-58CF-E849-88EA-2996881FE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97046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3804" name="TextBox 13">
            <a:extLst>
              <a:ext uri="{FF2B5EF4-FFF2-40B4-BE49-F238E27FC236}">
                <a16:creationId xmlns:a16="http://schemas.microsoft.com/office/drawing/2014/main" id="{C831825D-D4E8-F14A-8AD1-4760F0EFB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591175"/>
            <a:ext cx="8405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Elsewhere it may under- or overcover, but this is usually as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 can do (check with MC if crucial or small sample problem).</a:t>
            </a:r>
          </a:p>
        </p:txBody>
      </p:sp>
    </p:spTree>
    <p:extLst>
      <p:ext uri="{BB962C8B-B14F-4D97-AF65-F5344CB8AC3E}">
        <p14:creationId xmlns:p14="http://schemas.microsoft.com/office/powerpoint/2010/main" val="166933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28073</TotalTime>
  <Words>3489</Words>
  <Application>Microsoft Macintosh PowerPoint</Application>
  <PresentationFormat>On-screen Show (4:3)</PresentationFormat>
  <Paragraphs>425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686</cp:revision>
  <dcterms:created xsi:type="dcterms:W3CDTF">2020-05-18T17:44:39Z</dcterms:created>
  <dcterms:modified xsi:type="dcterms:W3CDTF">2021-09-05T19:24:41Z</dcterms:modified>
</cp:coreProperties>
</file>