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126.xml" ContentType="application/inkml+xml"/>
  <Override PartName="/ppt/notesSlides/notesSlide6.xml" ContentType="application/vnd.openxmlformats-officedocument.presentationml.notesSlide+xml"/>
  <Override PartName="/ppt/ink/ink12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ink/ink128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2.xml" ContentType="application/vnd.openxmlformats-officedocument.presentationml.notesSlide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327" r:id="rId2"/>
    <p:sldId id="1577" r:id="rId3"/>
    <p:sldId id="1186" r:id="rId4"/>
    <p:sldId id="1203" r:id="rId5"/>
    <p:sldId id="1579" r:id="rId6"/>
    <p:sldId id="1580" r:id="rId7"/>
    <p:sldId id="1581" r:id="rId8"/>
    <p:sldId id="1582" r:id="rId9"/>
    <p:sldId id="1523" r:id="rId10"/>
    <p:sldId id="1525" r:id="rId11"/>
    <p:sldId id="295" r:id="rId12"/>
    <p:sldId id="349" r:id="rId13"/>
    <p:sldId id="1271" r:id="rId14"/>
    <p:sldId id="1272" r:id="rId15"/>
    <p:sldId id="1532" r:id="rId16"/>
    <p:sldId id="1266" r:id="rId17"/>
    <p:sldId id="1267" r:id="rId18"/>
    <p:sldId id="1294" r:id="rId19"/>
    <p:sldId id="1527" r:id="rId20"/>
    <p:sldId id="1573" r:id="rId21"/>
    <p:sldId id="1275" r:id="rId22"/>
    <p:sldId id="1274" r:id="rId23"/>
    <p:sldId id="300" r:id="rId24"/>
    <p:sldId id="301" r:id="rId25"/>
    <p:sldId id="1575" r:id="rId26"/>
    <p:sldId id="444" r:id="rId27"/>
    <p:sldId id="477" r:id="rId28"/>
    <p:sldId id="1576" r:id="rId29"/>
    <p:sldId id="1278" r:id="rId30"/>
    <p:sldId id="348" r:id="rId31"/>
    <p:sldId id="351" r:id="rId32"/>
    <p:sldId id="352" r:id="rId33"/>
    <p:sldId id="353" r:id="rId34"/>
    <p:sldId id="354" r:id="rId35"/>
    <p:sldId id="359" r:id="rId36"/>
    <p:sldId id="355" r:id="rId37"/>
    <p:sldId id="356" r:id="rId38"/>
    <p:sldId id="357" r:id="rId39"/>
    <p:sldId id="1543" r:id="rId40"/>
    <p:sldId id="294" r:id="rId41"/>
    <p:sldId id="1578" r:id="rId42"/>
    <p:sldId id="296" r:id="rId43"/>
    <p:sldId id="297" r:id="rId44"/>
    <p:sldId id="298" r:id="rId45"/>
    <p:sldId id="299" r:id="rId46"/>
    <p:sldId id="1302" r:id="rId47"/>
    <p:sldId id="1544" r:id="rId48"/>
    <p:sldId id="1340" r:id="rId49"/>
    <p:sldId id="1300" r:id="rId50"/>
    <p:sldId id="1301" r:id="rId51"/>
    <p:sldId id="1545" r:id="rId52"/>
    <p:sldId id="1542" r:id="rId53"/>
    <p:sldId id="1235" r:id="rId54"/>
    <p:sldId id="1236" r:id="rId55"/>
    <p:sldId id="1237" r:id="rId56"/>
    <p:sldId id="1238" r:id="rId57"/>
    <p:sldId id="1239" r:id="rId58"/>
    <p:sldId id="1240" r:id="rId59"/>
    <p:sldId id="1241" r:id="rId60"/>
    <p:sldId id="1279" r:id="rId61"/>
    <p:sldId id="1248" r:id="rId62"/>
    <p:sldId id="1249" r:id="rId63"/>
    <p:sldId id="1250" r:id="rId64"/>
    <p:sldId id="1252" r:id="rId65"/>
    <p:sldId id="1253" r:id="rId66"/>
    <p:sldId id="1256" r:id="rId67"/>
    <p:sldId id="1277" r:id="rId68"/>
    <p:sldId id="371" r:id="rId69"/>
    <p:sldId id="372" r:id="rId70"/>
    <p:sldId id="373" r:id="rId71"/>
    <p:sldId id="374" r:id="rId72"/>
    <p:sldId id="375" r:id="rId73"/>
    <p:sldId id="376" r:id="rId74"/>
    <p:sldId id="377" r:id="rId75"/>
    <p:sldId id="378" r:id="rId76"/>
    <p:sldId id="1283" r:id="rId77"/>
    <p:sldId id="1284" r:id="rId78"/>
    <p:sldId id="1285" r:id="rId79"/>
    <p:sldId id="1286" r:id="rId8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1:32.634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423 16425 14005,'-7'-3'4061,"2"1"-3363,4-8 41,1 8-2045,-3-8 1306,-17 24 0,12-11 0,-11 10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6:55.011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11493 6562 10965,'-1'-5'3433,"0"1"-526,0 2-2974,1 2-745,50 21-359,-35-15 1171,16 6 0,-5-3 0,-24-8 0,3-1 0</inkml:trace>
  <inkml:trace contextRef="#ctx0" brushRef="#br0" timeOffset="384">11684 6519 8136,'-1'-8'4655,"1"2"-3405,-14 17-214,-2 5-472,-8 7 1,0 0-2150,2 2 1585,-12 14 0,31-34 0,0 1 0</inkml:trace>
  <inkml:trace contextRef="#ctx0" brushRef="#br0" timeOffset="2432">11536 15642 11749,'-3'-8'4509,"4"-1"-4358,1 8 2863,3-5-3014,-3 5 129,1-2-129,-3 1 336,0 1-297,0 0-381,3 0 314,19 14-2302,18-4 1770,-9-9 666,1-21 1938,-52 12-2133,9-2-759,-21 39 0,24-15 0,-1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24:31.750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10647 10351 5986,'5'7'-34,"0"0"0,-5-7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A9A731B-9422-EA48-92F3-6C2E86C16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F046C0-6957-DB4D-BC53-A9A4B98180D1}" type="slidenum">
              <a:rPr lang="en-US" altLang="en-US" sz="1200">
                <a:solidFill>
                  <a:schemeClr val="tx1"/>
                </a:solidFill>
              </a:rPr>
              <a:pPr/>
              <a:t>37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71BDC7D8-601C-9E49-B92E-1FE076D10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8119F5A2-7048-D345-8E3B-4104D3102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595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87DBA0D-144A-294F-ADBB-A30279C36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77AC0CE-2F53-A342-8F37-A03AE1CD8B72}" type="slidenum">
              <a:rPr lang="en-US" altLang="en-US" sz="1200">
                <a:solidFill>
                  <a:schemeClr val="tx1"/>
                </a:solidFill>
              </a:rPr>
              <a:pPr/>
              <a:t>38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72A0B52-A9E9-E24B-9AF2-36D207D13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35998138-35EB-F84C-8A4B-FE6049915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941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98689552-D03F-744D-9D67-01B438EE2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561B4A-89A3-BE40-9DB4-0C73C32B8CB5}" type="slidenum">
              <a:rPr lang="en-US" altLang="en-US" sz="1200" smtClean="0">
                <a:solidFill>
                  <a:schemeClr val="tx1"/>
                </a:solidFill>
              </a:rPr>
              <a:pPr/>
              <a:t>75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848914C4-58D6-244E-B4B5-F7C8C6ED5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E946F31-6D3E-204B-9D6F-ABB40B6CA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here </a:t>
            </a:r>
          </a:p>
        </p:txBody>
      </p:sp>
    </p:spTree>
    <p:extLst>
      <p:ext uri="{BB962C8B-B14F-4D97-AF65-F5344CB8AC3E}">
        <p14:creationId xmlns:p14="http://schemas.microsoft.com/office/powerpoint/2010/main" val="38499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748C3B5-F199-8241-95D4-441423858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FF8269-0FD5-5C40-903B-3C173143AAC1}" type="slidenum">
              <a:rPr lang="en-US" altLang="en-US" sz="1200">
                <a:solidFill>
                  <a:schemeClr val="tx1"/>
                </a:solidFill>
              </a:rPr>
              <a:pPr/>
              <a:t>31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925C9DD-DE69-A543-9C89-6DC53B63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72D762-0C55-074A-80CB-5E84015C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2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8252531-77F4-A849-A943-CB4B6547C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B85CC1-BE8C-AA4C-B259-7E9D510935B4}" type="slidenum">
              <a:rPr lang="en-US" altLang="en-US" sz="1200">
                <a:solidFill>
                  <a:schemeClr val="tx1"/>
                </a:solidFill>
              </a:rPr>
              <a:pPr/>
              <a:t>32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BF247A2-6B45-CB47-9481-753250EA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61507A-568A-6642-825E-A7B4F76C5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8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A2FF0F7-26B0-0941-8D99-2D3147068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6B8371-9B2E-9642-B38B-C9AEC7A3E545}" type="slidenum">
              <a:rPr lang="en-US" altLang="en-US" sz="1200">
                <a:solidFill>
                  <a:schemeClr val="tx1"/>
                </a:solidFill>
              </a:rPr>
              <a:pPr/>
              <a:t>33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743926B-444F-3843-9C61-655BCAA33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D9884E-4460-7A45-BD48-B9D319FF0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2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1B7E976-9503-A440-96FF-FB307F711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DA6ABF-2B12-3349-98AE-E536CC143661}" type="slidenum">
              <a:rPr lang="en-US" altLang="en-US" sz="1200">
                <a:solidFill>
                  <a:schemeClr val="tx1"/>
                </a:solidFill>
              </a:rPr>
              <a:pPr/>
              <a:t>34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284019A-2745-354D-8F1F-D6241974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60674C3-F11F-494C-A620-DA7D031C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87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F4A44448-E9EE-E544-AF34-82E8EE31F3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551AC1C-9568-9A4B-8BD6-41E117CE27E3}" type="slidenum">
              <a:rPr lang="en-US" altLang="en-US" sz="1200">
                <a:solidFill>
                  <a:schemeClr val="tx1"/>
                </a:solidFill>
              </a:rPr>
              <a:pPr/>
              <a:t>36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DA30D757-56A6-6145-8807-297166369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52959A82-75D0-314F-BD32-3AC130FAE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88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TAE 2022 Benasque (online) / Lecture day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TAE 2022 Benasque (online) / Lecture day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TAE 2022 Benasque (online) / Lecture day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TAE 2022 Benasque (online) / Lecture day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21.xml"/><Relationship Id="rId63" Type="http://schemas.openxmlformats.org/officeDocument/2006/relationships/image" Target="../media/image338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customXml" Target="../ink/ink80.xml"/><Relationship Id="rId170" Type="http://schemas.openxmlformats.org/officeDocument/2006/relationships/image" Target="../media/image860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26" Type="http://schemas.openxmlformats.org/officeDocument/2006/relationships/image" Target="../media/image1140.png"/><Relationship Id="rId247" Type="http://schemas.openxmlformats.org/officeDocument/2006/relationships/customXml" Target="../ink/ink124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16.xml"/><Relationship Id="rId53" Type="http://schemas.openxmlformats.org/officeDocument/2006/relationships/image" Target="../media/image281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customXml" Target="../ink/ink75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91.xml"/><Relationship Id="rId216" Type="http://schemas.openxmlformats.org/officeDocument/2006/relationships/image" Target="../media/image1090.png"/><Relationship Id="rId237" Type="http://schemas.openxmlformats.org/officeDocument/2006/relationships/customXml" Target="../ink/ink119.xml"/><Relationship Id="rId22" Type="http://schemas.openxmlformats.org/officeDocument/2006/relationships/customXml" Target="../ink/ink11.xml"/><Relationship Id="rId43" Type="http://schemas.openxmlformats.org/officeDocument/2006/relationships/image" Target="../media/image239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71.png"/><Relationship Id="rId85" Type="http://schemas.openxmlformats.org/officeDocument/2006/relationships/image" Target="../media/image4400.png"/><Relationship Id="rId150" Type="http://schemas.openxmlformats.org/officeDocument/2006/relationships/image" Target="../media/image76.png"/><Relationship Id="rId171" Type="http://schemas.openxmlformats.org/officeDocument/2006/relationships/customXml" Target="../ink/ink86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114.xml"/><Relationship Id="rId248" Type="http://schemas.openxmlformats.org/officeDocument/2006/relationships/image" Target="../media/image125.png"/><Relationship Id="rId12" Type="http://schemas.openxmlformats.org/officeDocument/2006/relationships/customXml" Target="../ink/ink6.xml"/><Relationship Id="rId33" Type="http://schemas.openxmlformats.org/officeDocument/2006/relationships/image" Target="../media/image189.png"/><Relationship Id="rId108" Type="http://schemas.openxmlformats.org/officeDocument/2006/relationships/customXml" Target="../ink/ink54.xml"/><Relationship Id="rId129" Type="http://schemas.openxmlformats.org/officeDocument/2006/relationships/image" Target="../media/image66.png"/><Relationship Id="rId54" Type="http://schemas.openxmlformats.org/officeDocument/2006/relationships/customXml" Target="../ink/ink27.xml"/><Relationship Id="rId75" Type="http://schemas.openxmlformats.org/officeDocument/2006/relationships/image" Target="../media/image3900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customXml" Target="../ink/ink81.xml"/><Relationship Id="rId182" Type="http://schemas.openxmlformats.org/officeDocument/2006/relationships/image" Target="../media/image920.png"/><Relationship Id="rId217" Type="http://schemas.openxmlformats.org/officeDocument/2006/relationships/customXml" Target="../ink/ink109.xml"/><Relationship Id="rId6" Type="http://schemas.openxmlformats.org/officeDocument/2006/relationships/customXml" Target="../ink/ink3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22.xml"/><Relationship Id="rId65" Type="http://schemas.openxmlformats.org/officeDocument/2006/relationships/image" Target="../media/image341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customXml" Target="../ink/ink76.xml"/><Relationship Id="rId172" Type="http://schemas.openxmlformats.org/officeDocument/2006/relationships/image" Target="../media/image87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28" Type="http://schemas.openxmlformats.org/officeDocument/2006/relationships/image" Target="../media/image1150.png"/><Relationship Id="rId249" Type="http://schemas.openxmlformats.org/officeDocument/2006/relationships/customXml" Target="../ink/ink125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17.xml"/><Relationship Id="rId55" Type="http://schemas.openxmlformats.org/officeDocument/2006/relationships/image" Target="../media/image2910.png"/><Relationship Id="rId76" Type="http://schemas.openxmlformats.org/officeDocument/2006/relationships/customXml" Target="../ink/ink38.xml"/><Relationship Id="rId97" Type="http://schemas.openxmlformats.org/officeDocument/2006/relationships/image" Target="../media/image501.png"/><Relationship Id="rId120" Type="http://schemas.openxmlformats.org/officeDocument/2006/relationships/customXml" Target="../ink/ink60.xml"/><Relationship Id="rId141" Type="http://schemas.openxmlformats.org/officeDocument/2006/relationships/customXml" Target="../ink/ink71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92.xml"/><Relationship Id="rId218" Type="http://schemas.openxmlformats.org/officeDocument/2006/relationships/image" Target="../media/image1100.png"/><Relationship Id="rId239" Type="http://schemas.openxmlformats.org/officeDocument/2006/relationships/customXml" Target="../ink/ink120.xml"/><Relationship Id="rId250" Type="http://schemas.openxmlformats.org/officeDocument/2006/relationships/image" Target="../media/image126.png"/><Relationship Id="rId24" Type="http://schemas.openxmlformats.org/officeDocument/2006/relationships/customXml" Target="../ink/ink12.xml"/><Relationship Id="rId45" Type="http://schemas.openxmlformats.org/officeDocument/2006/relationships/image" Target="../media/image2410.png"/><Relationship Id="rId66" Type="http://schemas.openxmlformats.org/officeDocument/2006/relationships/customXml" Target="../ink/ink33.xml"/><Relationship Id="rId87" Type="http://schemas.openxmlformats.org/officeDocument/2006/relationships/image" Target="../media/image45.png"/><Relationship Id="rId110" Type="http://schemas.openxmlformats.org/officeDocument/2006/relationships/customXml" Target="../ink/ink55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87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115.xml"/><Relationship Id="rId240" Type="http://schemas.openxmlformats.org/officeDocument/2006/relationships/image" Target="../media/image121.png"/><Relationship Id="rId14" Type="http://schemas.openxmlformats.org/officeDocument/2006/relationships/customXml" Target="../ink/ink7.xml"/><Relationship Id="rId35" Type="http://schemas.openxmlformats.org/officeDocument/2006/relationships/image" Target="../media/image190.png"/><Relationship Id="rId56" Type="http://schemas.openxmlformats.org/officeDocument/2006/relationships/customXml" Target="../ink/ink28.xml"/><Relationship Id="rId77" Type="http://schemas.openxmlformats.org/officeDocument/2006/relationships/image" Target="../media/image4000.png"/><Relationship Id="rId100" Type="http://schemas.openxmlformats.org/officeDocument/2006/relationships/customXml" Target="../ink/ink50.xml"/><Relationship Id="rId8" Type="http://schemas.openxmlformats.org/officeDocument/2006/relationships/customXml" Target="../ink/ink4.xml"/><Relationship Id="rId98" Type="http://schemas.openxmlformats.org/officeDocument/2006/relationships/customXml" Target="../ink/ink49.xml"/><Relationship Id="rId121" Type="http://schemas.openxmlformats.org/officeDocument/2006/relationships/image" Target="../media/image620.png"/><Relationship Id="rId142" Type="http://schemas.openxmlformats.org/officeDocument/2006/relationships/image" Target="../media/image72.png"/><Relationship Id="rId163" Type="http://schemas.openxmlformats.org/officeDocument/2006/relationships/customXml" Target="../ink/ink82.xml"/><Relationship Id="rId184" Type="http://schemas.openxmlformats.org/officeDocument/2006/relationships/image" Target="../media/image930.png"/><Relationship Id="rId219" Type="http://schemas.openxmlformats.org/officeDocument/2006/relationships/customXml" Target="../ink/ink110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23.xml"/><Relationship Id="rId67" Type="http://schemas.openxmlformats.org/officeDocument/2006/relationships/image" Target="../media/image3500.png"/><Relationship Id="rId88" Type="http://schemas.openxmlformats.org/officeDocument/2006/relationships/customXml" Target="../ink/ink44.xml"/><Relationship Id="rId111" Type="http://schemas.openxmlformats.org/officeDocument/2006/relationships/image" Target="../media/image571.png"/><Relationship Id="rId132" Type="http://schemas.openxmlformats.org/officeDocument/2006/relationships/customXml" Target="../ink/ink66.xml"/><Relationship Id="rId153" Type="http://schemas.openxmlformats.org/officeDocument/2006/relationships/customXml" Target="../ink/ink77.xml"/><Relationship Id="rId174" Type="http://schemas.openxmlformats.org/officeDocument/2006/relationships/image" Target="../media/image880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220" Type="http://schemas.openxmlformats.org/officeDocument/2006/relationships/image" Target="../media/image1110.png"/><Relationship Id="rId241" Type="http://schemas.openxmlformats.org/officeDocument/2006/relationships/customXml" Target="../ink/ink121.xml"/><Relationship Id="rId15" Type="http://schemas.openxmlformats.org/officeDocument/2006/relationships/image" Target="../media/image911.png"/><Relationship Id="rId36" Type="http://schemas.openxmlformats.org/officeDocument/2006/relationships/customXml" Target="../ink/ink18.xml"/><Relationship Id="rId57" Type="http://schemas.openxmlformats.org/officeDocument/2006/relationships/image" Target="../media/image3010.png"/><Relationship Id="rId78" Type="http://schemas.openxmlformats.org/officeDocument/2006/relationships/customXml" Target="../ink/ink39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61.xml"/><Relationship Id="rId143" Type="http://schemas.openxmlformats.org/officeDocument/2006/relationships/customXml" Target="../ink/ink72.xml"/><Relationship Id="rId164" Type="http://schemas.openxmlformats.org/officeDocument/2006/relationships/image" Target="../media/image830.png"/><Relationship Id="rId185" Type="http://schemas.openxmlformats.org/officeDocument/2006/relationships/customXml" Target="../ink/ink93.xml"/><Relationship Id="rId4" Type="http://schemas.openxmlformats.org/officeDocument/2006/relationships/customXml" Target="../ink/ink2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108.xml"/><Relationship Id="rId236" Type="http://schemas.openxmlformats.org/officeDocument/2006/relationships/image" Target="../media/image119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47" Type="http://schemas.openxmlformats.org/officeDocument/2006/relationships/image" Target="../media/image2510.png"/><Relationship Id="rId68" Type="http://schemas.openxmlformats.org/officeDocument/2006/relationships/customXml" Target="../ink/ink34.xml"/><Relationship Id="rId89" Type="http://schemas.openxmlformats.org/officeDocument/2006/relationships/image" Target="../media/image461.png"/><Relationship Id="rId112" Type="http://schemas.openxmlformats.org/officeDocument/2006/relationships/customXml" Target="../ink/ink56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88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29.xml"/><Relationship Id="rId79" Type="http://schemas.openxmlformats.org/officeDocument/2006/relationships/image" Target="../media/image4100.png"/><Relationship Id="rId102" Type="http://schemas.openxmlformats.org/officeDocument/2006/relationships/customXml" Target="../ink/ink51.xml"/><Relationship Id="rId123" Type="http://schemas.openxmlformats.org/officeDocument/2006/relationships/image" Target="../media/image630.png"/><Relationship Id="rId144" Type="http://schemas.openxmlformats.org/officeDocument/2006/relationships/image" Target="../media/image73.png"/><Relationship Id="rId90" Type="http://schemas.openxmlformats.org/officeDocument/2006/relationships/customXml" Target="../ink/ink45.xml"/><Relationship Id="rId165" Type="http://schemas.openxmlformats.org/officeDocument/2006/relationships/customXml" Target="../ink/ink83.xml"/><Relationship Id="rId186" Type="http://schemas.openxmlformats.org/officeDocument/2006/relationships/image" Target="../media/image940.png"/><Relationship Id="rId211" Type="http://schemas.openxmlformats.org/officeDocument/2006/relationships/customXml" Target="../ink/ink106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24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customXml" Target="../ink/ink78.xml"/><Relationship Id="rId176" Type="http://schemas.openxmlformats.org/officeDocument/2006/relationships/image" Target="../media/image890.png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222" Type="http://schemas.openxmlformats.org/officeDocument/2006/relationships/image" Target="../media/image1120.png"/><Relationship Id="rId243" Type="http://schemas.openxmlformats.org/officeDocument/2006/relationships/customXml" Target="../ink/ink122.xml"/><Relationship Id="rId17" Type="http://schemas.openxmlformats.org/officeDocument/2006/relationships/image" Target="../media/image1010.png"/><Relationship Id="rId38" Type="http://schemas.openxmlformats.org/officeDocument/2006/relationships/customXml" Target="../ink/ink19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471.png"/><Relationship Id="rId145" Type="http://schemas.openxmlformats.org/officeDocument/2006/relationships/customXml" Target="../ink/ink73.xml"/><Relationship Id="rId166" Type="http://schemas.openxmlformats.org/officeDocument/2006/relationships/image" Target="../media/image840.png"/><Relationship Id="rId187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117.xml"/><Relationship Id="rId28" Type="http://schemas.openxmlformats.org/officeDocument/2006/relationships/customXml" Target="../ink/ink14.xml"/><Relationship Id="rId49" Type="http://schemas.openxmlformats.org/officeDocument/2006/relationships/image" Target="../media/image2610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4200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89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112.xml"/><Relationship Id="rId244" Type="http://schemas.openxmlformats.org/officeDocument/2006/relationships/image" Target="../media/image123.png"/><Relationship Id="rId18" Type="http://schemas.openxmlformats.org/officeDocument/2006/relationships/customXml" Target="../ink/ink9.xml"/><Relationship Id="rId39" Type="http://schemas.openxmlformats.org/officeDocument/2006/relationships/image" Target="../media/image2110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84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234" Type="http://schemas.openxmlformats.org/officeDocument/2006/relationships/image" Target="../media/image118.png"/><Relationship Id="rId2" Type="http://schemas.openxmlformats.org/officeDocument/2006/relationships/customXml" Target="../ink/ink1.xml"/><Relationship Id="rId29" Type="http://schemas.openxmlformats.org/officeDocument/2006/relationships/image" Target="../media/image1610.png"/><Relationship Id="rId40" Type="http://schemas.openxmlformats.org/officeDocument/2006/relationships/customXml" Target="../ink/ink20.xml"/><Relationship Id="rId115" Type="http://schemas.openxmlformats.org/officeDocument/2006/relationships/image" Target="../media/image591.png"/><Relationship Id="rId136" Type="http://schemas.openxmlformats.org/officeDocument/2006/relationships/customXml" Target="../ink/ink68.xml"/><Relationship Id="rId157" Type="http://schemas.openxmlformats.org/officeDocument/2006/relationships/customXml" Target="../ink/ink79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41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123.xml"/><Relationship Id="rId30" Type="http://schemas.openxmlformats.org/officeDocument/2006/relationships/customXml" Target="../ink/ink15.xml"/><Relationship Id="rId105" Type="http://schemas.openxmlformats.org/officeDocument/2006/relationships/image" Target="../media/image541.png"/><Relationship Id="rId126" Type="http://schemas.openxmlformats.org/officeDocument/2006/relationships/customXml" Target="../ink/ink63.xml"/><Relationship Id="rId147" Type="http://schemas.openxmlformats.org/officeDocument/2006/relationships/customXml" Target="../ink/ink74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36.xml"/><Relationship Id="rId93" Type="http://schemas.openxmlformats.org/officeDocument/2006/relationships/image" Target="../media/image481.png"/><Relationship Id="rId189" Type="http://schemas.openxmlformats.org/officeDocument/2006/relationships/customXml" Target="../ink/ink95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118.xml"/><Relationship Id="rId116" Type="http://schemas.openxmlformats.org/officeDocument/2006/relationships/customXml" Target="../ink/ink58.xml"/><Relationship Id="rId137" Type="http://schemas.openxmlformats.org/officeDocument/2006/relationships/image" Target="../media/image70.png"/><Relationship Id="rId158" Type="http://schemas.openxmlformats.org/officeDocument/2006/relationships/image" Target="../media/image800.png"/><Relationship Id="rId20" Type="http://schemas.openxmlformats.org/officeDocument/2006/relationships/customXml" Target="../ink/ink10.xml"/><Relationship Id="rId41" Type="http://schemas.openxmlformats.org/officeDocument/2006/relationships/image" Target="../media/image2210.png"/><Relationship Id="rId62" Type="http://schemas.openxmlformats.org/officeDocument/2006/relationships/customXml" Target="../ink/ink31.xml"/><Relationship Id="rId83" Type="http://schemas.openxmlformats.org/officeDocument/2006/relationships/image" Target="../media/image4300.png"/><Relationship Id="rId179" Type="http://schemas.openxmlformats.org/officeDocument/2006/relationships/customXml" Target="../ink/ink90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113.xml"/><Relationship Id="rId246" Type="http://schemas.openxmlformats.org/officeDocument/2006/relationships/image" Target="../media/image124.png"/><Relationship Id="rId106" Type="http://schemas.openxmlformats.org/officeDocument/2006/relationships/customXml" Target="../ink/ink53.xml"/><Relationship Id="rId127" Type="http://schemas.openxmlformats.org/officeDocument/2006/relationships/image" Target="../media/image65.png"/><Relationship Id="rId10" Type="http://schemas.openxmlformats.org/officeDocument/2006/relationships/customXml" Target="../ink/ink5.xml"/><Relationship Id="rId31" Type="http://schemas.openxmlformats.org/officeDocument/2006/relationships/image" Target="../media/image1710.png"/><Relationship Id="rId52" Type="http://schemas.openxmlformats.org/officeDocument/2006/relationships/customXml" Target="../ink/ink26.xml"/><Relationship Id="rId73" Type="http://schemas.openxmlformats.org/officeDocument/2006/relationships/image" Target="../media/image3800.png"/><Relationship Id="rId94" Type="http://schemas.openxmlformats.org/officeDocument/2006/relationships/customXml" Target="../ink/ink47.xml"/><Relationship Id="rId148" Type="http://schemas.openxmlformats.org/officeDocument/2006/relationships/image" Target="../media/image75.png"/><Relationship Id="rId169" Type="http://schemas.openxmlformats.org/officeDocument/2006/relationships/customXml" Target="../ink/ink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customXml" Target="../ink/ink1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4.png"/><Relationship Id="rId5" Type="http://schemas.openxmlformats.org/officeDocument/2006/relationships/image" Target="../media/image64.png"/><Relationship Id="rId10" Type="http://schemas.openxmlformats.org/officeDocument/2006/relationships/image" Target="../media/image249.png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0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0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6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19.xml"/><Relationship Id="rId7" Type="http://schemas.openxmlformats.org/officeDocument/2006/relationships/image" Target="../media/image1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4.png"/><Relationship Id="rId4" Type="http://schemas.openxmlformats.org/officeDocument/2006/relationships/tags" Target="../tags/tag20.xml"/><Relationship Id="rId9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23.xml"/><Relationship Id="rId7" Type="http://schemas.openxmlformats.org/officeDocument/2006/relationships/image" Target="../media/image12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26.xml"/><Relationship Id="rId7" Type="http://schemas.openxmlformats.org/officeDocument/2006/relationships/image" Target="../media/image13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31.xml"/><Relationship Id="rId7" Type="http://schemas.openxmlformats.org/officeDocument/2006/relationships/image" Target="../media/image13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44.tiff"/><Relationship Id="rId5" Type="http://schemas.openxmlformats.org/officeDocument/2006/relationships/image" Target="../media/image143.tiff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35.xml"/><Relationship Id="rId7" Type="http://schemas.openxmlformats.org/officeDocument/2006/relationships/image" Target="../media/image14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9.png"/><Relationship Id="rId4" Type="http://schemas.openxmlformats.org/officeDocument/2006/relationships/tags" Target="../tags/tag36.xml"/><Relationship Id="rId9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39.xml"/><Relationship Id="rId7" Type="http://schemas.openxmlformats.org/officeDocument/2006/relationships/image" Target="../media/image15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43.xml"/><Relationship Id="rId7" Type="http://schemas.openxmlformats.org/officeDocument/2006/relationships/image" Target="../media/image15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2.png"/><Relationship Id="rId5" Type="http://schemas.openxmlformats.org/officeDocument/2006/relationships/tags" Target="../tags/tag45.xml"/><Relationship Id="rId10" Type="http://schemas.openxmlformats.org/officeDocument/2006/relationships/image" Target="../media/image161.png"/><Relationship Id="rId4" Type="http://schemas.openxmlformats.org/officeDocument/2006/relationships/tags" Target="../tags/tag44.xml"/><Relationship Id="rId9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tags" Target="../tags/tag48.xml"/><Relationship Id="rId7" Type="http://schemas.openxmlformats.org/officeDocument/2006/relationships/image" Target="../media/image16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tags" Target="../tags/tag51.xml"/><Relationship Id="rId7" Type="http://schemas.openxmlformats.org/officeDocument/2006/relationships/image" Target="../media/image17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tags" Target="../tags/tag54.xml"/><Relationship Id="rId7" Type="http://schemas.openxmlformats.org/officeDocument/2006/relationships/image" Target="../media/image17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2.xml"/><Relationship Id="rId13" Type="http://schemas.openxmlformats.org/officeDocument/2006/relationships/image" Target="../media/image219.png"/><Relationship Id="rId18" Type="http://schemas.openxmlformats.org/officeDocument/2006/relationships/customXml" Target="../ink/ink137.xml"/><Relationship Id="rId3" Type="http://schemas.openxmlformats.org/officeDocument/2006/relationships/image" Target="../media/image214.png"/><Relationship Id="rId21" Type="http://schemas.openxmlformats.org/officeDocument/2006/relationships/image" Target="../media/image177.tiff"/><Relationship Id="rId7" Type="http://schemas.openxmlformats.org/officeDocument/2006/relationships/image" Target="../media/image216.png"/><Relationship Id="rId12" Type="http://schemas.openxmlformats.org/officeDocument/2006/relationships/customXml" Target="../ink/ink134.xml"/><Relationship Id="rId17" Type="http://schemas.openxmlformats.org/officeDocument/2006/relationships/image" Target="../media/image221.png"/><Relationship Id="rId2" Type="http://schemas.openxmlformats.org/officeDocument/2006/relationships/customXml" Target="../ink/ink129.xml"/><Relationship Id="rId16" Type="http://schemas.openxmlformats.org/officeDocument/2006/relationships/customXml" Target="../ink/ink136.xml"/><Relationship Id="rId20" Type="http://schemas.openxmlformats.org/officeDocument/2006/relationships/image" Target="../media/image176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1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133.xml"/><Relationship Id="rId19" Type="http://schemas.openxmlformats.org/officeDocument/2006/relationships/image" Target="../media/image222.png"/><Relationship Id="rId4" Type="http://schemas.openxmlformats.org/officeDocument/2006/relationships/customXml" Target="../ink/ink130.xml"/><Relationship Id="rId9" Type="http://schemas.openxmlformats.org/officeDocument/2006/relationships/image" Target="../media/image217.png"/><Relationship Id="rId14" Type="http://schemas.openxmlformats.org/officeDocument/2006/relationships/customXml" Target="../ink/ink135.xml"/><Relationship Id="rId22" Type="http://schemas.openxmlformats.org/officeDocument/2006/relationships/image" Target="../media/image178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1.xml"/><Relationship Id="rId13" Type="http://schemas.openxmlformats.org/officeDocument/2006/relationships/image" Target="../media/image219.png"/><Relationship Id="rId18" Type="http://schemas.openxmlformats.org/officeDocument/2006/relationships/customXml" Target="../ink/ink146.xml"/><Relationship Id="rId3" Type="http://schemas.openxmlformats.org/officeDocument/2006/relationships/image" Target="../media/image214.png"/><Relationship Id="rId21" Type="http://schemas.openxmlformats.org/officeDocument/2006/relationships/image" Target="../media/image180.tiff"/><Relationship Id="rId7" Type="http://schemas.openxmlformats.org/officeDocument/2006/relationships/image" Target="../media/image216.png"/><Relationship Id="rId12" Type="http://schemas.openxmlformats.org/officeDocument/2006/relationships/customXml" Target="../ink/ink143.xml"/><Relationship Id="rId17" Type="http://schemas.openxmlformats.org/officeDocument/2006/relationships/image" Target="../media/image221.png"/><Relationship Id="rId2" Type="http://schemas.openxmlformats.org/officeDocument/2006/relationships/customXml" Target="../ink/ink138.xml"/><Relationship Id="rId16" Type="http://schemas.openxmlformats.org/officeDocument/2006/relationships/customXml" Target="../ink/ink145.xml"/><Relationship Id="rId20" Type="http://schemas.openxmlformats.org/officeDocument/2006/relationships/image" Target="../media/image179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0.xml"/><Relationship Id="rId11" Type="http://schemas.openxmlformats.org/officeDocument/2006/relationships/image" Target="../media/image218.png"/><Relationship Id="rId5" Type="http://schemas.openxmlformats.org/officeDocument/2006/relationships/image" Target="../media/image215.png"/><Relationship Id="rId15" Type="http://schemas.openxmlformats.org/officeDocument/2006/relationships/image" Target="../media/image220.png"/><Relationship Id="rId10" Type="http://schemas.openxmlformats.org/officeDocument/2006/relationships/customXml" Target="../ink/ink142.xml"/><Relationship Id="rId19" Type="http://schemas.openxmlformats.org/officeDocument/2006/relationships/image" Target="../media/image222.png"/><Relationship Id="rId4" Type="http://schemas.openxmlformats.org/officeDocument/2006/relationships/customXml" Target="../ink/ink139.xml"/><Relationship Id="rId9" Type="http://schemas.openxmlformats.org/officeDocument/2006/relationships/image" Target="../media/image217.png"/><Relationship Id="rId14" Type="http://schemas.openxmlformats.org/officeDocument/2006/relationships/customXml" Target="../ink/ink144.xml"/><Relationship Id="rId22" Type="http://schemas.openxmlformats.org/officeDocument/2006/relationships/image" Target="../media/image181.tif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9.xml"/><Relationship Id="rId13" Type="http://schemas.openxmlformats.org/officeDocument/2006/relationships/image" Target="../media/image214.png"/><Relationship Id="rId18" Type="http://schemas.openxmlformats.org/officeDocument/2006/relationships/customXml" Target="../ink/ink154.xml"/><Relationship Id="rId26" Type="http://schemas.openxmlformats.org/officeDocument/2006/relationships/customXml" Target="../ink/ink158.xml"/><Relationship Id="rId3" Type="http://schemas.openxmlformats.org/officeDocument/2006/relationships/image" Target="../media/image183.tiff"/><Relationship Id="rId21" Type="http://schemas.openxmlformats.org/officeDocument/2006/relationships/image" Target="../media/image218.png"/><Relationship Id="rId7" Type="http://schemas.openxmlformats.org/officeDocument/2006/relationships/image" Target="../media/image232.png"/><Relationship Id="rId12" Type="http://schemas.openxmlformats.org/officeDocument/2006/relationships/customXml" Target="../ink/ink151.xml"/><Relationship Id="rId17" Type="http://schemas.openxmlformats.org/officeDocument/2006/relationships/image" Target="../media/image216.png"/><Relationship Id="rId25" Type="http://schemas.openxmlformats.org/officeDocument/2006/relationships/image" Target="../media/image220.png"/><Relationship Id="rId2" Type="http://schemas.openxmlformats.org/officeDocument/2006/relationships/image" Target="../media/image182.tiff"/><Relationship Id="rId16" Type="http://schemas.openxmlformats.org/officeDocument/2006/relationships/customXml" Target="../ink/ink153.xml"/><Relationship Id="rId20" Type="http://schemas.openxmlformats.org/officeDocument/2006/relationships/customXml" Target="../ink/ink155.xml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8.xml"/><Relationship Id="rId11" Type="http://schemas.openxmlformats.org/officeDocument/2006/relationships/image" Target="../media/image234.png"/><Relationship Id="rId24" Type="http://schemas.openxmlformats.org/officeDocument/2006/relationships/customXml" Target="../ink/ink157.xml"/><Relationship Id="rId5" Type="http://schemas.openxmlformats.org/officeDocument/2006/relationships/image" Target="../media/image231.png"/><Relationship Id="rId15" Type="http://schemas.openxmlformats.org/officeDocument/2006/relationships/image" Target="../media/image215.png"/><Relationship Id="rId23" Type="http://schemas.openxmlformats.org/officeDocument/2006/relationships/image" Target="../media/image219.png"/><Relationship Id="rId28" Type="http://schemas.openxmlformats.org/officeDocument/2006/relationships/customXml" Target="../ink/ink159.xml"/><Relationship Id="rId10" Type="http://schemas.openxmlformats.org/officeDocument/2006/relationships/customXml" Target="../ink/ink150.xml"/><Relationship Id="rId19" Type="http://schemas.openxmlformats.org/officeDocument/2006/relationships/image" Target="../media/image217.png"/><Relationship Id="rId4" Type="http://schemas.openxmlformats.org/officeDocument/2006/relationships/customXml" Target="../ink/ink147.xml"/><Relationship Id="rId9" Type="http://schemas.openxmlformats.org/officeDocument/2006/relationships/image" Target="../media/image233.png"/><Relationship Id="rId14" Type="http://schemas.openxmlformats.org/officeDocument/2006/relationships/customXml" Target="../ink/ink152.xml"/><Relationship Id="rId22" Type="http://schemas.openxmlformats.org/officeDocument/2006/relationships/customXml" Target="../ink/ink156.xml"/><Relationship Id="rId27" Type="http://schemas.openxmlformats.org/officeDocument/2006/relationships/image" Target="../media/image221.png"/><Relationship Id="rId30" Type="http://schemas.openxmlformats.org/officeDocument/2006/relationships/image" Target="../media/image184.tif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20" y="2001158"/>
            <a:ext cx="43156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Taller de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Altas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Energías</a:t>
            </a:r>
            <a:endParaRPr lang="en-GB" dirty="0">
              <a:solidFill>
                <a:srgbClr val="0070C0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 err="1">
                <a:solidFill>
                  <a:srgbClr val="0070C0"/>
                </a:solidFill>
                <a:latin typeface="+mj-lt"/>
              </a:rPr>
              <a:t>Benasque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, Spain (online)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+mj-lt"/>
              </a:rPr>
              <a:t>5,6 </a:t>
            </a:r>
            <a:r>
              <a:rPr lang="en-US" altLang="en-US" dirty="0">
                <a:solidFill>
                  <a:srgbClr val="0070C0"/>
                </a:solidFill>
                <a:latin typeface="+mj-lt"/>
              </a:rPr>
              <a:t>September 2022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day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722915" y="3701143"/>
            <a:ext cx="337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benasque.org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/2022tae/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60A79-9131-7864-B588-BE785ED0B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90543"/>
            <a:ext cx="1611086" cy="1637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8F9C3-8032-45E5-41A2-8B1B8C9B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78" y="3219451"/>
            <a:ext cx="2959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12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7BB22D0C-F8F2-6B49-BF84-F0212845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789" y="7612742"/>
            <a:ext cx="407988" cy="3222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032E276E-92BD-184C-8C8D-1FE3F759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7431767"/>
            <a:ext cx="5372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14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15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of size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seen earlier).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76942" y="1099455"/>
            <a:ext cx="708270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9-11 :		Introduction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Probability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Machine Learning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Tuesday 9-11 :  	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Experimental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Tuesday 15:30:	Tutorial on parameter estimation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380956" y="5353775"/>
            <a:ext cx="8273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823815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suppose relevant alt.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DA46F680-7B9D-F84B-B3A7-4FE0A8E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8044C3B1-596E-E546-BC8A-70CDF5BC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BC2492-AC5C-1F4A-8D83-AFE44D78B850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FB589F4-E44D-174C-9D5C-EAA63F15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301625"/>
            <a:ext cx="8497887" cy="773113"/>
          </a:xfrm>
          <a:noFill/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Particle Physics context for a hypothesis test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766315E4-E311-7C4A-918E-2769C9C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8FB70D38-B11C-4447-94FB-43117D1B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439863"/>
            <a:ext cx="886461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endParaRPr lang="en-GB" altLang="en-US" baseline="-3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993AB68D-6F98-124A-8BF6-7EFCD95B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C7CE71A7-BCFA-5245-B1EA-62AAD88E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42AB6DED-1FED-4C41-B687-4AE80D58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425575"/>
            <a:ext cx="1479059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latin typeface="+mj-lt"/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of hadrons</a:t>
            </a:r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2095DDDE-DB6A-D645-9FD7-A482D5091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A0B7863F-AA1A-4C4F-9682-EB667D206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65B9EBB9-2BFE-CB4B-9269-50AE34905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0601AEF4-5D92-B545-8746-3067E0F2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984875"/>
            <a:ext cx="319246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transverse energy</a:t>
            </a:r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FDAA8845-DC8E-664D-9CFC-44EB71627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2" name="Line 13">
            <a:extLst>
              <a:ext uri="{FF2B5EF4-FFF2-40B4-BE49-F238E27FC236}">
                <a16:creationId xmlns:a16="http://schemas.microsoft.com/office/drawing/2014/main" id="{400F0D95-B216-5548-8251-096D2A2A12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F004FCA9-1046-0745-989E-439B3A9F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4718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B1C86AB9-0BDC-4948-8A3B-DFB6B716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894" y="34845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5" name="Date Placeholder 17">
            <a:extLst>
              <a:ext uri="{FF2B5EF4-FFF2-40B4-BE49-F238E27FC236}">
                <a16:creationId xmlns:a16="http://schemas.microsoft.com/office/drawing/2014/main" id="{8011863B-3EFD-364C-8E23-E1224FA6E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9086B-8D3F-3A4E-B222-FC90B578CBDF}"/>
              </a:ext>
            </a:extLst>
          </p:cNvPr>
          <p:cNvSpPr txBox="1"/>
          <p:nvPr/>
        </p:nvSpPr>
        <p:spPr>
          <a:xfrm>
            <a:off x="2231571" y="1034143"/>
            <a:ext cx="442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simulated SUSY event (“signal”):</a:t>
            </a:r>
          </a:p>
        </p:txBody>
      </p:sp>
    </p:spTree>
    <p:extLst>
      <p:ext uri="{BB962C8B-B14F-4D97-AF65-F5344CB8AC3E}">
        <p14:creationId xmlns:p14="http://schemas.microsoft.com/office/powerpoint/2010/main" val="3941781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913E2B6-D3F2-A044-A3FF-91CC4D3A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7675"/>
            <a:ext cx="8497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events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A19AFD5-384B-F145-8CD6-0417279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DB2D7A8-916E-584D-B64D-9CF01C3A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1422400"/>
            <a:ext cx="3587521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ttbar production also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high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jets and muons,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some missing transverse</a:t>
            </a:r>
          </a:p>
          <a:p>
            <a:pPr eaLnBrk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→ </a:t>
            </a: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signal event.</a:t>
            </a: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</p:spTree>
    <p:extLst>
      <p:ext uri="{BB962C8B-B14F-4D97-AF65-F5344CB8AC3E}">
        <p14:creationId xmlns:p14="http://schemas.microsoft.com/office/powerpoint/2010/main" val="2016591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8FD792-3F2D-C44C-AC76-92B6ECE1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proton-proton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40D6-6F99-2D46-A247-4F6DE97CB037}"/>
              </a:ext>
            </a:extLst>
          </p:cNvPr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Proton-proton collisions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(the kind of event we’re looking for,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background (the kind that mimics signal,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collision (event), we measure a collection of features: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energy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missing transverse energy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between jets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invariant mass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pair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total jet energy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true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381178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the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104" y="770231"/>
            <a:ext cx="426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consider only two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the results in a scatter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(red: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blue: 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= 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828" y="5269919"/>
            <a:ext cx="854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test’s critical region is  defined by a “decision boundary” – without knowing the event type, we can classify them by seeing where their measured features lie relative to the boundary.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25" y="863765"/>
            <a:ext cx="3551881" cy="340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8F43A-A1F2-FF48-9532-A727C84FD34A}"/>
              </a:ext>
            </a:extLst>
          </p:cNvPr>
          <p:cNvSpPr txBox="1"/>
          <p:nvPr/>
        </p:nvSpPr>
        <p:spPr>
          <a:xfrm>
            <a:off x="446314" y="3450770"/>
            <a:ext cx="4680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real event test the hypothesis that it is background.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(Related to this:  test that a sample of events is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3E0B-90BE-4A4D-8D16-EC602EC5842A}"/>
              </a:ext>
            </a:extLst>
          </p:cNvPr>
          <p:cNvSpPr txBox="1"/>
          <p:nvPr/>
        </p:nvSpPr>
        <p:spPr>
          <a:xfrm>
            <a:off x="446315" y="2514600"/>
            <a:ext cx="401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real events, the dots are black (true type is not known).</a:t>
            </a:r>
          </a:p>
        </p:txBody>
      </p:sp>
    </p:spTree>
    <p:extLst>
      <p:ext uri="{BB962C8B-B14F-4D97-AF65-F5344CB8AC3E}">
        <p14:creationId xmlns:p14="http://schemas.microsoft.com/office/powerpoint/2010/main" val="32276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39" y="1275711"/>
            <a:ext cx="4583898" cy="449999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function, test statistic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680" y="1067057"/>
            <a:ext cx="39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surface in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can be described by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28" y="2119969"/>
            <a:ext cx="2540000" cy="571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64548" y="2789321"/>
            <a:ext cx="244220" cy="48840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79" y="3266011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scalar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20597" y="2716692"/>
            <a:ext cx="174493" cy="707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6363" y="3463775"/>
            <a:ext cx="126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555" y="4276128"/>
            <a:ext cx="4275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values of the constant</a:t>
            </a:r>
          </a:p>
          <a:p>
            <a:pPr>
              <a:spcAft>
                <a:spcPts val="1200"/>
              </a:spcAft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 in a family of surfaces.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is reduced to finding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statistic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FDE7E-1278-CB48-A017-AE7E2163540F}"/>
              </a:ext>
            </a:extLst>
          </p:cNvPr>
          <p:cNvGrpSpPr/>
          <p:nvPr/>
        </p:nvGrpSpPr>
        <p:grpSpPr>
          <a:xfrm>
            <a:off x="1332613" y="1980861"/>
            <a:ext cx="5963909" cy="4355996"/>
            <a:chOff x="1332613" y="1937317"/>
            <a:chExt cx="5963909" cy="4355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8BF207-9346-DD48-8993-76E1F02E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613" y="1937317"/>
              <a:ext cx="5963909" cy="43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80B520-66A3-CC4A-9745-BC4B49D9A3EB}"/>
                </a:ext>
              </a:extLst>
            </p:cNvPr>
            <p:cNvSpPr txBox="1"/>
            <p:nvPr/>
          </p:nvSpPr>
          <p:spPr>
            <a:xfrm>
              <a:off x="5507402" y="2750275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0070C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0070C0"/>
                  </a:solidFill>
                  <a:latin typeface="Times New Roman"/>
                </a:rPr>
                <a:t>1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E638E-C504-9941-8A29-9AC9FE504934}"/>
                </a:ext>
              </a:extLst>
            </p:cNvPr>
            <p:cNvSpPr txBox="1"/>
            <p:nvPr/>
          </p:nvSpPr>
          <p:spPr>
            <a:xfrm>
              <a:off x="2739583" y="270143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80000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800000"/>
                  </a:solidFill>
                  <a:latin typeface="Times New Roman"/>
                </a:rPr>
                <a:t>0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E4F28-1CFC-9248-9A77-3CC1C9557EC9}"/>
                </a:ext>
              </a:extLst>
            </p:cNvPr>
            <p:cNvCxnSpPr/>
            <p:nvPr/>
          </p:nvCxnSpPr>
          <p:spPr>
            <a:xfrm>
              <a:off x="6098614" y="3301468"/>
              <a:ext cx="342828" cy="491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4B3313B-FFF3-F34E-80D2-592F9EE1DE37}"/>
                </a:ext>
              </a:extLst>
            </p:cNvPr>
            <p:cNvCxnSpPr/>
            <p:nvPr/>
          </p:nvCxnSpPr>
          <p:spPr>
            <a:xfrm flipH="1">
              <a:off x="2900370" y="3602720"/>
              <a:ext cx="235828" cy="529784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F7D091-5F01-FE4F-BE3C-58466DF890D6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46" y="4115315"/>
              <a:ext cx="477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324634-B6CB-5144-AF4C-1FFF759954F5}"/>
                </a:ext>
              </a:extLst>
            </p:cNvPr>
            <p:cNvCxnSpPr/>
            <p:nvPr/>
          </p:nvCxnSpPr>
          <p:spPr>
            <a:xfrm>
              <a:off x="4334378" y="3867612"/>
              <a:ext cx="0" cy="19127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68196-95F8-B34B-96DF-6CE0556320BF}"/>
                </a:ext>
              </a:extLst>
            </p:cNvPr>
            <p:cNvSpPr txBox="1"/>
            <p:nvPr/>
          </p:nvSpPr>
          <p:spPr>
            <a:xfrm>
              <a:off x="4876800" y="39016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5D8215-9F62-4D48-A0DD-8CE7D516B0E6}"/>
              </a:ext>
            </a:extLst>
          </p:cNvPr>
          <p:cNvSpPr txBox="1"/>
          <p:nvPr/>
        </p:nvSpPr>
        <p:spPr>
          <a:xfrm>
            <a:off x="393099" y="797728"/>
            <a:ext cx="846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forming a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boundary of the critical region 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is determined by a single single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58B2-9567-7442-ABDE-2FF64D80ADE7}"/>
              </a:ext>
            </a:extLst>
          </p:cNvPr>
          <p:cNvSpPr txBox="1"/>
          <p:nvPr/>
        </p:nvSpPr>
        <p:spPr>
          <a:xfrm>
            <a:off x="4131176" y="338237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Times New Roman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974" y="306188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97" y="947836"/>
            <a:ext cx="82066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what is the optimal boundary for the critical region, i.e., what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optimal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find best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later address issue of optimal size of test.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can have many dimensions.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CAC02-378E-E947-8681-0877A019A7D9}"/>
              </a:ext>
            </a:extLst>
          </p:cNvPr>
          <p:cNvSpPr txBox="1"/>
          <p:nvPr/>
        </p:nvSpPr>
        <p:spPr>
          <a:xfrm>
            <a:off x="1034143" y="5725884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“cuts”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596AF-C05C-2E4A-9AE1-0869BA89C869}"/>
              </a:ext>
            </a:extLst>
          </p:cNvPr>
          <p:cNvSpPr txBox="1"/>
          <p:nvPr/>
        </p:nvSpPr>
        <p:spPr>
          <a:xfrm>
            <a:off x="4121447" y="573599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EBDBE-DE61-6E46-8199-EC5D5AB1CF4D}"/>
              </a:ext>
            </a:extLst>
          </p:cNvPr>
          <p:cNvSpPr txBox="1"/>
          <p:nvPr/>
        </p:nvSpPr>
        <p:spPr>
          <a:xfrm>
            <a:off x="6860214" y="5744912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128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34808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46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7E9D0526-CED2-F945-AD04-CC533A76E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590374E-7291-C245-9265-8175D71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2D1EE25-E82C-E140-BB60-6A32CB00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F4C54-3FE7-454B-92FC-CD00912D2ED9}" type="slidenum">
              <a:rPr lang="en-GB" altLang="en-US" sz="1400">
                <a:solidFill>
                  <a:srgbClr val="0070C0"/>
                </a:solidFill>
              </a:rPr>
              <a:pPr/>
              <a:t>31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1DECB92-1183-3342-BD78-BD8B08D9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351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doesn’t usually help</a:t>
            </a:r>
          </a:p>
        </p:txBody>
      </p:sp>
      <p:sp>
        <p:nvSpPr>
          <p:cNvPr id="44037" name="TextBox 1">
            <a:extLst>
              <a:ext uri="{FF2B5EF4-FFF2-40B4-BE49-F238E27FC236}">
                <a16:creationId xmlns:a16="http://schemas.microsoft.com/office/drawing/2014/main" id="{448C4F4D-2BD4-9E45-8DFA-90EDA31E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33677"/>
            <a:ext cx="8513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usually don’t have explicit formulae for the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a given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can’t evaluate the likelihood ratio</a:t>
            </a:r>
          </a:p>
        </p:txBody>
      </p:sp>
      <p:sp>
        <p:nvSpPr>
          <p:cNvPr id="44038" name="TextBox 7">
            <a:extLst>
              <a:ext uri="{FF2B5EF4-FFF2-40B4-BE49-F238E27FC236}">
                <a16:creationId xmlns:a16="http://schemas.microsoft.com/office/drawing/2014/main" id="{213042C7-BA9D-4D4F-8ABF-8D3EDA0D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959327"/>
            <a:ext cx="851217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we may have Monte Carlo models for signal and background processes, so we can produce simulated data: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samples of “training data” with events of known type.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construct a statistic that is as close as possible to the optimal likelihood ratio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Learning).</a:t>
            </a:r>
          </a:p>
        </p:txBody>
      </p:sp>
      <p:pic>
        <p:nvPicPr>
          <p:cNvPr id="44039" name="Picture 2">
            <a:extLst>
              <a:ext uri="{FF2B5EF4-FFF2-40B4-BE49-F238E27FC236}">
                <a16:creationId xmlns:a16="http://schemas.microsoft.com/office/drawing/2014/main" id="{5CF9FA33-79C1-D24F-8E9C-CE7192CC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00477"/>
            <a:ext cx="187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14:cNvPr>
              <p14:cNvContentPartPr/>
              <p14:nvPr/>
            </p14:nvContentPartPr>
            <p14:xfrm>
              <a:off x="129600" y="5739994"/>
              <a:ext cx="230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00" y="5723794"/>
                <a:ext cx="55440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14877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4DCE4DBC-38CB-D947-88F1-3F0C118988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BD910ADA-8A18-2E46-B40C-D155E96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82FE7C7-3578-6A4A-A139-B769F53F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2EA8D8-CEDB-5347-8DB9-5CA09D601E22}" type="slidenum">
              <a:rPr lang="en-GB" altLang="en-US" sz="1400">
                <a:solidFill>
                  <a:srgbClr val="0070C0"/>
                </a:solidFill>
              </a:rPr>
              <a:pPr/>
              <a:t>32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465CDAE4-5B74-4541-BCAB-59BBE63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60538"/>
            <a:ext cx="44291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>
            <a:extLst>
              <a:ext uri="{FF2B5EF4-FFF2-40B4-BE49-F238E27FC236}">
                <a16:creationId xmlns:a16="http://schemas.microsoft.com/office/drawing/2014/main" id="{D3CC700C-D844-EF44-85A0-C0A3D0ABB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21150"/>
            <a:ext cx="4468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8C00390-3F3B-7D45-B31B-961A7CB8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605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histograms</a:t>
            </a:r>
          </a:p>
        </p:txBody>
      </p:sp>
      <p:cxnSp>
        <p:nvCxnSpPr>
          <p:cNvPr id="46087" name="Straight Arrow Connector 6">
            <a:extLst>
              <a:ext uri="{FF2B5EF4-FFF2-40B4-BE49-F238E27FC236}">
                <a16:creationId xmlns:a16="http://schemas.microsoft.com/office/drawing/2014/main" id="{F87CB759-D44B-C746-B62F-41AFF4D3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7350" y="1366838"/>
            <a:ext cx="0" cy="3175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Connector 15">
            <a:extLst>
              <a:ext uri="{FF2B5EF4-FFF2-40B4-BE49-F238E27FC236}">
                <a16:creationId xmlns:a16="http://schemas.microsoft.com/office/drawing/2014/main" id="{62EBAB4F-83E1-694F-8DE1-F9E5E1EE77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1475" y="1801813"/>
            <a:ext cx="0" cy="4170362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Box 19">
            <a:extLst>
              <a:ext uri="{FF2B5EF4-FFF2-40B4-BE49-F238E27FC236}">
                <a16:creationId xmlns:a16="http://schemas.microsoft.com/office/drawing/2014/main" id="{31D4720B-6D41-3847-B38B-8EA46673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833438"/>
            <a:ext cx="447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46090" name="TextBox 23">
            <a:extLst>
              <a:ext uri="{FF2B5EF4-FFF2-40B4-BE49-F238E27FC236}">
                <a16:creationId xmlns:a16="http://schemas.microsoft.com/office/drawing/2014/main" id="{EE1CB67A-3082-FB4F-B56F-65D5687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366" y="1895786"/>
            <a:ext cx="1616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6091" name="TextBox 28">
            <a:extLst>
              <a:ext uri="{FF2B5EF4-FFF2-40B4-BE49-F238E27FC236}">
                <a16:creationId xmlns:a16="http://schemas.microsoft.com/office/drawing/2014/main" id="{28DDE6EE-ABAD-DE4D-B7CD-9B489C3F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5" y="4313693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46092" name="Straight Arrow Connector 29">
            <a:extLst>
              <a:ext uri="{FF2B5EF4-FFF2-40B4-BE49-F238E27FC236}">
                <a16:creationId xmlns:a16="http://schemas.microsoft.com/office/drawing/2014/main" id="{313536DA-9ED1-7545-A7C8-E8CD1974FB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0100" y="2147888"/>
            <a:ext cx="657225" cy="7937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Straight Arrow Connector 32">
            <a:extLst>
              <a:ext uri="{FF2B5EF4-FFF2-40B4-BE49-F238E27FC236}">
                <a16:creationId xmlns:a16="http://schemas.microsoft.com/office/drawing/2014/main" id="{01971625-5D10-9549-817F-C562428E0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7888" y="4751388"/>
            <a:ext cx="658812" cy="6731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0">
            <a:extLst>
              <a:ext uri="{FF2B5EF4-FFF2-40B4-BE49-F238E27FC236}">
                <a16:creationId xmlns:a16="http://schemas.microsoft.com/office/drawing/2014/main" id="{13776BFC-BA0E-3F42-8554-ADEF3EA4A6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2456" y="1806853"/>
            <a:ext cx="744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5" name="TextBox 36">
            <a:extLst>
              <a:ext uri="{FF2B5EF4-FFF2-40B4-BE49-F238E27FC236}">
                <a16:creationId xmlns:a16="http://schemas.microsoft.com/office/drawing/2014/main" id="{991DF896-C1B2-6944-A57E-9BFE0375AB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5187" y="4206360"/>
            <a:ext cx="7697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6" name="TextBox 33">
            <a:extLst>
              <a:ext uri="{FF2B5EF4-FFF2-40B4-BE49-F238E27FC236}">
                <a16:creationId xmlns:a16="http://schemas.microsoft.com/office/drawing/2014/main" id="{6AE1294B-8500-DB4B-8DFE-3E392F2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1630363"/>
            <a:ext cx="3775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possibility is to generate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and construct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histograms for both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and background.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(normalized) histogram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to approximate LR:</a:t>
            </a:r>
          </a:p>
        </p:txBody>
      </p:sp>
      <p:sp>
        <p:nvSpPr>
          <p:cNvPr id="46097" name="TextBox 40">
            <a:extLst>
              <a:ext uri="{FF2B5EF4-FFF2-40B4-BE49-F238E27FC236}">
                <a16:creationId xmlns:a16="http://schemas.microsoft.com/office/drawing/2014/main" id="{A2E983FF-9187-E545-A831-F914C599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051550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6098" name="TextBox 41">
            <a:extLst>
              <a:ext uri="{FF2B5EF4-FFF2-40B4-BE49-F238E27FC236}">
                <a16:creationId xmlns:a16="http://schemas.microsoft.com/office/drawing/2014/main" id="{650B2CD5-B04B-A84D-BF4D-BDCA61F4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3681413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6099" name="Picture 37">
            <a:extLst>
              <a:ext uri="{FF2B5EF4-FFF2-40B4-BE49-F238E27FC236}">
                <a16:creationId xmlns:a16="http://schemas.microsoft.com/office/drawing/2014/main" id="{A5CA14F4-3FC0-3F40-AD76-4ABB0CB8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527550"/>
            <a:ext cx="2044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Box 45">
            <a:extLst>
              <a:ext uri="{FF2B5EF4-FFF2-40B4-BE49-F238E27FC236}">
                <a16:creationId xmlns:a16="http://schemas.microsoft.com/office/drawing/2014/main" id="{E77FDACA-395A-B547-BC3C-FF8772AC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5472113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work well for single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14:cNvPr>
              <p14:cNvContentPartPr/>
              <p14:nvPr/>
            </p14:nvContentPartPr>
            <p14:xfrm>
              <a:off x="4136400" y="2341800"/>
              <a:ext cx="70200" cy="329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0200" y="2325600"/>
                <a:ext cx="102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511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A69DCD42-FE42-D64A-A04B-F2B2FE369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A47D4027-A7B6-ED48-852B-CBB9899E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TAE 2022 Benasque (online) / Lecture day 1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5B59EB3-1169-E64E-88C2-A936F22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10365C-6980-6945-B7CF-1A6948D0086E}" type="slidenum">
              <a:rPr lang="en-GB" altLang="en-US" sz="1400">
                <a:solidFill>
                  <a:srgbClr val="0070C0"/>
                </a:solidFill>
              </a:rPr>
              <a:pPr/>
              <a:t>33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A042C0-4F2C-FD4A-8054-3DED14D6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9842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2D-histograms</a:t>
            </a:r>
          </a:p>
        </p:txBody>
      </p:sp>
      <p:sp>
        <p:nvSpPr>
          <p:cNvPr id="48133" name="TextBox 19">
            <a:extLst>
              <a:ext uri="{FF2B5EF4-FFF2-40B4-BE49-F238E27FC236}">
                <a16:creationId xmlns:a16="http://schemas.microsoft.com/office/drawing/2014/main" id="{BD0772E5-B090-4647-BC59-ACAF26B6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60400"/>
            <a:ext cx="770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problem has 2 variables.  Try using 2-D histograms:</a:t>
            </a:r>
          </a:p>
        </p:txBody>
      </p:sp>
      <p:pic>
        <p:nvPicPr>
          <p:cNvPr id="48134" name="Picture 3">
            <a:extLst>
              <a:ext uri="{FF2B5EF4-FFF2-40B4-BE49-F238E27FC236}">
                <a16:creationId xmlns:a16="http://schemas.microsoft.com/office/drawing/2014/main" id="{33A58C16-B040-C14D-87C5-E93986A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349375"/>
            <a:ext cx="3286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>
            <a:extLst>
              <a:ext uri="{FF2B5EF4-FFF2-40B4-BE49-F238E27FC236}">
                <a16:creationId xmlns:a16="http://schemas.microsoft.com/office/drawing/2014/main" id="{DBF5B52E-D8F6-884D-9F07-BD67B95D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358900"/>
            <a:ext cx="3319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5">
            <a:extLst>
              <a:ext uri="{FF2B5EF4-FFF2-40B4-BE49-F238E27FC236}">
                <a16:creationId xmlns:a16="http://schemas.microsoft.com/office/drawing/2014/main" id="{C35E2616-D6E6-FE47-85D0-15FFEB1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340100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48137" name="Rectangle 24">
            <a:extLst>
              <a:ext uri="{FF2B5EF4-FFF2-40B4-BE49-F238E27FC236}">
                <a16:creationId xmlns:a16="http://schemas.microsoft.com/office/drawing/2014/main" id="{FD98CECB-A9CF-F34B-A8B1-F01E3DE1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19463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solidFill>
                <a:srgbClr val="CC3300"/>
              </a:solidFill>
              <a:highlight>
                <a:srgbClr val="CC3300"/>
              </a:highlight>
            </a:endParaRPr>
          </a:p>
        </p:txBody>
      </p:sp>
      <p:sp>
        <p:nvSpPr>
          <p:cNvPr id="48138" name="TextBox 8">
            <a:extLst>
              <a:ext uri="{FF2B5EF4-FFF2-40B4-BE49-F238E27FC236}">
                <a16:creationId xmlns:a16="http://schemas.microsoft.com/office/drawing/2014/main" id="{758F814C-1885-DB41-AD3F-DDD63460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703763"/>
            <a:ext cx="828624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pdfs using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corresponding cells.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want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each variable, then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-dimensions we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cells; can’t generate enough training data to populate.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Histogram method usually not usable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 dimension.</a:t>
            </a:r>
          </a:p>
        </p:txBody>
      </p:sp>
      <p:cxnSp>
        <p:nvCxnSpPr>
          <p:cNvPr id="48139" name="Straight Arrow Connector 26">
            <a:extLst>
              <a:ext uri="{FF2B5EF4-FFF2-40B4-BE49-F238E27FC236}">
                <a16:creationId xmlns:a16="http://schemas.microsoft.com/office/drawing/2014/main" id="{4A1E8C9A-A5D5-114D-938D-5FD550B6C3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06700" y="3636963"/>
            <a:ext cx="752475" cy="10985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31">
            <a:extLst>
              <a:ext uri="{FF2B5EF4-FFF2-40B4-BE49-F238E27FC236}">
                <a16:creationId xmlns:a16="http://schemas.microsoft.com/office/drawing/2014/main" id="{D3D7DE27-B7B0-C747-B6A7-8172059AF2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7325" y="3700463"/>
            <a:ext cx="815975" cy="10033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16">
            <a:extLst>
              <a:ext uri="{FF2B5EF4-FFF2-40B4-BE49-F238E27FC236}">
                <a16:creationId xmlns:a16="http://schemas.microsoft.com/office/drawing/2014/main" id="{EAC1DDE3-A476-DF45-BCC8-4D0522B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57425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48142" name="TextBox 35">
            <a:extLst>
              <a:ext uri="{FF2B5EF4-FFF2-40B4-BE49-F238E27FC236}">
                <a16:creationId xmlns:a16="http://schemas.microsoft.com/office/drawing/2014/main" id="{9122D20B-7AC0-714E-8251-77506BA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2254250"/>
            <a:ext cx="107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1721115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BD0DFB23-BD11-7D4C-916D-7D9211BEF2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5323D170-848E-3D46-AACD-84A8B77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74FB9DB1-73C3-294C-9D6F-7AAD7CCD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1E84D-4739-704C-86C4-50BA52284703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01D985B-529F-0343-BA83-518562C1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multivariate analysis</a:t>
            </a:r>
          </a:p>
        </p:txBody>
      </p:sp>
      <p:sp>
        <p:nvSpPr>
          <p:cNvPr id="50181" name="TextBox 1">
            <a:extLst>
              <a:ext uri="{FF2B5EF4-FFF2-40B4-BE49-F238E27FC236}">
                <a16:creationId xmlns:a16="http://schemas.microsoft.com/office/drawing/2014/main" id="{91A38318-D01F-7A42-9B9B-4CB44F71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041400"/>
            <a:ext cx="8543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gives optimal answer, but cannot be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directly, because we usually don’t 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method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variables requires that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(the values of the pdfs in each cell),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this is rarely practical.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compromise solution is to assume a certain functional form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test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fewer parameters; determine them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(using MC) to give best separation between signal and background.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try to estimate the probability densities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(with something better than histograms) and use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pdfs to construct an approximate likelihood ratio.</a:t>
            </a:r>
          </a:p>
        </p:txBody>
      </p:sp>
    </p:spTree>
    <p:extLst>
      <p:ext uri="{BB962C8B-B14F-4D97-AF65-F5344CB8AC3E}">
        <p14:creationId xmlns:p14="http://schemas.microsoft.com/office/powerpoint/2010/main" val="233597545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CA5198B9-119A-164C-8E0D-EB3A60FAD5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2226" name="Footer Placeholder 4">
            <a:extLst>
              <a:ext uri="{FF2B5EF4-FFF2-40B4-BE49-F238E27FC236}">
                <a16:creationId xmlns:a16="http://schemas.microsoft.com/office/drawing/2014/main" id="{B726DDB4-2E5C-D140-BF19-655C29DC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Slide Number Placeholder 5">
            <a:extLst>
              <a:ext uri="{FF2B5EF4-FFF2-40B4-BE49-F238E27FC236}">
                <a16:creationId xmlns:a16="http://schemas.microsoft.com/office/drawing/2014/main" id="{9E295E86-76C0-E340-B586-3C757A29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77DBB7-3CD3-A24B-8BCD-E19B187CA05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CECE15E-647E-884D-9AF0-1B035E097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032" y="368753"/>
            <a:ext cx="8535309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Multivariate methods    (Machine Learning)</a:t>
            </a: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22E2DDB7-2E06-864B-8DC0-B454C8C5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66" y="1068160"/>
            <a:ext cx="4689874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new (and some old) methods: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discriminant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(Deep) Neural Networks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Kernel density methods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Support Vector Machines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Decision trees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Boosting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Bagging	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58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1">
            <a:extLst>
              <a:ext uri="{FF2B5EF4-FFF2-40B4-BE49-F238E27FC236}">
                <a16:creationId xmlns:a16="http://schemas.microsoft.com/office/drawing/2014/main" id="{4345D482-C01E-DE4C-B14B-56797CBA2B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7346" name="Footer Placeholder 2">
            <a:extLst>
              <a:ext uri="{FF2B5EF4-FFF2-40B4-BE49-F238E27FC236}">
                <a16:creationId xmlns:a16="http://schemas.microsoft.com/office/drawing/2014/main" id="{C109B408-7742-E146-87E6-C3CCFB79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9EC2F875-8500-C64D-852F-DCD54F98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56B1433-80C3-EA4A-B2E9-AF0AC66DED22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34767FA4-A14D-B64D-98FC-AA324970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test statistic</a:t>
            </a:r>
          </a:p>
        </p:txBody>
      </p:sp>
      <p:sp>
        <p:nvSpPr>
          <p:cNvPr id="57349" name="TextBox 1">
            <a:extLst>
              <a:ext uri="{FF2B5EF4-FFF2-40B4-BE49-F238E27FC236}">
                <a16:creationId xmlns:a16="http://schemas.microsoft.com/office/drawing/2014/main" id="{20B9C3D2-54A4-9249-A102-07CF542C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1009650"/>
            <a:ext cx="665945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there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input variables: 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linear function:</a:t>
            </a:r>
          </a:p>
        </p:txBody>
      </p:sp>
      <p:pic>
        <p:nvPicPr>
          <p:cNvPr id="57350" name="Picture 2">
            <a:extLst>
              <a:ext uri="{FF2B5EF4-FFF2-40B4-BE49-F238E27FC236}">
                <a16:creationId xmlns:a16="http://schemas.microsoft.com/office/drawing/2014/main" id="{CF1C811D-A2E4-7140-AA2A-3E99F4966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689100"/>
            <a:ext cx="2120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Box 3">
            <a:extLst>
              <a:ext uri="{FF2B5EF4-FFF2-40B4-BE49-F238E27FC236}">
                <a16:creationId xmlns:a16="http://schemas.microsoft.com/office/drawing/2014/main" id="{C563E3B7-2B76-7F42-87E4-3A0E89654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2686050"/>
            <a:ext cx="764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given choice of the coefficients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57352" name="Picture 9">
            <a:extLst>
              <a:ext uri="{FF2B5EF4-FFF2-40B4-BE49-F238E27FC236}">
                <a16:creationId xmlns:a16="http://schemas.microsoft.com/office/drawing/2014/main" id="{D7E22643-F85F-944D-85A9-F5AE173A5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663950"/>
            <a:ext cx="46386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756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1">
            <a:extLst>
              <a:ext uri="{FF2B5EF4-FFF2-40B4-BE49-F238E27FC236}">
                <a16:creationId xmlns:a16="http://schemas.microsoft.com/office/drawing/2014/main" id="{F23856E3-F601-8340-B354-83D8DD7610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9394" name="Footer Placeholder 2">
            <a:extLst>
              <a:ext uri="{FF2B5EF4-FFF2-40B4-BE49-F238E27FC236}">
                <a16:creationId xmlns:a16="http://schemas.microsoft.com/office/drawing/2014/main" id="{A2E52665-CBD4-F048-A3FB-A23039C8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BBDFA6D-356D-CB4A-BC2A-01B9C329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7B04CF-1B25-E443-8B6D-1A31E56D20B5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034D12AE-1012-EF4E-951C-1AAE9C7E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test statistic</a:t>
            </a:r>
          </a:p>
        </p:txBody>
      </p:sp>
      <p:sp>
        <p:nvSpPr>
          <p:cNvPr id="59397" name="TextBox 12">
            <a:extLst>
              <a:ext uri="{FF2B5EF4-FFF2-40B4-BE49-F238E27FC236}">
                <a16:creationId xmlns:a16="http://schemas.microsoft.com/office/drawing/2014/main" id="{03E7623F-7653-D74F-9ADC-106E5B32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6313"/>
            <a:ext cx="82162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Fisher:  to get large difference between means and small widths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maximize the difference squared of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 values divided by the sum of the variances:</a:t>
            </a:r>
          </a:p>
        </p:txBody>
      </p:sp>
      <p:pic>
        <p:nvPicPr>
          <p:cNvPr id="59398" name="Picture 13">
            <a:extLst>
              <a:ext uri="{FF2B5EF4-FFF2-40B4-BE49-F238E27FC236}">
                <a16:creationId xmlns:a16="http://schemas.microsoft.com/office/drawing/2014/main" id="{4F859AAD-98B3-E94E-9DA2-BDF3ECD28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2443163"/>
            <a:ext cx="35052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14">
            <a:extLst>
              <a:ext uri="{FF2B5EF4-FFF2-40B4-BE49-F238E27FC236}">
                <a16:creationId xmlns:a16="http://schemas.microsoft.com/office/drawing/2014/main" id="{13FA4A37-A5DE-BC4B-8853-EBDE072B3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3565525"/>
            <a:ext cx="332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∂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∂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gives:</a:t>
            </a:r>
          </a:p>
        </p:txBody>
      </p:sp>
      <p:pic>
        <p:nvPicPr>
          <p:cNvPr id="59400" name="Picture 17">
            <a:extLst>
              <a:ext uri="{FF2B5EF4-FFF2-40B4-BE49-F238E27FC236}">
                <a16:creationId xmlns:a16="http://schemas.microsoft.com/office/drawing/2014/main" id="{B4413724-6DDE-EE45-BA93-5BCA2A229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4846638"/>
            <a:ext cx="444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8">
            <a:extLst>
              <a:ext uri="{FF2B5EF4-FFF2-40B4-BE49-F238E27FC236}">
                <a16:creationId xmlns:a16="http://schemas.microsoft.com/office/drawing/2014/main" id="{B13371DD-84BE-DC49-A451-6A4486866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5581650"/>
            <a:ext cx="1828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9">
            <a:extLst>
              <a:ext uri="{FF2B5EF4-FFF2-40B4-BE49-F238E27FC236}">
                <a16:creationId xmlns:a16="http://schemas.microsoft.com/office/drawing/2014/main" id="{49E3F108-8485-8B41-AD66-22EFDCE62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5629275"/>
            <a:ext cx="1841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3" name="TextBox 20">
            <a:extLst>
              <a:ext uri="{FF2B5EF4-FFF2-40B4-BE49-F238E27FC236}">
                <a16:creationId xmlns:a16="http://schemas.microsoft.com/office/drawing/2014/main" id="{F5D0BDA4-CB96-F44A-98F9-4A2DD002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5616575"/>
            <a:ext cx="26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59404" name="Picture 1">
            <a:extLst>
              <a:ext uri="{FF2B5EF4-FFF2-40B4-BE49-F238E27FC236}">
                <a16:creationId xmlns:a16="http://schemas.microsoft.com/office/drawing/2014/main" id="{8CDC72A0-D6FF-4A4F-9C42-7574EBC2D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4181475"/>
            <a:ext cx="26162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39787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1">
            <a:extLst>
              <a:ext uri="{FF2B5EF4-FFF2-40B4-BE49-F238E27FC236}">
                <a16:creationId xmlns:a16="http://schemas.microsoft.com/office/drawing/2014/main" id="{BFC0CD61-9978-A24E-B939-5202DCDA9C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61442" name="Footer Placeholder 2">
            <a:extLst>
              <a:ext uri="{FF2B5EF4-FFF2-40B4-BE49-F238E27FC236}">
                <a16:creationId xmlns:a16="http://schemas.microsoft.com/office/drawing/2014/main" id="{32433B88-2F70-4F41-B09C-B96687C4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1C0AEBAB-3FB0-A749-8F8D-F33615F1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0FF406-9465-9F46-8FC2-DCAB3B0A9FEA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65AA4382-8896-C342-A516-24A786B7F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Fisher discriminant</a:t>
            </a:r>
          </a:p>
        </p:txBody>
      </p:sp>
      <p:sp>
        <p:nvSpPr>
          <p:cNvPr id="61445" name="TextBox 12">
            <a:extLst>
              <a:ext uri="{FF2B5EF4-FFF2-40B4-BE49-F238E27FC236}">
                <a16:creationId xmlns:a16="http://schemas.microsoft.com/office/drawing/2014/main" id="{0AE22979-8029-9143-8950-C3A4EB3A9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6313"/>
            <a:ext cx="743585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resulting coefficients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Fisher discriminant.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Coefficients defined up to multiplicative constant; can also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arbitrary offset, i.e., usually define test statistic as</a:t>
            </a:r>
          </a:p>
        </p:txBody>
      </p:sp>
      <p:pic>
        <p:nvPicPr>
          <p:cNvPr id="61446" name="Picture 1">
            <a:extLst>
              <a:ext uri="{FF2B5EF4-FFF2-40B4-BE49-F238E27FC236}">
                <a16:creationId xmlns:a16="http://schemas.microsoft.com/office/drawing/2014/main" id="{4762F532-11D3-8B44-8701-6F1DC4CD8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652713"/>
            <a:ext cx="29083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Box 2">
            <a:extLst>
              <a:ext uri="{FF2B5EF4-FFF2-40B4-BE49-F238E27FC236}">
                <a16:creationId xmlns:a16="http://schemas.microsoft.com/office/drawing/2014/main" id="{495C75B9-9BCC-C745-9BD1-ED6D2A18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4054475"/>
            <a:ext cx="36881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Boundaries of the test’s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are surfaces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constant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here linear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(hyperplanes):</a:t>
            </a:r>
          </a:p>
        </p:txBody>
      </p:sp>
      <p:pic>
        <p:nvPicPr>
          <p:cNvPr id="61448" name="Picture 5" descr="H0H1">
            <a:extLst>
              <a:ext uri="{FF2B5EF4-FFF2-40B4-BE49-F238E27FC236}">
                <a16:creationId xmlns:a16="http://schemas.microsoft.com/office/drawing/2014/main" id="{FA7F2F9E-6EA3-3E4D-80E5-16822C5F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3186113"/>
            <a:ext cx="3221037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Line 7">
            <a:extLst>
              <a:ext uri="{FF2B5EF4-FFF2-40B4-BE49-F238E27FC236}">
                <a16:creationId xmlns:a16="http://schemas.microsoft.com/office/drawing/2014/main" id="{4ECB3A71-7F3D-6942-A4B0-696C2C6A1C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6863" y="3744913"/>
            <a:ext cx="0" cy="2233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50" name="Line 8">
            <a:extLst>
              <a:ext uri="{FF2B5EF4-FFF2-40B4-BE49-F238E27FC236}">
                <a16:creationId xmlns:a16="http://schemas.microsoft.com/office/drawing/2014/main" id="{31B86444-D0CE-E84F-957F-71858885F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5978525"/>
            <a:ext cx="27352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51" name="Picture 9" descr="txp_fig">
            <a:extLst>
              <a:ext uri="{FF2B5EF4-FFF2-40B4-BE49-F238E27FC236}">
                <a16:creationId xmlns:a16="http://schemas.microsoft.com/office/drawing/2014/main" id="{787B9654-7147-B041-B7A5-BD7B61A32F3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384550"/>
            <a:ext cx="2635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0" descr="txp_fig">
            <a:extLst>
              <a:ext uri="{FF2B5EF4-FFF2-40B4-BE49-F238E27FC236}">
                <a16:creationId xmlns:a16="http://schemas.microsoft.com/office/drawing/2014/main" id="{C401A8F8-772C-524B-8741-7DEB30C8929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5849938"/>
            <a:ext cx="2365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3" name="Line 16">
            <a:extLst>
              <a:ext uri="{FF2B5EF4-FFF2-40B4-BE49-F238E27FC236}">
                <a16:creationId xmlns:a16="http://schemas.microsoft.com/office/drawing/2014/main" id="{34EC9383-C8F7-D74B-AE0A-58798151D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463" y="3857625"/>
            <a:ext cx="2951162" cy="19446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65B15C-878E-D84D-91BF-FC4C9B3149BA}"/>
                  </a:ext>
                </a:extLst>
              </p14:cNvPr>
              <p14:cNvContentPartPr/>
              <p14:nvPr/>
            </p14:nvContentPartPr>
            <p14:xfrm>
              <a:off x="3832920" y="3726360"/>
              <a:ext cx="3960" cy="5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65B15C-878E-D84D-91BF-FC4C9B3149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16720" y="3710160"/>
                <a:ext cx="3636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530575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264" y="768315"/>
            <a:ext cx="8624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scatter plot below it’s clear that some nonlinear boundary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be better than a linear one: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8" y="1756150"/>
            <a:ext cx="4825038" cy="464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4069" y="2916462"/>
            <a:ext cx="325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to have a nonlinear boundary, the decision function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must be nonlinear in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2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5959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395" y="815355"/>
            <a:ext cx="7445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nonlinear decision function can be constructed 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21" y="1421687"/>
            <a:ext cx="3594100" cy="106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357" y="2649901"/>
            <a:ext cx="7158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“activation function”.   For this one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use, e.g., a logistic sigmoid function,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9" y="4580870"/>
            <a:ext cx="2209800" cy="850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274445" y="6193564"/>
            <a:ext cx="5173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32906" y="592700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19" y="3449680"/>
            <a:ext cx="4112537" cy="303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Layer Perceptron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7363" y="1301433"/>
            <a:ext cx="3496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form, the decision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is called a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Layer Perceptron –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simplest example of a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777" y="833010"/>
            <a:ext cx="3177952" cy="2488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7" y="4421738"/>
            <a:ext cx="7081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surface described by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=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same as by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973" y="5911327"/>
            <a:ext cx="613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we still have a linear decision boundary.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13" y="4981032"/>
            <a:ext cx="4543368" cy="8999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110920" y="3324139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52455" y="3810216"/>
            <a:ext cx="150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input layer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15409" y="2488705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56944" y="2974782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output node</a:t>
            </a:r>
          </a:p>
        </p:txBody>
      </p:sp>
    </p:spTree>
    <p:extLst>
      <p:ext uri="{BB962C8B-B14F-4D97-AF65-F5344CB8AC3E}">
        <p14:creationId xmlns:p14="http://schemas.microsoft.com/office/powerpoint/2010/main" val="13624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Multilayer Perceptron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685" y="956475"/>
            <a:ext cx="7585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Single Layer Perceptron can be generalized by defining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 set of functions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84" y="2110824"/>
            <a:ext cx="4318000" cy="118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364" y="3512300"/>
            <a:ext cx="807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then treated as if they were the input variables, in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perceptron, i.e., the decision function (output node) 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807" y="2429105"/>
            <a:ext cx="190500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651" y="4663669"/>
            <a:ext cx="4533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Multilayer Perceptron (2)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23" y="995182"/>
            <a:ext cx="3844399" cy="30378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213920" y="4108131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7653" y="4625568"/>
            <a:ext cx="912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35774" y="2708221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7309" y="3194298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output node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06999" y="3680377"/>
            <a:ext cx="0" cy="47039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2343" y="4244853"/>
            <a:ext cx="3568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hidden layer with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nodes </a:t>
            </a:r>
          </a:p>
          <a:p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),...,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431" y="5519328"/>
            <a:ext cx="745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line in the graph represents one of the weights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must be adjusted using the training data.</a:t>
            </a:r>
          </a:p>
        </p:txBody>
      </p:sp>
    </p:spTree>
    <p:extLst>
      <p:ext uri="{BB962C8B-B14F-4D97-AF65-F5344CB8AC3E}">
        <p14:creationId xmlns:p14="http://schemas.microsoft.com/office/powerpoint/2010/main" val="23004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5093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a Neural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784" y="721276"/>
            <a:ext cx="7576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train the network (i.e., determine the best values for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weights), define a loss function, e.g.,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359" y="2743983"/>
            <a:ext cx="786208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represents the set of all weights, the sum is over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training events, and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(numeric) true class label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each event (0 or 1).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optimal values of the weights are found by minimizing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respect to the weights (non-trivial algorithms:</a:t>
            </a: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backpropagation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stochastic gradient descent,...).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desired result for an event with feature vector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the event is of type 0, want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0,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 if the event is of type 1, want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760" y="1685267"/>
            <a:ext cx="37084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neural net output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13" y="1850231"/>
            <a:ext cx="5963909" cy="4355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402" y="2663189"/>
            <a:ext cx="919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9583" y="2614350"/>
            <a:ext cx="1079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98614" y="3214382"/>
            <a:ext cx="342828" cy="49193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00370" y="3515634"/>
            <a:ext cx="235828" cy="52978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7949" y="783994"/>
            <a:ext cx="7839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 of separation between classes now much better than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linear decision function:</a:t>
            </a:r>
          </a:p>
        </p:txBody>
      </p:sp>
    </p:spTree>
    <p:extLst>
      <p:ext uri="{BB962C8B-B14F-4D97-AF65-F5344CB8AC3E}">
        <p14:creationId xmlns:p14="http://schemas.microsoft.com/office/powerpoint/2010/main" val="1273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D5A282BC-1C63-D249-A493-D51B9B5377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F7892982-5FB1-F041-A2DA-2C420012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1B0C2A6-11DE-7D43-8B52-D8CAF368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ACD7B7-09F4-0F4C-BC33-50C68B9DBC7B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FB3D969-203A-9F43-8ACF-55A5C3A1B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2650" y="246287"/>
            <a:ext cx="7127875" cy="431800"/>
          </a:xfrm>
          <a:noFill/>
        </p:spPr>
        <p:txBody>
          <a:bodyPr lIns="91430" tIns="45715" rIns="91430" bIns="45715"/>
          <a:lstStyle/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Neural network example from LEP II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C3B0243-B778-2348-A45F-44575436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08050"/>
            <a:ext cx="7665584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Signal:  </a:t>
            </a:r>
            <a:r>
              <a:rPr lang="en-US" altLang="en-US" dirty="0" err="1">
                <a:solidFill>
                  <a:srgbClr val="0070C0"/>
                </a:solidFill>
              </a:rPr>
              <a:t>e</a:t>
            </a:r>
            <a:r>
              <a:rPr lang="en-US" altLang="en-US" baseline="30000" dirty="0" err="1">
                <a:solidFill>
                  <a:srgbClr val="0070C0"/>
                </a:solidFill>
                <a:latin typeface="Symbol" pitchFamily="2" charset="2"/>
              </a:rPr>
              <a:t>+</a:t>
            </a:r>
            <a:r>
              <a:rPr lang="en-US" altLang="en-US" dirty="0" err="1">
                <a:solidFill>
                  <a:srgbClr val="0070C0"/>
                </a:solidFill>
              </a:rPr>
              <a:t>e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 → W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</a:rPr>
              <a:t>+</a:t>
            </a:r>
            <a:r>
              <a:rPr lang="en-US" altLang="en-US" dirty="0">
                <a:solidFill>
                  <a:srgbClr val="0070C0"/>
                </a:solidFill>
              </a:rPr>
              <a:t>W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 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(often 4 well separated hadron jets)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CD4F1DA-7770-1C4E-A57D-B6E4DC50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390650"/>
            <a:ext cx="786352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Background:  </a:t>
            </a:r>
            <a:r>
              <a:rPr lang="en-US" altLang="en-US" dirty="0" err="1">
                <a:solidFill>
                  <a:srgbClr val="0070C0"/>
                </a:solidFill>
              </a:rPr>
              <a:t>e</a:t>
            </a:r>
            <a:r>
              <a:rPr lang="en-US" altLang="en-US" baseline="30000" dirty="0" err="1">
                <a:solidFill>
                  <a:srgbClr val="0070C0"/>
                </a:solidFill>
                <a:latin typeface="Symbol" pitchFamily="2" charset="2"/>
              </a:rPr>
              <a:t>+</a:t>
            </a:r>
            <a:r>
              <a:rPr lang="en-US" altLang="en-US" dirty="0" err="1">
                <a:solidFill>
                  <a:srgbClr val="0070C0"/>
                </a:solidFill>
              </a:rPr>
              <a:t>e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 → </a:t>
            </a:r>
            <a:r>
              <a:rPr lang="en-US" altLang="en-US" dirty="0" err="1">
                <a:solidFill>
                  <a:srgbClr val="0070C0"/>
                </a:solidFill>
              </a:rPr>
              <a:t>qqgg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 less well separated hadron jets)</a:t>
            </a:r>
          </a:p>
        </p:txBody>
      </p:sp>
      <p:pic>
        <p:nvPicPr>
          <p:cNvPr id="8" name="Picture 5" descr="nn_inputs">
            <a:extLst>
              <a:ext uri="{FF2B5EF4-FFF2-40B4-BE49-F238E27FC236}">
                <a16:creationId xmlns:a16="http://schemas.microsoft.com/office/drawing/2014/main" id="{78D9A76D-3D23-6544-B397-EF9528B6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358933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nn_output">
            <a:extLst>
              <a:ext uri="{FF2B5EF4-FFF2-40B4-BE49-F238E27FC236}">
                <a16:creationId xmlns:a16="http://schemas.microsoft.com/office/drawing/2014/main" id="{F25FFEFB-AD06-4F4C-B294-43D8395C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1273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E461299E-F178-FA43-A769-080094177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170113"/>
            <a:ext cx="4808455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←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variables based on jet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structure, event shape, ...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none by itself gives much separation.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1815BD6-4060-6245-8CD9-90841036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3622675"/>
            <a:ext cx="313293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 output: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6E03F166-9231-524F-99B2-CAD60834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51525"/>
            <a:ext cx="5862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(Garrido,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Martinez, ALEPH 96-144)</a:t>
            </a:r>
          </a:p>
        </p:txBody>
      </p:sp>
    </p:spTree>
    <p:extLst>
      <p:ext uri="{BB962C8B-B14F-4D97-AF65-F5344CB8AC3E}">
        <p14:creationId xmlns:p14="http://schemas.microsoft.com/office/powerpoint/2010/main" val="1422901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6C01A-138B-A44B-AEC7-EE710CA4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4" y="2677886"/>
            <a:ext cx="5419363" cy="3739925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200688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Neural Networks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5327" y="769715"/>
            <a:ext cx="85021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multilayer perceptron can be generalized to have an arbitrary number of hidden layers, with an arbitrary number of nodes in each (= “network architecture”).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“deep” network has several (or many) hidden layers: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9093" y="0"/>
            <a:ext cx="3014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H.I. Kim and K.Y. Han, </a:t>
            </a:r>
            <a:r>
              <a:rPr lang="en-GB" sz="1200" i="1" dirty="0"/>
              <a:t>Water</a:t>
            </a:r>
            <a:r>
              <a:rPr lang="en-GB" sz="1200" dirty="0"/>
              <a:t> </a:t>
            </a:r>
            <a:r>
              <a:rPr lang="en-GB" sz="1200" b="1" dirty="0"/>
              <a:t>2020</a:t>
            </a:r>
            <a:r>
              <a:rPr lang="en-GB" sz="1200" dirty="0"/>
              <a:t>, </a:t>
            </a:r>
            <a:r>
              <a:rPr lang="en-GB" sz="1200" i="1" dirty="0"/>
              <a:t>12</a:t>
            </a:r>
            <a:r>
              <a:rPr lang="en-GB" sz="1200" dirty="0"/>
              <a:t>(3), 899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1017" y="5240357"/>
            <a:ext cx="3302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“Deep Learning” is a very recent and active field of research.</a:t>
            </a:r>
          </a:p>
        </p:txBody>
      </p:sp>
    </p:spTree>
    <p:extLst>
      <p:ext uri="{BB962C8B-B14F-4D97-AF65-F5344CB8AC3E}">
        <p14:creationId xmlns:p14="http://schemas.microsoft.com/office/powerpoint/2010/main" val="10493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D5A282BC-1C63-D249-A493-D51B9B5377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F7892982-5FB1-F041-A2DA-2C420012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1B0C2A6-11DE-7D43-8B52-D8CAF368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ACD7B7-09F4-0F4C-BC33-50C68B9DBC7B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854A9A-D58B-0F44-A16A-C07C12CA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5581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Comments on network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D5983-500A-0D40-A5EF-450F154B177E}"/>
              </a:ext>
            </a:extLst>
          </p:cNvPr>
          <p:cNvSpPr txBox="1"/>
          <p:nvPr/>
        </p:nvSpPr>
        <p:spPr>
          <a:xfrm>
            <a:off x="593271" y="1045029"/>
            <a:ext cx="79574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algorithms for adjusting the network parameters have become a very active field of research (and beyond the scope of this course).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ideas include: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“Deep” neural nets, use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activation function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Stochastic gradient descent:  estimate of gradient 	approximated by a randomly selected subset of the data.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Dropout:  randomly exclude nodes during training 	(prevents “overtraining”)</a:t>
            </a:r>
          </a:p>
        </p:txBody>
      </p:sp>
    </p:spTree>
    <p:extLst>
      <p:ext uri="{BB962C8B-B14F-4D97-AF65-F5344CB8AC3E}">
        <p14:creationId xmlns:p14="http://schemas.microsoft.com/office/powerpoint/2010/main" val="604384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D5A282BC-1C63-D249-A493-D51B9B5377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F7892982-5FB1-F041-A2DA-2C420012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1B0C2A6-11DE-7D43-8B52-D8CAF368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ACD7B7-09F4-0F4C-BC33-50C68B9DBC7B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854A9A-D58B-0F44-A16A-C07C12CA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3810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Overtraining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0EAE3CF-B5E7-8A4E-840C-BFADB157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619125"/>
            <a:ext cx="890000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more parameters in a classifier makes its decision boundary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increasingly flexible, e.g., more nodes/layers for a neural network.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“flexible” classifier may conform too closely to the training points;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boundary will not perform well on an independent test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sample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“overtraining”).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7019E1C-952F-7F44-BD98-73A01641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784475"/>
            <a:ext cx="417671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5DF63B6-6D5A-5147-B7E1-A7EFCBDF1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751138"/>
            <a:ext cx="4130675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CA7DFD9-B23C-6741-BE86-31C78A0B5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225" y="2847975"/>
            <a:ext cx="2113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sample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4C68D71-382E-0A49-9D24-DCF27BB42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25" y="2841625"/>
            <a:ext cx="3297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test sample</a:t>
            </a:r>
          </a:p>
        </p:txBody>
      </p:sp>
    </p:spTree>
    <p:extLst>
      <p:ext uri="{BB962C8B-B14F-4D97-AF65-F5344CB8AC3E}">
        <p14:creationId xmlns:p14="http://schemas.microsoft.com/office/powerpoint/2010/main" val="307588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D5A282BC-1C63-D249-A493-D51B9B5377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F7892982-5FB1-F041-A2DA-2C420012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1B0C2A6-11DE-7D43-8B52-D8CAF368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ACD7B7-09F4-0F4C-BC33-50C68B9DBC7B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EADD01-DEF7-E940-9893-ECE658D27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overtraining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32283FA-2DD3-BC4A-B05C-A3A69449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830263"/>
            <a:ext cx="8275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monitor the fraction of misclassified events (or similar, e.g.,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function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for test and training samples, it will usually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 for both as the boundary is made more flexible: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B5D39671-E442-6E48-B640-372101B6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200275"/>
            <a:ext cx="31765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1C9048B-8067-B04C-95B0-249C9AFB6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3" y="2506663"/>
            <a:ext cx="817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C3A20D5-724C-074D-9A24-D5E4931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5192713"/>
            <a:ext cx="31861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flexibility (e.g., number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nodes/layers in MLP)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3ABF82C-B591-7E4B-B7D7-1A8AE436D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4119563"/>
            <a:ext cx="1625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sample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897D2C2-A54E-A84C-9A99-ACD9B5F16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4613275"/>
            <a:ext cx="225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sample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B88539-8FDA-2E45-BFDD-5A90B070FC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5788" y="3255963"/>
            <a:ext cx="0" cy="9112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3B7D13-520B-B340-B6E3-7E5381183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2262188"/>
            <a:ext cx="3297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optimum at minimum of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rate for test sample</a:t>
            </a:r>
          </a:p>
        </p:txBody>
      </p:sp>
      <p:cxnSp>
        <p:nvCxnSpPr>
          <p:cNvPr id="14" name="Straight Arrow Connector 19">
            <a:extLst>
              <a:ext uri="{FF2B5EF4-FFF2-40B4-BE49-F238E27FC236}">
                <a16:creationId xmlns:a16="http://schemas.microsoft.com/office/drawing/2014/main" id="{BB6DBF03-90D1-004C-B56A-7BA16377A3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76838" y="3565525"/>
            <a:ext cx="554037" cy="6667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7">
            <a:extLst>
              <a:ext uri="{FF2B5EF4-FFF2-40B4-BE49-F238E27FC236}">
                <a16:creationId xmlns:a16="http://schemas.microsoft.com/office/drawing/2014/main" id="{8EF29707-41C3-9D46-A5F5-4F0722BDF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175" y="3224213"/>
            <a:ext cx="2859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error rate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indicates overtraining</a:t>
            </a:r>
          </a:p>
        </p:txBody>
      </p:sp>
    </p:spTree>
    <p:extLst>
      <p:ext uri="{BB962C8B-B14F-4D97-AF65-F5344CB8AC3E}">
        <p14:creationId xmlns:p14="http://schemas.microsoft.com/office/powerpoint/2010/main" val="2859593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491405" y="1195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types of classifiers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619" y="846715"/>
            <a:ext cx="8304227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seen only two types of classifiers: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Linear (Fisher discriminant)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Neural Network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others: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Vector Machine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Boosted Decision Tree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-Nearest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...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field is rapidly developing with advances, e.g., that allow one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 feature vectors of very high dimension, such as the pixels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an image.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face/handwriting recognition, driverless cars...</a:t>
            </a:r>
          </a:p>
        </p:txBody>
      </p:sp>
    </p:spTree>
    <p:extLst>
      <p:ext uri="{BB962C8B-B14F-4D97-AF65-F5344CB8AC3E}">
        <p14:creationId xmlns:p14="http://schemas.microsoft.com/office/powerpoint/2010/main" val="27720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9396F9-B626-C146-A63C-A8614DF849DA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147753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8939E8-030F-7E4A-A1A7-7B5A2434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60439"/>
            <a:ext cx="789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Consider a continuous r.v.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with </a:t>
            </a:r>
            <a:r>
              <a:rPr lang="en-US" altLang="en-US" sz="240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altLang="en-US" sz="2400">
                <a:solidFill>
                  <a:schemeClr val="bg1"/>
                </a:solidFill>
              </a:rPr>
              <a:t>∞ &lt;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&lt; ∞ .  Uniform pdf is:</a:t>
            </a:r>
          </a:p>
        </p:txBody>
      </p:sp>
      <p:pic>
        <p:nvPicPr>
          <p:cNvPr id="8" name="Picture 6" descr="uniform_pdf">
            <a:extLst>
              <a:ext uri="{FF2B5EF4-FFF2-40B4-BE49-F238E27FC236}">
                <a16:creationId xmlns:a16="http://schemas.microsoft.com/office/drawing/2014/main" id="{7D2A09C7-6CEB-A24E-98D9-B94E2BD2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52068"/>
            <a:ext cx="34940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7A70D0E7-DFB0-DC47-854B-A14296B890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17143"/>
            <a:ext cx="3949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69F304D5-E926-C246-A3DB-C332B75A17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53364"/>
            <a:ext cx="220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xp_fig">
            <a:extLst>
              <a:ext uri="{FF2B5EF4-FFF2-40B4-BE49-F238E27FC236}">
                <a16:creationId xmlns:a16="http://schemas.microsoft.com/office/drawing/2014/main" id="{F8AB42AB-1DC5-3D45-A953-F833679455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4" y="3375702"/>
            <a:ext cx="24653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9A52A-4625-0C47-AD97-AE1DA5DE8797}"/>
              </a:ext>
            </a:extLst>
          </p:cNvPr>
          <p:cNvSpPr txBox="1"/>
          <p:nvPr/>
        </p:nvSpPr>
        <p:spPr>
          <a:xfrm>
            <a:off x="658581" y="4254342"/>
            <a:ext cx="7631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Notation:  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a uniform distribution between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as: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U[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7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9C4D3C9-1BFA-D04A-A48A-BE9ED46E0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06" y="1077739"/>
            <a:ext cx="816772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often used with 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</a:t>
            </a:r>
            <a:r>
              <a:rPr lang="el-GR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(e.g., Monte Carlo method)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any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cumulative distribution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function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uniform in </a:t>
            </a:r>
            <a:r>
              <a:rPr lang="en-US" altLang="en-US" sz="2400" dirty="0">
                <a:solidFill>
                  <a:srgbClr val="0070C0"/>
                </a:solidFill>
              </a:rPr>
              <a:t>[0,1]: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0EDB4F0-6BA1-8642-915C-6B811902A816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267495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  <a:r>
              <a:rPr lang="el-GR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(2)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E8EEE-867D-B94B-9BFB-45B19298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1" y="2869573"/>
            <a:ext cx="4013200" cy="92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ACBA8-B4A0-8143-AAB2-EC809F53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2" y="4007885"/>
            <a:ext cx="5105400" cy="93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8FC40-E8A8-104F-B40B-A83D5EACC960}"/>
              </a:ext>
            </a:extLst>
          </p:cNvPr>
          <p:cNvSpPr txBox="1"/>
          <p:nvPr/>
        </p:nvSpPr>
        <p:spPr>
          <a:xfrm>
            <a:off x="3516086" y="5483044"/>
            <a:ext cx="3803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because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 =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/dx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8453AE-2993-7A48-9F68-D12867DB51D5}"/>
              </a:ext>
            </a:extLst>
          </p:cNvPr>
          <p:cNvCxnSpPr>
            <a:cxnSpLocks/>
          </p:cNvCxnSpPr>
          <p:nvPr/>
        </p:nvCxnSpPr>
        <p:spPr>
          <a:xfrm flipH="1" flipV="1">
            <a:off x="3064328" y="4947685"/>
            <a:ext cx="321129" cy="488686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6E65D4-013F-6142-8A59-28B1BB23D669}"/>
              </a:ext>
            </a:extLst>
          </p:cNvPr>
          <p:cNvCxnSpPr>
            <a:cxnSpLocks/>
          </p:cNvCxnSpPr>
          <p:nvPr/>
        </p:nvCxnSpPr>
        <p:spPr>
          <a:xfrm flipV="1">
            <a:off x="3907972" y="4968418"/>
            <a:ext cx="141514" cy="42502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0485A1-8050-864B-B811-B8F2B368C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2722553"/>
            <a:ext cx="4287125" cy="3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8E5A90-A4CC-2D4A-BB26-5B1FAB35D795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45E1EC2-1B1E-AF4F-A48F-40DD9300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87639"/>
            <a:ext cx="735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exponential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defined by: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472E0D4D-859C-BC4B-92A3-7445D91A140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" y="1609271"/>
            <a:ext cx="37417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9CAB0DB7-2610-5E44-A82E-0D5051889E9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865098"/>
            <a:ext cx="1136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06F7CF31-C4F2-344D-B54E-DF6E758A69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" y="3777344"/>
            <a:ext cx="1289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3539897-B571-D342-8B86-C0A20A5A8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1088752"/>
            <a:ext cx="6775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proper decay time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an unstable particle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F8BB1C84-4652-214D-BDCD-22EFD59F5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974" y="1696764"/>
            <a:ext cx="2594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l-GR" altLang="en-US" sz="2400" i="1" dirty="0">
                <a:latin typeface="Symbol" pitchFamily="2" charset="2"/>
              </a:rPr>
              <a:t>τ</a:t>
            </a:r>
            <a:r>
              <a:rPr lang="en-US" altLang="en-US" sz="2400" dirty="0"/>
              <a:t> = </a:t>
            </a:r>
            <a:r>
              <a:rPr lang="en-US" altLang="en-US" sz="2400" dirty="0">
                <a:latin typeface="+mn-lt"/>
              </a:rPr>
              <a:t>mean lifetime</a:t>
            </a:r>
            <a:r>
              <a:rPr lang="en-US" altLang="en-US" sz="2400" dirty="0"/>
              <a:t>)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8F8070A9-0D3C-B548-AC1E-7024325C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37" y="2443711"/>
            <a:ext cx="521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Lack of memory (unique to exponential):</a:t>
            </a:r>
          </a:p>
        </p:txBody>
      </p:sp>
      <p:pic>
        <p:nvPicPr>
          <p:cNvPr id="9" name="Picture 13" descr="txp_fig">
            <a:extLst>
              <a:ext uri="{FF2B5EF4-FFF2-40B4-BE49-F238E27FC236}">
                <a16:creationId xmlns:a16="http://schemas.microsoft.com/office/drawing/2014/main" id="{C72C5154-85D7-8E45-945E-4143187F18C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37" y="1684064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xp_fig">
            <a:extLst>
              <a:ext uri="{FF2B5EF4-FFF2-40B4-BE49-F238E27FC236}">
                <a16:creationId xmlns:a16="http://schemas.microsoft.com/office/drawing/2014/main" id="{5D1BE8CF-7BB9-9249-A665-4404ECF5E0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50" y="2561186"/>
            <a:ext cx="29225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0D9D503-A013-3E4B-99C4-FEADE1462634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F9DFE-C75C-0E40-98AF-9B5AFFF1A9A9}"/>
              </a:ext>
            </a:extLst>
          </p:cNvPr>
          <p:cNvSpPr txBox="1"/>
          <p:nvPr/>
        </p:nvSpPr>
        <p:spPr>
          <a:xfrm>
            <a:off x="482038" y="3168542"/>
            <a:ext cx="83136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Question for discussion: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cosmic ray muon is created 30 km high in the atmosphere, travels to sea level and is stopped in a block of scintillator, giving a start signal at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At a time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it decays to an electron giving a stop signal.  What is distribution of the difference between stop and start times, i.e., the pdf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50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21C81C-6D41-6B43-851A-81BAB71D090E}"/>
              </a:ext>
            </a:extLst>
          </p:cNvPr>
          <p:cNvSpPr txBox="1">
            <a:spLocks noChangeArrowheads="1"/>
          </p:cNvSpPr>
          <p:nvPr/>
        </p:nvSpPr>
        <p:spPr>
          <a:xfrm>
            <a:off x="1852613" y="225540"/>
            <a:ext cx="605041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Gaussian (normal)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2E8C27C-DBF8-A44E-A366-5737768A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90588"/>
            <a:ext cx="795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Gaussian (normal) pdf for a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defined by: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9E8FE88C-BA27-C448-9021-13A9B8D6B92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411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B7973F0B-9EF2-4A47-9358-BADCF3382E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52713"/>
            <a:ext cx="1192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DF23310F-CDEA-F446-8B76-815417F1434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39433"/>
            <a:ext cx="1330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699E457-8C0E-F947-817A-C03F0D49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267200"/>
            <a:ext cx="384923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often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denote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mean, variance of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not only Gaussian.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D9A5901-8289-F44F-B587-F50E50EB6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0" y="2354365"/>
            <a:ext cx="4345440" cy="38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EB20878-8C81-2F4D-A04F-BB445D7C6B5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25540"/>
            <a:ext cx="8189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Standardized random variables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B68C4-ED69-F245-8447-45DF6F4281B5}"/>
              </a:ext>
            </a:extLst>
          </p:cNvPr>
          <p:cNvSpPr txBox="1"/>
          <p:nvPr/>
        </p:nvSpPr>
        <p:spPr>
          <a:xfrm>
            <a:off x="515860" y="903514"/>
            <a:ext cx="8111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random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std. dev.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5D814-8690-C246-9864-2D5971AF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4" y="1944529"/>
            <a:ext cx="15621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C955A-E21D-6345-AF35-567B0E429714}"/>
              </a:ext>
            </a:extLst>
          </p:cNvPr>
          <p:cNvSpPr txBox="1"/>
          <p:nvPr/>
        </p:nvSpPr>
        <p:spPr>
          <a:xfrm>
            <a:off x="528674" y="2791925"/>
            <a:ext cx="775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mean of zero and standard deviation of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FF440-6BDF-8D46-A3BE-C8CE3E0DEF1B}"/>
              </a:ext>
            </a:extLst>
          </p:cNvPr>
          <p:cNvSpPr txBox="1"/>
          <p:nvPr/>
        </p:nvSpPr>
        <p:spPr>
          <a:xfrm>
            <a:off x="529879" y="3408540"/>
            <a:ext cx="8313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work with the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distribution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1)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notation:</a:t>
            </a:r>
          </a:p>
        </p:txBody>
      </p:sp>
      <p:pic>
        <p:nvPicPr>
          <p:cNvPr id="10" name="Picture 12" descr="txp_fig">
            <a:extLst>
              <a:ext uri="{FF2B5EF4-FFF2-40B4-BE49-F238E27FC236}">
                <a16:creationId xmlns:a16="http://schemas.microsoft.com/office/drawing/2014/main" id="{D7B22E59-EBBA-5E48-9BE3-6ACD3D9890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06" y="4391342"/>
            <a:ext cx="59436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81D27-64AB-544E-9B13-B7F8BC2D0147}"/>
              </a:ext>
            </a:extLst>
          </p:cNvPr>
          <p:cNvSpPr txBox="1"/>
          <p:nvPr/>
        </p:nvSpPr>
        <p:spPr>
          <a:xfrm>
            <a:off x="487054" y="5116669"/>
            <a:ext cx="3630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e.g.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1E6E5-6924-DF45-9A03-97443A262BBD}"/>
              </a:ext>
            </a:extLst>
          </p:cNvPr>
          <p:cNvSpPr txBox="1"/>
          <p:nvPr/>
        </p:nvSpPr>
        <p:spPr>
          <a:xfrm>
            <a:off x="2252215" y="2028679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the pdf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38CDF-EA38-8344-AB78-952A43A70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52" y="1779429"/>
            <a:ext cx="4826000" cy="876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209B4A-DB14-3C46-A587-E2C7CC86B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60" y="5639381"/>
            <a:ext cx="534528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17D602-E026-4042-B83E-FAB2D5DFC35C}"/>
              </a:ext>
            </a:extLst>
          </p:cNvPr>
          <p:cNvSpPr txBox="1">
            <a:spLocks noChangeArrowheads="1"/>
          </p:cNvSpPr>
          <p:nvPr/>
        </p:nvSpPr>
        <p:spPr>
          <a:xfrm>
            <a:off x="1392237" y="198438"/>
            <a:ext cx="6192838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Multivariate Gaussian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7FE2337-95D8-544E-BEB3-B7B6C230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523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Multivariate Gaussian pdf for the vector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0F9B07F8-573F-1341-961F-E9F324B817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6" y="1018041"/>
            <a:ext cx="2382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181CACF-A0CF-3A4D-B892-48DF6A97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639560"/>
            <a:ext cx="2705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column vectors,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6E79468-7A6E-4D4F-A73E-31A56A8A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2618922"/>
            <a:ext cx="3746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transpose (row) vectors, 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A7251B-026F-394C-978A-16EAEF2F67C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" y="3530147"/>
            <a:ext cx="4297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5250B548-EA2A-9D43-839C-147F1D0E58A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0210"/>
            <a:ext cx="566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14948979-DE93-854B-96A9-619ADDA35C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691947"/>
            <a:ext cx="9128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AB88D2-36BD-7B4F-99EC-72208D58F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8549"/>
            <a:ext cx="7148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21AF4-FF51-DC4F-AF38-68C1986EA1C1}"/>
              </a:ext>
            </a:extLst>
          </p:cNvPr>
          <p:cNvSpPr txBox="1"/>
          <p:nvPr/>
        </p:nvSpPr>
        <p:spPr>
          <a:xfrm>
            <a:off x="571500" y="424717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 of each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Gaussian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0CB92-8CBC-4941-B3B7-6629852D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9" y="3110059"/>
            <a:ext cx="4055003" cy="30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78A43-ECF0-D64C-9759-E9F7842237E1}"/>
              </a:ext>
            </a:extLst>
          </p:cNvPr>
          <p:cNvSpPr txBox="1"/>
          <p:nvPr/>
        </p:nvSpPr>
        <p:spPr>
          <a:xfrm>
            <a:off x="2300460" y="70047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/wiki/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Multivariate_normal_distribution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2615D-28A2-574D-B2E0-F611FD0B6E6F}"/>
              </a:ext>
            </a:extLst>
          </p:cNvPr>
          <p:cNvSpPr txBox="1"/>
          <p:nvPr/>
        </p:nvSpPr>
        <p:spPr>
          <a:xfrm>
            <a:off x="1295706" y="551795"/>
            <a:ext cx="666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Two-dimensional Gaussian distribution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91739B6-68FC-C04D-90EC-A25661D3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1" y="3259470"/>
            <a:ext cx="375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]/(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the correlation coefficient.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A2E4AAF-E5F2-864D-A278-F27C3C66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" y="1277498"/>
            <a:ext cx="83693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52A510D1-1B19-E24F-92AD-5EBC7AE677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F009BA0F-444D-C848-959C-C31F0838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6E4EF2CD-F53F-7E41-B7BF-44D037DD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F1F9C-A898-F742-B83E-A373297F64A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6A63228-2AF7-534F-A4DE-3999C9AC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93" y="216635"/>
            <a:ext cx="49688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Chi-square (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χ</a:t>
            </a:r>
            <a:r>
              <a:rPr lang="en-GB" altLang="en-US" sz="3200" baseline="300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distribution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2D57219E-F6DD-5D46-B134-782B136C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805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the continuous r.v.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0) is defined by</a:t>
            </a:r>
          </a:p>
        </p:txBody>
      </p:sp>
      <p:pic>
        <p:nvPicPr>
          <p:cNvPr id="64518" name="Picture 6" descr="fig_2_7">
            <a:extLst>
              <a:ext uri="{FF2B5EF4-FFF2-40B4-BE49-F238E27FC236}">
                <a16:creationId xmlns:a16="http://schemas.microsoft.com/office/drawing/2014/main" id="{5F2B2146-57A1-AD41-9E5C-BB26F6C0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5750"/>
            <a:ext cx="3276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txp_fig">
            <a:extLst>
              <a:ext uri="{FF2B5EF4-FFF2-40B4-BE49-F238E27FC236}">
                <a16:creationId xmlns:a16="http://schemas.microsoft.com/office/drawing/2014/main" id="{30BBF1A4-5FD1-2A4A-BAB1-8A58541235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7350"/>
            <a:ext cx="4516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extLst>
              <a:ext uri="{FF2B5EF4-FFF2-40B4-BE49-F238E27FC236}">
                <a16:creationId xmlns:a16="http://schemas.microsoft.com/office/drawing/2014/main" id="{D27D9EC8-E83F-DD41-B0ED-9C98691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65400"/>
            <a:ext cx="4641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 2, ... =  number of ‘degrees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freedom’ (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4521" name="Picture 9" descr="txp_fig">
            <a:extLst>
              <a:ext uri="{FF2B5EF4-FFF2-40B4-BE49-F238E27FC236}">
                <a16:creationId xmlns:a16="http://schemas.microsoft.com/office/drawing/2014/main" id="{B7AD9A82-F7E5-3249-A8B5-85FF423FDE0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584575"/>
            <a:ext cx="319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0">
            <a:extLst>
              <a:ext uri="{FF2B5EF4-FFF2-40B4-BE49-F238E27FC236}">
                <a16:creationId xmlns:a16="http://schemas.microsoft.com/office/drawing/2014/main" id="{BCD4D26C-D807-774F-B980-BDAE1180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06888"/>
            <a:ext cx="8069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independent Gaussian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1, ...,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64523" name="Picture 11" descr="txp_fig">
            <a:extLst>
              <a:ext uri="{FF2B5EF4-FFF2-40B4-BE49-F238E27FC236}">
                <a16:creationId xmlns:a16="http://schemas.microsoft.com/office/drawing/2014/main" id="{98326906-B98C-334C-9489-F258A4B29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86325"/>
            <a:ext cx="237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Text Box 12">
            <a:extLst>
              <a:ext uri="{FF2B5EF4-FFF2-40B4-BE49-F238E27FC236}">
                <a16:creationId xmlns:a16="http://schemas.microsoft.com/office/drawing/2014/main" id="{7D7AC2FE-D383-7D44-8AD7-F13C869E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50276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pdf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F5B40540-2160-4949-9BD6-797DFE25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81663"/>
            <a:ext cx="81131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goodness-of-fit test variable especially in conjunction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method of least squares.</a:t>
            </a:r>
          </a:p>
        </p:txBody>
      </p:sp>
    </p:spTree>
    <p:extLst>
      <p:ext uri="{BB962C8B-B14F-4D97-AF65-F5344CB8AC3E}">
        <p14:creationId xmlns:p14="http://schemas.microsoft.com/office/powerpoint/2010/main" val="3883364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>
            <a:extLst>
              <a:ext uri="{FF2B5EF4-FFF2-40B4-BE49-F238E27FC236}">
                <a16:creationId xmlns:a16="http://schemas.microsoft.com/office/drawing/2014/main" id="{B1CE304D-E1E8-AD42-BC68-A8C81B6D6D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8" name="Footer Placeholder 4">
            <a:extLst>
              <a:ext uri="{FF2B5EF4-FFF2-40B4-BE49-F238E27FC236}">
                <a16:creationId xmlns:a16="http://schemas.microsoft.com/office/drawing/2014/main" id="{7CD7D577-6CCF-E84B-AB2F-67F39EA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08360FB-96A3-0644-85FB-6676B5B3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ACFA0-AA3D-AE40-9CB4-FB1C0177872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64CCCE3B-F08A-0148-B86A-43C533E4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531" y="225879"/>
            <a:ext cx="62642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Cauchy (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Breit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-Wigner) distribution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B65435B2-A042-8B45-9C77-C7DB4270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-Wigner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</a:t>
            </a:r>
          </a:p>
        </p:txBody>
      </p:sp>
      <p:pic>
        <p:nvPicPr>
          <p:cNvPr id="65542" name="Picture 6" descr="fig_2_8">
            <a:extLst>
              <a:ext uri="{FF2B5EF4-FFF2-40B4-BE49-F238E27FC236}">
                <a16:creationId xmlns:a16="http://schemas.microsoft.com/office/drawing/2014/main" id="{E4309269-F7D4-384E-BED2-8AECC1FD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895807"/>
            <a:ext cx="3646261" cy="3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txp_fig">
            <a:extLst>
              <a:ext uri="{FF2B5EF4-FFF2-40B4-BE49-F238E27FC236}">
                <a16:creationId xmlns:a16="http://schemas.microsoft.com/office/drawing/2014/main" id="{0B4CF606-B16F-164E-89DE-985CF4E029C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734492"/>
            <a:ext cx="43497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EA998CC-D577-1749-814E-74414F2E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684463"/>
            <a:ext cx="4169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 2,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 Cauchy pdf.)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E6AB85CE-1394-7340-8706-1B2A6729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21075"/>
            <a:ext cx="43465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well defined,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 →</a:t>
            </a:r>
            <a:r>
              <a:rPr lang="ru-RU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 (most probable value)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 width at half maximum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075C39EE-180B-CD41-BDE6-094203C6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68913"/>
            <a:ext cx="69389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 mass of resonance particle, e.g. </a:t>
            </a:r>
            <a:r>
              <a:rPr lang="el-GR" altLang="en-US" sz="2400" dirty="0"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cs typeface="Times New Roman" panose="02020603050405020304" pitchFamily="18" charset="0"/>
              </a:rPr>
              <a:t>, K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*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l-GR" altLang="en-US" sz="2400" dirty="0">
                <a:cs typeface="Times New Roman" panose="02020603050405020304" pitchFamily="18" charset="0"/>
              </a:rPr>
              <a:t>φ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decay rate (inverse of mean lifetime)</a:t>
            </a:r>
          </a:p>
        </p:txBody>
      </p:sp>
    </p:spTree>
    <p:extLst>
      <p:ext uri="{BB962C8B-B14F-4D97-AF65-F5344CB8AC3E}">
        <p14:creationId xmlns:p14="http://schemas.microsoft.com/office/powerpoint/2010/main" val="388895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2269C639-CC70-9E4C-870F-57DD5BA7A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F1C58ACB-6C0A-D047-9F22-B26F27A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73C42A81-6362-8247-A8E7-5A5D13BE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5B35-A52F-9647-879D-1E3687990C8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099851F-4597-174C-BCA8-BC221A8C8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212727"/>
            <a:ext cx="4800601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9470094-D882-8141-9B0A-4A6E262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1700"/>
            <a:ext cx="807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charged particle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traversing a layer of matter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thickness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energy loss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the Landau pdf:</a:t>
            </a:r>
          </a:p>
        </p:txBody>
      </p:sp>
      <p:pic>
        <p:nvPicPr>
          <p:cNvPr id="66566" name="Picture 6" descr="txp_fig">
            <a:extLst>
              <a:ext uri="{FF2B5EF4-FFF2-40B4-BE49-F238E27FC236}">
                <a16:creationId xmlns:a16="http://schemas.microsoft.com/office/drawing/2014/main" id="{DF15D8F8-A409-8F40-BC33-CE7AD67522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916113"/>
            <a:ext cx="24241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xp_fig">
            <a:extLst>
              <a:ext uri="{FF2B5EF4-FFF2-40B4-BE49-F238E27FC236}">
                <a16:creationId xmlns:a16="http://schemas.microsoft.com/office/drawing/2014/main" id="{32BE0062-5889-FF46-9532-4FA4F24FE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650"/>
            <a:ext cx="55133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txp_fig">
            <a:extLst>
              <a:ext uri="{FF2B5EF4-FFF2-40B4-BE49-F238E27FC236}">
                <a16:creationId xmlns:a16="http://schemas.microsoft.com/office/drawing/2014/main" id="{D7265299-0F40-7046-80A2-ACB6D6A83AC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651250"/>
            <a:ext cx="42529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txp_fig">
            <a:extLst>
              <a:ext uri="{FF2B5EF4-FFF2-40B4-BE49-F238E27FC236}">
                <a16:creationId xmlns:a16="http://schemas.microsoft.com/office/drawing/2014/main" id="{23DCF266-27A7-E445-B858-B5C1A78B41D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583113"/>
            <a:ext cx="3171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txp_fig">
            <a:extLst>
              <a:ext uri="{FF2B5EF4-FFF2-40B4-BE49-F238E27FC236}">
                <a16:creationId xmlns:a16="http://schemas.microsoft.com/office/drawing/2014/main" id="{703B1BD3-B331-8040-9D58-D5E4B923C12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578350"/>
            <a:ext cx="2286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84A5B184-B05C-DE4A-9047-6C3F0773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610225"/>
            <a:ext cx="792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Landau, J. Phys. USSR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(1944) 201; see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Allison and J. Cobb, Ann. Rev. Nucl. Part. Sci.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 253.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AE72BA36-E1E3-4C40-A5C8-D73EDCB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1963738"/>
            <a:ext cx="576262" cy="1366837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C064C12E-C42A-CB4D-9A61-9BCF32AB1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2611438"/>
            <a:ext cx="1295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CAA09D8D-81D1-C14F-B400-4DE2CA8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336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+ - + - 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D8D5BE16-1FF4-E84C-A905-8E6DDEB4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590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- + - + 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42473EA4-3833-A242-9B59-B464238C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46325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6577" name="Line 17">
            <a:extLst>
              <a:ext uri="{FF2B5EF4-FFF2-40B4-BE49-F238E27FC236}">
                <a16:creationId xmlns:a16="http://schemas.microsoft.com/office/drawing/2014/main" id="{963BEAAA-3407-8E44-B0B7-C710708A1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8" name="Line 18">
            <a:extLst>
              <a:ext uri="{FF2B5EF4-FFF2-40B4-BE49-F238E27FC236}">
                <a16:creationId xmlns:a16="http://schemas.microsoft.com/office/drawing/2014/main" id="{DA8065C7-D5E3-B14B-BD47-9D3B30A6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13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00208C75-FA64-F14E-8189-3E71015A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34327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29583B0-EE9A-9046-BE1D-8C72262EB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5560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806EF08F-ABFF-3647-B8D1-A67F34F25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61300" y="35687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A0863EE8-8E12-084F-BD43-3F73931EF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1600" y="2095500"/>
            <a:ext cx="393700" cy="2413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56737907-2D4C-0945-8252-1A306E98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5" y="1711325"/>
            <a:ext cx="365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97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0E5EA451-44E1-B746-A714-3CBE2A4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36625"/>
            <a:ext cx="46323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Date Placeholder 3">
            <a:extLst>
              <a:ext uri="{FF2B5EF4-FFF2-40B4-BE49-F238E27FC236}">
                <a16:creationId xmlns:a16="http://schemas.microsoft.com/office/drawing/2014/main" id="{538DD0F5-BD59-7841-81CE-B5047D1E70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7" name="Footer Placeholder 4">
            <a:extLst>
              <a:ext uri="{FF2B5EF4-FFF2-40B4-BE49-F238E27FC236}">
                <a16:creationId xmlns:a16="http://schemas.microsoft.com/office/drawing/2014/main" id="{8761018E-50D2-D944-9FB1-848F799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8" name="Slide Number Placeholder 5">
            <a:extLst>
              <a:ext uri="{FF2B5EF4-FFF2-40B4-BE49-F238E27FC236}">
                <a16:creationId xmlns:a16="http://schemas.microsoft.com/office/drawing/2014/main" id="{D60DCCB7-C003-854E-8581-0BB4A61F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EA0963-4C2B-9E42-AAC3-5FB6E112210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6F90E62-46E5-7240-B744-FB056493D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8" y="202747"/>
            <a:ext cx="46037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  (2)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689E74E-1175-554C-8000-64D03F70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628775"/>
            <a:ext cx="283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‘Landau tail’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all moments </a:t>
            </a:r>
            <a:r>
              <a:rPr lang="en-US" altLang="en-US" sz="2400" dirty="0">
                <a:cs typeface="Times New Roman" panose="02020603050405020304" pitchFamily="18" charset="0"/>
              </a:rPr>
              <a:t>∞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169A6DC4-5161-FA45-A78D-83B9657C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89363"/>
            <a:ext cx="297350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 (most probable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value) sensitive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particle i.d.</a:t>
            </a:r>
          </a:p>
        </p:txBody>
      </p:sp>
    </p:spTree>
    <p:extLst>
      <p:ext uri="{BB962C8B-B14F-4D97-AF65-F5344CB8AC3E}">
        <p14:creationId xmlns:p14="http://schemas.microsoft.com/office/powerpoint/2010/main" val="3305294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3">
            <a:extLst>
              <a:ext uri="{FF2B5EF4-FFF2-40B4-BE49-F238E27FC236}">
                <a16:creationId xmlns:a16="http://schemas.microsoft.com/office/drawing/2014/main" id="{D124726D-8395-1A4A-995D-742F622EC0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0" name="Footer Placeholder 4">
            <a:extLst>
              <a:ext uri="{FF2B5EF4-FFF2-40B4-BE49-F238E27FC236}">
                <a16:creationId xmlns:a16="http://schemas.microsoft.com/office/drawing/2014/main" id="{88198828-F72F-6742-805C-427773B8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A3853759-1806-7043-96EA-F8919D5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AA8933-23C0-694F-AD6A-212CFCE7345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25055AD9-5714-1447-AB58-33A69FA06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33845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Beta distribution</a:t>
            </a:r>
          </a:p>
        </p:txBody>
      </p:sp>
      <p:pic>
        <p:nvPicPr>
          <p:cNvPr id="68614" name="Picture 13" descr="txp_fig">
            <a:extLst>
              <a:ext uri="{FF2B5EF4-FFF2-40B4-BE49-F238E27FC236}">
                <a16:creationId xmlns:a16="http://schemas.microsoft.com/office/drawing/2014/main" id="{531D508D-E613-0F44-9B08-8D3D425FC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5111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5" descr="txp_fig">
            <a:extLst>
              <a:ext uri="{FF2B5EF4-FFF2-40B4-BE49-F238E27FC236}">
                <a16:creationId xmlns:a16="http://schemas.microsoft.com/office/drawing/2014/main" id="{A6622D35-34E7-C742-B4D3-117C73A9B6A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9500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7" descr="txp_fig">
            <a:extLst>
              <a:ext uri="{FF2B5EF4-FFF2-40B4-BE49-F238E27FC236}">
                <a16:creationId xmlns:a16="http://schemas.microsoft.com/office/drawing/2014/main" id="{79EEB51F-AAF3-AB4E-AB11-0F92E44105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0100"/>
            <a:ext cx="3822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8">
            <a:extLst>
              <a:ext uri="{FF2B5EF4-FFF2-40B4-BE49-F238E27FC236}">
                <a16:creationId xmlns:a16="http://schemas.microsoft.com/office/drawing/2014/main" id="{0CEDA3AF-EB16-2A40-8006-5669F2E2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618038"/>
            <a:ext cx="3991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finite limits,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9" descr="betaDist">
            <a:extLst>
              <a:ext uri="{FF2B5EF4-FFF2-40B4-BE49-F238E27FC236}">
                <a16:creationId xmlns:a16="http://schemas.microsoft.com/office/drawing/2014/main" id="{E562CBEE-57BD-7540-BB41-248CFCE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6" y="2061485"/>
            <a:ext cx="41052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5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FB0C22F2-5EB4-B242-8BDE-D4D3953C6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B719DBD-0683-B740-A994-E6AB99E8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08BEE031-6256-CA43-B967-DBAE2E7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EF1D5-5A27-F740-AFD1-9FA0FAFE4CA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C819D2B-ECC7-EB43-851A-387C7CAB0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25450"/>
            <a:ext cx="3813175" cy="482600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Gamma distribution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F7B1F539-1D1E-BC4F-BEB8-3AD691BF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399167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[0,∞]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e.g. sum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exponential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time until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event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Poisson process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</a:t>
            </a:r>
          </a:p>
        </p:txBody>
      </p:sp>
      <p:pic>
        <p:nvPicPr>
          <p:cNvPr id="69638" name="Picture 9" descr="txp_fig">
            <a:extLst>
              <a:ext uri="{FF2B5EF4-FFF2-40B4-BE49-F238E27FC236}">
                <a16:creationId xmlns:a16="http://schemas.microsoft.com/office/drawing/2014/main" id="{D86ACF97-14B6-6440-B297-1FADC3D363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846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txp_fig">
            <a:extLst>
              <a:ext uri="{FF2B5EF4-FFF2-40B4-BE49-F238E27FC236}">
                <a16:creationId xmlns:a16="http://schemas.microsoft.com/office/drawing/2014/main" id="{AAF0C1DE-E69B-1F45-9882-98F150E510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14563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txp_fig">
            <a:extLst>
              <a:ext uri="{FF2B5EF4-FFF2-40B4-BE49-F238E27FC236}">
                <a16:creationId xmlns:a16="http://schemas.microsoft.com/office/drawing/2014/main" id="{006FD947-231B-0C4F-9EA4-9C9EC3906A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200"/>
            <a:ext cx="15097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3" descr="gammaDist">
            <a:extLst>
              <a:ext uri="{FF2B5EF4-FFF2-40B4-BE49-F238E27FC236}">
                <a16:creationId xmlns:a16="http://schemas.microsoft.com/office/drawing/2014/main" id="{527E2B45-B018-4547-AE47-20F0223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881413"/>
            <a:ext cx="41719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91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e Placeholder 3">
            <a:extLst>
              <a:ext uri="{FF2B5EF4-FFF2-40B4-BE49-F238E27FC236}">
                <a16:creationId xmlns:a16="http://schemas.microsoft.com/office/drawing/2014/main" id="{3599427A-5FC0-E448-9A0A-E116ECE3F8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878DFA61-4338-4448-B208-F05791BD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431B2923-68C4-C846-9C25-93B4377B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CEB1A-E8D7-DD4B-B1C9-360893CAFE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AF0DF8BB-BF65-E440-85E8-F283DEF9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4460875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</a:t>
            </a:r>
          </a:p>
        </p:txBody>
      </p:sp>
      <p:pic>
        <p:nvPicPr>
          <p:cNvPr id="70661" name="Picture 4" descr="student">
            <a:extLst>
              <a:ext uri="{FF2B5EF4-FFF2-40B4-BE49-F238E27FC236}">
                <a16:creationId xmlns:a16="http://schemas.microsoft.com/office/drawing/2014/main" id="{6161497C-FAFC-374F-A973-D6BD6B42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2375"/>
            <a:ext cx="4076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txp_fig">
            <a:extLst>
              <a:ext uri="{FF2B5EF4-FFF2-40B4-BE49-F238E27FC236}">
                <a16:creationId xmlns:a16="http://schemas.microsoft.com/office/drawing/2014/main" id="{6B891016-684F-3B45-929D-E21071129E2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52513"/>
            <a:ext cx="5168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txp_fig">
            <a:extLst>
              <a:ext uri="{FF2B5EF4-FFF2-40B4-BE49-F238E27FC236}">
                <a16:creationId xmlns:a16="http://schemas.microsoft.com/office/drawing/2014/main" id="{0DFF89BC-AB81-0243-996C-9982D0642BE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9000"/>
            <a:ext cx="3033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6">
            <a:extLst>
              <a:ext uri="{FF2B5EF4-FFF2-40B4-BE49-F238E27FC236}">
                <a16:creationId xmlns:a16="http://schemas.microsoft.com/office/drawing/2014/main" id="{2838BAA6-ECA9-EB46-8395-079BA668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21175"/>
            <a:ext cx="446141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degrees of freedom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(not necessarily integer)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Cauchy,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Gaussian.</a:t>
            </a:r>
          </a:p>
        </p:txBody>
      </p:sp>
      <p:pic>
        <p:nvPicPr>
          <p:cNvPr id="70665" name="Picture 17" descr="txp_fig">
            <a:extLst>
              <a:ext uri="{FF2B5EF4-FFF2-40B4-BE49-F238E27FC236}">
                <a16:creationId xmlns:a16="http://schemas.microsoft.com/office/drawing/2014/main" id="{361E3ECF-5E82-334A-93AD-B7B6429A67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638425"/>
            <a:ext cx="249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47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>
            <a:extLst>
              <a:ext uri="{FF2B5EF4-FFF2-40B4-BE49-F238E27FC236}">
                <a16:creationId xmlns:a16="http://schemas.microsoft.com/office/drawing/2014/main" id="{81EF175A-DF64-C843-8FB7-1B1A0D8F4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2" name="Footer Placeholder 4">
            <a:extLst>
              <a:ext uri="{FF2B5EF4-FFF2-40B4-BE49-F238E27FC236}">
                <a16:creationId xmlns:a16="http://schemas.microsoft.com/office/drawing/2014/main" id="{9A37611E-3C20-3945-A627-39A9F8B1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50D94166-1832-9F4D-9EF7-99A62812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8732CF-F024-7344-922C-F2C1EF63C2A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AD720B61-67B1-504A-81B6-A8834A7BF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5856287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 (2)</a:t>
            </a:r>
          </a:p>
        </p:txBody>
      </p:sp>
      <p:sp>
        <p:nvSpPr>
          <p:cNvPr id="71685" name="Text Box 8">
            <a:extLst>
              <a:ext uri="{FF2B5EF4-FFF2-40B4-BE49-F238E27FC236}">
                <a16:creationId xmlns:a16="http://schemas.microsoft.com/office/drawing/2014/main" id="{1FBBD797-8B99-E24C-93C6-31A3A2AC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42988"/>
            <a:ext cx="7941020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l-GR" altLang="en-US" sz="2400" i="1" dirty="0"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freedom, then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/ (</a:t>
            </a:r>
            <a:r>
              <a:rPr lang="en-US" altLang="en-US" sz="2400" i="1" dirty="0"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1/2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Student's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l-GR" altLang="en-US" sz="2400" i="1" dirty="0"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arises in problems where one forms the ratio of a sample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to the sample standard deviation of Gaussian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Student's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a bell-shaped pdf with adjustable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tails, ranging from those of a Gaussian, which fall off 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quickly,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in fact already very Gauss-like for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dozen),  to the very long-tailed Cauchy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in 1908 by William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Gosset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who worked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pseudonym "Student" for the Guinness Brewery.</a:t>
            </a:r>
          </a:p>
        </p:txBody>
      </p:sp>
    </p:spTree>
    <p:extLst>
      <p:ext uri="{BB962C8B-B14F-4D97-AF65-F5344CB8AC3E}">
        <p14:creationId xmlns:p14="http://schemas.microsoft.com/office/powerpoint/2010/main" val="32999095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TAE 2022 Benasque (online) / Lecture day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2022 Benasque (online) / Lecture day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2022 Benasque (online) / Lecture day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left\{ \! \!&#13;&#10;\begin{array}{ll}&#13;&#10;\frac{1}{\beta - \alpha} &amp; \alpha \le x \le \beta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358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{\small \frac{1}{2}} (\alpha + \bet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9"/>
  <p:tag name="PICTUREFILESIZE" val="15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{\small \frac{1}{12}} (\beta - \alpha)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8"/>
  <p:tag name="PICTUREFILESIZE" val="1613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xi) = &#13;&#10;\left\{ \! \!&#13;&#10;\begin{array}{ll}&#13;&#10;\frac{1}{\xi} e^{-x/\xi} &amp; x \ge 0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0"/>
  <p:tag name="PICTUREFILESIZE" val="332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xi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2"/>
  <p:tag name="PICTUREFILESIZE" val="69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x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3"/>
  <p:tag name="PICTUREFILESIZE" val="840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; \tau) = \frac{1}{\tau} e^{-t/\ta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t - t_0 | t \ge t_0) = f(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150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mu, \sigma) = &#13;&#10;\frac{1}{\sqrt{ 2 \pi} \sigma}&#13;&#10;e^{-(x - \mu)^2 / 2 \sigma^2}&#13;&#10;%\exp \left( \frac{ - (x - \mu)^2}{2 \sigma^2} \righ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97"/>
  <p:tag name="PICTUREFILESIZE" val="265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717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6"/>
  <p:tag name="PICTUREFILESIZE" val="81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arphi(x) = \frac{1}{\sqrt{2 \pi}} e^{-x^2/2} \;,&#13;&#10;\quad&#13;&#10;\Phi(x) = \int_{-\infty}^x \varphi(x') \, dx'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29"/>
  <p:tag name="PICTUREFILESIZE" val="380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 \; :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992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] = \mu_i, \,, \quad \mbox{cov}[x_i, x_j] = V_{ij}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1"/>
  <p:tag name="PICTUREFILESIZE" val="217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, \; 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18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^T, \; \vec{\mu}^T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6"/>
  <p:tag name="PICTUREFILESIZE" val="63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z;n) = \frac{1}{2^{n/2} \Gamma(n/2) }&#13;&#10;z^{n/2 - 1} e^{-z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26"/>
  <p:tag name="PICTUREFILESIZE" val="299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z] = n \,, \quad V[z] = 2n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1"/>
  <p:tag name="PICTUREFILESIZE" val="1478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z = \sum_{i=1}^n \frac{ (x_i - \mu_i)^2 }{\sigma_i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95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x_j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6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Gamma, x_0) = \frac{1}{\pi} \frac{\Gamma/2}&#13;&#10;{\Gamma^2/4  + (x-x_0)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4"/>
  <p:tag name="PICTUREFILESIZE" val="2936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Delta; \beta) = \frac{1}{\xi} \phi(\lambda)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84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phi(\lambda) = \frac{1}{\pi} \int_0^{\infty}&#13;&#10;\exp ( - u \ln u - \lambda u ) \sin \pi u \, du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8"/>
  <p:tag name="PICTUREFILESIZE" val="353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lambda = \frac{1}{\xi} \left[&#13;&#10;\Delta - \xi &#13;&#10;\left( \ln \frac{ \xi }{ \epsilon' } &#13;&#10;+ 1 - \gamma_{\rm E}&#13;&#10;\right) \right]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7"/>
  <p:tag name="PICTUREFILESIZE" val="2956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xi = \frac{2 \pi N_{\rm A} e^4 z^2 \rho \sum Z }&#13;&#10;{m_{\rm e} c^2 \sum A } \frac{d}{\beta^2}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301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epsilon' = \frac{ I^2 \exp{\beta^2} }{ 2 m_{\rm e} c^2&#13;&#10;\beta^2 \gamma^2 }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5"/>
  <p:tag name="PICTUREFILESIZE" val="225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\Gamma(\alpha+\beta)}{\Gamma(\alpha) \Gamma(\beta)}&#13;&#10;\, x^{\alpha-1} (1-x)^{\beta-1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69"/>
  <p:tag name="PICTUREFILESIZE" val="3829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frac{\alpha}{\alpha + \beta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68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alpha \beta}{(\alpha + \beta)^2&#13;&#10;(\alpha + \beta + 1)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2729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1}{\Gamma(\alpha) \beta^{\alpha}} \,&#13;&#10;x^{\alpha-1} \, e^{-x/\beta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2"/>
  <p:tag name="PICTUREFILESIZE" val="274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x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"/>
  <p:tag name="PICTUREFILESIZE" val="254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alpha \bet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870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alpha \bet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9"/>
  <p:tag name="PICTUREFILESIZE" val="100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nu) = &#13;&#10;\frac{\Gamma \left( \frac{\nu+1}{2} \right) }&#13;&#10;{ \sqrt{\nu \pi} \, \Gamma(\nu/2) }&#13;&#10;\left( 1 + \frac{x^2}{\nu} \right)^{ - \left(&#13;&#10;\frac{\nu+1}{2} \right)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3"/>
  <p:tag name="PICTUREFILESIZE" val="4766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nu}{\nu-2} \quad (\nu &gt; 2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9"/>
  <p:tag name="PICTUREFILESIZE" val="1640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0 \quad (\nu &gt; 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21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31098</TotalTime>
  <Words>7182</Words>
  <Application>Microsoft Macintosh PowerPoint</Application>
  <PresentationFormat>On-screen Show (4:3)</PresentationFormat>
  <Paragraphs>891</Paragraphs>
  <Slides>79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StarSymbol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Physics context for a hypothesis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Multivariate methods   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 example from LEP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Chi-square (χ2) distribution</vt:lpstr>
      <vt:lpstr>Cauchy (Breit-Wigner) distribution</vt:lpstr>
      <vt:lpstr>Landau distribution</vt:lpstr>
      <vt:lpstr>Landau distribution  (2)</vt:lpstr>
      <vt:lpstr>Beta distribution</vt:lpstr>
      <vt:lpstr>Gamma distribution</vt:lpstr>
      <vt:lpstr>Student's t distribution</vt:lpstr>
      <vt:lpstr>Student's t distribution (2)</vt:lpstr>
      <vt:lpstr>Proof of Neyman-Pearson Lemma</vt:lpstr>
      <vt:lpstr>Proof of Neyman-Pearson Lemma (2)</vt:lpstr>
      <vt:lpstr>Proof of Neyman-Pearson Lemma (3)</vt:lpstr>
      <vt:lpstr>Proof of Neyman-Pearson Lemma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717</cp:revision>
  <dcterms:created xsi:type="dcterms:W3CDTF">2020-05-18T17:44:39Z</dcterms:created>
  <dcterms:modified xsi:type="dcterms:W3CDTF">2022-09-04T19:54:25Z</dcterms:modified>
</cp:coreProperties>
</file>