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327" r:id="rId2"/>
    <p:sldId id="1457" r:id="rId3"/>
    <p:sldId id="1539" r:id="rId4"/>
    <p:sldId id="1540" r:id="rId5"/>
    <p:sldId id="1543" r:id="rId6"/>
    <p:sldId id="1542" r:id="rId7"/>
    <p:sldId id="1544" r:id="rId8"/>
    <p:sldId id="1541" r:id="rId9"/>
    <p:sldId id="1440" r:id="rId10"/>
    <p:sldId id="1441" r:id="rId11"/>
    <p:sldId id="1442" r:id="rId12"/>
    <p:sldId id="1443" r:id="rId13"/>
    <p:sldId id="1444" r:id="rId14"/>
    <p:sldId id="1445" r:id="rId15"/>
    <p:sldId id="1531" r:id="rId16"/>
    <p:sldId id="1532" r:id="rId17"/>
    <p:sldId id="1533" r:id="rId18"/>
    <p:sldId id="1534" r:id="rId19"/>
    <p:sldId id="1546" r:id="rId20"/>
    <p:sldId id="1537" r:id="rId21"/>
    <p:sldId id="1535" r:id="rId22"/>
    <p:sldId id="1538" r:id="rId23"/>
    <p:sldId id="1536" r:id="rId24"/>
    <p:sldId id="1545" r:id="rId25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00"/>
    <a:srgbClr val="2644C0"/>
    <a:srgbClr val="656FC0"/>
    <a:srgbClr val="4488C0"/>
    <a:srgbClr val="3321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091"/>
    <p:restoredTop sz="94648"/>
  </p:normalViewPr>
  <p:slideViewPr>
    <p:cSldViewPr snapToGrid="0" snapToObjects="1">
      <p:cViewPr varScale="1">
        <p:scale>
          <a:sx n="117" d="100"/>
          <a:sy n="117" d="100"/>
        </p:scale>
        <p:origin x="1680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F8A0AD8A-6175-BA45-B7A6-2C3707D77F72}" type="datetimeFigureOut">
              <a:rPr lang="en-US"/>
              <a:pPr>
                <a:defRPr/>
              </a:pPr>
              <a:t>8/31/23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E8ACD9B0-D231-FE49-81CB-64F8C3634C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79742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E85BA98-68FF-844C-BF25-1E2D4E0C9AB9}" type="datetimeFigureOut">
              <a:rPr lang="en-US"/>
              <a:pPr>
                <a:defRPr/>
              </a:pPr>
              <a:t>8/31/23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056549BF-B062-CB42-8684-FA34A4C9B1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65497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aseline="0">
                <a:solidFill>
                  <a:srgbClr val="0070C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62480" y="6480175"/>
            <a:ext cx="5628640" cy="365125"/>
          </a:xfrm>
        </p:spPr>
        <p:txBody>
          <a:bodyPr/>
          <a:lstStyle>
            <a:lvl1pPr>
              <a:defRPr baseline="0">
                <a:solidFill>
                  <a:srgbClr val="0070C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en-US"/>
              <a:t>TAE 2023 / Parameter Estimation, Hands-on Session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0">
                <a:solidFill>
                  <a:srgbClr val="0070C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86D87C89-CC84-2B45-8CD2-B033AD812DC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9508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1600" y="64801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GB"/>
              <a:t>G. Cowan / RHUL Physics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99920" y="6480175"/>
            <a:ext cx="6197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TAE 2023 / Parameter Estimation, Hands-on Session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94513" y="64801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82BA2C1-ED4F-8E4D-98C5-E3F481D6CD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hf hdr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 sz="1200" dirty="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TAE 2023 / Parameter Estimation, Hands-on Session</a:t>
            </a:r>
          </a:p>
        </p:txBody>
      </p:sp>
      <p:sp>
        <p:nvSpPr>
          <p:cNvPr id="30" name="Rectangle 2">
            <a:extLst>
              <a:ext uri="{FF2B5EF4-FFF2-40B4-BE49-F238E27FC236}">
                <a16:creationId xmlns:a16="http://schemas.microsoft.com/office/drawing/2014/main" id="{7F5BD9D9-B74D-F04D-B6E0-E911ECFD5168}"/>
              </a:ext>
            </a:extLst>
          </p:cNvPr>
          <p:cNvSpPr txBox="1">
            <a:spLocks noChangeArrowheads="1"/>
          </p:cNvSpPr>
          <p:nvPr/>
        </p:nvSpPr>
        <p:spPr>
          <a:xfrm>
            <a:off x="101600" y="193453"/>
            <a:ext cx="8926513" cy="949547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endParaRPr lang="en-GB" altLang="en-US" sz="3600" dirty="0">
              <a:solidFill>
                <a:srgbClr val="CC3300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32" name="Text Box 9">
            <a:extLst>
              <a:ext uri="{FF2B5EF4-FFF2-40B4-BE49-F238E27FC236}">
                <a16:creationId xmlns:a16="http://schemas.microsoft.com/office/drawing/2014/main" id="{157F5F6E-D922-3946-84E5-8B8302584C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0390" y="4483783"/>
            <a:ext cx="4792979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Glen Cowan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Physics Department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Royal Holloway, University of London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 dirty="0" err="1">
                <a:latin typeface="Courier New" panose="02070309020205020404" pitchFamily="49" charset="0"/>
              </a:rPr>
              <a:t>g.cowan@rhul.ac.uk</a:t>
            </a:r>
            <a:endParaRPr lang="en-US" altLang="en-US" sz="2000" b="1" dirty="0">
              <a:latin typeface="Courier New" panose="02070309020205020404" pitchFamily="49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 dirty="0" err="1">
                <a:latin typeface="Courier New" panose="02070309020205020404" pitchFamily="49" charset="0"/>
              </a:rPr>
              <a:t>www.pp.rhul.ac.uk</a:t>
            </a:r>
            <a:r>
              <a:rPr lang="en-US" altLang="en-US" sz="2000" b="1" dirty="0">
                <a:latin typeface="Courier New" panose="02070309020205020404" pitchFamily="49" charset="0"/>
              </a:rPr>
              <a:t>/~cowan</a:t>
            </a:r>
          </a:p>
        </p:txBody>
      </p:sp>
      <p:pic>
        <p:nvPicPr>
          <p:cNvPr id="35" name="Picture 10">
            <a:extLst>
              <a:ext uri="{FF2B5EF4-FFF2-40B4-BE49-F238E27FC236}">
                <a16:creationId xmlns:a16="http://schemas.microsoft.com/office/drawing/2014/main" id="{3C57AE4F-05F6-9E43-9610-58146FFB24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928" y="4763181"/>
            <a:ext cx="2336800" cy="116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2">
            <a:extLst>
              <a:ext uri="{FF2B5EF4-FFF2-40B4-BE49-F238E27FC236}">
                <a16:creationId xmlns:a16="http://schemas.microsoft.com/office/drawing/2014/main" id="{D8ED7B98-2DA6-564D-A3D8-6F6A01118E4A}"/>
              </a:ext>
            </a:extLst>
          </p:cNvPr>
          <p:cNvSpPr txBox="1">
            <a:spLocks noChangeArrowheads="1"/>
          </p:cNvSpPr>
          <p:nvPr/>
        </p:nvSpPr>
        <p:spPr>
          <a:xfrm>
            <a:off x="805770" y="283028"/>
            <a:ext cx="7772400" cy="577623"/>
          </a:xfr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4000" dirty="0">
                <a:solidFill>
                  <a:srgbClr val="CC3300"/>
                </a:solidFill>
                <a:ea typeface="ＭＳ Ｐゴシック" panose="020B0600070205080204" pitchFamily="34" charset="-128"/>
              </a:rPr>
              <a:t>Parameter Estimation</a:t>
            </a:r>
          </a:p>
          <a:p>
            <a:r>
              <a:rPr lang="en-GB" altLang="en-US" sz="4000" dirty="0">
                <a:solidFill>
                  <a:srgbClr val="CC3300"/>
                </a:solidFill>
                <a:ea typeface="ＭＳ Ｐゴシック" panose="020B0600070205080204" pitchFamily="34" charset="-128"/>
              </a:rPr>
              <a:t>Hands-on Session</a:t>
            </a:r>
          </a:p>
        </p:txBody>
      </p:sp>
      <p:sp>
        <p:nvSpPr>
          <p:cNvPr id="2" name="Text Box 4">
            <a:extLst>
              <a:ext uri="{FF2B5EF4-FFF2-40B4-BE49-F238E27FC236}">
                <a16:creationId xmlns:a16="http://schemas.microsoft.com/office/drawing/2014/main" id="{741C7A00-CFCE-7914-AC42-F351857902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1020" y="2001158"/>
            <a:ext cx="4315605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en-GB" dirty="0">
                <a:solidFill>
                  <a:srgbClr val="0070C0"/>
                </a:solidFill>
                <a:latin typeface="+mj-lt"/>
              </a:rPr>
              <a:t>Taller de </a:t>
            </a:r>
            <a:r>
              <a:rPr lang="en-GB" dirty="0" err="1">
                <a:solidFill>
                  <a:srgbClr val="0070C0"/>
                </a:solidFill>
                <a:latin typeface="+mj-lt"/>
              </a:rPr>
              <a:t>Altas</a:t>
            </a:r>
            <a:r>
              <a:rPr lang="en-GB" dirty="0">
                <a:solidFill>
                  <a:srgbClr val="0070C0"/>
                </a:solidFill>
                <a:latin typeface="+mj-lt"/>
              </a:rPr>
              <a:t> </a:t>
            </a:r>
            <a:r>
              <a:rPr lang="en-GB" dirty="0" err="1">
                <a:solidFill>
                  <a:srgbClr val="0070C0"/>
                </a:solidFill>
                <a:latin typeface="+mj-lt"/>
              </a:rPr>
              <a:t>Energías</a:t>
            </a:r>
            <a:endParaRPr lang="en-GB" dirty="0">
              <a:solidFill>
                <a:srgbClr val="0070C0"/>
              </a:solidFill>
              <a:latin typeface="+mj-lt"/>
            </a:endParaRPr>
          </a:p>
          <a:p>
            <a:pPr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en-GB" dirty="0" err="1">
                <a:solidFill>
                  <a:srgbClr val="0070C0"/>
                </a:solidFill>
                <a:latin typeface="+mj-lt"/>
              </a:rPr>
              <a:t>Benasque</a:t>
            </a:r>
            <a:r>
              <a:rPr lang="en-GB" dirty="0">
                <a:solidFill>
                  <a:srgbClr val="0070C0"/>
                </a:solidFill>
                <a:latin typeface="+mj-lt"/>
              </a:rPr>
              <a:t>, Spain (online)</a:t>
            </a:r>
          </a:p>
          <a:p>
            <a:pPr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en-US" altLang="en-US" dirty="0">
                <a:solidFill>
                  <a:srgbClr val="0070C0"/>
                </a:solidFill>
                <a:latin typeface="+mj-lt"/>
              </a:rPr>
              <a:t>4,5 September 2023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EC57230-8DB5-FE96-FE4B-364970CCB1FC}"/>
              </a:ext>
            </a:extLst>
          </p:cNvPr>
          <p:cNvSpPr txBox="1"/>
          <p:nvPr/>
        </p:nvSpPr>
        <p:spPr>
          <a:xfrm>
            <a:off x="3722915" y="3701143"/>
            <a:ext cx="33759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http://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benasque.org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/2023tae/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B55B751-C133-839F-80CD-BB39717BFD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1590543"/>
            <a:ext cx="1611086" cy="163707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EC6DE7E-3959-3203-55AE-60DF620D92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678" y="3219451"/>
            <a:ext cx="2959100" cy="133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8312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TAE 2023 / Parameter Estimation, Hands-on Session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5D460AFF-365A-0149-915D-8B213B51CDA7}"/>
              </a:ext>
            </a:extLst>
          </p:cNvPr>
          <p:cNvSpPr txBox="1">
            <a:spLocks noChangeArrowheads="1"/>
          </p:cNvSpPr>
          <p:nvPr/>
        </p:nvSpPr>
        <p:spPr>
          <a:xfrm>
            <a:off x="139700" y="265113"/>
            <a:ext cx="8467725" cy="820737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 altLang="en-US" sz="320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Confidence region from Wilks’ theorem</a:t>
            </a:r>
            <a:endParaRPr lang="en-GB" altLang="en-US" sz="3200">
              <a:solidFill>
                <a:srgbClr val="0070C0"/>
              </a:solidFill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</p:txBody>
      </p:sp>
      <p:sp>
        <p:nvSpPr>
          <p:cNvPr id="7" name="TextBox 1">
            <a:extLst>
              <a:ext uri="{FF2B5EF4-FFF2-40B4-BE49-F238E27FC236}">
                <a16:creationId xmlns:a16="http://schemas.microsoft.com/office/drawing/2014/main" id="{B8A8A996-CD15-7246-9A28-85EB7634CB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7675" y="926417"/>
            <a:ext cx="716600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Wilks’ theorem says (in large-sample limit and provided 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certain conditions hold...)</a:t>
            </a: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36029926-7AE8-9A4D-9483-E517563B5B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8563" y="2002742"/>
            <a:ext cx="1905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3">
            <a:extLst>
              <a:ext uri="{FF2B5EF4-FFF2-40B4-BE49-F238E27FC236}">
                <a16:creationId xmlns:a16="http://schemas.microsoft.com/office/drawing/2014/main" id="{C528369F-6D99-D345-A636-0B2E8F4FEF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0" y="1912254"/>
            <a:ext cx="44450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chi-square dist. with # </a:t>
            </a:r>
            <a:r>
              <a:rPr lang="en-US" altLang="en-US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d.o.f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= 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# of components in </a:t>
            </a:r>
            <a:r>
              <a:rPr lang="el-GR" altLang="en-US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= (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1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, ...,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i="1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).</a:t>
            </a:r>
          </a:p>
        </p:txBody>
      </p:sp>
      <p:sp>
        <p:nvSpPr>
          <p:cNvPr id="10" name="TextBox 5">
            <a:extLst>
              <a:ext uri="{FF2B5EF4-FFF2-40B4-BE49-F238E27FC236}">
                <a16:creationId xmlns:a16="http://schemas.microsoft.com/office/drawing/2014/main" id="{583EE9EA-7A79-6041-B5A2-2E5D5F99E1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2288" y="2877454"/>
            <a:ext cx="46005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Assuming this holds, the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-value is</a:t>
            </a:r>
          </a:p>
        </p:txBody>
      </p:sp>
      <p:pic>
        <p:nvPicPr>
          <p:cNvPr id="11" name="Picture 6">
            <a:extLst>
              <a:ext uri="{FF2B5EF4-FFF2-40B4-BE49-F238E27FC236}">
                <a16:creationId xmlns:a16="http://schemas.microsoft.com/office/drawing/2014/main" id="{2CC0E564-4EB6-DD4D-B61F-C0B663D3A3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8600" y="3509279"/>
            <a:ext cx="2413000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8">
            <a:extLst>
              <a:ext uri="{FF2B5EF4-FFF2-40B4-BE49-F238E27FC236}">
                <a16:creationId xmlns:a16="http://schemas.microsoft.com/office/drawing/2014/main" id="{F2C130B2-3BD3-D24B-B856-3752A7D0FB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9710" y="4172854"/>
            <a:ext cx="821673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find boundary of confidence region set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l-GR" altLang="en-US" b="1" i="1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b="1" i="1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=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α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solve for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t</a:t>
            </a:r>
            <a:r>
              <a:rPr lang="el-GR" altLang="en-US" b="1" i="1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</p:txBody>
      </p:sp>
      <p:pic>
        <p:nvPicPr>
          <p:cNvPr id="13" name="Picture 1">
            <a:extLst>
              <a:ext uri="{FF2B5EF4-FFF2-40B4-BE49-F238E27FC236}">
                <a16:creationId xmlns:a16="http://schemas.microsoft.com/office/drawing/2014/main" id="{DE2F541C-F6C8-D445-9F61-27B8BFC3FD0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000" y="4822142"/>
            <a:ext cx="2298700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2">
            <a:extLst>
              <a:ext uri="{FF2B5EF4-FFF2-40B4-BE49-F238E27FC236}">
                <a16:creationId xmlns:a16="http://schemas.microsoft.com/office/drawing/2014/main" id="{C1B27DA0-92AF-A54E-98BF-57394251CA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9126" y="5728604"/>
            <a:ext cx="155369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Recall also </a:t>
            </a:r>
          </a:p>
        </p:txBody>
      </p:sp>
      <p:pic>
        <p:nvPicPr>
          <p:cNvPr id="15" name="Picture 3">
            <a:extLst>
              <a:ext uri="{FF2B5EF4-FFF2-40B4-BE49-F238E27FC236}">
                <a16:creationId xmlns:a16="http://schemas.microsoft.com/office/drawing/2014/main" id="{31D228F5-F045-8542-9FB5-746DB1BA6D3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5541279"/>
            <a:ext cx="22479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09366D7-40C2-804B-BF11-BB5DC9C6B12F}"/>
              </a:ext>
            </a:extLst>
          </p:cNvPr>
          <p:cNvSpPr txBox="1"/>
          <p:nvPr/>
        </p:nvSpPr>
        <p:spPr>
          <a:xfrm>
            <a:off x="5508172" y="3527910"/>
            <a:ext cx="23504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←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set equal to </a:t>
            </a:r>
            <a:r>
              <a:rPr lang="el-GR" altLang="en-US" sz="2400" i="1" dirty="0">
                <a:cs typeface="Times New Roman" panose="02020603050405020304" pitchFamily="18" charset="0"/>
              </a:rPr>
              <a:t>α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28038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TAE 2023 / Parameter Estimation, Hands-on Session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334CB6E9-8C08-454E-B7D0-43180FE90066}"/>
              </a:ext>
            </a:extLst>
          </p:cNvPr>
          <p:cNvSpPr txBox="1">
            <a:spLocks noChangeArrowheads="1"/>
          </p:cNvSpPr>
          <p:nvPr/>
        </p:nvSpPr>
        <p:spPr>
          <a:xfrm>
            <a:off x="139700" y="265113"/>
            <a:ext cx="8467725" cy="557212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 altLang="en-US" sz="320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Confidence region from Wilks’ theorem (cont.)</a:t>
            </a:r>
            <a:endParaRPr lang="en-GB" altLang="en-US" sz="3200">
              <a:solidFill>
                <a:srgbClr val="0070C0"/>
              </a:solidFill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</p:txBody>
      </p:sp>
      <p:sp>
        <p:nvSpPr>
          <p:cNvPr id="7" name="TextBox 10">
            <a:extLst>
              <a:ext uri="{FF2B5EF4-FFF2-40B4-BE49-F238E27FC236}">
                <a16:creationId xmlns:a16="http://schemas.microsoft.com/office/drawing/2014/main" id="{80A6FA3F-698C-294F-B09B-C012A03278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675" y="941388"/>
            <a:ext cx="699768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i.e., boundary of confidence region in </a:t>
            </a:r>
            <a:r>
              <a:rPr lang="el-GR" altLang="en-US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space is where</a:t>
            </a:r>
          </a:p>
        </p:txBody>
      </p:sp>
      <p:pic>
        <p:nvPicPr>
          <p:cNvPr id="8" name="Picture 11">
            <a:extLst>
              <a:ext uri="{FF2B5EF4-FFF2-40B4-BE49-F238E27FC236}">
                <a16:creationId xmlns:a16="http://schemas.microsoft.com/office/drawing/2014/main" id="{A9F2DB0A-EDFC-A043-B42E-D93D42F375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6275" y="1611313"/>
            <a:ext cx="4445000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12">
            <a:extLst>
              <a:ext uri="{FF2B5EF4-FFF2-40B4-BE49-F238E27FC236}">
                <a16:creationId xmlns:a16="http://schemas.microsoft.com/office/drawing/2014/main" id="{62CBE8F5-82CB-C441-8E6C-845BA3CD1B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3100" y="2316163"/>
            <a:ext cx="67833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example, for 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1 –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α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= 68.3%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= 1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parameter,</a:t>
            </a:r>
          </a:p>
        </p:txBody>
      </p:sp>
      <p:sp>
        <p:nvSpPr>
          <p:cNvPr id="10" name="TextBox 14">
            <a:extLst>
              <a:ext uri="{FF2B5EF4-FFF2-40B4-BE49-F238E27FC236}">
                <a16:creationId xmlns:a16="http://schemas.microsoft.com/office/drawing/2014/main" id="{8C8DBF29-1E2B-9544-9FA5-A8C752C0B6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2775" y="3675063"/>
            <a:ext cx="75517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so the 68.3% confidence level interval is determined by</a:t>
            </a:r>
          </a:p>
        </p:txBody>
      </p:sp>
      <p:pic>
        <p:nvPicPr>
          <p:cNvPr id="11" name="Picture 15">
            <a:extLst>
              <a:ext uri="{FF2B5EF4-FFF2-40B4-BE49-F238E27FC236}">
                <a16:creationId xmlns:a16="http://schemas.microsoft.com/office/drawing/2014/main" id="{ECB30C86-E658-9A49-98E2-D3EF1EB6F3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4775" y="4313238"/>
            <a:ext cx="3035300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6">
            <a:extLst>
              <a:ext uri="{FF2B5EF4-FFF2-40B4-BE49-F238E27FC236}">
                <a16:creationId xmlns:a16="http://schemas.microsoft.com/office/drawing/2014/main" id="{F81D3FBD-B9D5-784B-AE56-08384C2BAB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6900" y="5035550"/>
            <a:ext cx="836722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Same as recipe for finding the estimator’s standard deviation, i.e.,</a:t>
            </a:r>
          </a:p>
        </p:txBody>
      </p:sp>
      <p:pic>
        <p:nvPicPr>
          <p:cNvPr id="13" name="Picture 17">
            <a:extLst>
              <a:ext uri="{FF2B5EF4-FFF2-40B4-BE49-F238E27FC236}">
                <a16:creationId xmlns:a16="http://schemas.microsoft.com/office/drawing/2014/main" id="{DDF4B029-99FD-3444-BF28-9F4201AFCE2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200" y="5638800"/>
            <a:ext cx="2209800" cy="66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8">
            <a:extLst>
              <a:ext uri="{FF2B5EF4-FFF2-40B4-BE49-F238E27FC236}">
                <a16:creationId xmlns:a16="http://schemas.microsoft.com/office/drawing/2014/main" id="{6C69319D-49C3-B646-86D6-6984BD186A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9550" y="5692775"/>
            <a:ext cx="44545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 a 68.3% CL confidence interval.</a:t>
            </a:r>
          </a:p>
        </p:txBody>
      </p:sp>
      <p:pic>
        <p:nvPicPr>
          <p:cNvPr id="15" name="Picture 1">
            <a:extLst>
              <a:ext uri="{FF2B5EF4-FFF2-40B4-BE49-F238E27FC236}">
                <a16:creationId xmlns:a16="http://schemas.microsoft.com/office/drawing/2014/main" id="{51B794A2-5F88-F94F-ABAA-532029F0E12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6738" y="3016250"/>
            <a:ext cx="2235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5610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TAE 2023 / Parameter Estimation, Hands-on Session</a:t>
            </a:r>
          </a:p>
        </p:txBody>
      </p:sp>
      <p:pic>
        <p:nvPicPr>
          <p:cNvPr id="6" name="Picture 1">
            <a:extLst>
              <a:ext uri="{FF2B5EF4-FFF2-40B4-BE49-F238E27FC236}">
                <a16:creationId xmlns:a16="http://schemas.microsoft.com/office/drawing/2014/main" id="{2C29CC19-5D51-FE43-BE8F-4A95A05447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50" y="1700213"/>
            <a:ext cx="5395913" cy="4738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2">
            <a:extLst>
              <a:ext uri="{FF2B5EF4-FFF2-40B4-BE49-F238E27FC236}">
                <a16:creationId xmlns:a16="http://schemas.microsoft.com/office/drawing/2014/main" id="{A0870C43-A958-EE45-9C21-20B9B05EBA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15732" y="419100"/>
            <a:ext cx="6275388" cy="38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Example of interval from </a:t>
            </a:r>
            <a:r>
              <a:rPr lang="en-GB" altLang="en-US" sz="3200" dirty="0">
                <a:solidFill>
                  <a:srgbClr val="0070C0"/>
                </a:solidFill>
                <a:cs typeface="Times New Roman" panose="02020603050405020304" pitchFamily="18" charset="0"/>
              </a:rPr>
              <a:t>ln </a:t>
            </a:r>
            <a:r>
              <a:rPr lang="en-GB" altLang="en-US" sz="3200" i="1" dirty="0">
                <a:solidFill>
                  <a:srgbClr val="0070C0"/>
                </a:solidFill>
                <a:cs typeface="Times New Roman" panose="02020603050405020304" pitchFamily="18" charset="0"/>
              </a:rPr>
              <a:t>L</a:t>
            </a:r>
            <a:r>
              <a:rPr lang="en-GB" altLang="en-US" sz="3200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l-GR" altLang="en-US" sz="3200" i="1" dirty="0">
                <a:solidFill>
                  <a:srgbClr val="0070C0"/>
                </a:solidFill>
                <a:cs typeface="Times New Roman" panose="02020603050405020304" pitchFamily="18" charset="0"/>
                <a:sym typeface="Symbol" pitchFamily="2" charset="2"/>
              </a:rPr>
              <a:t>θ</a:t>
            </a:r>
            <a:r>
              <a:rPr lang="en-GB" altLang="en-US" sz="3200" dirty="0">
                <a:solidFill>
                  <a:srgbClr val="0070C0"/>
                </a:solidFill>
                <a:cs typeface="Times New Roman" panose="02020603050405020304" pitchFamily="18" charset="0"/>
              </a:rPr>
              <a:t>)</a:t>
            </a:r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GB" altLang="en-US" sz="3200" baseline="-250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 Box 3">
            <a:extLst>
              <a:ext uri="{FF2B5EF4-FFF2-40B4-BE49-F238E27FC236}">
                <a16:creationId xmlns:a16="http://schemas.microsoft.com/office/drawing/2014/main" id="{5DAE563A-19D1-A94C-93F8-89092563D2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5625" y="1027113"/>
            <a:ext cx="57451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Aft>
                <a:spcPct val="400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=1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parameter, CL = 0.683,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Q</a:t>
            </a:r>
            <a:r>
              <a:rPr lang="el-GR" altLang="en-US" i="1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α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= 1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9" name="TextBox 2">
            <a:extLst>
              <a:ext uri="{FF2B5EF4-FFF2-40B4-BE49-F238E27FC236}">
                <a16:creationId xmlns:a16="http://schemas.microsoft.com/office/drawing/2014/main" id="{B46A0B36-0078-5C44-87CC-7ACA2D54EE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47405" y="2109788"/>
            <a:ext cx="3508076" cy="2831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Our exponential 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example, now with</a:t>
            </a:r>
          </a:p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only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= 5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events.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Can report ML estimate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with approx. confidence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interval from 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ln </a:t>
            </a:r>
            <a:r>
              <a:rPr lang="en-US" altLang="en-US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L</a:t>
            </a:r>
            <a:r>
              <a:rPr lang="en-US" altLang="en-US" baseline="-250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max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– 1/2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 “asymmetric error bar”:</a:t>
            </a:r>
          </a:p>
        </p:txBody>
      </p:sp>
      <p:pic>
        <p:nvPicPr>
          <p:cNvPr id="10" name="Picture 3">
            <a:extLst>
              <a:ext uri="{FF2B5EF4-FFF2-40B4-BE49-F238E27FC236}">
                <a16:creationId xmlns:a16="http://schemas.microsoft.com/office/drawing/2014/main" id="{11C9C3BB-D587-8C4D-9668-2E87BC938B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5300663"/>
            <a:ext cx="1917700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4457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TAE 2023 / Parameter Estimation, Hands-on Session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963E76E2-F509-724B-AFCF-AB489CC0B8E0}"/>
              </a:ext>
            </a:extLst>
          </p:cNvPr>
          <p:cNvSpPr txBox="1">
            <a:spLocks noChangeArrowheads="1"/>
          </p:cNvSpPr>
          <p:nvPr/>
        </p:nvSpPr>
        <p:spPr>
          <a:xfrm>
            <a:off x="139700" y="190500"/>
            <a:ext cx="8467725" cy="820738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 altLang="en-US" sz="320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Multiparameter case</a:t>
            </a:r>
            <a:endParaRPr lang="en-GB" altLang="en-US" sz="3200">
              <a:solidFill>
                <a:srgbClr val="0070C0"/>
              </a:solidFill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01705ED-253C-A847-B85D-65C85DD8EC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588" y="2854325"/>
            <a:ext cx="6781800" cy="2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4">
            <a:extLst>
              <a:ext uri="{FF2B5EF4-FFF2-40B4-BE49-F238E27FC236}">
                <a16:creationId xmlns:a16="http://schemas.microsoft.com/office/drawing/2014/main" id="{DF442670-E037-A343-A987-E0B9EA0DC2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8163" y="3017838"/>
            <a:ext cx="911225" cy="298450"/>
          </a:xfrm>
          <a:prstGeom prst="rect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" name="Picture 5">
            <a:extLst>
              <a:ext uri="{FF2B5EF4-FFF2-40B4-BE49-F238E27FC236}">
                <a16:creationId xmlns:a16="http://schemas.microsoft.com/office/drawing/2014/main" id="{F932934C-0857-974A-AF56-9DD3913D03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0313" y="3124200"/>
            <a:ext cx="5461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6">
            <a:extLst>
              <a:ext uri="{FF2B5EF4-FFF2-40B4-BE49-F238E27FC236}">
                <a16:creationId xmlns:a16="http://schemas.microsoft.com/office/drawing/2014/main" id="{56B28E6C-75A6-5E4C-B5AB-05D3B3BDF85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2600" y="3035300"/>
            <a:ext cx="7366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7">
            <a:extLst>
              <a:ext uri="{FF2B5EF4-FFF2-40B4-BE49-F238E27FC236}">
                <a16:creationId xmlns:a16="http://schemas.microsoft.com/office/drawing/2014/main" id="{39655B2E-9D65-2148-A51A-3B577201FE3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0175" y="2097088"/>
            <a:ext cx="2489200" cy="66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8">
            <a:extLst>
              <a:ext uri="{FF2B5EF4-FFF2-40B4-BE49-F238E27FC236}">
                <a16:creationId xmlns:a16="http://schemas.microsoft.com/office/drawing/2014/main" id="{BFC5FE72-A22C-8B49-A577-9CA8E5D621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2325" y="1104900"/>
            <a:ext cx="7920038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increasing number of parameters, CL 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= 1 –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α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decreases for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confidence region determined by a given </a:t>
            </a:r>
          </a:p>
        </p:txBody>
      </p:sp>
    </p:spTree>
    <p:extLst>
      <p:ext uri="{BB962C8B-B14F-4D97-AF65-F5344CB8AC3E}">
        <p14:creationId xmlns:p14="http://schemas.microsoft.com/office/powerpoint/2010/main" val="594804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TAE 2023 / Parameter Estimation, Hands-on Session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C31935EA-D5B3-0346-9847-7231F473F8BD}"/>
              </a:ext>
            </a:extLst>
          </p:cNvPr>
          <p:cNvSpPr txBox="1">
            <a:spLocks noChangeArrowheads="1"/>
          </p:cNvSpPr>
          <p:nvPr/>
        </p:nvSpPr>
        <p:spPr>
          <a:xfrm>
            <a:off x="139700" y="190500"/>
            <a:ext cx="8467725" cy="820738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 altLang="en-US" sz="320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Multiparameter case (cont.)</a:t>
            </a:r>
            <a:endParaRPr lang="en-GB" altLang="en-US" sz="3200">
              <a:solidFill>
                <a:srgbClr val="0070C0"/>
              </a:solidFill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</p:txBody>
      </p:sp>
      <p:pic>
        <p:nvPicPr>
          <p:cNvPr id="7" name="Picture 5">
            <a:extLst>
              <a:ext uri="{FF2B5EF4-FFF2-40B4-BE49-F238E27FC236}">
                <a16:creationId xmlns:a16="http://schemas.microsoft.com/office/drawing/2014/main" id="{1A024DEF-9055-8947-AE13-D978E1E0E8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613" y="2264002"/>
            <a:ext cx="7058025" cy="2525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1">
            <a:extLst>
              <a:ext uri="{FF2B5EF4-FFF2-40B4-BE49-F238E27FC236}">
                <a16:creationId xmlns:a16="http://schemas.microsoft.com/office/drawing/2014/main" id="{5B333170-2C80-3D4E-9B61-A4D6622D7C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7063" y="1330325"/>
            <a:ext cx="695972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Equivalently,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Q</a:t>
            </a:r>
            <a:r>
              <a:rPr lang="el-GR" altLang="en-US" i="1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α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increases with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for a given CL 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= 1 –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α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5F9FEAFA-8696-7246-A00A-C21FE52E1F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6788" y="2457450"/>
            <a:ext cx="457200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2">
            <a:extLst>
              <a:ext uri="{FF2B5EF4-FFF2-40B4-BE49-F238E27FC236}">
                <a16:creationId xmlns:a16="http://schemas.microsoft.com/office/drawing/2014/main" id="{F12350CD-75A3-3C4B-BF66-53FF17916D8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4600" y="2646363"/>
            <a:ext cx="7366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14147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TAE 2023 / Parameter Estimation, Hands-on Session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4C3D0CB-CA63-7C52-8CC9-1181A3FDF796}"/>
              </a:ext>
            </a:extLst>
          </p:cNvPr>
          <p:cNvSpPr txBox="1"/>
          <p:nvPr/>
        </p:nvSpPr>
        <p:spPr>
          <a:xfrm>
            <a:off x="500742" y="261257"/>
            <a:ext cx="80993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Comment on the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ln</a:t>
            </a:r>
            <a:r>
              <a:rPr lang="en-US" sz="36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ln</a:t>
            </a:r>
            <a:r>
              <a:rPr lang="en-US" sz="36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3600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max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½ </a:t>
            </a:r>
            <a:r>
              <a:rPr lang="en-US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contour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97851E9-AC80-262C-E81C-4CF061FC23B4}"/>
              </a:ext>
            </a:extLst>
          </p:cNvPr>
          <p:cNvSpPr txBox="1"/>
          <p:nvPr/>
        </p:nvSpPr>
        <p:spPr>
          <a:xfrm>
            <a:off x="337458" y="1164771"/>
            <a:ext cx="84799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the lectures, we saw that the standard deviations of fitted  parameters are found from the </a:t>
            </a:r>
            <a:r>
              <a:rPr lang="en-US" sz="24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tanget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lines (planes) to the contour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1EE8FAA-103C-363B-D37E-073A12601547}"/>
              </a:ext>
            </a:extLst>
          </p:cNvPr>
          <p:cNvSpPr txBox="1"/>
          <p:nvPr/>
        </p:nvSpPr>
        <p:spPr>
          <a:xfrm>
            <a:off x="337459" y="2786743"/>
            <a:ext cx="8610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similar procedure can be used to find a “confidence region” in the parameter space that will cover the true parameter with probability CL = 1 – </a:t>
            </a:r>
            <a:r>
              <a:rPr lang="el-GR" sz="24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(the “confidence level).  This uses the contour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5D43B24-CC6D-28A6-1556-A3220DE5B2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6593" y="2016579"/>
            <a:ext cx="2427530" cy="684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31D8A87-3126-2144-8056-1AF8DFACA0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2351" y="4129315"/>
            <a:ext cx="3792857" cy="7200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A16BF67-2A48-11C6-6CD5-13235A2EE9CB}"/>
              </a:ext>
            </a:extLst>
          </p:cNvPr>
          <p:cNvSpPr txBox="1"/>
          <p:nvPr/>
        </p:nvSpPr>
        <p:spPr>
          <a:xfrm>
            <a:off x="304801" y="4963886"/>
            <a:ext cx="80227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If you want the contour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ln</a:t>
            </a:r>
            <a:r>
              <a:rPr lang="en-US" sz="24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ln</a:t>
            </a:r>
            <a:r>
              <a:rPr lang="en-US" sz="24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400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max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½ 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</a:t>
            </a:r>
            <a:r>
              <a:rPr lang="en-US" sz="24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iminuit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you need to choose CL (= 1 – </a:t>
            </a:r>
            <a:r>
              <a:rPr lang="el-GR" sz="24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 such that </a:t>
            </a:r>
            <a:r>
              <a:rPr lang="en-US" sz="24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</a:t>
            </a:r>
            <a:r>
              <a:rPr lang="el-GR" sz="2400" i="1" baseline="-25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χ</a:t>
            </a:r>
            <a:r>
              <a:rPr lang="en-US" sz="2400" baseline="-25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l-GR" sz="2400" i="1" baseline="30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−</a:t>
            </a:r>
            <a:r>
              <a:rPr lang="en-US" sz="2400" i="1" baseline="30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(1 – </a:t>
            </a:r>
            <a:r>
              <a:rPr lang="el-GR" sz="24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en-US" sz="24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 = 1, i.e., 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1B4D91B-D309-64C9-E1AA-0C95F19A06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4436" y="5876471"/>
            <a:ext cx="4973684" cy="50400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7B63F72A-0109-3F38-DAD6-74604089A44F}"/>
              </a:ext>
            </a:extLst>
          </p:cNvPr>
          <p:cNvSpPr txBox="1"/>
          <p:nvPr/>
        </p:nvSpPr>
        <p:spPr>
          <a:xfrm>
            <a:off x="4713515" y="4310743"/>
            <a:ext cx="37215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         N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= number of parameters</a:t>
            </a:r>
          </a:p>
        </p:txBody>
      </p:sp>
    </p:spTree>
    <p:extLst>
      <p:ext uri="{BB962C8B-B14F-4D97-AF65-F5344CB8AC3E}">
        <p14:creationId xmlns:p14="http://schemas.microsoft.com/office/powerpoint/2010/main" val="1865352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TAE 2023 / Parameter Estimation, Hands-on Session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98E8C64-80B3-887C-D65B-3676979897C0}"/>
              </a:ext>
            </a:extLst>
          </p:cNvPr>
          <p:cNvSpPr txBox="1"/>
          <p:nvPr/>
        </p:nvSpPr>
        <p:spPr>
          <a:xfrm>
            <a:off x="2329542" y="293913"/>
            <a:ext cx="42018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Solutions to exercises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F514967-21C7-EDED-953E-9ACB7281E397}"/>
              </a:ext>
            </a:extLst>
          </p:cNvPr>
          <p:cNvSpPr txBox="1"/>
          <p:nvPr/>
        </p:nvSpPr>
        <p:spPr>
          <a:xfrm>
            <a:off x="533400" y="1034144"/>
            <a:ext cx="813908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1a)  Running the program </a:t>
            </a:r>
            <a:r>
              <a:rPr lang="en-US" sz="2400" dirty="0" err="1"/>
              <a:t>mlFit.py</a:t>
            </a:r>
            <a:r>
              <a:rPr lang="en-US" sz="2400" dirty="0"/>
              <a:t> produces the following plots:</a:t>
            </a:r>
            <a:endParaRPr lang="en-GB" sz="2400" dirty="0"/>
          </a:p>
          <a:p>
            <a:r>
              <a:rPr lang="en-US" sz="2400" dirty="0"/>
              <a:t> </a:t>
            </a:r>
            <a:endParaRPr lang="en-GB" sz="2400" dirty="0"/>
          </a:p>
          <a:p>
            <a:r>
              <a:rPr lang="en-US" sz="2400" dirty="0"/>
              <a:t>A fit of the pdf:</a:t>
            </a:r>
            <a:endParaRPr lang="en-GB" sz="24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2B4E0F5-8242-0009-A1CF-F9875749E0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5877" y="2405743"/>
            <a:ext cx="5912351" cy="4111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2069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TAE 2023 / Parameter Estimation, Hands-on Session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DFD85C6-8F66-A10D-D8CD-3BDBC4275F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944226"/>
            <a:ext cx="9144000" cy="316846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90C6757-EFF9-EA4C-2CD0-DDEFA5189C40}"/>
              </a:ext>
            </a:extLst>
          </p:cNvPr>
          <p:cNvSpPr txBox="1"/>
          <p:nvPr/>
        </p:nvSpPr>
        <p:spPr>
          <a:xfrm>
            <a:off x="925286" y="598714"/>
            <a:ext cx="30891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From running program: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AEE1161-4337-2FC5-2145-56ED62DD2E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600" y="1324428"/>
            <a:ext cx="55880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0308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TAE 2023 / Parameter Estimation, Hands-on Session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6E32C8F-08F4-5238-AA71-674393BA3A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06" y="1088571"/>
            <a:ext cx="9135494" cy="4227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919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TAE 2023 / Parameter Estimation, Hands-on Session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C5C52B1-81BE-7ED0-4BC5-1042CBE810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771" y="426635"/>
            <a:ext cx="7772400" cy="5721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6438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TAE 2023 / Parameter Estimation, Hands-on Session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A65B67D-F4EA-135F-601B-DC6E78EC799F}"/>
              </a:ext>
            </a:extLst>
          </p:cNvPr>
          <p:cNvSpPr txBox="1"/>
          <p:nvPr/>
        </p:nvSpPr>
        <p:spPr>
          <a:xfrm>
            <a:off x="457201" y="663198"/>
            <a:ext cx="8436428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exercises for parameter estimation are at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	https://www.pp.rhul.ac.uk/~cowan/stat/exercises/fitting</a:t>
            </a:r>
            <a:endParaRPr lang="en-US" sz="24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exercise and are described in the file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fitting_exercises.pdf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>
              <a:spcAft>
                <a:spcPts val="6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There are both python and ROOT/C++ versions.</a:t>
            </a:r>
          </a:p>
          <a:p>
            <a:pPr>
              <a:spcAft>
                <a:spcPts val="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mlFit.py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		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←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 use this for today’s exercises</a:t>
            </a:r>
          </a:p>
          <a:p>
            <a:pPr>
              <a:spcAft>
                <a:spcPts val="600"/>
              </a:spcAft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		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histFit.py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		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←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 binned version (uses python class)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python, you need python 3 and install </a:t>
            </a:r>
            <a:r>
              <a:rPr lang="en-US" sz="24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iminuit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from https://pypi.org/project/iminuit/ with </a:t>
            </a:r>
            <a:r>
              <a:rPr lang="en-GB" sz="2400" dirty="0"/>
              <a:t>pip install </a:t>
            </a:r>
            <a:r>
              <a:rPr lang="en-GB" sz="2400" dirty="0" err="1"/>
              <a:t>iminuit</a:t>
            </a:r>
            <a:endParaRPr lang="en-US" sz="24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ROOT you should have version 6 and C++ installed with a “</a:t>
            </a:r>
            <a:r>
              <a:rPr lang="en-US" sz="24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cern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-like” (e.g., </a:t>
            </a:r>
            <a:r>
              <a:rPr lang="en-US" sz="24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lxplus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 setup.  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Prior to the exercises we will see how to obtain a confidence interval/region directly from contours of the log-likelihood.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BA20615-B601-79CF-0578-8377F53303F2}"/>
              </a:ext>
            </a:extLst>
          </p:cNvPr>
          <p:cNvSpPr txBox="1"/>
          <p:nvPr/>
        </p:nvSpPr>
        <p:spPr>
          <a:xfrm>
            <a:off x="1988664" y="12700"/>
            <a:ext cx="51666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Introduction and materials</a:t>
            </a:r>
          </a:p>
        </p:txBody>
      </p:sp>
    </p:spTree>
    <p:extLst>
      <p:ext uri="{BB962C8B-B14F-4D97-AF65-F5344CB8AC3E}">
        <p14:creationId xmlns:p14="http://schemas.microsoft.com/office/powerpoint/2010/main" val="3164882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TAE 2023 / Parameter Estimation, Hands-on Session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AA0486E-6F3F-676E-5E4C-023896D7FC46}"/>
              </a:ext>
            </a:extLst>
          </p:cNvPr>
          <p:cNvSpPr txBox="1"/>
          <p:nvPr/>
        </p:nvSpPr>
        <p:spPr>
          <a:xfrm>
            <a:off x="457200" y="500743"/>
            <a:ext cx="44019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1b)  Assume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i.i.d.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data sample, so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6B45E7D-3E85-43B2-53CF-07E5B3AC26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8463" y="371928"/>
            <a:ext cx="3516686" cy="936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862950E-173C-A4A9-4EA6-325FDE68E534}"/>
              </a:ext>
            </a:extLst>
          </p:cNvPr>
          <p:cNvSpPr txBox="1"/>
          <p:nvPr/>
        </p:nvSpPr>
        <p:spPr>
          <a:xfrm>
            <a:off x="326572" y="1524001"/>
            <a:ext cx="85685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Assume inverse covariance from Fisher Information (large sample):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10255B7-8B48-6E19-A249-B3D3F41540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1179" y="2262415"/>
            <a:ext cx="5382000" cy="828000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DCE80954-7606-E671-089D-C806DAE06798}"/>
              </a:ext>
            </a:extLst>
          </p:cNvPr>
          <p:cNvGrpSpPr/>
          <p:nvPr/>
        </p:nvGrpSpPr>
        <p:grpSpPr>
          <a:xfrm>
            <a:off x="370114" y="3233963"/>
            <a:ext cx="4923319" cy="864000"/>
            <a:chOff x="370114" y="3233963"/>
            <a:chExt cx="4923319" cy="864000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1958A34D-56D9-0203-371E-F8E933E95266}"/>
                </a:ext>
              </a:extLst>
            </p:cNvPr>
            <p:cNvSpPr txBox="1"/>
            <p:nvPr/>
          </p:nvSpPr>
          <p:spPr>
            <a:xfrm>
              <a:off x="370114" y="3385457"/>
              <a:ext cx="84189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2400" dirty="0">
                  <a:latin typeface="Calibri" panose="020F0502020204030204" pitchFamily="34" charset="0"/>
                  <a:cs typeface="Calibri" panose="020F0502020204030204" pitchFamily="34" charset="0"/>
                </a:rPr>
                <a:t>Since</a:t>
              </a:r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70E84BF1-3ED3-603C-8E22-ECC78308216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19199" y="3233963"/>
              <a:ext cx="2871139" cy="864000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1A660033-87D7-F89E-72D2-16F18D6CD2E2}"/>
                </a:ext>
              </a:extLst>
            </p:cNvPr>
            <p:cNvSpPr txBox="1"/>
            <p:nvPr/>
          </p:nvSpPr>
          <p:spPr>
            <a:xfrm>
              <a:off x="4180115" y="3385456"/>
              <a:ext cx="111331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2400" dirty="0">
                  <a:latin typeface="Calibri" panose="020F0502020204030204" pitchFamily="34" charset="0"/>
                  <a:cs typeface="Calibri" panose="020F0502020204030204" pitchFamily="34" charset="0"/>
                </a:rPr>
                <a:t>we find</a:t>
              </a: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5F44381F-F61C-647C-04B5-AE9BF656FC3E}"/>
              </a:ext>
            </a:extLst>
          </p:cNvPr>
          <p:cNvSpPr txBox="1"/>
          <p:nvPr/>
        </p:nvSpPr>
        <p:spPr>
          <a:xfrm>
            <a:off x="326573" y="5388429"/>
            <a:ext cx="85235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But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−1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so if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−1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∝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, then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∝ 1/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, and so from the square roots of the diagonal elements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A6A7E9B-F787-A7E7-B747-4A6D124EA5D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05993" y="5770336"/>
            <a:ext cx="1485900" cy="5207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10C250F-1D81-E94E-503E-0CCFD42C63C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8215" y="4286250"/>
            <a:ext cx="8153400" cy="87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3253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TAE 2023 / Parameter Estimation, Hands-on Session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B40BDD0-F9F0-7A0C-68A7-65F7DA97F9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303" y="598714"/>
            <a:ext cx="7929612" cy="5887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2622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TAE 2023 / Parameter Estimation, Hands-on Session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05BF17F-78AE-84E8-B473-05F8E865C2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7480"/>
            <a:ext cx="9144000" cy="3462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4246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TAE 2023 / Parameter Estimation, Hands-on Session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DC7FAD3-734A-F081-E2C4-A58054B76B76}"/>
              </a:ext>
            </a:extLst>
          </p:cNvPr>
          <p:cNvSpPr txBox="1"/>
          <p:nvPr/>
        </p:nvSpPr>
        <p:spPr>
          <a:xfrm>
            <a:off x="370115" y="381000"/>
            <a:ext cx="84146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1(e)  By including the auxiliary measurement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one uses more information about</a:t>
            </a:r>
            <a:r>
              <a:rPr lang="el-GR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ξ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and thus the covariance ellipse shrinks.  This reduces the standard deviations of the MLEs for both </a:t>
            </a:r>
            <a:r>
              <a:rPr lang="el-GR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ξ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el-GR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E5F0B6E-6B40-C821-6197-8B08AB1066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2229" y="2797936"/>
            <a:ext cx="4517571" cy="354039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CD99A6D-A765-782C-FAB3-38A47C8707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6028" y="1807811"/>
            <a:ext cx="5055507" cy="706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8408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24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TAE 2023 / Parameter Estimation, Hands-on Session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6D97A29-CFD4-DE1F-EB89-CD06E4776D45}"/>
              </a:ext>
            </a:extLst>
          </p:cNvPr>
          <p:cNvSpPr txBox="1"/>
          <p:nvPr/>
        </p:nvSpPr>
        <p:spPr>
          <a:xfrm>
            <a:off x="1905001" y="228599"/>
            <a:ext cx="54149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6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ln</a:t>
            </a:r>
            <a:r>
              <a:rPr lang="en-US" sz="3600" i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</a:t>
            </a:r>
            <a:r>
              <a:rPr lang="en-US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 a class, binned data,...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49C912F-07D4-4C73-245C-06A108DB8F6D}"/>
              </a:ext>
            </a:extLst>
          </p:cNvPr>
          <p:cNvSpPr txBox="1"/>
          <p:nvPr/>
        </p:nvSpPr>
        <p:spPr>
          <a:xfrm>
            <a:off x="478971" y="914400"/>
            <a:ext cx="814251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Sometimes it is convenient to have the function being minimized as a method of a class.  An example of this is shown in the program </a:t>
            </a:r>
            <a:r>
              <a:rPr lang="en-US" sz="24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histFit.py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(in same directory), which does the same fit as in </a:t>
            </a:r>
            <a:r>
              <a:rPr lang="en-US" sz="24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mlFit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but with a histogram of the data: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2057589-B6A4-9ED8-C4F1-C6BA65016C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8685" y="2656004"/>
            <a:ext cx="5311321" cy="3815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5563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TAE 2023 / Parameter Estimation, Hands-on Session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98E8C64-80B3-887C-D65B-3676979897C0}"/>
              </a:ext>
            </a:extLst>
          </p:cNvPr>
          <p:cNvSpPr txBox="1"/>
          <p:nvPr/>
        </p:nvSpPr>
        <p:spPr>
          <a:xfrm>
            <a:off x="1992084" y="272142"/>
            <a:ext cx="55318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Introduction to the exercises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8F89FF5-943D-FDC1-3E5A-F3F74CD1B3C7}"/>
              </a:ext>
            </a:extLst>
          </p:cNvPr>
          <p:cNvSpPr txBox="1"/>
          <p:nvPr/>
        </p:nvSpPr>
        <p:spPr>
          <a:xfrm>
            <a:off x="315686" y="1077685"/>
            <a:ext cx="8458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Consider a pdf for continuous random variable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(truncate and renormalize in 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≤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x 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≤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max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9C243A7-CE78-2DAB-777D-A1761CBE9C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8887" y="2012043"/>
            <a:ext cx="5555613" cy="82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7C9DC01-A3D2-D26B-E63A-B371A5E6FA38}"/>
              </a:ext>
            </a:extLst>
          </p:cNvPr>
          <p:cNvSpPr txBox="1"/>
          <p:nvPr/>
        </p:nvSpPr>
        <p:spPr>
          <a:xfrm>
            <a:off x="337460" y="3102430"/>
            <a:ext cx="4386940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= parameter of interest ,</a:t>
            </a:r>
          </a:p>
          <a:p>
            <a:pPr algn="l"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gives signal rate.</a:t>
            </a:r>
          </a:p>
          <a:p>
            <a:pPr algn="l"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Depending on context, take 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ξ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l-GR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as nuisance parameters or fixed.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Generate </a:t>
            </a:r>
            <a:r>
              <a:rPr lang="en-US" sz="24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i.i.d.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sample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,...,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i="1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2400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Estimate 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(and other params.)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00E4EE91-B0D5-32DC-658E-9E8D2244E901}"/>
              </a:ext>
            </a:extLst>
          </p:cNvPr>
          <p:cNvGrpSpPr/>
          <p:nvPr/>
        </p:nvGrpSpPr>
        <p:grpSpPr>
          <a:xfrm>
            <a:off x="4887627" y="2852056"/>
            <a:ext cx="4343459" cy="3257355"/>
            <a:chOff x="4169169" y="3080656"/>
            <a:chExt cx="4343459" cy="3257355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F9F2453F-EDBB-42C3-3863-298D16EF103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69169" y="3080656"/>
              <a:ext cx="4343459" cy="3257355"/>
            </a:xfrm>
            <a:prstGeom prst="rect">
              <a:avLst/>
            </a:prstGeom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64ECF413-0D67-76B5-5C46-3C1920C5D3F9}"/>
                </a:ext>
              </a:extLst>
            </p:cNvPr>
            <p:cNvSpPr/>
            <p:nvPr/>
          </p:nvSpPr>
          <p:spPr>
            <a:xfrm>
              <a:off x="6694714" y="3548743"/>
              <a:ext cx="1230086" cy="2830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569266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TAE 2023 / Parameter Estimation, Hands-on Session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98E8C64-80B3-887C-D65B-3676979897C0}"/>
              </a:ext>
            </a:extLst>
          </p:cNvPr>
          <p:cNvSpPr txBox="1"/>
          <p:nvPr/>
        </p:nvSpPr>
        <p:spPr>
          <a:xfrm>
            <a:off x="827313" y="185057"/>
            <a:ext cx="78670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Fitting with MINUIT (python or root/C++)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E213ED8-B299-CD17-38B3-801F196B2A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8857" y="1110420"/>
            <a:ext cx="9144000" cy="5094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924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TAE 2023 / Parameter Estimation, Hands-on Session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AE22293-9E81-DEEE-3626-5BC209E234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426" y="718457"/>
            <a:ext cx="7654515" cy="567660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DAAC056-FF2C-8A11-15F8-2004E973C09B}"/>
              </a:ext>
            </a:extLst>
          </p:cNvPr>
          <p:cNvSpPr txBox="1"/>
          <p:nvPr/>
        </p:nvSpPr>
        <p:spPr>
          <a:xfrm>
            <a:off x="576943" y="130628"/>
            <a:ext cx="56541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mlFit.py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(also </a:t>
            </a:r>
            <a:r>
              <a:rPr lang="en-US" sz="24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jupyter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notebook </a:t>
            </a:r>
            <a:r>
              <a:rPr lang="en-US" sz="24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mlFit.ipynb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786847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TAE 2023 / Parameter Estimation, Hands-on Session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50343EA-0516-4F0B-50F7-6001DEABF55A}"/>
              </a:ext>
            </a:extLst>
          </p:cNvPr>
          <p:cNvSpPr txBox="1"/>
          <p:nvPr/>
        </p:nvSpPr>
        <p:spPr>
          <a:xfrm>
            <a:off x="631371" y="620484"/>
            <a:ext cx="29439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Define the fit function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EB52FC7-41A1-43F7-8184-FF6A7AE1D8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1775" y="1242287"/>
            <a:ext cx="9144000" cy="171731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68D047B-A3B7-6E28-FF5C-032FAC942402}"/>
              </a:ext>
            </a:extLst>
          </p:cNvPr>
          <p:cNvSpPr txBox="1"/>
          <p:nvPr/>
        </p:nvSpPr>
        <p:spPr>
          <a:xfrm>
            <a:off x="544286" y="3374570"/>
            <a:ext cx="24561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Generate the data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89F31A9-54E6-50D0-4D25-2828924C55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825055"/>
            <a:ext cx="9144000" cy="2081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719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TAE 2023 / Parameter Estimation, Hands-on Session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AB980F0-83C1-378B-25C8-2B581DEF05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54732"/>
            <a:ext cx="9144000" cy="374853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70AB3F0-02F3-A436-D1DE-1E4C0A9B9ADF}"/>
              </a:ext>
            </a:extLst>
          </p:cNvPr>
          <p:cNvSpPr txBox="1"/>
          <p:nvPr/>
        </p:nvSpPr>
        <p:spPr>
          <a:xfrm>
            <a:off x="489857" y="522514"/>
            <a:ext cx="17972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Set up the fit</a:t>
            </a:r>
          </a:p>
        </p:txBody>
      </p:sp>
    </p:spTree>
    <p:extLst>
      <p:ext uri="{BB962C8B-B14F-4D97-AF65-F5344CB8AC3E}">
        <p14:creationId xmlns:p14="http://schemas.microsoft.com/office/powerpoint/2010/main" val="3051490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TAE 2023 / Parameter Estimation, Hands-on Session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7928B03-E39B-E8E7-DC3A-7A0C6D805C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20066"/>
            <a:ext cx="9144000" cy="470900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82FBCA5-26B2-FDC9-A398-C6C80877E1D5}"/>
              </a:ext>
            </a:extLst>
          </p:cNvPr>
          <p:cNvSpPr txBox="1"/>
          <p:nvPr/>
        </p:nvSpPr>
        <p:spPr>
          <a:xfrm>
            <a:off x="468086" y="381000"/>
            <a:ext cx="46333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 the fit, get errors, extract results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93D5FCD-57F0-0DBC-2257-FB5047D1293A}"/>
              </a:ext>
            </a:extLst>
          </p:cNvPr>
          <p:cNvSpPr txBox="1"/>
          <p:nvPr/>
        </p:nvSpPr>
        <p:spPr>
          <a:xfrm>
            <a:off x="381000" y="5878286"/>
            <a:ext cx="25455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Make some plots...</a:t>
            </a:r>
          </a:p>
        </p:txBody>
      </p:sp>
    </p:spTree>
    <p:extLst>
      <p:ext uri="{BB962C8B-B14F-4D97-AF65-F5344CB8AC3E}">
        <p14:creationId xmlns:p14="http://schemas.microsoft.com/office/powerpoint/2010/main" val="1424073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TAE 2023 / Parameter Estimation, Hands-on Session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753BD65D-C760-B54D-B3B0-0E6E0B701605}"/>
              </a:ext>
            </a:extLst>
          </p:cNvPr>
          <p:cNvSpPr txBox="1">
            <a:spLocks noChangeArrowheads="1"/>
          </p:cNvSpPr>
          <p:nvPr/>
        </p:nvSpPr>
        <p:spPr>
          <a:xfrm>
            <a:off x="139700" y="260122"/>
            <a:ext cx="8467725" cy="820737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Approximate confidence intervals/regions </a:t>
            </a:r>
            <a:br>
              <a:rPr lang="en-US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</a:br>
            <a:r>
              <a:rPr lang="en-US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from the likelihood function</a:t>
            </a:r>
            <a:endParaRPr lang="en-GB" altLang="en-US" sz="3200" dirty="0">
              <a:solidFill>
                <a:srgbClr val="0070C0"/>
              </a:solidFill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</p:txBody>
      </p:sp>
      <p:sp>
        <p:nvSpPr>
          <p:cNvPr id="7" name="TextBox 1">
            <a:extLst>
              <a:ext uri="{FF2B5EF4-FFF2-40B4-BE49-F238E27FC236}">
                <a16:creationId xmlns:a16="http://schemas.microsoft.com/office/drawing/2014/main" id="{BEA7DDA5-DB97-934E-997B-F5DB7C0351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7063" y="1358900"/>
            <a:ext cx="84566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Suppose we test parameter value(s) </a:t>
            </a:r>
            <a:r>
              <a:rPr lang="el-GR" altLang="en-US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= (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1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, ...,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i="1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) 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using the ratio</a:t>
            </a: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1C7466B2-8669-E54E-BF4B-B677D066FE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7175" y="2159000"/>
            <a:ext cx="19050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>
            <a:extLst>
              <a:ext uri="{FF2B5EF4-FFF2-40B4-BE49-F238E27FC236}">
                <a16:creationId xmlns:a16="http://schemas.microsoft.com/office/drawing/2014/main" id="{7D588946-A569-0144-9494-F740A06A56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7150" y="2239963"/>
            <a:ext cx="19939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4">
            <a:extLst>
              <a:ext uri="{FF2B5EF4-FFF2-40B4-BE49-F238E27FC236}">
                <a16:creationId xmlns:a16="http://schemas.microsoft.com/office/drawing/2014/main" id="{930862C1-AD33-D344-9A76-5FABB522A3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2613" y="3122613"/>
            <a:ext cx="8053387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Lower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λ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l-GR" altLang="en-US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)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means worse agreement between data and hypothesized </a:t>
            </a:r>
            <a:r>
              <a:rPr lang="el-GR" altLang="en-US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 Equivalently, usually define</a:t>
            </a:r>
          </a:p>
        </p:txBody>
      </p:sp>
      <p:pic>
        <p:nvPicPr>
          <p:cNvPr id="11" name="Picture 5">
            <a:extLst>
              <a:ext uri="{FF2B5EF4-FFF2-40B4-BE49-F238E27FC236}">
                <a16:creationId xmlns:a16="http://schemas.microsoft.com/office/drawing/2014/main" id="{52FF2919-51AE-2841-8236-8B8B3A459F7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9713" y="4130675"/>
            <a:ext cx="22098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6">
            <a:extLst>
              <a:ext uri="{FF2B5EF4-FFF2-40B4-BE49-F238E27FC236}">
                <a16:creationId xmlns:a16="http://schemas.microsoft.com/office/drawing/2014/main" id="{2BDCB8C5-1A67-FC48-8447-44B4C3D220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2775" y="4676775"/>
            <a:ext cx="792031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 higher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t</a:t>
            </a:r>
            <a:r>
              <a:rPr lang="el-GR" altLang="en-US" b="1" i="1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means worse agreement between </a:t>
            </a:r>
            <a:r>
              <a:rPr lang="el-GR" altLang="en-US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and the data.</a:t>
            </a:r>
          </a:p>
        </p:txBody>
      </p:sp>
      <p:sp>
        <p:nvSpPr>
          <p:cNvPr id="13" name="TextBox 7">
            <a:extLst>
              <a:ext uri="{FF2B5EF4-FFF2-40B4-BE49-F238E27FC236}">
                <a16:creationId xmlns:a16="http://schemas.microsoft.com/office/drawing/2014/main" id="{A33EB83B-9248-CC4A-B282-03422D3382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3100" y="5588000"/>
            <a:ext cx="299114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-value of </a:t>
            </a:r>
            <a:r>
              <a:rPr lang="el-GR" altLang="en-US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therefore </a:t>
            </a:r>
          </a:p>
        </p:txBody>
      </p:sp>
      <p:pic>
        <p:nvPicPr>
          <p:cNvPr id="14" name="Picture 8">
            <a:extLst>
              <a:ext uri="{FF2B5EF4-FFF2-40B4-BE49-F238E27FC236}">
                <a16:creationId xmlns:a16="http://schemas.microsoft.com/office/drawing/2014/main" id="{ACEBE88A-A5B7-4741-B052-05C17BBC9FF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8925" y="5437188"/>
            <a:ext cx="3098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9">
            <a:extLst>
              <a:ext uri="{FF2B5EF4-FFF2-40B4-BE49-F238E27FC236}">
                <a16:creationId xmlns:a16="http://schemas.microsoft.com/office/drawing/2014/main" id="{AEF4099F-2205-AB45-BECB-D06A02B93C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72288" y="6156325"/>
            <a:ext cx="130356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need pdf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E43DF0D7-730A-224D-AE79-71E5A8F23F7F}"/>
              </a:ext>
            </a:extLst>
          </p:cNvPr>
          <p:cNvCxnSpPr>
            <a:cxnSpLocks/>
          </p:cNvCxnSpPr>
          <p:nvPr/>
        </p:nvCxnSpPr>
        <p:spPr>
          <a:xfrm flipH="1" flipV="1">
            <a:off x="6422571" y="6106886"/>
            <a:ext cx="337459" cy="293915"/>
          </a:xfrm>
          <a:prstGeom prst="straightConnector1">
            <a:avLst/>
          </a:prstGeom>
          <a:ln>
            <a:solidFill>
              <a:srgbClr val="CC33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6863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defRPr sz="2400" dirty="0" smtClean="0">
            <a:solidFill>
              <a:srgbClr val="0070C0"/>
            </a:solidFill>
            <a:latin typeface="Calibri" panose="020F0502020204030204" pitchFamily="34" charset="0"/>
            <a:cs typeface="Calibri" panose="020F0502020204030204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29245</TotalTime>
  <Words>1300</Words>
  <Application>Microsoft Macintosh PowerPoint</Application>
  <PresentationFormat>On-screen Show (4:3)</PresentationFormat>
  <Paragraphs>160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Arial</vt:lpstr>
      <vt:lpstr>Calibri</vt:lpstr>
      <vt:lpstr>Courier New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Cowan, G</dc:creator>
  <cp:lastModifiedBy>Cowan, G</cp:lastModifiedBy>
  <cp:revision>734</cp:revision>
  <dcterms:created xsi:type="dcterms:W3CDTF">2020-05-18T17:44:39Z</dcterms:created>
  <dcterms:modified xsi:type="dcterms:W3CDTF">2023-08-31T21:59:45Z</dcterms:modified>
</cp:coreProperties>
</file>