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1651" r:id="rId2"/>
    <p:sldId id="1577" r:id="rId3"/>
    <p:sldId id="1623" r:id="rId4"/>
    <p:sldId id="1457" r:id="rId5"/>
    <p:sldId id="1539" r:id="rId6"/>
    <p:sldId id="1631" r:id="rId7"/>
    <p:sldId id="1632" r:id="rId8"/>
    <p:sldId id="1633" r:id="rId9"/>
    <p:sldId id="1634" r:id="rId10"/>
    <p:sldId id="1531" r:id="rId11"/>
    <p:sldId id="1636" r:id="rId12"/>
    <p:sldId id="1637" r:id="rId13"/>
    <p:sldId id="1638" r:id="rId14"/>
    <p:sldId id="1532" r:id="rId15"/>
    <p:sldId id="1533" r:id="rId16"/>
    <p:sldId id="1534" r:id="rId17"/>
    <p:sldId id="1546" r:id="rId18"/>
    <p:sldId id="1537" r:id="rId19"/>
    <p:sldId id="1535" r:id="rId20"/>
    <p:sldId id="1538" r:id="rId21"/>
    <p:sldId id="1536" r:id="rId22"/>
    <p:sldId id="1624" r:id="rId23"/>
    <p:sldId id="1625" r:id="rId24"/>
    <p:sldId id="1595" r:id="rId25"/>
    <p:sldId id="1596" r:id="rId26"/>
    <p:sldId id="1548" r:id="rId27"/>
    <p:sldId id="1652" r:id="rId28"/>
    <p:sldId id="1599" r:id="rId29"/>
    <p:sldId id="1600" r:id="rId30"/>
    <p:sldId id="1626" r:id="rId31"/>
    <p:sldId id="1627" r:id="rId32"/>
    <p:sldId id="1639" r:id="rId33"/>
    <p:sldId id="1640" r:id="rId34"/>
    <p:sldId id="1641" r:id="rId35"/>
    <p:sldId id="1601" r:id="rId36"/>
    <p:sldId id="1602" r:id="rId37"/>
    <p:sldId id="1603" r:id="rId38"/>
    <p:sldId id="1650" r:id="rId39"/>
    <p:sldId id="1604" r:id="rId40"/>
    <p:sldId id="1635" r:id="rId41"/>
    <p:sldId id="1606" r:id="rId42"/>
    <p:sldId id="1607" r:id="rId43"/>
    <p:sldId id="1608" r:id="rId44"/>
    <p:sldId id="1653" r:id="rId45"/>
    <p:sldId id="1642" r:id="rId46"/>
    <p:sldId id="1643" r:id="rId47"/>
    <p:sldId id="1648" r:id="rId48"/>
    <p:sldId id="1644" r:id="rId49"/>
    <p:sldId id="1649" r:id="rId50"/>
    <p:sldId id="1645" r:id="rId51"/>
    <p:sldId id="1593" r:id="rId52"/>
    <p:sldId id="1617" r:id="rId53"/>
    <p:sldId id="1618" r:id="rId54"/>
    <p:sldId id="1619" r:id="rId55"/>
    <p:sldId id="1587" r:id="rId56"/>
    <p:sldId id="1620" r:id="rId57"/>
    <p:sldId id="1579" r:id="rId58"/>
    <p:sldId id="1591" r:id="rId59"/>
    <p:sldId id="1621" r:id="rId60"/>
    <p:sldId id="1592" r:id="rId61"/>
    <p:sldId id="1610" r:id="rId62"/>
    <p:sldId id="1611" r:id="rId63"/>
    <p:sldId id="1616" r:id="rId64"/>
    <p:sldId id="1654" r:id="rId65"/>
    <p:sldId id="1629" r:id="rId66"/>
    <p:sldId id="1485" r:id="rId67"/>
    <p:sldId id="1630" r:id="rId6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2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Tutorial material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Tutorial material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25.png"/><Relationship Id="rId50" Type="http://schemas.openxmlformats.org/officeDocument/2006/relationships/customXml" Target="../ink/ink25.xml"/><Relationship Id="rId55" Type="http://schemas.openxmlformats.org/officeDocument/2006/relationships/image" Target="../media/image229.png"/><Relationship Id="rId7" Type="http://schemas.openxmlformats.org/officeDocument/2006/relationships/customXml" Target="../ink/ink3.xml"/><Relationship Id="rId2" Type="http://schemas.openxmlformats.org/officeDocument/2006/relationships/image" Target="../media/image45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5.xml"/><Relationship Id="rId24" Type="http://schemas.openxmlformats.org/officeDocument/2006/relationships/image" Target="../media/image214.png"/><Relationship Id="rId32" Type="http://schemas.openxmlformats.org/officeDocument/2006/relationships/customXml" Target="../ink/ink16.xml"/><Relationship Id="rId37" Type="http://schemas.openxmlformats.org/officeDocument/2006/relationships/image" Target="../media/image220.png"/><Relationship Id="rId40" Type="http://schemas.openxmlformats.org/officeDocument/2006/relationships/customXml" Target="../ink/ink20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29.xml"/><Relationship Id="rId5" Type="http://schemas.openxmlformats.org/officeDocument/2006/relationships/customXml" Target="../ink/ink2.xml"/><Relationship Id="rId61" Type="http://schemas.openxmlformats.org/officeDocument/2006/relationships/image" Target="../media/image232.png"/><Relationship Id="rId19" Type="http://schemas.openxmlformats.org/officeDocument/2006/relationships/customXml" Target="../ink/ink9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.xml"/><Relationship Id="rId12" Type="http://schemas.openxmlformats.org/officeDocument/2006/relationships/image" Target="../media/image20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image" Target="../media/image204.png"/><Relationship Id="rId9" Type="http://schemas.openxmlformats.org/officeDocument/2006/relationships/customXml" Target="../ink/ink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618" y="326457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56" y="362017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27310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Material for Tutorials </a:t>
            </a:r>
          </a:p>
          <a:p>
            <a:r>
              <a:rPr lang="en-GB" altLang="en-US" sz="24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(with solutions)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612B-3325-27DB-CD97-B9CA7A4E08D9}"/>
              </a:ext>
            </a:extLst>
          </p:cNvPr>
          <p:cNvSpPr txBox="1"/>
          <p:nvPr/>
        </p:nvSpPr>
        <p:spPr>
          <a:xfrm>
            <a:off x="237783" y="5896891"/>
            <a:ext cx="8735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[With thanks to Hans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Dembinski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Greg Ashton, Asher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Kaboth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and Enzo Canonero.]</a:t>
            </a:r>
          </a:p>
        </p:txBody>
      </p:sp>
    </p:spTree>
    <p:extLst>
      <p:ext uri="{BB962C8B-B14F-4D97-AF65-F5344CB8AC3E}">
        <p14:creationId xmlns:p14="http://schemas.microsoft.com/office/powerpoint/2010/main" val="40503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08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43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D641F6-56EA-79B9-75ED-196E0C93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" y="1861591"/>
            <a:ext cx="7772400" cy="37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1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A92E88-3941-1B78-1EF3-75ACBB4B9FFD}"/>
              </a:ext>
            </a:extLst>
          </p:cNvPr>
          <p:cNvGrpSpPr/>
          <p:nvPr/>
        </p:nvGrpSpPr>
        <p:grpSpPr>
          <a:xfrm>
            <a:off x="380999" y="1810236"/>
            <a:ext cx="7794172" cy="2702678"/>
            <a:chOff x="380999" y="1037350"/>
            <a:chExt cx="7794172" cy="27026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C3751-C97E-5E1C-F7FB-0214F05B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746365"/>
              <a:ext cx="7772400" cy="19936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C9CE33-0985-BE5D-AD2E-B1F31971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771" y="1037350"/>
              <a:ext cx="7772400" cy="60311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8FA2DC7-F0E2-8FB3-8176-563C45A06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4704759"/>
            <a:ext cx="7772400" cy="1628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8DFBFB-D7DB-3F1D-3BBE-6DDB9EAF8522}"/>
              </a:ext>
            </a:extLst>
          </p:cNvPr>
          <p:cNvSpPr txBox="1"/>
          <p:nvPr/>
        </p:nvSpPr>
        <p:spPr>
          <a:xfrm>
            <a:off x="544286" y="1066800"/>
            <a:ext cx="648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1b,c)  show standard deviation of estimator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1/√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37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4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d,e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025D2-3B95-466D-C1B6-F199833D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4" y="1468718"/>
            <a:ext cx="8132736" cy="49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8CB75-C1B4-FE7D-D1B9-ECD964FCE5BC}"/>
              </a:ext>
            </a:extLst>
          </p:cNvPr>
          <p:cNvSpPr txBox="1"/>
          <p:nvPr/>
        </p:nvSpPr>
        <p:spPr>
          <a:xfrm>
            <a:off x="468086" y="914400"/>
            <a:ext cx="610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1d,e)  Investigate effect of nuisance parameters</a:t>
            </a:r>
          </a:p>
        </p:txBody>
      </p:sp>
    </p:spTree>
    <p:extLst>
      <p:ext uri="{BB962C8B-B14F-4D97-AF65-F5344CB8AC3E}">
        <p14:creationId xmlns:p14="http://schemas.microsoft.com/office/powerpoint/2010/main" val="257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D39BD-1BCE-7191-3926-03A5473A6C64}"/>
              </a:ext>
            </a:extLst>
          </p:cNvPr>
          <p:cNvSpPr txBox="1"/>
          <p:nvPr/>
        </p:nvSpPr>
        <p:spPr>
          <a:xfrm>
            <a:off x="653143" y="283029"/>
            <a:ext cx="5454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regions at CL = 68.3% and 95%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28905-20D2-83D2-BC9F-6D4645738EF5}"/>
              </a:ext>
            </a:extLst>
          </p:cNvPr>
          <p:cNvSpPr txBox="1"/>
          <p:nvPr/>
        </p:nvSpPr>
        <p:spPr>
          <a:xfrm>
            <a:off x="740228" y="864362"/>
            <a:ext cx="47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v2, user can set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= 1 −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65D98-E7B7-2211-5910-C89502E9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396093"/>
            <a:ext cx="8077200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3F1E37-E0B9-A427-BA80-2C1F3DFF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51" y="1986797"/>
            <a:ext cx="5364862" cy="42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111" y="348368"/>
            <a:ext cx="3110915" cy="8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10243" y="1188690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25" y="1839494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10243" y="2746101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10243" y="5626072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443" y="6041570"/>
            <a:ext cx="14859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08651A-2AAE-0F53-3E06-3865C590F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58" y="3659499"/>
            <a:ext cx="4503085" cy="79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B65F91-41EE-CBED-2C50-F73DD4BBD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698886"/>
            <a:ext cx="5057747" cy="75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390ED1-8385-7AA1-F772-826847381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3402" y="4734886"/>
            <a:ext cx="313033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446313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C3975-F478-700A-17BE-C63FF3D2F2A8}"/>
              </a:ext>
            </a:extLst>
          </p:cNvPr>
          <p:cNvSpPr txBox="1"/>
          <p:nvPr/>
        </p:nvSpPr>
        <p:spPr>
          <a:xfrm>
            <a:off x="1000358" y="1219198"/>
            <a:ext cx="73165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			Maximum Likelihood fitting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Confidence regions from log-likelihood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			Bayesian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Markov Chain Monte Carlo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3:		  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----------------------------------------------------------------------------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 (extra):	Student’s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2D7B3E-C588-632B-4DC9-E1D2090D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9" y="3593647"/>
            <a:ext cx="3980484" cy="29083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364671" y="136328"/>
            <a:ext cx="841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17FFC-80A8-087E-815D-9520AA15ECF9}"/>
              </a:ext>
            </a:extLst>
          </p:cNvPr>
          <p:cNvSpPr txBox="1"/>
          <p:nvPr/>
        </p:nvSpPr>
        <p:spPr>
          <a:xfrm>
            <a:off x="4261757" y="4390580"/>
            <a:ext cx="451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 index, name, estimate, standard deviation: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0 theta       =  0.207539  +/-  0.047847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3 xi          =  5.041306  +/-  0.391524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BDFFB-A75D-C923-CEC9-FDB49436722D}"/>
              </a:ext>
            </a:extLst>
          </p:cNvPr>
          <p:cNvSpPr txBox="1"/>
          <p:nvPr/>
        </p:nvSpPr>
        <p:spPr>
          <a:xfrm>
            <a:off x="1649081" y="1596589"/>
            <a:ext cx="6042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 including measurement to constrain xi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 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 of xi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sigma_u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</a:t>
            </a:r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 of u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= par[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*((xi-u)/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sigma_u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)**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BE8EB-32F4-F5A7-D728-01338882A1B1}"/>
              </a:ext>
            </a:extLst>
          </p:cNvPr>
          <p:cNvSpPr txBox="1"/>
          <p:nvPr/>
        </p:nvSpPr>
        <p:spPr>
          <a:xfrm>
            <a:off x="776551" y="5827165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1/2</a:t>
            </a:r>
          </a:p>
        </p:txBody>
      </p:sp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1170-8258-E4AB-CA93-D656F21B1D50}"/>
              </a:ext>
            </a:extLst>
          </p:cNvPr>
          <p:cNvSpPr txBox="1"/>
          <p:nvPr/>
        </p:nvSpPr>
        <p:spPr>
          <a:xfrm>
            <a:off x="1883735" y="249865"/>
            <a:ext cx="53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using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E4D8-A9E2-5E12-6B37-98CC46459565}"/>
              </a:ext>
            </a:extLst>
          </p:cNvPr>
          <p:cNvSpPr txBox="1"/>
          <p:nvPr/>
        </p:nvSpPr>
        <p:spPr>
          <a:xfrm>
            <a:off x="439247" y="1380457"/>
            <a:ext cx="43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earlier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only argument of the log-likelihood function was the parameter array, and the data array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entered as global (usually not a good idea):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85C7-6D1D-B967-F725-78EDF10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28" y="1175848"/>
            <a:ext cx="4369282" cy="30639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C4242-B187-0BC8-191E-DD87F375086E}"/>
              </a:ext>
            </a:extLst>
          </p:cNvPr>
          <p:cNvGrpSpPr/>
          <p:nvPr/>
        </p:nvGrpSpPr>
        <p:grpSpPr>
          <a:xfrm>
            <a:off x="439247" y="4150184"/>
            <a:ext cx="5283200" cy="1961442"/>
            <a:chOff x="364819" y="3885308"/>
            <a:chExt cx="5283200" cy="1961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D72DE-E143-9E82-FEBA-75827377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19" y="3885308"/>
              <a:ext cx="4432300" cy="96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DBE6DA-A0C0-416B-DBF7-420CF91A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19" y="5414950"/>
              <a:ext cx="5283200" cy="431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C2732-E6E8-15A6-1472-C771EC8EEA8F}"/>
                </a:ext>
              </a:extLst>
            </p:cNvPr>
            <p:cNvSpPr txBox="1"/>
            <p:nvPr/>
          </p:nvSpPr>
          <p:spPr>
            <a:xfrm>
              <a:off x="1339702" y="490703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0F6D1-EC5F-60AF-168E-2763301DE31B}"/>
              </a:ext>
            </a:extLst>
          </p:cNvPr>
          <p:cNvSpPr txBox="1"/>
          <p:nvPr/>
        </p:nvSpPr>
        <p:spPr>
          <a:xfrm>
            <a:off x="341313" y="9463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data can be avoided if we make the objective function a method of a class: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5712-1AE8-C575-C40F-6B8B85AA28B1}"/>
              </a:ext>
            </a:extLst>
          </p:cNvPr>
          <p:cNvSpPr txBox="1"/>
          <p:nvPr/>
        </p:nvSpPr>
        <p:spPr>
          <a:xfrm>
            <a:off x="2460172" y="228599"/>
            <a:ext cx="365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282C5-403F-ECC9-64EF-8935ADB5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64" y="1848823"/>
            <a:ext cx="6509656" cy="4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725DF-BD07-C059-64CD-7ECCA091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376"/>
            <a:ext cx="7772400" cy="4829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371600" y="429696"/>
            <a:ext cx="568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(continued)</a:t>
            </a:r>
          </a:p>
        </p:txBody>
      </p:sp>
    </p:spTree>
    <p:extLst>
      <p:ext uri="{BB962C8B-B14F-4D97-AF65-F5344CB8AC3E}">
        <p14:creationId xmlns:p14="http://schemas.microsoft.com/office/powerpoint/2010/main" val="2057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602359" y="320839"/>
            <a:ext cx="529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8527C-04D0-B31B-5D33-B9FFBA90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091138"/>
            <a:ext cx="7772400" cy="3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530001" y="1131285"/>
            <a:ext cx="843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522654" y="252186"/>
            <a:ext cx="809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 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37579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75571" y="946226"/>
            <a:ext cx="84364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materials for the tutorials can be found 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https://www.pp.rhul.ac.uk/~cowan/stat/exercises/fitting/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involve some paper-and-pencil calculations and running/modifying python programs.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use python on your own computer, you will need to install the package </a:t>
            </a:r>
            <a:r>
              <a:rPr lang="en-GB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(should just work with “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pip install 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”). See: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pypi.org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/project/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Alternatively, you can run the code in google </a:t>
            </a:r>
            <a:r>
              <a:rPr lang="en-GB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colaboratory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Please see the school’s website for further information on how to access and run the software.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2534439" y="219528"/>
            <a:ext cx="3476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Materials</a:t>
            </a:r>
          </a:p>
        </p:txBody>
      </p:sp>
    </p:spTree>
    <p:extLst>
      <p:ext uri="{BB962C8B-B14F-4D97-AF65-F5344CB8AC3E}">
        <p14:creationId xmlns:p14="http://schemas.microsoft.com/office/powerpoint/2010/main" val="37458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82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7044-F54F-3F87-6CF2-455A0A0D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86862"/>
            <a:ext cx="7772400" cy="38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Investigate effect of data sample size, fixing parameters and length of MCMC chains.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6-A8FF-AB17-7E1C-FC43B3A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109"/>
            <a:ext cx="7772400" cy="22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E55F3-7769-C81D-5596-56918CDDCACF}"/>
              </a:ext>
            </a:extLst>
          </p:cNvPr>
          <p:cNvSpPr txBox="1"/>
          <p:nvPr/>
        </p:nvSpPr>
        <p:spPr>
          <a:xfrm>
            <a:off x="417287" y="4278969"/>
            <a:ext cx="440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Investigate changing the prior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AC397-567F-B38C-B673-6E8621C7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" y="5026013"/>
            <a:ext cx="7772400" cy="5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04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66799"/>
            <a:ext cx="63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Include auxiliary measurement to constrain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762E8-655E-35EF-D3C8-F76E4DB8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6436"/>
            <a:ext cx="7772400" cy="1266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33DE-6ED1-9EF4-3172-C5E1957CB0FB}"/>
              </a:ext>
            </a:extLst>
          </p:cNvPr>
          <p:cNvSpPr txBox="1"/>
          <p:nvPr/>
        </p:nvSpPr>
        <p:spPr>
          <a:xfrm>
            <a:off x="402771" y="3287486"/>
            <a:ext cx="635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 Investigate point and interval estimates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AF940-F3F1-16B4-8E63-B788FE7E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5" y="3859512"/>
            <a:ext cx="77724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1DEDA1-D3C9-64D5-7587-28AEE44A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9" y="1874820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FE3D061-12B4-A6D8-5BCF-0D7B7385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8" y="1621512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4049C4-A936-F6B8-5251-FA35D4DB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1857957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136004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791738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249811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385457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900535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5000043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565514"/>
            <a:ext cx="1816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990690"/>
            <a:ext cx="826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number of iterations to 100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EA1B5-260D-A2D7-7E73-0C1C2407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5" y="1806265"/>
            <a:ext cx="5760000" cy="43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734A6-9D2B-D776-7647-0078DF49D134}"/>
              </a:ext>
            </a:extLst>
          </p:cNvPr>
          <p:cNvSpPr txBox="1"/>
          <p:nvPr/>
        </p:nvSpPr>
        <p:spPr>
          <a:xfrm>
            <a:off x="6320055" y="1849809"/>
            <a:ext cx="268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Regions of parameter space now sampled multiple times. </a:t>
            </a:r>
          </a:p>
        </p:txBody>
      </p:sp>
    </p:spTree>
    <p:extLst>
      <p:ext uri="{BB962C8B-B14F-4D97-AF65-F5344CB8AC3E}">
        <p14:creationId xmlns:p14="http://schemas.microsoft.com/office/powerpoint/2010/main" val="14463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Auxiliary measurement for 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ξ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460715" y="989799"/>
            <a:ext cx="822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an auxiliary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7BB92-7E7F-3276-F316-C94BD8971545}"/>
              </a:ext>
            </a:extLst>
          </p:cNvPr>
          <p:cNvSpPr txBox="1"/>
          <p:nvPr/>
        </p:nvSpPr>
        <p:spPr>
          <a:xfrm>
            <a:off x="533398" y="2732313"/>
            <a:ext cx="778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Marginals closer to Gaussian, ACF falls more quickly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AF82C-40F4-232F-3D4C-CE3BA9EA52B7}"/>
              </a:ext>
            </a:extLst>
          </p:cNvPr>
          <p:cNvSpPr txBox="1"/>
          <p:nvPr/>
        </p:nvSpPr>
        <p:spPr>
          <a:xfrm>
            <a:off x="438943" y="2020011"/>
            <a:ext cx="274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into likelihood: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4C7D96-676C-241A-7D25-E893A541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36" y="1875321"/>
            <a:ext cx="4994709" cy="8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527A9-DFE1-BCD6-77CA-790A2496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66" y="3307076"/>
            <a:ext cx="3870519" cy="30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D3B07-8CF4-21E3-DBD2-2C7C8F93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3" y="3307076"/>
            <a:ext cx="408717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86458" y="1109511"/>
            <a:ext cx="8436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ml_fit_exericise.pdf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done with the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does 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maximum-likelihood fit and analysis of the uncertainties.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there is a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does the same analysis but with histogram data (look at this later).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478525" y="241300"/>
            <a:ext cx="618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 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814842" y="150952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591344" y="851848"/>
            <a:ext cx="82225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estimates: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Posterior mode (MAP, coincides with MLE for constant prior).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median (invariant under monotonic transformation 	of parameter).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mean; coincides with above in large-sample limit.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Highest Probability Density (HPD) interval, shortest for a 	given probability content, not invariant under param. trans.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Central credible intervals, equal upper and lower tail areas, 	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Point estimate +/- standard deviation, std. dev. from MCMC 	sample or by approximating core of posterior as Gaussian 	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coincides with above in large-sample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083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1322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B3A533-CCC6-FD20-2D8D-1DA6F3F9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AC713-6678-0DD3-5B07-B2E9384CA250}"/>
              </a:ext>
            </a:extLst>
          </p:cNvPr>
          <p:cNvSpPr txBox="1"/>
          <p:nvPr/>
        </p:nvSpPr>
        <p:spPr>
          <a:xfrm>
            <a:off x="2291458" y="25057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6EACA-7BC5-F795-771A-49DBD0BAE919}"/>
              </a:ext>
            </a:extLst>
          </p:cNvPr>
          <p:cNvSpPr txBox="1"/>
          <p:nvPr/>
        </p:nvSpPr>
        <p:spPr>
          <a:xfrm>
            <a:off x="3879546" y="143440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0.3737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0.197936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0.351234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0.250764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[0.140056, 0.255816]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[0.118503, 0.583964]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[0.158557, 0.685847]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[0.093997, 0.392642]</a:t>
            </a:r>
          </a:p>
        </p:txBody>
      </p:sp>
    </p:spTree>
    <p:extLst>
      <p:ext uri="{BB962C8B-B14F-4D97-AF65-F5344CB8AC3E}">
        <p14:creationId xmlns:p14="http://schemas.microsoft.com/office/powerpoint/2010/main" val="25342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84CCC-A0B9-9236-A9F4-7761A6F1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A3BBC-B912-2F52-80B9-801A7328B035}"/>
              </a:ext>
            </a:extLst>
          </p:cNvPr>
          <p:cNvSpPr txBox="1"/>
          <p:nvPr/>
        </p:nvSpPr>
        <p:spPr>
          <a:xfrm>
            <a:off x="2286000" y="24814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 using auxiliary measurement for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ED7E1-2B8B-5BDF-546F-34B459CF8900}"/>
              </a:ext>
            </a:extLst>
          </p:cNvPr>
          <p:cNvSpPr txBox="1"/>
          <p:nvPr/>
        </p:nvSpPr>
        <p:spPr>
          <a:xfrm>
            <a:off x="3878443" y="143691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0.3516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0.200077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0.224898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0.212835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[0.149282, 0.250873]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[0.148481, 0.301314]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[0.156736, 0.291246]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[0.137607, 0.267077]</a:t>
            </a:r>
          </a:p>
        </p:txBody>
      </p:sp>
    </p:spTree>
    <p:extLst>
      <p:ext uri="{BB962C8B-B14F-4D97-AF65-F5344CB8AC3E}">
        <p14:creationId xmlns:p14="http://schemas.microsoft.com/office/powerpoint/2010/main" val="54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C58FFF-343B-085A-71EB-E24987FB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98380"/>
            <a:ext cx="432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409926" y="64219"/>
            <a:ext cx="662463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Tutorial 3:  Hypothesis Tests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98250B8-E0E3-D311-2569-C254AB01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5338"/>
            <a:ext cx="886732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hyp_test_exercise.pdf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hypTest.py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search for a signal like Dark Matter by counting events, and signal/background events are characterized by a variable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):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C8C295B-71F0-F47F-A72A-A82EA2AD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7" y="4634592"/>
            <a:ext cx="39386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first step, test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hypothesis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event: 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background hypothesis.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936ECA6-B3BE-A2D8-B7A0-737AFA84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1880"/>
            <a:ext cx="3276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619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253887" y="1060966"/>
            <a:ext cx="863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Find boundary of critical region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test event is background.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49F32-15C2-4D04-00A0-AE85D97C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5" y="1657976"/>
            <a:ext cx="7772400" cy="1256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C6E0D-9059-E471-9504-1F56BCD507F6}"/>
              </a:ext>
            </a:extLst>
          </p:cNvPr>
          <p:cNvSpPr txBox="1"/>
          <p:nvPr/>
        </p:nvSpPr>
        <p:spPr>
          <a:xfrm>
            <a:off x="348343" y="3278484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Find power of the test with respect to event being signal.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6EF57E-25C0-E574-28CA-56AEC8F9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3896730"/>
            <a:ext cx="7772400" cy="10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 an experiment,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select as s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expected numbers of signal, background.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66103-10E8-13C5-F0F1-AE784748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2074778"/>
            <a:ext cx="7772400" cy="19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70115" y="892629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Find signal purity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FDB9D-318A-5357-87E8-172EE5FA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1457002"/>
            <a:ext cx="7772400" cy="27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7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733A5-8D51-AB5B-CB39-304FF174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964063"/>
            <a:ext cx="7772400" cy="3808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03302-D0B9-E865-0D57-239354FFD1AB}"/>
              </a:ext>
            </a:extLst>
          </p:cNvPr>
          <p:cNvSpPr txBox="1"/>
          <p:nvPr/>
        </p:nvSpPr>
        <p:spPr>
          <a:xfrm>
            <a:off x="249611" y="951654"/>
            <a:ext cx="838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Suppose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are found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hypthesis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C454B-6E86-3F90-8D10-D6EC78D13F42}"/>
              </a:ext>
            </a:extLst>
          </p:cNvPr>
          <p:cNvSpPr txBox="1"/>
          <p:nvPr/>
        </p:nvSpPr>
        <p:spPr>
          <a:xfrm>
            <a:off x="398916" y="5892669"/>
            <a:ext cx="467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corresponding significance: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2985E-58CB-1C23-C4A2-74CAFD7D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18" y="5850452"/>
            <a:ext cx="1892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0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55913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  Find the expected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Find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maximizes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2EC2B-E944-A3CD-7560-E5BA1394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0" y="2139800"/>
            <a:ext cx="7772400" cy="24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273512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643239" y="187091"/>
            <a:ext cx="5871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48343" y="936172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1g)  Using the Monte Carlo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investigate the test of s=0 by using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each event (no cut).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D47F0-893A-807D-FCEB-507AEF33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1837855"/>
            <a:ext cx="7772400" cy="128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3927B-C030-3DDF-EA30-F0C00F8E4A7F}"/>
              </a:ext>
            </a:extLst>
          </p:cNvPr>
          <p:cNvSpPr txBox="1"/>
          <p:nvPr/>
        </p:nvSpPr>
        <p:spPr>
          <a:xfrm>
            <a:off x="348343" y="3269591"/>
            <a:ext cx="443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likelihood-ratio test statistic 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A3BA5-E0C3-0D35-7D24-1C854777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3977960"/>
            <a:ext cx="3187700" cy="82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54F7D-6F39-C165-DB5A-80B76B986367}"/>
              </a:ext>
            </a:extLst>
          </p:cNvPr>
          <p:cNvSpPr txBox="1"/>
          <p:nvPr/>
        </p:nvSpPr>
        <p:spPr>
          <a:xfrm>
            <a:off x="6624320" y="397796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i.e., no cut)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1FFE6-D162-CB1B-DEEF-FA62BBA9D18F}"/>
              </a:ext>
            </a:extLst>
          </p:cNvPr>
          <p:cNvSpPr txBox="1"/>
          <p:nvPr/>
        </p:nvSpPr>
        <p:spPr>
          <a:xfrm>
            <a:off x="435426" y="5192485"/>
            <a:ext cx="8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if possible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experiments and find the median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6FE92-47BB-797B-9497-3A89B90896C4}"/>
              </a:ext>
            </a:extLst>
          </p:cNvPr>
          <p:cNvSpPr txBox="1"/>
          <p:nvPr/>
        </p:nvSpPr>
        <p:spPr>
          <a:xfrm>
            <a:off x="7076049" y="279423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challenging</a:t>
            </a:r>
          </a:p>
        </p:txBody>
      </p:sp>
    </p:spTree>
    <p:extLst>
      <p:ext uri="{BB962C8B-B14F-4D97-AF65-F5344CB8AC3E}">
        <p14:creationId xmlns:p14="http://schemas.microsoft.com/office/powerpoint/2010/main" val="19482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88842" y="1961031"/>
            <a:ext cx="3146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code to: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-value of b,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significance,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29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88617-F0CB-9334-571E-458F00AD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98" y="2214605"/>
            <a:ext cx="4320000" cy="43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36431B-8CCE-1513-D161-481D7D55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44" y="3267587"/>
            <a:ext cx="2413000" cy="8001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605042" y="146819"/>
            <a:ext cx="71897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Size and power of test for event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0D2A0-6AF0-6B95-BD9C-317B4311095F}"/>
              </a:ext>
            </a:extLst>
          </p:cNvPr>
          <p:cNvSpPr txBox="1"/>
          <p:nvPr/>
        </p:nvSpPr>
        <p:spPr>
          <a:xfrm>
            <a:off x="425449" y="951564"/>
            <a:ext cx="360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(fix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3DF378-BF49-C3B1-D9A4-BACD52713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3" y="1480897"/>
            <a:ext cx="47879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4409A-855D-B11F-C75C-398AACD2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84" y="2478732"/>
            <a:ext cx="2844800" cy="57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A5A608-2B8C-FF80-341F-2B6E5EC63BF2}"/>
              </a:ext>
            </a:extLst>
          </p:cNvPr>
          <p:cNvSpPr txBox="1"/>
          <p:nvPr/>
        </p:nvSpPr>
        <p:spPr>
          <a:xfrm>
            <a:off x="370943" y="3391518"/>
            <a:ext cx="105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F84960-0913-023D-FF95-E6B05FA09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452" y="4039451"/>
            <a:ext cx="2311400" cy="7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B8E155-AD11-B557-D18D-429F7014A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043" y="4897770"/>
            <a:ext cx="1955800" cy="520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EEA045-55EA-2EF4-0588-ADE0D0184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936" y="5440949"/>
            <a:ext cx="2044700" cy="444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274427-2A33-1CD4-42AE-EA9AF0B4D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891" y="6036292"/>
            <a:ext cx="9271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2C01C-BDFD-B667-DD2C-2D8F9EEBB219}"/>
              </a:ext>
            </a:extLst>
          </p:cNvPr>
          <p:cNvSpPr txBox="1"/>
          <p:nvPr/>
        </p:nvSpPr>
        <p:spPr>
          <a:xfrm>
            <a:off x="293915" y="209313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1a,b)</a:t>
            </a:r>
          </a:p>
        </p:txBody>
      </p:sp>
    </p:spTree>
    <p:extLst>
      <p:ext uri="{BB962C8B-B14F-4D97-AF65-F5344CB8AC3E}">
        <p14:creationId xmlns:p14="http://schemas.microsoft.com/office/powerpoint/2010/main" val="33705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366996" y="199396"/>
            <a:ext cx="6660834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numbers of signal, background selected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16D15-2D2F-BC58-5A73-F5E5466AA7E6}"/>
              </a:ext>
            </a:extLst>
          </p:cNvPr>
          <p:cNvSpPr txBox="1"/>
          <p:nvPr/>
        </p:nvSpPr>
        <p:spPr>
          <a:xfrm>
            <a:off x="446314" y="1491343"/>
            <a:ext cx="735874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use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hypothesis (accept as candidate signal)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efficiency formulas from before: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19BA-4309-7D4B-3625-8F324570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3" y="3849804"/>
            <a:ext cx="40005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09570-8B68-9269-6E95-A8DFF9C2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3" y="3102181"/>
            <a:ext cx="2895600" cy="431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14E10C-9B78-DF20-029B-945E7A4B0318}"/>
              </a:ext>
            </a:extLst>
          </p:cNvPr>
          <p:cNvSpPr txBox="1"/>
          <p:nvPr/>
        </p:nvSpPr>
        <p:spPr>
          <a:xfrm>
            <a:off x="297543" y="4603401"/>
            <a:ext cx="380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numbers of events: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2B554-657C-1E33-3CBF-63B7AB977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13" y="5147824"/>
            <a:ext cx="36068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75643-5F4A-AE01-2015-FC44B2A00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985" y="5871346"/>
            <a:ext cx="4610100" cy="520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7BB2A5-8ABE-63AE-E145-E336A2B22C2E}"/>
              </a:ext>
            </a:extLst>
          </p:cNvPr>
          <p:cNvSpPr txBox="1"/>
          <p:nvPr/>
        </p:nvSpPr>
        <p:spPr>
          <a:xfrm>
            <a:off x="293915" y="209313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</a:t>
            </a:r>
          </a:p>
        </p:txBody>
      </p:sp>
    </p:spTree>
    <p:extLst>
      <p:ext uri="{BB962C8B-B14F-4D97-AF65-F5344CB8AC3E}">
        <p14:creationId xmlns:p14="http://schemas.microsoft.com/office/powerpoint/2010/main" val="24914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293915" y="166153"/>
            <a:ext cx="8429399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Purity of selected signal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87A9D-FEF9-E95C-146E-8C90C2ECFBFE}"/>
              </a:ext>
            </a:extLst>
          </p:cNvPr>
          <p:cNvSpPr txBox="1"/>
          <p:nvPr/>
        </p:nvSpPr>
        <p:spPr>
          <a:xfrm>
            <a:off x="500743" y="1023257"/>
            <a:ext cx="56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probability to be signal or background: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84C202-1E96-6E74-CF9E-3C1C066F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38" y="1720804"/>
            <a:ext cx="2984500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1F16F-B979-2085-B27E-93971F9B5FFC}"/>
              </a:ext>
            </a:extLst>
          </p:cNvPr>
          <p:cNvSpPr txBox="1"/>
          <p:nvPr/>
        </p:nvSpPr>
        <p:spPr>
          <a:xfrm>
            <a:off x="500743" y="3520884"/>
            <a:ext cx="45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purity from Bayes’ theorem: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C45EE8-A68C-7C43-C04F-AA1048A1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4199164"/>
            <a:ext cx="56896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CC8367-6344-A5FE-B525-B1596CC4B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926" y="5307311"/>
            <a:ext cx="2578100" cy="71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B32E48-2EFA-0457-3C2A-1F6550229409}"/>
              </a:ext>
            </a:extLst>
          </p:cNvPr>
          <p:cNvSpPr txBox="1"/>
          <p:nvPr/>
        </p:nvSpPr>
        <p:spPr>
          <a:xfrm>
            <a:off x="293915" y="20931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</a:t>
            </a:r>
          </a:p>
        </p:txBody>
      </p:sp>
    </p:spTree>
    <p:extLst>
      <p:ext uri="{BB962C8B-B14F-4D97-AF65-F5344CB8AC3E}">
        <p14:creationId xmlns:p14="http://schemas.microsoft.com/office/powerpoint/2010/main" val="25077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11DCFDA-13B6-001E-5425-8D5AD640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92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full experiment we will find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in the signal region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and we can model this with a Poisson distribution: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2FC30C-4AD4-1C34-3E9A-0EACF9EE1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2060575"/>
            <a:ext cx="376022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E65EB5EE-09E4-2F01-5222-A3C9760D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97200"/>
            <a:ext cx="84867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total expected events in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100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for a given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3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hypothesis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5D91DB4-2D70-7137-0795-6924EEBF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0" y="4695027"/>
            <a:ext cx="770727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1ED335B-F90D-25B8-1C4C-A52B2288B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805488"/>
            <a:ext cx="21909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CFFE1BA-5181-6ED2-A9E8-D262970FB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6925"/>
            <a:ext cx="461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corresponding significance: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7A8E7-4DE7-994C-FB06-537C2F1523D0}"/>
              </a:ext>
            </a:extLst>
          </p:cNvPr>
          <p:cNvSpPr txBox="1"/>
          <p:nvPr/>
        </p:nvSpPr>
        <p:spPr>
          <a:xfrm>
            <a:off x="246240" y="252066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BABDDA9-A417-84F3-9081-38861DE001B9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01160"/>
            <a:ext cx="744923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-only hypothesis 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91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22FAB4-64E8-EFE7-DE2B-ED2D6A801A7B}"/>
              </a:ext>
            </a:extLst>
          </p:cNvPr>
          <p:cNvSpPr txBox="1">
            <a:spLocks noChangeArrowheads="1"/>
          </p:cNvSpPr>
          <p:nvPr/>
        </p:nvSpPr>
        <p:spPr>
          <a:xfrm>
            <a:off x="878341" y="342674"/>
            <a:ext cx="812800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-value, significance of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-only hypothesis 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65EB5EE-09E4-2F01-5222-A3C9760D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43" y="1717986"/>
            <a:ext cx="5926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background-only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31B62-A38B-07B0-A398-80C90CAAA6EB}"/>
              </a:ext>
            </a:extLst>
          </p:cNvPr>
          <p:cNvSpPr txBox="1"/>
          <p:nvPr/>
        </p:nvSpPr>
        <p:spPr>
          <a:xfrm>
            <a:off x="293915" y="209313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69AB4-BB99-B3AC-46B0-4DCF3C08F55A}"/>
              </a:ext>
            </a:extLst>
          </p:cNvPr>
          <p:cNvSpPr txBox="1"/>
          <p:nvPr/>
        </p:nvSpPr>
        <p:spPr>
          <a:xfrm>
            <a:off x="6074228" y="1061567"/>
            <a:ext cx="207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(not needed here)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0160B-8C8C-EF1C-FB6F-6BA6076C3E09}"/>
              </a:ext>
            </a:extLst>
          </p:cNvPr>
          <p:cNvSpPr txBox="1"/>
          <p:nvPr/>
        </p:nvSpPr>
        <p:spPr>
          <a:xfrm>
            <a:off x="405080" y="3472448"/>
            <a:ext cx="713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for larger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use trick to sum Poisson probabilities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625A85-3AB8-771A-C157-C1CF6198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1" y="4033992"/>
            <a:ext cx="53721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276959-EBB6-B0B2-D30A-755BEADD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4986135"/>
            <a:ext cx="6858000" cy="63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195249-13E2-18B0-56E9-C6EA6C005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540" y="2360243"/>
            <a:ext cx="5702300" cy="850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824E71-D9E5-C196-DC77-ECC249E96CBF}"/>
              </a:ext>
            </a:extLst>
          </p:cNvPr>
          <p:cNvSpPr txBox="1"/>
          <p:nvPr/>
        </p:nvSpPr>
        <p:spPr>
          <a:xfrm>
            <a:off x="322260" y="5790548"/>
            <a:ext cx="174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EC8D45-EFB4-BCF5-1CFC-9008CBFF6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5793088"/>
            <a:ext cx="6184900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7C26B-A42A-BA05-FCEE-6C98C3318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8" y="1047887"/>
            <a:ext cx="5346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6D6FDF-DAAD-692D-269C-92FFF1BD604B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403225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Experimental sensitivity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5B6201E-FECA-D22C-D070-95B55375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the experimental sensitivity, we can give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median, assuming s and b both present, of the significance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≪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approximated by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EED1B8E-C34E-D46D-E345-C6EE9387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2895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1B4C035-512C-D77B-CBB6-BB360C0F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09474"/>
            <a:ext cx="342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better approximation is: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B66C95E9-277D-D50E-2B63-485F46F05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0" y="3717686"/>
            <a:ext cx="6048000" cy="10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A4AEF366-7076-380C-D099-6DA58507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993373"/>
            <a:ext cx="8351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this for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if you have time, write a  program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maximize the median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31C00-3657-ED42-2AE3-0787DA0BCCBC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33951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5B8FCC-89E4-B5BE-5394-D80B6AC94C55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74625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significance</a:t>
            </a:r>
            <a:endParaRPr lang="en-GB" altLang="en-US" sz="32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31899-7300-1C13-DA0A-EDBAB0BD3697}"/>
              </a:ext>
            </a:extLst>
          </p:cNvPr>
          <p:cNvSpPr txBox="1"/>
          <p:nvPr/>
        </p:nvSpPr>
        <p:spPr>
          <a:xfrm>
            <a:off x="402772" y="914399"/>
            <a:ext cx="733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2.71,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907A4-F656-D1A7-FCEB-60CF1A486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37" y="2462076"/>
            <a:ext cx="1358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9FFF9-A119-F6B9-D54A-30CDCFD84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459" y="3429000"/>
            <a:ext cx="46228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3F0EAD-8967-6225-E8E3-9A8B1A310E61}"/>
              </a:ext>
            </a:extLst>
          </p:cNvPr>
          <p:cNvSpPr txBox="1"/>
          <p:nvPr/>
        </p:nvSpPr>
        <p:spPr>
          <a:xfrm>
            <a:off x="402772" y="1690238"/>
            <a:ext cx="293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significance: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97FCD-84F8-28BB-4F74-B3AE92F5FB78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3044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5EA393-3E3C-D808-9AEF-7B2429D6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0" y="827314"/>
            <a:ext cx="4320000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FD653-C473-DA37-2A62-E8769AF32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9" y="3545852"/>
            <a:ext cx="4320001" cy="288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5B8FCC-89E4-B5BE-5394-D80B6AC94C55}"/>
              </a:ext>
            </a:extLst>
          </p:cNvPr>
          <p:cNvSpPr txBox="1">
            <a:spLocks noChangeArrowheads="1"/>
          </p:cNvSpPr>
          <p:nvPr/>
        </p:nvSpPr>
        <p:spPr>
          <a:xfrm>
            <a:off x="771299" y="141968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expected significance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3D799-E795-C8EA-B090-BCC3CDAA754F}"/>
              </a:ext>
            </a:extLst>
          </p:cNvPr>
          <p:cNvSpPr txBox="1"/>
          <p:nvPr/>
        </p:nvSpPr>
        <p:spPr>
          <a:xfrm>
            <a:off x="5299716" y="4392490"/>
            <a:ext cx="27813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3.68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found for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0.13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09F7DF-9876-2BD3-F4CE-550DDFE82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13" y="1462210"/>
            <a:ext cx="2781300" cy="100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2D0545-400F-7FA1-847E-60A6F223E0A7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17179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624E9C-2212-86DE-708C-B2665CC1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" y="2578327"/>
            <a:ext cx="5486400" cy="36576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218D95-F681-C438-B07A-8FA522F4913D}"/>
              </a:ext>
            </a:extLst>
          </p:cNvPr>
          <p:cNvSpPr txBox="1">
            <a:spLocks noChangeArrowheads="1"/>
          </p:cNvSpPr>
          <p:nvPr/>
        </p:nvSpPr>
        <p:spPr>
          <a:xfrm>
            <a:off x="1898763" y="214539"/>
            <a:ext cx="534647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significance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uncertain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2D515-EDB5-82BA-A6E7-E8C470ED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57" y="1545998"/>
            <a:ext cx="7340600" cy="97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B7D28A-9E91-5E48-BC24-DCEB282526C9}"/>
              </a:ext>
            </a:extLst>
          </p:cNvPr>
          <p:cNvSpPr txBox="1"/>
          <p:nvPr/>
        </p:nvSpPr>
        <p:spPr>
          <a:xfrm>
            <a:off x="5856515" y="4334103"/>
            <a:ext cx="27431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2.50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found for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0.34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13765-ED50-7EC6-31B0-C6576661F7B9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the individual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8B28A-827A-A1A8-76EC-4C752E1D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4" y="863374"/>
            <a:ext cx="8284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 just counting events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make use of all the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I.e. the data are: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5F78DB-1CFC-AD3E-E3DC-1C277C3B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09" y="1916824"/>
            <a:ext cx="2505177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FF14C-73BD-B87F-B0B2-CC9FFB37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14" y="2475972"/>
            <a:ext cx="4394200" cy="78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B993EB-AC17-1289-37F9-C84AABC3137A}"/>
              </a:ext>
            </a:extLst>
          </p:cNvPr>
          <p:cNvSpPr txBox="1"/>
          <p:nvPr/>
        </p:nvSpPr>
        <p:spPr>
          <a:xfrm>
            <a:off x="434974" y="3320834"/>
            <a:ext cx="867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here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refer to the total numbers (without any cut) and the pdf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mixture of the signal and background components: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BDC3A-5959-8B11-86C0-36E02AF69A58}"/>
              </a:ext>
            </a:extLst>
          </p:cNvPr>
          <p:cNvSpPr txBox="1"/>
          <p:nvPr/>
        </p:nvSpPr>
        <p:spPr>
          <a:xfrm>
            <a:off x="334655" y="5272676"/>
            <a:ext cx="847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strength parameter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introduced such that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background only (“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includes also signal (“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FD2913-AFB4-CA9C-334E-8F53F4102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035" y="4344841"/>
            <a:ext cx="46384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51D983-4D70-F6C8-6103-DE543AA0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07" y="3762860"/>
            <a:ext cx="5382000" cy="82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F235D4-F078-1B43-9E03-DE5E09913A68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test 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</a:t>
            </a:r>
            <a:r>
              <a:rPr lang="el-GR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23D12-BAC3-CA4A-A0E0-7662AA8D09D0}"/>
              </a:ext>
            </a:extLst>
          </p:cNvPr>
          <p:cNvSpPr txBox="1"/>
          <p:nvPr/>
        </p:nvSpPr>
        <p:spPr>
          <a:xfrm>
            <a:off x="468085" y="870857"/>
            <a:ext cx="504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for a signal strength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2C2C3-4653-0D29-6507-261B47F3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72" y="1453243"/>
            <a:ext cx="7401951" cy="1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F618A-B5A7-D803-3947-662765261AF2}"/>
              </a:ext>
            </a:extLst>
          </p:cNvPr>
          <p:cNvSpPr txBox="1"/>
          <p:nvPr/>
        </p:nvSpPr>
        <p:spPr>
          <a:xfrm>
            <a:off x="337457" y="3109102"/>
            <a:ext cx="816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test the hypothesis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likelihood ratio statistic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629F5-AE1F-E343-F1E1-56FA80936BD2}"/>
              </a:ext>
            </a:extLst>
          </p:cNvPr>
          <p:cNvSpPr txBox="1"/>
          <p:nvPr/>
        </p:nvSpPr>
        <p:spPr>
          <a:xfrm>
            <a:off x="7317939" y="4489153"/>
            <a:ext cx="155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constant, can drop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FB956-AB84-902D-A9F9-590C52559322}"/>
              </a:ext>
            </a:extLst>
          </p:cNvPr>
          <p:cNvCxnSpPr>
            <a:cxnSpLocks/>
          </p:cNvCxnSpPr>
          <p:nvPr/>
        </p:nvCxnSpPr>
        <p:spPr>
          <a:xfrm flipH="1" flipV="1">
            <a:off x="6894207" y="4406854"/>
            <a:ext cx="344793" cy="350001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C7C580-07C4-9C1B-9D1E-694ECE6EDCE9}"/>
              </a:ext>
            </a:extLst>
          </p:cNvPr>
          <p:cNvSpPr txBox="1"/>
          <p:nvPr/>
        </p:nvSpPr>
        <p:spPr>
          <a:xfrm>
            <a:off x="348343" y="5254379"/>
            <a:ext cx="852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lemma, this gives the test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highest possible sensitivity (power with respect to the alternative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962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(soln.) </a:t>
            </a:r>
            <a:endParaRPr lang="en-GB" altLang="en-US" sz="3200" i="1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28911" y="1925082"/>
            <a:ext cx="314629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−42.66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b hypothesis, 7 out of 10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experiments found with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≤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 ⨉ 10</a:t>
            </a:r>
            <a:r>
              <a:rPr lang="en-US" sz="20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−7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(1-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4.83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I.e. using the individual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values provides greater sensitivity than counting events with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which gave significance of 2.19.</a:t>
            </a:r>
          </a:p>
        </p:txBody>
      </p:sp>
    </p:spTree>
    <p:extLst>
      <p:ext uri="{BB962C8B-B14F-4D97-AF65-F5344CB8AC3E}">
        <p14:creationId xmlns:p14="http://schemas.microsoft.com/office/powerpoint/2010/main" val="19901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/~cowan/stat/exercises/stave/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program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8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672690" y="3960361"/>
            <a:ext cx="8355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parameters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35985</TotalTime>
  <Words>5502</Words>
  <Application>Microsoft Macintosh PowerPoint</Application>
  <PresentationFormat>On-screen Show (4:3)</PresentationFormat>
  <Paragraphs>649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Courier New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826</cp:revision>
  <dcterms:created xsi:type="dcterms:W3CDTF">2020-05-18T17:44:39Z</dcterms:created>
  <dcterms:modified xsi:type="dcterms:W3CDTF">2023-07-04T20:31:52Z</dcterms:modified>
</cp:coreProperties>
</file>