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27" r:id="rId2"/>
    <p:sldId id="1539" r:id="rId3"/>
    <p:sldId id="1631" r:id="rId4"/>
    <p:sldId id="1632" r:id="rId5"/>
    <p:sldId id="1633" r:id="rId6"/>
    <p:sldId id="1634" r:id="rId7"/>
    <p:sldId id="1531" r:id="rId8"/>
    <p:sldId id="1532" r:id="rId9"/>
    <p:sldId id="1533" r:id="rId10"/>
    <p:sldId id="1534" r:id="rId11"/>
    <p:sldId id="1546" r:id="rId12"/>
    <p:sldId id="1537" r:id="rId13"/>
    <p:sldId id="1535" r:id="rId14"/>
    <p:sldId id="1538" r:id="rId15"/>
    <p:sldId id="1536" r:id="rId16"/>
    <p:sldId id="1458" r:id="rId17"/>
    <p:sldId id="1629" r:id="rId18"/>
    <p:sldId id="1485" r:id="rId19"/>
    <p:sldId id="1630" r:id="rId20"/>
    <p:sldId id="1471" r:id="rId21"/>
    <p:sldId id="1472" r:id="rId22"/>
    <p:sldId id="1473" r:id="rId23"/>
    <p:sldId id="1474" r:id="rId24"/>
    <p:sldId id="1475" r:id="rId25"/>
    <p:sldId id="1476" r:id="rId26"/>
    <p:sldId id="1477" r:id="rId27"/>
    <p:sldId id="1478" r:id="rId28"/>
    <p:sldId id="1479" r:id="rId2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1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6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12/4/23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12/4/23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Statistical Data Analysis / lecture week 11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Statistical Data Analysis / lecture week 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11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7F5BD9D9-B74D-F04D-B6E0-E911ECFD5168}"/>
              </a:ext>
            </a:extLst>
          </p:cNvPr>
          <p:cNvSpPr txBox="1">
            <a:spLocks noChangeArrowheads="1"/>
          </p:cNvSpPr>
          <p:nvPr/>
        </p:nvSpPr>
        <p:spPr>
          <a:xfrm>
            <a:off x="101600" y="302310"/>
            <a:ext cx="8926513" cy="11525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  2023/24</a:t>
            </a:r>
          </a:p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Discussion Notes – Week 11</a:t>
            </a: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76C7A71B-DB10-D14D-95B9-7366BB860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1739900"/>
            <a:ext cx="635952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London Postgraduate Lectures on Particle Physics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University of London MSc/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MSci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course PH4515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2675" y="3144838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id="{568E7F40-561B-E34D-9A16-816C9F356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246688"/>
            <a:ext cx="7110412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Course web page via RHUL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moodle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(PH4515) and also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   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/~cowan/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stat_course.html</a:t>
            </a:r>
            <a:endParaRPr lang="en-US" altLang="en-US" sz="2000" b="1" dirty="0">
              <a:latin typeface="Courier New" panose="02070309020205020404" pitchFamily="49" charset="0"/>
            </a:endParaRPr>
          </a:p>
        </p:txBody>
      </p:sp>
      <p:pic>
        <p:nvPicPr>
          <p:cNvPr id="34" name="Picture 14" descr="crest">
            <a:extLst>
              <a:ext uri="{FF2B5EF4-FFF2-40B4-BE49-F238E27FC236}">
                <a16:creationId xmlns:a16="http://schemas.microsoft.com/office/drawing/2014/main" id="{F0B9DDE1-6A27-5F4C-B9CD-386E09B98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38300"/>
            <a:ext cx="952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00438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E32C8F-08F4-5238-AA71-674393BA3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" y="1088571"/>
            <a:ext cx="9135494" cy="422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1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BD39BD-1BCE-7191-3926-03A5473A6C64}"/>
              </a:ext>
            </a:extLst>
          </p:cNvPr>
          <p:cNvSpPr txBox="1"/>
          <p:nvPr/>
        </p:nvSpPr>
        <p:spPr>
          <a:xfrm>
            <a:off x="653143" y="283029"/>
            <a:ext cx="5454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Confidence regions at CL = 68.3% and 95%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328905-20D2-83D2-BC9F-6D4645738EF5}"/>
              </a:ext>
            </a:extLst>
          </p:cNvPr>
          <p:cNvSpPr txBox="1"/>
          <p:nvPr/>
        </p:nvSpPr>
        <p:spPr>
          <a:xfrm>
            <a:off x="740228" y="864362"/>
            <a:ext cx="4798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v2, user can set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 = 1 −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en-US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865D98-E7B7-2211-5910-C89502E9B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71" y="1396093"/>
            <a:ext cx="8077200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33A18A-579F-5699-5F02-21FD5FC8D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565" y="1885261"/>
            <a:ext cx="5628641" cy="440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3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A0486E-6F3F-676E-5E4C-023896D7FC46}"/>
              </a:ext>
            </a:extLst>
          </p:cNvPr>
          <p:cNvSpPr txBox="1"/>
          <p:nvPr/>
        </p:nvSpPr>
        <p:spPr>
          <a:xfrm>
            <a:off x="457200" y="500743"/>
            <a:ext cx="4401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1b)  Assume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i.i.d.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data sample, so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B45E7D-3E85-43B2-53CF-07E5B3AC2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463" y="371928"/>
            <a:ext cx="3516686" cy="93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62950E-173C-A4A9-4EA6-325FDE68E534}"/>
              </a:ext>
            </a:extLst>
          </p:cNvPr>
          <p:cNvSpPr txBox="1"/>
          <p:nvPr/>
        </p:nvSpPr>
        <p:spPr>
          <a:xfrm>
            <a:off x="326572" y="1524001"/>
            <a:ext cx="8568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Assume inverse covariance from Fisher Information (large sample):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0255B7-8B48-6E19-A249-B3D3F4154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179" y="2262415"/>
            <a:ext cx="5382000" cy="82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CE80954-7606-E671-089D-C806DAE06798}"/>
              </a:ext>
            </a:extLst>
          </p:cNvPr>
          <p:cNvGrpSpPr/>
          <p:nvPr/>
        </p:nvGrpSpPr>
        <p:grpSpPr>
          <a:xfrm>
            <a:off x="370114" y="3233963"/>
            <a:ext cx="4923319" cy="864000"/>
            <a:chOff x="370114" y="3233963"/>
            <a:chExt cx="4923319" cy="8640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958A34D-56D9-0203-371E-F8E933E95266}"/>
                </a:ext>
              </a:extLst>
            </p:cNvPr>
            <p:cNvSpPr txBox="1"/>
            <p:nvPr/>
          </p:nvSpPr>
          <p:spPr>
            <a:xfrm>
              <a:off x="370114" y="3385457"/>
              <a:ext cx="8418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Since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0E84BF1-3ED3-603C-8E22-ECC783082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19199" y="3233963"/>
              <a:ext cx="2871139" cy="864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660033-87D7-F89E-72D2-16F18D6CD2E2}"/>
                </a:ext>
              </a:extLst>
            </p:cNvPr>
            <p:cNvSpPr txBox="1"/>
            <p:nvPr/>
          </p:nvSpPr>
          <p:spPr>
            <a:xfrm>
              <a:off x="4180115" y="3385456"/>
              <a:ext cx="11133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we find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F44381F-F61C-647C-04B5-AE9BF656FC3E}"/>
              </a:ext>
            </a:extLst>
          </p:cNvPr>
          <p:cNvSpPr txBox="1"/>
          <p:nvPr/>
        </p:nvSpPr>
        <p:spPr>
          <a:xfrm>
            <a:off x="326573" y="5388429"/>
            <a:ext cx="8523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But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so if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∝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then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∝ 1/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and so from the square roots of the diagonal elements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6A7E9B-F787-A7E7-B747-4A6D124EA5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5993" y="5770336"/>
            <a:ext cx="1485900" cy="5207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0C250F-1D81-E94E-503E-0CCFD42C63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215" y="4286250"/>
            <a:ext cx="81534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5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40BDD0-F9F0-7A0C-68A7-65F7DA97F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303" y="446313"/>
            <a:ext cx="7929612" cy="588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2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5BF17F-78AE-84E8-B473-05F8E865C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7480"/>
            <a:ext cx="9144000" cy="346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4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C7FAD3-734A-F081-E2C4-A58054B76B76}"/>
              </a:ext>
            </a:extLst>
          </p:cNvPr>
          <p:cNvSpPr txBox="1"/>
          <p:nvPr/>
        </p:nvSpPr>
        <p:spPr>
          <a:xfrm>
            <a:off x="4699003" y="3405548"/>
            <a:ext cx="41256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1(e)  By including the auxiliary measurement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one uses more information about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and thus the covariance ellipse shrinks.  This reduces the standard deviations of the MLEs for both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5F0B6E-6B40-C821-6197-8B08AB106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16" y="3070947"/>
            <a:ext cx="4517571" cy="35403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D99A6D-A765-782C-FAB3-38A47C870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073" y="5595501"/>
            <a:ext cx="3253240" cy="4548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458B574-DCF8-ACAD-5AFC-F675848BD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893" y="1059305"/>
            <a:ext cx="7831212" cy="17480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98795B-68D4-4BDF-1808-A64491FFAA21}"/>
              </a:ext>
            </a:extLst>
          </p:cNvPr>
          <p:cNvSpPr txBox="1"/>
          <p:nvPr/>
        </p:nvSpPr>
        <p:spPr>
          <a:xfrm>
            <a:off x="1342814" y="282602"/>
            <a:ext cx="6458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part (not on problem sheet)</a:t>
            </a:r>
          </a:p>
        </p:txBody>
      </p:sp>
    </p:spTree>
    <p:extLst>
      <p:ext uri="{BB962C8B-B14F-4D97-AF65-F5344CB8AC3E}">
        <p14:creationId xmlns:p14="http://schemas.microsoft.com/office/powerpoint/2010/main" val="230840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11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38314FF3-F383-4948-A169-083130FCF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644" y="1257130"/>
            <a:ext cx="8509983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Software: 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stave.py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program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stave.py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implements the Gamma Variance Model (GVM) described in Lecture 3 for averaging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measurements.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details see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Cowan, EPJC </a:t>
            </a:r>
            <a:r>
              <a:rPr lang="is-I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(2019) 79:133.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version the model does not distinguish between statistical and systematic errors. 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 for the mean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becomes sensitive to goodness-of-fit (increases if data internally inconsistent).</a:t>
            </a:r>
          </a:p>
          <a:p>
            <a:pPr algn="l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Estimated mean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 sensitive to outliers.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745B7C-D8E6-C092-C030-F7196DCB81E9}"/>
              </a:ext>
            </a:extLst>
          </p:cNvPr>
          <p:cNvSpPr txBox="1"/>
          <p:nvPr/>
        </p:nvSpPr>
        <p:spPr>
          <a:xfrm>
            <a:off x="441369" y="304436"/>
            <a:ext cx="5858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Tutorial 4:  Student’s </a:t>
            </a:r>
            <a:r>
              <a:rPr lang="en-US" sz="3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average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005AB3-AA9D-D7CB-C4C4-7ECA3FE4D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320" y="293550"/>
            <a:ext cx="2133600" cy="80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2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B9EE2ED-0978-D643-AC3F-5EE660D7B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064" y="273921"/>
            <a:ext cx="818991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Least Squares vs Gamma Variance Model</a:t>
            </a:r>
            <a:endParaRPr lang="en-GB" sz="3600" baseline="30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CD3DD1-6243-3E4C-9331-EB2F6283B363}"/>
              </a:ext>
            </a:extLst>
          </p:cNvPr>
          <p:cNvSpPr txBox="1"/>
          <p:nvPr/>
        </p:nvSpPr>
        <p:spPr>
          <a:xfrm>
            <a:off x="419170" y="1023254"/>
            <a:ext cx="8402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Quadratic terms from Least Squares replaced by logarithmic ones:</a:t>
            </a:r>
            <a:endParaRPr lang="el-GR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283451-D0E9-294F-8C79-4E38CAF9B413}"/>
              </a:ext>
            </a:extLst>
          </p:cNvPr>
          <p:cNvSpPr txBox="1"/>
          <p:nvPr/>
        </p:nvSpPr>
        <p:spPr>
          <a:xfrm>
            <a:off x="399064" y="2898763"/>
            <a:ext cx="667009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measured value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estimated variance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relative uncertainty on estimate of variance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CFF251-8056-C0F7-D4AF-9B0570AC9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709" y="1661514"/>
            <a:ext cx="1314285" cy="9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C96DE4-7A23-03FB-65AF-97E863BCA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157" y="1668772"/>
            <a:ext cx="3841791" cy="900000"/>
          </a:xfrm>
          <a:prstGeom prst="rect">
            <a:avLst/>
          </a:prstGeom>
        </p:spPr>
      </p:pic>
      <p:cxnSp>
        <p:nvCxnSpPr>
          <p:cNvPr id="8" name="Straight Arrow Connector 4">
            <a:extLst>
              <a:ext uri="{FF2B5EF4-FFF2-40B4-BE49-F238E27FC236}">
                <a16:creationId xmlns:a16="http://schemas.microsoft.com/office/drawing/2014/main" id="{F55EEE9D-790D-DF54-4821-0650E0B53D0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21491" y="2110779"/>
            <a:ext cx="488950" cy="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3D6AAE0-64A5-9074-9173-4A328C2C2E00}"/>
              </a:ext>
            </a:extLst>
          </p:cNvPr>
          <p:cNvSpPr txBox="1"/>
          <p:nvPr/>
        </p:nvSpPr>
        <p:spPr>
          <a:xfrm>
            <a:off x="319541" y="5094514"/>
            <a:ext cx="7641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 to replacing Gauss pdf for measurements by Student’s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 of degrees of freedom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aseline="30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18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ABA24B-0905-04A3-7DEB-9D153549D644}"/>
              </a:ext>
            </a:extLst>
          </p:cNvPr>
          <p:cNvSpPr txBox="1"/>
          <p:nvPr/>
        </p:nvSpPr>
        <p:spPr>
          <a:xfrm>
            <a:off x="2235200" y="239122"/>
            <a:ext cx="4574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quick look at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stave.py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9D74CF-F3A0-5A41-E58B-B53571CE5764}"/>
              </a:ext>
            </a:extLst>
          </p:cNvPr>
          <p:cNvSpPr txBox="1"/>
          <p:nvPr/>
        </p:nvSpPr>
        <p:spPr>
          <a:xfrm>
            <a:off x="693770" y="1711820"/>
            <a:ext cx="75953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y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17.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19.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15.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3.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measured values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estimates of std. dev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 = s**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estimates of variances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relative errors on errors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61099B-F714-3CFD-2975-AB3D0CCC8864}"/>
              </a:ext>
            </a:extLst>
          </p:cNvPr>
          <p:cNvSpPr txBox="1"/>
          <p:nvPr/>
        </p:nvSpPr>
        <p:spPr>
          <a:xfrm>
            <a:off x="457201" y="1077683"/>
            <a:ext cx="7712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measured values, estimates of std. dev., errors on errors: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165FDD-E7D1-87FF-E7F6-6270CDA34EF3}"/>
              </a:ext>
            </a:extLst>
          </p:cNvPr>
          <p:cNvSpPr txBox="1"/>
          <p:nvPr/>
        </p:nvSpPr>
        <p:spPr>
          <a:xfrm>
            <a:off x="457201" y="2881943"/>
            <a:ext cx="1938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log-likelihood: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42B1D7-6C25-2577-7D2D-6A57FECAA4A0}"/>
              </a:ext>
            </a:extLst>
          </p:cNvPr>
          <p:cNvSpPr txBox="1"/>
          <p:nvPr/>
        </p:nvSpPr>
        <p:spPr>
          <a:xfrm>
            <a:off x="671117" y="3445411"/>
            <a:ext cx="7702750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class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  <a:b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__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init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__(self, y, s, 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self.setData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(y, s, r)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     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setData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(self, y, s, 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self.data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y, s, r</a:t>
            </a:r>
            <a:b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__call__(self, mu):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y, s, r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self.data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v = s **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lnf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-0.5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*(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+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*r**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))*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np.log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+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*(r*(y-mu))**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/v)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np.sum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lnf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1596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ABA24B-0905-04A3-7DEB-9D153549D644}"/>
              </a:ext>
            </a:extLst>
          </p:cNvPr>
          <p:cNvSpPr txBox="1"/>
          <p:nvPr/>
        </p:nvSpPr>
        <p:spPr>
          <a:xfrm>
            <a:off x="2050144" y="239122"/>
            <a:ext cx="5321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average with GVM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EA2834-40D9-F1E8-394A-9DC0DE091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63" y="2085975"/>
            <a:ext cx="5854700" cy="4394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7D6C69-0F34-CF2D-6BFB-0258B9268293}"/>
              </a:ext>
            </a:extLst>
          </p:cNvPr>
          <p:cNvSpPr txBox="1"/>
          <p:nvPr/>
        </p:nvSpPr>
        <p:spPr>
          <a:xfrm>
            <a:off x="727335" y="885453"/>
            <a:ext cx="7209922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four measurements of the parameter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reports an estimated standard dev.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“relative error on the error”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0.2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D6FF65-B3F7-1E18-BABF-093E316738AE}"/>
              </a:ext>
            </a:extLst>
          </p:cNvPr>
          <p:cNvSpPr txBox="1"/>
          <p:nvPr/>
        </p:nvSpPr>
        <p:spPr>
          <a:xfrm>
            <a:off x="5843320" y="3268815"/>
            <a:ext cx="309385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Suggested exercise:</a:t>
            </a: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Experiment with different numbers of measurements, different levels of internal consistency, different values for the std. dev. and error on error.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34F22A-7F54-41AF-EF15-EFDD41B5EB7A}"/>
              </a:ext>
            </a:extLst>
          </p:cNvPr>
          <p:cNvSpPr txBox="1"/>
          <p:nvPr/>
        </p:nvSpPr>
        <p:spPr>
          <a:xfrm>
            <a:off x="4625688" y="4596559"/>
            <a:ext cx="877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outlier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50A241D-12BB-AD74-D860-D74429F8FC17}"/>
              </a:ext>
            </a:extLst>
          </p:cNvPr>
          <p:cNvCxnSpPr/>
          <p:nvPr/>
        </p:nvCxnSpPr>
        <p:spPr>
          <a:xfrm flipH="1">
            <a:off x="4795157" y="4957229"/>
            <a:ext cx="163286" cy="337457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86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8E8C64-80B3-887C-D65B-3676979897C0}"/>
              </a:ext>
            </a:extLst>
          </p:cNvPr>
          <p:cNvSpPr txBox="1"/>
          <p:nvPr/>
        </p:nvSpPr>
        <p:spPr>
          <a:xfrm>
            <a:off x="512778" y="567427"/>
            <a:ext cx="8261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 signal on exponential background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F89FF5-943D-FDC1-3E5A-F3F74CD1B3C7}"/>
              </a:ext>
            </a:extLst>
          </p:cNvPr>
          <p:cNvSpPr txBox="1"/>
          <p:nvPr/>
        </p:nvSpPr>
        <p:spPr>
          <a:xfrm>
            <a:off x="315686" y="1328056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 pdf for continuous random variable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(truncate and renormalize in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≤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C243A7-CE78-2DAB-777D-A1761CBE9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87" y="2262414"/>
            <a:ext cx="5555613" cy="82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C9DC01-A3D2-D26B-E63A-B371A5E6FA38}"/>
              </a:ext>
            </a:extLst>
          </p:cNvPr>
          <p:cNvSpPr txBox="1"/>
          <p:nvPr/>
        </p:nvSpPr>
        <p:spPr>
          <a:xfrm>
            <a:off x="337460" y="3352801"/>
            <a:ext cx="438694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parameter of interest ,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 signal rate.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Depending on context, take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nuisance parameters or fixed.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i.i.d.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sample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(and other params.)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0E4EE91-B0D5-32DC-658E-9E8D2244E901}"/>
              </a:ext>
            </a:extLst>
          </p:cNvPr>
          <p:cNvGrpSpPr/>
          <p:nvPr/>
        </p:nvGrpSpPr>
        <p:grpSpPr>
          <a:xfrm>
            <a:off x="4887627" y="3102427"/>
            <a:ext cx="4343459" cy="3257355"/>
            <a:chOff x="4169169" y="3080656"/>
            <a:chExt cx="4343459" cy="325735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9F2453F-EDBB-42C3-3863-298D16EF1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9169" y="3080656"/>
              <a:ext cx="4343459" cy="325735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4ECF413-0D67-76B5-5C46-3C1920C5D3F9}"/>
                </a:ext>
              </a:extLst>
            </p:cNvPr>
            <p:cNvSpPr/>
            <p:nvPr/>
          </p:nvSpPr>
          <p:spPr>
            <a:xfrm>
              <a:off x="6694714" y="3548743"/>
              <a:ext cx="1230086" cy="2830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ADC3D43-0692-2C0F-30C8-F1F9827F3299}"/>
              </a:ext>
            </a:extLst>
          </p:cNvPr>
          <p:cNvSpPr txBox="1"/>
          <p:nvPr/>
        </p:nvSpPr>
        <p:spPr>
          <a:xfrm>
            <a:off x="90985" y="-23959"/>
            <a:ext cx="4030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Discussion of problem sheet 8</a:t>
            </a:r>
          </a:p>
        </p:txBody>
      </p:sp>
    </p:spTree>
    <p:extLst>
      <p:ext uri="{BB962C8B-B14F-4D97-AF65-F5344CB8AC3E}">
        <p14:creationId xmlns:p14="http://schemas.microsoft.com/office/powerpoint/2010/main" val="356926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39A7DD-3411-B245-BFC3-24594E5E59C2}"/>
              </a:ext>
            </a:extLst>
          </p:cNvPr>
          <p:cNvSpPr txBox="1"/>
          <p:nvPr/>
        </p:nvSpPr>
        <p:spPr>
          <a:xfrm>
            <a:off x="2155373" y="119747"/>
            <a:ext cx="4879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Exam Question 3(a)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216D6E-B862-274B-806F-BAAA2AA39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86" y="860873"/>
            <a:ext cx="8665029" cy="539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6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2F5D1C-5442-9941-BA7D-044A87E1ECF1}"/>
              </a:ext>
            </a:extLst>
          </p:cNvPr>
          <p:cNvSpPr txBox="1"/>
          <p:nvPr/>
        </p:nvSpPr>
        <p:spPr>
          <a:xfrm>
            <a:off x="2155373" y="119747"/>
            <a:ext cx="4879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Exam Question 3(a)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ADAA45-0A33-1B4D-8685-5E51CE979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45" y="957943"/>
            <a:ext cx="8797769" cy="435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2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112476-C7DF-744D-BE1F-9D38F06CBBD7}"/>
              </a:ext>
            </a:extLst>
          </p:cNvPr>
          <p:cNvSpPr txBox="1"/>
          <p:nvPr/>
        </p:nvSpPr>
        <p:spPr>
          <a:xfrm>
            <a:off x="2155373" y="119747"/>
            <a:ext cx="4899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Exam Question 3(b)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4B1A6B-96A5-2C42-B074-400019477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03" y="936171"/>
            <a:ext cx="8580640" cy="335538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5D6F50-3926-B34B-9BA3-04C699FD155C}"/>
              </a:ext>
            </a:extLst>
          </p:cNvPr>
          <p:cNvCxnSpPr/>
          <p:nvPr/>
        </p:nvCxnSpPr>
        <p:spPr>
          <a:xfrm>
            <a:off x="185059" y="4495800"/>
            <a:ext cx="8828314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F3F7A1E-6847-BE48-A954-C2FB3BF6A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86" y="4906566"/>
            <a:ext cx="8610600" cy="11898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F08E8B1-ED55-794E-B020-4B359207B61A}"/>
              </a:ext>
            </a:extLst>
          </p:cNvPr>
          <p:cNvSpPr/>
          <p:nvPr/>
        </p:nvSpPr>
        <p:spPr>
          <a:xfrm>
            <a:off x="185057" y="816429"/>
            <a:ext cx="8806543" cy="3559628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44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3CC269-B76F-784F-B6D0-885EA57B307B}"/>
              </a:ext>
            </a:extLst>
          </p:cNvPr>
          <p:cNvSpPr txBox="1"/>
          <p:nvPr/>
        </p:nvSpPr>
        <p:spPr>
          <a:xfrm>
            <a:off x="2155373" y="119747"/>
            <a:ext cx="4899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Exam Question 3(b)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DA03BA-FF1C-DC4A-B60F-DAE2D53A2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84" y="957943"/>
            <a:ext cx="8663257" cy="426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5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7AE84E-A99C-AF4A-B113-086205032A9C}"/>
              </a:ext>
            </a:extLst>
          </p:cNvPr>
          <p:cNvSpPr txBox="1"/>
          <p:nvPr/>
        </p:nvSpPr>
        <p:spPr>
          <a:xfrm>
            <a:off x="2155373" y="119747"/>
            <a:ext cx="4853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Exam Question 3(c)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5CC78F-BFEC-7E4D-8D1D-D9E9B49A3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42" y="819877"/>
            <a:ext cx="7968343" cy="390227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5E948C0-3946-CD4E-9FE1-53C4E186A012}"/>
              </a:ext>
            </a:extLst>
          </p:cNvPr>
          <p:cNvCxnSpPr/>
          <p:nvPr/>
        </p:nvCxnSpPr>
        <p:spPr>
          <a:xfrm>
            <a:off x="195944" y="4985657"/>
            <a:ext cx="8828314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AB16C28-4169-EB4B-AFA6-70CE38383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84" y="5200095"/>
            <a:ext cx="8665029" cy="125138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E9AA33B-8704-0041-8068-D28FFF6D737F}"/>
              </a:ext>
            </a:extLst>
          </p:cNvPr>
          <p:cNvSpPr/>
          <p:nvPr/>
        </p:nvSpPr>
        <p:spPr>
          <a:xfrm>
            <a:off x="185057" y="816429"/>
            <a:ext cx="8806543" cy="4016828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64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A49AC3-93F5-E24A-AC1D-EFF6AD28C08B}"/>
              </a:ext>
            </a:extLst>
          </p:cNvPr>
          <p:cNvSpPr txBox="1"/>
          <p:nvPr/>
        </p:nvSpPr>
        <p:spPr>
          <a:xfrm>
            <a:off x="2155373" y="119747"/>
            <a:ext cx="4853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Exam Question 3(c)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728E3F-1046-CF4A-A17C-332F82B66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14" y="931791"/>
            <a:ext cx="8773886" cy="3426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316061-114E-A74D-BBA3-0763D4117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29" y="1377636"/>
            <a:ext cx="8937171" cy="315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58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DD5DBD-F425-B649-84BD-99BDC1977D84}"/>
              </a:ext>
            </a:extLst>
          </p:cNvPr>
          <p:cNvSpPr txBox="1"/>
          <p:nvPr/>
        </p:nvSpPr>
        <p:spPr>
          <a:xfrm>
            <a:off x="2155373" y="119747"/>
            <a:ext cx="4899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Exam Question 3(d)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F3722B-E893-B545-B083-DF0CE8E9F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901081"/>
            <a:ext cx="8556171" cy="175854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5E4010-60F3-2040-BD97-8A53E367F3EC}"/>
              </a:ext>
            </a:extLst>
          </p:cNvPr>
          <p:cNvCxnSpPr/>
          <p:nvPr/>
        </p:nvCxnSpPr>
        <p:spPr>
          <a:xfrm>
            <a:off x="217715" y="2743200"/>
            <a:ext cx="8828314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62B8958-EDF2-4545-88EB-5527A04A7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71" y="3075681"/>
            <a:ext cx="8795657" cy="270799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92A6010-4A93-6143-AE4A-CE027F4E715F}"/>
              </a:ext>
            </a:extLst>
          </p:cNvPr>
          <p:cNvSpPr/>
          <p:nvPr/>
        </p:nvSpPr>
        <p:spPr>
          <a:xfrm>
            <a:off x="185057" y="816429"/>
            <a:ext cx="8806543" cy="1861457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53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9DB40B-BDF4-CB43-8667-8D526515F8A3}"/>
              </a:ext>
            </a:extLst>
          </p:cNvPr>
          <p:cNvSpPr txBox="1"/>
          <p:nvPr/>
        </p:nvSpPr>
        <p:spPr>
          <a:xfrm>
            <a:off x="2155373" y="119747"/>
            <a:ext cx="4887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Exam Question 3(e)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ED81D0-F87B-274F-B24F-7250D11C5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28" y="798906"/>
            <a:ext cx="8632371" cy="75468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9DBDBAF-22AE-F242-A5EE-3BF267115AF3}"/>
              </a:ext>
            </a:extLst>
          </p:cNvPr>
          <p:cNvCxnSpPr/>
          <p:nvPr/>
        </p:nvCxnSpPr>
        <p:spPr>
          <a:xfrm>
            <a:off x="141515" y="1687286"/>
            <a:ext cx="8828314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D7A5B1D-4AB5-C74D-ACB3-9F5DD5B28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759" y="2122715"/>
            <a:ext cx="9055212" cy="419951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4C243D8-776B-0246-A2FE-F5FD384C6070}"/>
              </a:ext>
            </a:extLst>
          </p:cNvPr>
          <p:cNvSpPr/>
          <p:nvPr/>
        </p:nvSpPr>
        <p:spPr>
          <a:xfrm>
            <a:off x="185057" y="816429"/>
            <a:ext cx="8806543" cy="783771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0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22E1E0-415A-DE49-A163-8BEAC90B4F16}"/>
              </a:ext>
            </a:extLst>
          </p:cNvPr>
          <p:cNvSpPr txBox="1"/>
          <p:nvPr/>
        </p:nvSpPr>
        <p:spPr>
          <a:xfrm>
            <a:off x="2155373" y="119747"/>
            <a:ext cx="4805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Exam Question 3(f)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5F5CD3-F1E2-9D43-A389-8AFF8AF5F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10946"/>
            <a:ext cx="8675914" cy="158033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E59CD8-F48D-6049-B85E-3F4E1947187F}"/>
              </a:ext>
            </a:extLst>
          </p:cNvPr>
          <p:cNvCxnSpPr/>
          <p:nvPr/>
        </p:nvCxnSpPr>
        <p:spPr>
          <a:xfrm>
            <a:off x="141515" y="2449286"/>
            <a:ext cx="8828314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C54B0B1-5F0A-364A-BDDD-39DEDBC90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966127"/>
            <a:ext cx="8621486" cy="1448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247E77-852D-334F-B9E4-22CD4B436B63}"/>
              </a:ext>
            </a:extLst>
          </p:cNvPr>
          <p:cNvSpPr/>
          <p:nvPr/>
        </p:nvSpPr>
        <p:spPr>
          <a:xfrm>
            <a:off x="185057" y="816429"/>
            <a:ext cx="8806543" cy="1513114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80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AAC056-FF2C-8A11-15F8-2004E973C09B}"/>
              </a:ext>
            </a:extLst>
          </p:cNvPr>
          <p:cNvSpPr txBox="1"/>
          <p:nvPr/>
        </p:nvSpPr>
        <p:spPr>
          <a:xfrm>
            <a:off x="576943" y="130628"/>
            <a:ext cx="3089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quick look at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mlFit.py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CD519E-F502-E00F-2A7D-A038D16110C3}"/>
              </a:ext>
            </a:extLst>
          </p:cNvPr>
          <p:cNvSpPr txBox="1"/>
          <p:nvPr/>
        </p:nvSpPr>
        <p:spPr>
          <a:xfrm>
            <a:off x="576943" y="592293"/>
            <a:ext cx="7595349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Example of maximum-likelihood fit with 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iminuit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 version 2.</a:t>
            </a: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pdf is a mixture of Gaussian (signal) and exponential (background),</a:t>
            </a: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truncated in [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xMin,xMax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].</a:t>
            </a: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G. Cowan / RHUL Physics / December 2022</a:t>
            </a:r>
          </a:p>
          <a:p>
            <a:b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numpy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as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np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scipy.stats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as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stats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from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scipy.stats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truncexpon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from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scipy.stats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truncnorm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from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scipy.stats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chi2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iminuit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from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iminuit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Minuit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matplotlib.pyplot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as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plt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from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matplotlib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container</a:t>
            </a: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plt.rcParams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dirty="0" err="1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font.size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14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print(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dirty="0" err="1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iminuit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 version:"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iminuit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.__version__)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need 2.x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b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define pdf and generate data</a:t>
            </a: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np.random.seed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(seed=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1234567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fix random seed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theta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fraction of signal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mu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mean of Gaussian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sigma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std. dev. of Gaussian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xi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5.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mean of exponential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xMax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61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0343EA-0516-4F0B-50F7-6001DEABF55A}"/>
              </a:ext>
            </a:extLst>
          </p:cNvPr>
          <p:cNvSpPr txBox="1"/>
          <p:nvPr/>
        </p:nvSpPr>
        <p:spPr>
          <a:xfrm>
            <a:off x="631371" y="620484"/>
            <a:ext cx="2943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 the fit function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8D047B-A3B7-6E28-FF5C-032FAC942402}"/>
              </a:ext>
            </a:extLst>
          </p:cNvPr>
          <p:cNvSpPr txBox="1"/>
          <p:nvPr/>
        </p:nvSpPr>
        <p:spPr>
          <a:xfrm>
            <a:off x="544286" y="3374570"/>
            <a:ext cx="2456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the data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3E8994-1A76-48AD-2038-727B1CA40212}"/>
              </a:ext>
            </a:extLst>
          </p:cNvPr>
          <p:cNvSpPr txBox="1"/>
          <p:nvPr/>
        </p:nvSpPr>
        <p:spPr>
          <a:xfrm>
            <a:off x="701016" y="1199772"/>
            <a:ext cx="82987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f(x, par):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theta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mu   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sigma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xi   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3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fs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stats.truncnorm.pdf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(x, a=(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-mu)/sigma, b=(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xMax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-mu)/sigma, 							  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loc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=mu, scale=sigma)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fb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stats.truncexpon.pdf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(x, b=(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xMax-xMin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)/xi,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loc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scale=xi)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theta*fs + 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-theta)*fb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D3E293-1DC7-F287-B94E-F9EDD7E54198}"/>
              </a:ext>
            </a:extLst>
          </p:cNvPr>
          <p:cNvSpPr txBox="1"/>
          <p:nvPr/>
        </p:nvSpPr>
        <p:spPr>
          <a:xfrm>
            <a:off x="672690" y="3960361"/>
            <a:ext cx="835542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numVal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200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np.empty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numVal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range 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numVal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r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np.random.uniform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();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r &lt; theta: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stats.truncnorm.rvs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(a=(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-mu)/sigma, b=(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xMax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-mu)/sigma, 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									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loc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=mu, scale=sigma)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stats.truncexpon.rvs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(b=(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xMax-xMin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)/xi,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loc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scale=xi)</a:t>
            </a:r>
          </a:p>
        </p:txBody>
      </p:sp>
    </p:spTree>
    <p:extLst>
      <p:ext uri="{BB962C8B-B14F-4D97-AF65-F5344CB8AC3E}">
        <p14:creationId xmlns:p14="http://schemas.microsoft.com/office/powerpoint/2010/main" val="7477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0AB3F0-02F3-A436-D1DE-1E4C0A9B9ADF}"/>
              </a:ext>
            </a:extLst>
          </p:cNvPr>
          <p:cNvSpPr txBox="1"/>
          <p:nvPr/>
        </p:nvSpPr>
        <p:spPr>
          <a:xfrm>
            <a:off x="489857" y="522514"/>
            <a:ext cx="1797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up the fit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0493ED-6C3A-8B9A-2077-8BE20BA3081A}"/>
              </a:ext>
            </a:extLst>
          </p:cNvPr>
          <p:cNvSpPr txBox="1"/>
          <p:nvPr/>
        </p:nvSpPr>
        <p:spPr>
          <a:xfrm>
            <a:off x="489857" y="1228397"/>
            <a:ext cx="837655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Function to be minimized is negative log-likelihood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(par):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pdf = f(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par)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np.sum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np.log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(pdf))</a:t>
            </a:r>
          </a:p>
          <a:p>
            <a:b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Initialize Minuit and set up fit:</a:t>
            </a: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([theta, mu, sigma, xi])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initial values (here = true values)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parname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'theta'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'mu'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'sigma'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'xi'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  <a:endParaRPr lang="en-GB" sz="1400" dirty="0">
              <a:solidFill>
                <a:srgbClr val="1C00CF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parname_latex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[r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'$\theta$'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r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'$\mu$'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r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'$\sigma$'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r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'$\xi$'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  <a:endParaRPr lang="en-GB" sz="1400" dirty="0">
              <a:solidFill>
                <a:srgbClr val="1C00CF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parstep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initial 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setp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 sizes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parfix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= [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False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True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True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False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change these to fix/free parameters</a:t>
            </a: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parlim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= [(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), (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None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None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), 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None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), 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None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)]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set limits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 = Minuit(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name=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parname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m.errors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parstep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m.fixed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parfix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m.limits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parlim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m.errordef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errors from 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lnL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lnLmax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 - 0.5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81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2FBCA5-26B2-FDC9-A398-C6C80877E1D5}"/>
              </a:ext>
            </a:extLst>
          </p:cNvPr>
          <p:cNvSpPr txBox="1"/>
          <p:nvPr/>
        </p:nvSpPr>
        <p:spPr>
          <a:xfrm>
            <a:off x="468086" y="381000"/>
            <a:ext cx="4633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the fit, get errors, extract results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3D5FCD-57F0-0DBC-2257-FB5047D1293A}"/>
              </a:ext>
            </a:extLst>
          </p:cNvPr>
          <p:cNvSpPr txBox="1"/>
          <p:nvPr/>
        </p:nvSpPr>
        <p:spPr>
          <a:xfrm>
            <a:off x="381000" y="5878286"/>
            <a:ext cx="2545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 some plots...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E1A011-7E00-7426-CB3C-E079871D2832}"/>
              </a:ext>
            </a:extLst>
          </p:cNvPr>
          <p:cNvSpPr txBox="1"/>
          <p:nvPr/>
        </p:nvSpPr>
        <p:spPr>
          <a:xfrm>
            <a:off x="466398" y="998240"/>
            <a:ext cx="8560027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Do the fit, get errors, extract results</a:t>
            </a: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m.migrad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            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minimize -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logL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MLE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m.values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max-likelihood estimates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sigmaMLE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m.errors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standard deviations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cov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m.covariance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covariance matrix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rho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m.covariance.correlation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correlation 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coeffs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 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print(</a:t>
            </a:r>
            <a:r>
              <a:rPr lang="en-GB" sz="1400" dirty="0" err="1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r"par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 index, name, estimate, standard deviation:"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  <a:endParaRPr lang="en-GB" sz="1400" dirty="0">
              <a:solidFill>
                <a:srgbClr val="C41A16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range(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m.npar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m.fixed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print(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"{:4d}"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.format(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), 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"{:&lt;10s}"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.format(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m.parameters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]), 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 = 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      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"{:.6f}"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.format(MLE[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]), 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 +/- 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"{:.6f}"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.format(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sigmaMLE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]))</a:t>
            </a:r>
          </a:p>
          <a:p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print()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print(</a:t>
            </a:r>
            <a:r>
              <a:rPr lang="en-GB" sz="1400" dirty="0" err="1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r"free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 par indices, covariance, correlation </a:t>
            </a:r>
            <a:r>
              <a:rPr lang="en-GB" sz="1400" dirty="0" err="1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coeff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.:"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  <a:endParaRPr lang="en-GB" sz="1400" dirty="0">
              <a:solidFill>
                <a:srgbClr val="C41A16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range(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m.npar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m.fixed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j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range(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m.npar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m.fixed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[j]):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print(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j, 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"{:.6f}"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.format(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cov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i,j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]), 					 					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"{:.6f}"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.format(rho[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i,j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]))</a:t>
            </a:r>
          </a:p>
        </p:txBody>
      </p:sp>
    </p:spTree>
    <p:extLst>
      <p:ext uri="{BB962C8B-B14F-4D97-AF65-F5344CB8AC3E}">
        <p14:creationId xmlns:p14="http://schemas.microsoft.com/office/powerpoint/2010/main" val="304776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C3D0CB-CA63-7C52-8CC9-1181A3FDF796}"/>
              </a:ext>
            </a:extLst>
          </p:cNvPr>
          <p:cNvSpPr txBox="1"/>
          <p:nvPr/>
        </p:nvSpPr>
        <p:spPr>
          <a:xfrm>
            <a:off x="500742" y="261257"/>
            <a:ext cx="8099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 on the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½ 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contour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7851E9-AC80-262C-E81C-4CF061FC23B4}"/>
              </a:ext>
            </a:extLst>
          </p:cNvPr>
          <p:cNvSpPr txBox="1"/>
          <p:nvPr/>
        </p:nvSpPr>
        <p:spPr>
          <a:xfrm>
            <a:off x="337458" y="1164771"/>
            <a:ext cx="8479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lectures, we saw that the standard deviations of fitted  parameters are found from the tangent lines (planes) to the contour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EE8FAA-103C-363B-D37E-073A12601547}"/>
              </a:ext>
            </a:extLst>
          </p:cNvPr>
          <p:cNvSpPr txBox="1"/>
          <p:nvPr/>
        </p:nvSpPr>
        <p:spPr>
          <a:xfrm>
            <a:off x="337459" y="2786743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similar procedure can be used to find a confidence region in the parameter space that will cover the true parameter with probability CL = 1 –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(the “confidence level”).  This uses the contour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D43B24-CC6D-28A6-1556-A3220DE5B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593" y="2016579"/>
            <a:ext cx="2427530" cy="68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1D8A87-3126-2144-8056-1AF8DFACA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351" y="4129315"/>
            <a:ext cx="3792857" cy="72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A16BF67-2A48-11C6-6CD5-13235A2EE9CB}"/>
              </a:ext>
            </a:extLst>
          </p:cNvPr>
          <p:cNvSpPr txBox="1"/>
          <p:nvPr/>
        </p:nvSpPr>
        <p:spPr>
          <a:xfrm>
            <a:off x="304801" y="4963886"/>
            <a:ext cx="8022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want the contour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½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you need to choose CL (= 1 –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such that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l-GR" sz="2400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lang="en-US" sz="2400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l-GR" sz="2400" i="1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US" sz="2400" i="1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 –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= 1, i.e.,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B4D91B-D309-64C9-E1AA-0C95F19A0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436" y="5876471"/>
            <a:ext cx="4973684" cy="504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B63F72A-0109-3F38-DAD6-74604089A44F}"/>
              </a:ext>
            </a:extLst>
          </p:cNvPr>
          <p:cNvSpPr txBox="1"/>
          <p:nvPr/>
        </p:nvSpPr>
        <p:spPr>
          <a:xfrm>
            <a:off x="4713515" y="4310743"/>
            <a:ext cx="3721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= number of parameters</a:t>
            </a:r>
          </a:p>
        </p:txBody>
      </p:sp>
    </p:spTree>
    <p:extLst>
      <p:ext uri="{BB962C8B-B14F-4D97-AF65-F5344CB8AC3E}">
        <p14:creationId xmlns:p14="http://schemas.microsoft.com/office/powerpoint/2010/main" val="186535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8E8C64-80B3-887C-D65B-3676979897C0}"/>
              </a:ext>
            </a:extLst>
          </p:cNvPr>
          <p:cNvSpPr txBox="1"/>
          <p:nvPr/>
        </p:nvSpPr>
        <p:spPr>
          <a:xfrm>
            <a:off x="2329542" y="293913"/>
            <a:ext cx="4201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Solutions to exercises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514967-21C7-EDED-953E-9ACB7281E397}"/>
              </a:ext>
            </a:extLst>
          </p:cNvPr>
          <p:cNvSpPr txBox="1"/>
          <p:nvPr/>
        </p:nvSpPr>
        <p:spPr>
          <a:xfrm>
            <a:off x="533400" y="1034144"/>
            <a:ext cx="81390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1a)  Running the program </a:t>
            </a:r>
            <a:r>
              <a:rPr lang="en-US" sz="2400" dirty="0" err="1"/>
              <a:t>mlFit.py</a:t>
            </a:r>
            <a:r>
              <a:rPr lang="en-US" sz="2400" dirty="0"/>
              <a:t> produces the following plots:</a:t>
            </a:r>
            <a:endParaRPr lang="en-GB" sz="2400" dirty="0"/>
          </a:p>
          <a:p>
            <a:r>
              <a:rPr lang="en-US" sz="2400" dirty="0"/>
              <a:t> </a:t>
            </a:r>
            <a:endParaRPr lang="en-GB" sz="2400" dirty="0"/>
          </a:p>
          <a:p>
            <a:r>
              <a:rPr lang="en-US" sz="2400" dirty="0"/>
              <a:t>A fit of the pdf:</a:t>
            </a:r>
            <a:endParaRPr lang="en-GB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B4E0F5-8242-0009-A1CF-F9875749E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877" y="2405743"/>
            <a:ext cx="5912351" cy="411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6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FD85C6-8F66-A10D-D8CD-3BDBC4275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44226"/>
            <a:ext cx="9144000" cy="31684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0C6757-EFF9-EA4C-2CD0-DDEFA5189C40}"/>
              </a:ext>
            </a:extLst>
          </p:cNvPr>
          <p:cNvSpPr txBox="1"/>
          <p:nvPr/>
        </p:nvSpPr>
        <p:spPr>
          <a:xfrm>
            <a:off x="925286" y="598714"/>
            <a:ext cx="3089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running program: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EE1161-4337-2FC5-2145-56ED62DD2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1324428"/>
            <a:ext cx="55880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0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32170</TotalTime>
  <Words>2143</Words>
  <Application>Microsoft Macintosh PowerPoint</Application>
  <PresentationFormat>On-screen Show (4:3)</PresentationFormat>
  <Paragraphs>255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Courier New</vt:lpstr>
      <vt:lpstr>Menlo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813</cp:revision>
  <dcterms:created xsi:type="dcterms:W3CDTF">2020-05-18T17:44:39Z</dcterms:created>
  <dcterms:modified xsi:type="dcterms:W3CDTF">2023-12-04T11:49:16Z</dcterms:modified>
</cp:coreProperties>
</file>