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1182" r:id="rId2"/>
    <p:sldId id="1280" r:id="rId3"/>
    <p:sldId id="1653" r:id="rId4"/>
    <p:sldId id="1654" r:id="rId5"/>
    <p:sldId id="1662" r:id="rId6"/>
    <p:sldId id="1655" r:id="rId7"/>
    <p:sldId id="1656" r:id="rId8"/>
    <p:sldId id="1663" r:id="rId9"/>
    <p:sldId id="1657" r:id="rId10"/>
    <p:sldId id="1658" r:id="rId11"/>
    <p:sldId id="1659" r:id="rId12"/>
    <p:sldId id="1652" r:id="rId13"/>
    <p:sldId id="1599" r:id="rId14"/>
    <p:sldId id="1600" r:id="rId15"/>
    <p:sldId id="1626" r:id="rId16"/>
    <p:sldId id="1627" r:id="rId17"/>
    <p:sldId id="1639" r:id="rId18"/>
    <p:sldId id="1640" r:id="rId19"/>
    <p:sldId id="1641" r:id="rId20"/>
    <p:sldId id="1601" r:id="rId21"/>
    <p:sldId id="1602" r:id="rId22"/>
    <p:sldId id="1603" r:id="rId23"/>
    <p:sldId id="1650" r:id="rId24"/>
    <p:sldId id="1604" r:id="rId25"/>
    <p:sldId id="1635" r:id="rId26"/>
    <p:sldId id="1606" r:id="rId27"/>
    <p:sldId id="1607" r:id="rId28"/>
    <p:sldId id="1608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4"/>
    <p:restoredTop sz="93451"/>
  </p:normalViewPr>
  <p:slideViewPr>
    <p:cSldViewPr snapToGrid="0" snapToObjects="1">
      <p:cViewPr varScale="1">
        <p:scale>
          <a:sx n="115" d="100"/>
          <a:sy n="115" d="100"/>
        </p:scale>
        <p:origin x="16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12/1/24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136 32 12617,'0'-3'7349,"5"-10"-6123,-4 10-963,4-8 213,-5 11-195,0-1 492,0 1-851,0 2 139,0 3-61,0 2 0,0 3 39,0 1-78,0 0 39,0 2 0,0 0 34,0 0 5,0 2-39,0-2 0,0 2 50,0-2-55,0 2 5,0 0 0,0 0-28,0 1 106,0 2-61,0-1 33,0 2-44,0-1 16,0 0-22,0 0 0,0 0 101,0 7-95,0-5 5,0 5 62,0-7-73,0 0 0,0 1 17,0 6 61,0-6-56,0 4 62,0-8-33,0 1 50,0-1-101,0 0 33,0 0 23,0 0 6,0 0 5,0 6 17,0-4-28,0 5-56,0-7 0,0 1 84,0-1-22,0 1-12,0 0 40,1 0-34,0 1 11,1-1-67,-1-1 0,1 0 11,-2 0 39,1-1-16,0-1-34,-1 0 101,1-1-112,-1 1 11,1-1 0,-1 1 50,0 0 0,0 0-33,0 2 45,0 1 11,0 0-23,0 1-50,0 0 0,0-2 50,0 2 62,-2 3-95,0-3 84,0 2-95,1-5-6,1-1 5,0 1-22,0 0 68,-1 1-51,1 1 0,-1-2 40,1 9-40,0-5 0,0 4-35,-1-5 103,1 0-68,-2 2 28,1 2 90,-1 2-152,-2 12 34,1-8 0,-1 8 56,3-11-56,-1 0 45,0-1 73,1 0-113,-1-1-5,1-1 0,-1 1-22,-1 9 22,0-6 5,-3 7 113,2-10-157,0-2 39,1 0-51,-1 6 107,0-7-56,1 5 0,-1-10 68,0 18-119,0-14 113,0 13-62,2-17 5,0 0 91,0 2-96,0-1 0,-2 2 5,2 0-89,-2 1 185,2 0-101,-1 0 0,1 0 50,-2-2-94,2 5 44,0-6-34,0 3 40,1-6-6,-1-1 0,2 0 134,-1 1-140,0 0 6,1 1-39,-1 0-11,0 5 50,1-5 0,-1 4 117,1-5-117,0 0 0,0 1 0,0 0-78,0 2 89,0 5-11,-1-3 73,1 3-73,-1-7 0,0-1 6,1-1-79,-1-1 123,0 1-50,1-1 0,-1 0 67,0 3-67,0-3 0,-1 3-33,2-5 100,-2-1-67,2 0 6,-2 0 106,2-1-157,-1 4 45,1-2-23,0 2 79,0-3-56,0 2 34,0-1 95,0 1-163,0 0 34,-1 1 0,1 0 107,-1 3-96,0-4 6,0 4 106,0-6-129,-1 1 6,1 0 0,-1-2-61,2 0 105,-1-2-44,0 0 168,1 0-168,-1 0 0,1-2 51,0-1-286,0-1-1025,0-2-1978,0-9-6593,3-2 9570,1-11 1,-1 13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0 10511,'-1'3'3445,"0"0"-2924,1-3 436,0 0-811,0 15-90,0-9-44,0 14-12,0-11-73,0 2 5,0 0-1164,0 0-2347,0 0 3579,0-3 0,0-2 0,0-4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0 10556,'0'4'3411,"0"0"-2761,0-4 274,0 0-913,0 31 62,0-18-73,0 25-1087,0-25-3248,-1-1 4335,1-1 0,-1-6 0,1-1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0 477 17697,'33'-18'257,"-1"-1"1,-1 2 0,-4 2-252,-9 0 66,4-1-72,-1-3 101,1-1-140,0-2 39,-1-1 0,2-3 0,-1 1 0,0-2 0,0 0 6,-1 0 50,-1 0-62,-2 2 6,-2 3 0,-3 1 6,-3 5 66,-2 2 64,-3 3 289,-1 2-212,-2 3 291,0 2-106,-2 1-79,1 1 28,-1 1-342,0 1-5,0 5 112,0 0-72,0 7 77,0-1-44,0 3-67,0 0 184,0 0-179,0 0 40,0-1-29,0-2 90,0 1-112,2-5 6,1 0 212,3-5-100,6-1-118,1-1-448,6-4 117,-3 0-117,-1-6-39,0 1 364,-2-2-34,-2 2 157,-2-1 0,0 2 11,-3 1-11,0 2 0,-2 1 68,0 0 184,-1 1-163,1 1 197,-2 2 16,0 0-173,1 0 173,0 0-123,1 0-33,0 0 152,1 4-192,0 2 56,1 4 90,4 8-39,-1-4-213,4 5 67,-1-7-67,1-1 0,2-2-649,1-3-1329,6 0 1978,9-1 0,-13-3 0,2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1 7890,'-1'1'0,"0"-1"0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49 48 9044,'-1'-6'1422,"0"1"-918,1 5 841,0 0-875,-3-6-83,1 3 173,-2-4-174,3 5-61,0-1 11,-1 1-291,0-1 61,0 1-22,0-1 6,0 2-17,1 0 50,-1 1 22,0-1 192,0 1-191,0-1 66,0 1-27,1-1-179,0 1 117,0 0-123,-1 0 0,0 0-73,0 0 84,0 0-11,0 0 40,1 0 32,0 0 892,1 0-925,3 0 118,1 0-157,3 0 5,2 0 6,-1 0 1,1 0-12,4 2 72,-4 0-105,5 2 33,-6-1 0,1-2 28,2-1 5,2 0-33,1 0 0,1 0 40,-2 0-91,3 0 51,-6 0-67,1 0 61,-5 0 6,-2 0 0,1 1 96,3 0-96,0-1 0,4 0-28,-1 0 33,0 0-5,0 0 0,-2 0 17,1 0-51,-5 0 34,1 0 0,-3 0-67,-2 0 56,2 0 11,-2 0 62,3 1-62,-1 0 0,1 0 0,1 0-51,0 0 62,1-1-11,2 1 51,-3-1-57,3 0 6,-4 0 0,2 0-50,-3 0 27,3 0 23,-2 0 0,1 0-44,0 0 44,0 0 0,2 0-12,0 0-44,0 0 12,0 0-29,1 0 67,-2-1-229,0 1 123,-1-2-258,-1 2 365,-1-1-174,2 1 179,-3 0-45,2 0 28,0 0 11,0 0-22,2 0-123,0 0 106,1 0-156,1 0 195,-1 0-83,1 0 83,-2 0 6,0 0-123,0 0 117,0 0-207,-1 0-78,1 0 61,-2 0 174,0 0 6,-2 0-51,-1 0 62,0 0-12,0 0 51,-1 0-11,1 0 56,0 0-45,0 0 56,0 0-118,-1 0 96,-2 1-85,-3 2 51,-4 1 0,-3 1 0,-2 1 51,-2 1 10,1 0 29,-2 0-79,1 0 84,0 0-95,-1 0 0,0 0 17,0 1 67,2-2-67,0 1 134,3-2-100,1-1 184,4-1-139,1-1 156,-2 1-247,1 0 169,-3 0 22,0 2-79,-1 0 191,-1 0-263,0 0 6,1-1 173,4-3-124,2 0-256,4-1-1082,1-6 1238,12-7 0,-8 3 0,7-1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5 0 10444,'0'6'2560,"0"-1"-1894,0-5 1143,0 0-1344,0 12-39,0-6-56,0 10-270,0-10-60,0 1 27,0 0-17,-1 1-16,0 1-34,0 1-963,0 3 963,2 2 0,-1-6 0,1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9128,'0'2'3926,"0"0"-3041,0-2 796,0 0-1306,0 18 84,0-10-117,0 16-219,0-13 84,0 0-201,0-1 94,0 0-100,0-1-89,0 0-846,0 1-1737,0 0 2672,0 0 0,0-5 0,0-1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8 0 9335,'0'8'2783,"0"-1"-2149,0-7 189,0 0-773,-2 20 79,1-10-101,-1 16-28,1-15 0,0-1-453,1 1-993,-1 2-3902,1-2 5348,0 2 0,0-7 0,0-1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37 11878,'0'-3'1462,"0"1"-1283,0 1 56,0-1-162,0 0-67,0-2 257,0 1-84,0 1 95,0-1 6,1 1-280,-1 1 213,1-1-168,-1 2-45,0-1 185,0 0-174,0-1 84,0 0 96,0 0-185,0 1 128,0 0 432,0 1-561,1 2 354,1 0-270,1 2 79,1-2-56,2 2-16,-2-1-85,1 0-11,-2 0 0,2 0-39,-3 0 95,1 0-56,1-1 0,-1 2 78,0-1-123,1 0 45,0 0 0,0 1-28,-1-1 73,1 0-45,-1-1 78,0 1-111,-1-1 33,1 1 0,-1-2-45,0 1 90,0 0-45,0 1 84,1-1 112,4 1-84,-3-1-112,2 0 218,-1 0-212,-1-2 50,1 2 17,0-2 16,0 1-94,1-1 5,-1 1-96,1 0 141,-2-1-45,0 2 0,-1-1 67,0 1-72,0-1 5,0 1 0,1-2 11,3 1-11,-1 0 0,3 0 90,-4-1-96,1 1 6,-2-1 0,0 0-56,-1 0 90,0 0-34,-2 0 28,2 0-34,-2 0 6,2 1 0,-2-1-73,1 1 107,0 0-34,0-1-17,0 2-17,1-2-117,-1 1-286,1 0 101,1-1 84,0 1-117,1-1-298,0 0 12,2 0-404,4 0-2542,-2 0 3601,3 0 0,-6 0 0,-1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6803,'4'7'0,"0"-1"0,-4-6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41 61 8886,'-7'3'2376,"1"0"-1777,6-3 544,0 0-695,-1 0 95,-1 0 174,1 0-174,0 0-78,1 0-73,-1 0-252,0 0 62,-1 0-118,0 0-73,0 0 174,0 0-95,1 0 145,0 0 263,-1 0-151,1 0-173,-1 0-107,0 0 84,1 0-145,-1 0 285,2 0 1939,-1 0-2130,3 0 136,1 0-236,1 0 5,2 0 197,1 0-118,2 0 84,1 0 22,1 0-190,1 0 168,-1 0-168,0 0 6,0 0 140,1 0-140,0 0 447,10 0-447,-4 0 302,8 0-258,-5 0 12,1 0 61,1 0-89,0 0-17,-2-1-17,-2 1 78,-3-1-56,0 1-22,-2 0-89,5 0 162,-6 0-73,4 0 16,-6 0 80,2 0-96,0 0 0,11 0 22,-6 1 73,8 0-89,-7 1 106,0 0-45,1 0 34,0 0-45,2-2-56,1 1 190,0-1-179,2 0 90,0 0 34,11 0-141,-9 0 6,6 0 0,-13 0-50,-2 0 83,-4 0-33,4 0 67,-5-1-72,1 1 5,-3-1 0,0 1 5,2-1-5,2 1 196,31-3-196,-21 3-5,32-2 10,-36 1-5,6 0 68,-11 1 77,-1-1-190,0 1 45,7 0-22,-5 0 56,6 0-34,-7 0 0,1 0 89,0 0-89,0 0 0,0 0 6,2 0-73,-3 0 100,0 0-33,-3 0 79,5 0-91,-4 0 12,4 0 0,-6 0 0,1 0 6,1 0-6,0 0 34,2 0 89,8 0-123,-6 0 0,8 0-34,-10 0 68,1 0-34,-4 0 0,0 0 129,-2 0-197,0 0 68,0 0 0,1 0-44,0 0 88,3 0-44,-1 0 6,3 0 78,0 0-90,0 0 6,3 0 0,-1 0 28,8 0-28,-6 0 0,6 0 34,-9 0-40,2 0 6,-1 0 0,2 0 23,0 0-12,0 0-11,-1 0 17,5 0-17,-9 0 0,3 0 0,-9 0-34,-2 0 40,1 0-6,-1 0 0,1 0 22,8 0-22,-2 0 0,4 0 28,-3 0-22,-1 0-6,2 0 0,-1 0 45,1 0-45,2 0 0,-2 0-28,9 0 39,-7 1-11,7-1 0,-7 1 73,-1 0-96,0 1 23,-2 0 0,1-1 17,4 2-17,-5-2 17,4 1 67,-6-1-78,0-1-6,1 1 6,1-1-23,0 0 50,3 0-33,1 0 96,13 0-96,-8 0 0,6 0 22,-11 0-106,-3 0 90,1 0-6,-4 0 0,1 0 84,6 0-84,-4 0 0,4 0-34,-6 0 34,1 0 0,0 0 95,10 0-89,-5 0-6,6 0 11,-9 0 11,-1 0-16,-1 0-6,1 0 0,-2 0 22,0 0-22,0 0 0,0 0 51,-1 0-57,5 0 6,-6 0-17,4 0 62,-6 0-39,1 0 33,1 0-33,0 0 16,0 0 17,1 0-39,0 0 79,11 0-63,-4 0-16,9 0 51,-8 0-46,0 0-5,2 0 0,-2 0 34,0 0 33,0 0-67,-2 0 28,9 0-89,-8 0 66,4 0-5,-9 0 0,-2 0 51,-1 0-51,0 0 0,-1 0 84,7 0-84,-5 0 0,4 0-34,-6 0 90,0 0-56,1 0 17,2 0 112,-1 0-157,1 0 28,0 0 0,-1 0-68,-1 0 186,0 0-118,-1 0 0,1 0 112,0 0-157,0 0 45,0 0 0,0 0-50,-1 0 61,1 0-11,-1 0 0,0 0 90,-1 0-96,1 0 6,0 0 0,2 0-84,0 0 190,2-1-106,-1 0 51,11 0-51,-6-1 0,7 0 0,-8 1-73,-2 0 107,2 1-34,-2 0 0,1-1 22,9 1-22,-5-1 0,5 1 0,-7-1 45,-2 1-45,-1-1 22,-1 1 45,1-1-123,-2 1 56,0-1-61,4 1 122,-4-2-61,4 1 0,-5-1 90,0 1-96,0 0 6,0 1 0,0-1 23,6 1 5,-5-1-28,5 1 33,-6 0-38,-2 0 5,-1 0 0,-1 0-67,-1 0 67,-2 0 0,2 0 78,4 0-140,-2 0 62,4 0 0,-2 0-50,1 0 145,3 0-95,-2 0 0,3 0 56,-4 0-89,-1 0 33,-2 0 0,-3 0-68,0 0 68,-3 0 0,0 0 28,-1 0 12,0 0-40,2 0 0,-1 0 0,3 0-101,1 0 196,1 0-95,2 0 0,1 0 34,-1 0-40,-1 0 6,-1 0-6,-1 0-33,0 0 39,-2 0 34,0 0 16,-4 0-100,-1 0 50,-1 0 0,1 0-95,-2 0-1552,1 0-56,-4 0-3181,-4-9-4947,-4-1 9722,-3-9 0,5 9 0,3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10 39 12158,'-3'7'1876,"-1"-1"-1338,3-6-264,0 0 29,0 0 5443,1 0-5678,0-1 167,1 0-207,3-2 5,4-1 141,6 1-140,5-2 16,6 0-33,5 0 100,8-1-161,3 1 44,3 1 0,2 0-56,-1 1 61,-2 1-5,-3 2 0,-3 0 84,-6 0-123,-5 0 39,-5 0-34,-5 0-44,-5 0-28,-3 0-29,-2 0-240,-2 0-454,1 0-207,-2 0 1036,-1 0 0,-1 1 0,-1-1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9 14919,'0'-5'1423,"0"1"-852,1 4-117,1 0-73,3 0 151,0 0-252,4 0 79,2 1-29,2 3-100,2 3 246,1 4-123,2 0-129,0 2 106,-1-2-297,-2-1-21,-2-1 44,-2-3 22,-4 0-56,-2-4-22,-2 0-39,-2-2-6,0 1-638,-1-1 683,0-9 0,0 7 0,0-7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236 0 16096,'-10'13'1758,"-4"2"-1349,-5 3 145,-4 4-295,-3 0-80,-1 1 118,4-3-292,1-1 51,5-3-56,2-3-308,2-4-2784,4-4 3092,-1-3 0,6-2 0,0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 24 7845,'-1'-1'1759,"0"0"-269,1 1-1233,0-4 90,0 3-184,0-3 156,0 4 96,0-1 5,0 1 28,0-2-353,0 1 62,0 0 45,0 0-169,0-1 12,0 2-174,0-1 146,-1 1-17,0 0 0,-3 0 73,2 0-73,-1 0 0,0 0 0,1 0-67,1 0 134,-1 0-62,2 0 1782,-1 0-1462,3 0-134,0 0-51,1-1 145,2 1-229,0-1 95,0 0-39,1 1-78,0-1 44,0 1-78,1 0 0,-2 0-61,0 0 66,0 0-5,-1 0 12,1 0 72,-2 0-129,0 0 45,1 0 0,-1 0-39,0 0 50,-1 0-11,0 0 0,0 0 56,0 0-56,0 0 0,0 1 246,1 0-162,0 0 45,2 1-45,-2-2-50,0 1 33,-1 0-67,2-1 101,-2 1-96,0-1 62,0 0-27,0 0 4,0 1 18,0-1-62,-1 1 0,1-1-6,-1 1-5,1 0 6,0 0 10,0 0-5,-2 0 0,2 0 0,-1-1 101,1 1-95,0 0 61,0 0 17,0 0-51,2 1-33,-2-1 6,1 1 11,0-2-12,0 1-5,-1 0 185,1-1-134,-1 2 319,2-1-336,0 1 162,1-1-191,-2 0 34,1 0-33,-1 0 78,1-1-84,-2 2 6,3-1-29,-2 0 23,1 1 0,-2-1-5,2 0 66,-2-1-61,1 1 0,-1-1 6,-1 2-57,1-2 51,0 2-33,0-1 106,1 0-62,-1 1-11,1-2 56,-1 1-67,1 0 11,0 0 0,-1 0 5,0-1 68,0 0-39,1 1 16,-1-1 0,1 1-50,-1 0 0,0-1 0,0 1-16,1 0 83,0-1-67,0 1 33,0 0 23,0-1 12,1 1-68,-2 0 0,1-1-40,-2 1 46,1 0-6,-1 0 78,1-1-145,-2 1 67,2 0 0,-2-1-50,2 1 117,-2 0-67,1-1 0,1 1 73,-1 0-112,1-1 39,1 1-68,-2 0 119,2 0-51,-2 0 0,0 0 67,0-1-112,0 2 45,1-2-56,1 1 107,-2 0-51,2-1 0,-2 1 84,0-1-152,0 1 68,0-1-1496,-1 1-2407,-5-1 3903,0 0 0,-1 0 0,2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131 9 11732,'1'-1'3478,"0"0"-2256,-1 1-1099,4 0 286,-2-1-40,3 1-55,-2 0 419,0 0-357,1 0-51,1 2-17,0 1-252,0 3 129,-1-1-95,0 2-34,-1-1 173,0 1-229,0 1 107,-1-1 5,0 1 95,-2 6-207,1-5 173,-1 4-167,0-7 55,0-1-27,-1 0 44,-2 0-38,-2-2-40,-3 1 0,-2-1-56,-3 0 39,-2-1-263,-1 0 73,-1-1-90,1-1 247,2 0-68,1 0-11,1 0 124,2 0-91,2-2 29,1-1 62,2-3-57,1 0 23,1 0 39,1 0-185,0-1 45,1 1-146,0-1 213,-1 2 22,1-1 85,0 1-34,1 2 0,0-2 34,0 3 16,0-2-50,0-1 6,1 1 202,2 0 116,5-1-100,0 1-224,4-2 185,-4 3-179,0-1-6,-2 1 89,-1 0-27,-1 2 11,0 0 44,1 0 186,2 1-152,0 0 67,4 0 129,-3 0-179,4 0 202,-1 0 5,1 0-251,1 0 162,1 0-253,-1 0 18,1 0 33,-5 0-84,1 0 0,-6 0 73,-2 0-157,0 0 84,0 0 0,0 0 67,4 0-67,-1 1 0,5 0 61,0-1-122,2 0-382,1-1-655,-1-2-890,-2 0 1988,-2-3 0,-5 3 0,-1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203 7 10836,'5'0'3069,"-1"0"-2766,-4 0 55,0 0-128,0-3 55,-3 2-83,-1-2 151,-4 3-173,1 0-80,-1 0 57,1 0-157,-2 0 146,2 0 72,-2 0-89,0 3 117,1 0-66,0 3-74,0 1 135,2 0-152,0 0 7,1 1 55,2-1 106,-2 5-21,2-2 38,0 6 90,2-4-190,0 1-6,1 0 107,0 0-186,0 2 264,0 4-286,0-4 129,0 3-196,0-5 62,0 0 44,0-1-94,0 0 77,0 0-33,0 4 0,0-3-56,0 4 0,0-6 23,0 0 38,0-2-55,-1 0-6,-1-2 44,-2 0-60,-1-1-169,-5 2-263,1-3-802,-3 2-738,1-5 1988,-3 0 0,6-2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4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78 13295,'10'-7'3142,"-3"1"-2464,-7 6 991,0 0-1316,19-8-213,-10 5-101,15-7 40,-14 7-46,0 0-66,1 0-34,0 0-1211,2-1-760,5-2-3155,0 0 5193,4-2 0,-11 4 0,-3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5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62 17 10517,'4'-9'4223,"-1"1"-3377,-3 8 1646,0 0-2190,0 4 181,-3 2-265,-1 4-218,-4 1 314,0 1-191,0 2 118,0 2 179,1 0-381,0 1 235,0 0-128,4 0-96,-1 0 191,3-1-191,0 0 118,1 0-61,0-1-23,4 0-90,0-2 6,4-1-78,1-3-286,2 0-2896,12-4-3577,-4-2 6837,8-1 0,-16-2 0,-2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10590,'0'4'3248,"0"0"-2357,0-4 5466,0 0-6290,1 0 51,-1 0 234,2 0-312,-1 0 44,1 0-56,0 0 11,-1 0-78,0 0 27,1 0 12,0 0-89,2 0 145,1 3-56,0-1 67,3 5-117,-4-3 50,1 0-56,-1 0-23,-1-1 23,-1 1 56,0 1-61,0-2-46,-1 1 107,1-1-56,-1 0 56,0-1 0,0 0 34,0 0 5,2 0 129,0 0-134,1 0 106,-1-1-140,1 2-17,3 2 67,-2-2-50,3 2 0,-4-2 34,1 0-34,-1 1-6,3 1-61,-3 0 73,3 0-6,-1-1 33,0-1 51,1 0-168,-1 0-224,0-2-521,0 0 146,-1 0-2728,6-1 291,-2 0 3120,8 0 0,-10-1 0,1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154 35 9974,'-1'-7'2979,"0"1"-2346,1 6 1014,0 0-1294,0-1 78,0 0-184,0-2-163,0 2 184,0-1-38,0 1-62,0 0 56,0 0-213,0 0 62,0 0-17,-1 1-11,1-2 100,-2 2-94,2-2-51,-1 1 106,1-1-100,-1 1 195,1 0 186,-1 1-62,0 0-67,1 0 224,-1 0-326,0 0-38,1 0-68,-1 0-50,1 0 0,-1 0-44,0 0-7,1 0-72,-1 0 33,0 0 23,1 0-101,-2 0 101,1 0-34,-2 2 84,1 0-44,-1 2 122,0 1-61,-2 2 135,1-1-130,-2 1 130,0 1-135,0-1-39,0 1-17,0-2-6,0 1 62,2-3 50,1 0-83,2-3 33,0-1 0,0 1-6,0 1 57,-1 0 5,-1 2 0,0 0-62,1 0 6,0-1 0,2-2-50,-1 0 61,1 0-11,0-1 50,0 1-83,0 0-51,0-1 84,-1 0 0,1 1-51,-1 0 51,0 0-50,1 1 100,-2-1-39,1 1 96,-1 0-57,-1 1 23,0 1-73,-1 0 67,2-1-28,0 0-5,0-1 28,1 0 44,0-2 28,1 1-134,0 0-44,0-1 116,0 1 24,-1-1-102,-1 0 6,0 2 0,-1 1-17,1 0 79,-1-1-57,2-1 96,0-1-95,1 1 212,0-1-268,-1 0 27,1 0 23,-1 1 0,0-1 84,0 2-89,0-1 5,0 1 0,1 0-23,-2-1 23,2 0 0,-1 0 6,1 0 28,-1-1-40,1 1 6,-2 1 0,2 0 62,-1-1-1,1 0-206,0-1-1732,0-3-5522,2-3 7399,1-4 0,-1 2 0,0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6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23 157 7212,'-6'3'2028,"1"-1"-1614,5-2 1440,0 0-1216,0-5-273,-1 2 100,0-3 834,1 3-1058,0 2 308,0-1-544,0 2 1480,0 0-1485,0 0-51,-1 0 51,-1 0 0,0 0-11,1 0-50,-1 0 66,2 0 3782,-1 0-3720,4 0 39,0 0-16,3-1-12,0 0-28,1 0 74,0-1-57,-1 0 151,2-1-218,-3 1 84,2 0 0,-2 0-33,1 0 27,0 0-78,1 0 0,0-1 123,3 1-117,-1-1 50,2-1 11,0 1 0,1 0-16,0-1-1,9-1 118,-5 0-157,5-1 34,-6 2-17,1 0 45,-2 1-73,1 0 0,-2 1-39,4-3 72,-7 3-33,4-1 0,-5 1 79,0 0-79,0 0 0,1 0 6,0 0-57,0 1 56,1-1-5,5-2 85,-2 1-85,3-1 0,-4 1 0,1-1 17,0 2 45,1-1-62,0-1 89,7 0-72,-6 0-17,3 0 6,-9 3-29,0-1 23,-4 2 0,2-1 0,-1 1 67,1 0-67,0 0 0,1 0 0,-1 0 45,8 0-45,-3 0 84,7 0-17,-6 0-27,2 0 10,1 0 23,10 0-68,-5 0-5,6 0 40,-9 0 16,0 0-40,-2 0-16,-2 0 6,-1 0-34,-3 0 28,0 2 0,-2 0-6,0 2 57,4 1-51,-3 0 5,3 1 29,-3 0-34,1-1 0,0 2 34,7 3-23,-4-1-11,6 1 5,-6-1 57,0 0-56,0 0-6,1-1 72,-1 1-27,0 0 11,1 1-5,0 0 16,0 1-45,6 5-22,-6-4 73,5 4-23,-7-6 18,-1-1-52,0-1 96,2 4-112,-2-3 0,-1 1 68,-3-2-1,-1-3-11,0 2-6,2-1 17,-1 1 17,2 0-84,-1 0 107,6 4-40,-3-3-17,4 3-27,-5-3 61,-1-1-118,1 2 34,-1-1 0,0-1-17,-2 2 101,1-2-67,3 4 56,-3-2-140,4 3 67,-6-4 0,2 2 0,-1-1 84,1 1-84,0-1 11,-1 2 90,1-1-84,-1 0-17,1 0 0,-1 1 39,1-2 28,-1 2-33,1-2-18,0 1 80,0 0-108,-1-1 12,1 0 0,0 1-16,-1-1 111,2 2-95,0-1 17,-1 2 83,2-1-144,-1 0 44,0 1 0,-1 0-6,0 0 56,4 6-50,-4-4 107,4 4-158,-5-4 51,1 0 0,-2 0 12,2 0 72,-1 1-51,3 4 69,-1-5-74,1 4-28,-3-7 0,-1 0-34,0-1 118,0 1-84,0-1 84,3 5-129,-1-4 45,1 4 0,-1-4-50,-2 0 100,2 0-50,-2 1 11,1 0 90,0 1-146,1-1 45,3 8-22,-3-5 89,3 5-67,-4-6 23,0-1 89,0 1-112,-1-1 0,1 0 11,2 5 22,-2-6-21,1 5-12,-2-8 100,0 1-150,-1 0 50,1 0 0,0 0-45,1-1 112,-1 1-67,1-1 0,0 1 101,0 0-140,0 0 39,0-1 0,0 1-50,0-2 89,-1 1-39,1 0 117,3 4-117,-1-3 0,2 4 0,-3-5-56,1 0 129,-1 0-56,-1 0-17,2 0 67,-3-1-117,1 0 50,4 5-34,-4-5 96,3 3-62,-4-3 17,-1-2 83,1 2-133,-1-3 33,1 2 0,-2-2-51,1 1 102,4 2-12,-3 0 79,4 1-124,-3 0 6,1-2 0,1 1-50,0 1 106,-1-2-56,0 1 0,1 0 78,2 3-78,-1-2 0,2 3-17,-2-5 84,-1 2-67,2-1 146,5 4-180,-5-3 34,6 3 0,-6-4 0,0 0 51,1-2-51,-2 1 22,1-2 73,0 1-106,-2 0 11,-1 0 0,0-1-50,-2 0 83,1-1-33,-2 0 0,1 1 84,-1-2-123,1 1 39,0 0 0,0 0-33,1 2 66,-1-2-33,1 1 0,1 0 73,0 0-107,0 1 34,2-2 0,-2 2-72,1-2 122,-1 1-50,0 0 0,-2-1 67,5 2-67,-5-2 0,4 2-84,-5-3 118,0 0-34,1-1 17,-1 2 72,2-2-94,1 2 5,-1-2-96,1 2 102,-4-1-6,1 0 11,-1-1 73,1 1-89,-1-1 5,1 0 0,0 0 5,4 2-5,-3-2 0,1 0 67,-3 0-100,-2-1 33,2 1 0,-3-1-56,1 0 89,3 1-33,-1 0 90,3 0-140,-2 1 50,1-1 0,0 1-51,1-1 85,1 0-34,-1 0 0,0 1 17,3 0-17,-5-1 0,4 0-56,-6 0 95,0 0-39,2 1 0,-1-1 61,3 0-94,-2 0 33,4 1 0,-3-1-45,2 1 56,-1-1-11,-1 1 0,1-1 56,-3 0-61,3 0 5,-3-1 0,3 2-62,-3-1 107,3 2-45,-3-2 0,3 0 22,-2 1-27,1-1 5,0 1 0,-1-1-51,-1-1 62,2 1-11,-1-1 68,0 2-74,-1-2 6,0 1 0,1-1-62,-1 0 68,0 1-6,0 0 0,0-1 67,1 1-72,-1-1 5,4 1-68,-2 0 80,2 1-12,-3-1 0,1-1 67,-2 1-67,4-1 0,-2 1-51,3 0 51,-2-1 0,-1 1 0,0 0 56,2 0-56,-2 0 0,2-1 0,-1 1 0,-1 0 0,2 0-33,2 0 111,-2 0-83,2-1 5,-3 0 0,-1-1-51,1 2 51,2-1 0,-2 1 51,2-1-51,-4 1 0,1-2 5,0 1-55,1 0 50,0 1 0,1 0 0,0-1 61,2 1-61,0-2 0,0 2 40,1-1-108,8 0 68,-5 0 12,7 0 38,-7-1-50,6 1 34,-4 0-118,2 1 84,-6-1 0,-2 0 0,0 0 72,-1-1-72,-1 1 0,0-1 6,0 0-56,3 1 50,-3-1-6,2 1 62,-3-1-56,-1 0 0,1 0 50,0 0-134,0 0 84,0 1 0,0-1 62,2 0-62,-1 0 0,0 1 34,-2-1-102,-2 2 68,1-2 0,-1 1-50,2 0 106,-1-1-56,2 1 62,3 0-124,-2-1 62,1 2 0,-2-2-56,-2 1 129,-1 0-73,1 0 0,-3 0-17,6 1 17,-3-1 0,4 1-56,-3-1 129,2 0-73,0 1 0,-1-2 61,0 1-122,-2 0 61,0-1 0,-3 1-84,0-1 162,1 2-78,-2-2 0,1 1 67,0 0-134,2-1 67,-1 2 0,2-2-50,0 2 100,1-2-50,1 1 0,1 0 73,0 0-140,0 1 67,1-1 0,-1 0-56,-1 1 106,5 0-50,-4 0 84,5 0-162,-4 0 78,1 0 0,0 0-56,0 0 112,0-1-56,0 1 0,-2 0 28,3 1-28,-4-1 0,3 1-45,-4-2 79,1 0-34,0 1 16,2-2 52,-1 1-102,8 0 34,-3-1-50,3 1 55,-5-1-5,-2 0 0,0 0 84,-2 0-134,-2 0 50,1 0 0,-1 0-23,3 0 23,-1 0 0,2 0 84,-3 0-117,-2 0 33,1 0 0,-3 0-79,1 0 130,-2 0-51,2 0 84,-1 0-135,0 0 51,0 0 0,0 0-67,0 0 118,-1 0-51,0 0 0,-1 0 117,1 0-190,-2 0 29,1 0 44,0 0 0,-1 0 84,2 0-90,-2 0 6,2 0 0,-1 0-73,1 0 129,0 0-56,-1 0 11,0 0 113,1 0-192,2 0 68,1 0 0,1 0-72,1 0 122,2 0-50,2 0 0,0 0 90,2 0-130,0 0 40,-1 0 0,0 0-28,-2 0 28,-1 0 0,-4 0 129,0 0-196,-4 1 67,2-1 0,-3 1-95,2-1 156,-1 0-61,0 0 0,0 0 68,0 0-102,1 0 34,0 0-50,-1 0 83,1 0-33,-2 0 0,1 0 73,0 0-123,-1 0 27,1 0 107,-1 0-117,1 0-2000,0 0-2936,-2-3 4969,-8-7 0,6 5 0,-5-5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18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6 15 8886,'0'-1'6554,"-1"-4"-6240,1 4-12,-2-3-10,2 4 503,-1 0-358,1-1 307,0 1-245,0-1 39,0 0-179,0 1 682,0-1-1108,0 3 100,2 0-33,0 2 0,1 2 34,1-1-45,0 2 11,0-2 0,-1 0-34,2 0 157,2 5-167,-3-5 44,3 5 0,-6-6-45,1 0 95,0-1-50,0 0 0,0 0 39,0 0-83,0-1 44,-1 2 0,1-1-51,0 0 51,0 0 0,0 0 0,0 1 11,-1-2-55,0 1 21,0 0 23,0-1-67,-1 0 106,2 0-39,-2-1 0,2 2 17,-2-1-67,1 2 50,0-2-6,-1 0-89,1 0 106,0 0-11,-1 0 0,1 0 51,-1-1-113,0 0 62,0 1 0,0-1-84,0 2 90,0-1-6,0 1 44,0 0-4,0 0-46,0 1 6,0-1-67,0 0 100,0-1-33,0 0 40,0 0 10,0-1-84,0 2 34,0-1-5,0 1-74,0-1 74,0-1 5,0 0 0,0 1 50,0 0-83,0 1 33,0-1 0,0 0-28,0 0 61,0 2-33,0-2 0,0 1 162,0-1-162,0 1 0,0 1 0,0-1 12,0 2 21,0-1 34,0 3 12,-1-3-79,1 1 0,-2-2 0,2-1-67,-1 0 100,1-1-33,0 0 0,-1 0 90,1 0-129,-2 1 39,2 0-84,-2 2 89,2-2-5,-1 0 0,1 0 84,-1 0-89,0 1 5,0 0-62,-1 0 68,1 1-6,-1-2 67,2 0-34,-1-1-38,0 1 5,0 0 0,-1 0-67,1 0 123,0 0-56,1 0 16,-1 1-16,0-2 0,1 1 12,-1-2-74,0 2 107,1-2-45,-2 1 0,1 1 50,-1-1-50,0 1-11,1 0-45,1-1 90,-1 1-34,0-2 0,1 1 5,0 0-5,0-1 0,0 1 6,0-1-51,0 1 45,-1-1 0,1 0 0,-1 0 22,0 1-22,0 0 0,0 1 34,-1 0-90,1 0 56,0 0-6,0-1 51,0-1-45,0 1 0,1-1 6,0 1-34,-1-1 28,1 0 0,0 1 17,-1-1-23,1 1-56,-1-1 6,0 1-11,1-1 67,-2 1-5,2 0 5,-2-1-426,2 1 1,-2-1-583,2 0-186,-2 0-1618,-1 0-1416,-3 0 4228,0 0 0,3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29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0 135 6803,'0'-5'2398,"0"1"-2051,0 4-168,0 0-72,6-15 21,-3 9 80,7-15-208,-7 15 207,2-2 11,-3 4-5,1 0-140,-1 1 89,0 0-111,-1-1-46,2 0 6,-1 0-5,2-2-6,-1 2 0,0-1-17,0 0-39,0-1 56,0 1-11,-1 0 11,0 2 0,-1 0 0,-1 2-106,4 1 106,-3 0 0,3 0-34,-1 0 17,-1 0-50,-1 0 28,1 0-84,-2 0 375,1 0-202,-1 0-50,0 1-39,0 0 33,0 1 1,1-1 5,0 1 0,1 0-264,-1 0 175,0 2-68,0 0-28,-1 1 129,0-1-123,0 2 45,0-3-118,0 3-528,0 1 780,0 4 0,0-4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30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95 0 8035,'-4'0'1457,"1"0"-897,3 0 157,0 0-269,-34 7-286,23-6 23,-25 6-129,32-7-106,2 0 5,1 0-534,1 0 0,0 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31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 0 8035,'-1'0'739,"0"0"-486,1 0-534,0 2-94,0-2-1495,2 2 1870,1-2 0,-1 0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32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29 0 9178,'-2'2'1888,"0"0"-1446,2-2 1222,0 0-819,-8 7-38,6-6-146,-6 6-263,7-7 16,1 0 34,-1 0-95,0 0 498,1 0 158,-2 0-701,2 0 3271,-1 0-3579,3 1 0,0 2 0,2 3-39,2 1 106,0 2-33,2 2 5,-1 1-39,3 1 78,-1 2-78,1-1 0,1 0-45,0-2 124,0-1-79,-1-1 0,1-2-11,-2 1-23,1-2-761,-3 0-1160,1-3-2375,-3-1 4330,1-2 0,-3-1 0,-2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33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220 19 9906,'0'-5'2947,"0"1"-2214,0 4 1278,0 0-1484,0-3-79,0 3 128,0-3-49,0 3 307,0-1-21,0 1-264,0-1 179,0 1-264,0-1 1307,0 1-1771,-2 2 0,-1 4 0,-3 2 56,-2 6-6,-1 0-50,-3 3 0,0 0 95,-1 0-100,0-1 5,-1-1 0,2-1 0,1-3 33,1 0-33,2-2 23,-1-1 72,2 1-78,-1-1-12,0 0 1,0 0 117,-2 0-72,1-1-18,0-1 1,1-1 78,3 0-123,1-2 11,3-2 67,0 0-5428,1-1 5361,3-1 0,-3 0 0,3-1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4T18:33:55.007"/>
    </inkml:context>
    <inkml:brush xml:id="br0">
      <inkml:brushProperty name="width" value="0.04286" units="cm"/>
      <inkml:brushProperty name="height" value="0.04286" units="cm"/>
    </inkml:brush>
  </inkml:definitions>
  <inkml:trace contextRef="#ctx0" brushRef="#br0">0 0 20302,'1'0'845,"0"0"-671,0 0-40,-1 0 629,1 0-960,-1 1 191,0 2 6,0 1 0,1 3-16,0 0 21,0 1-5,1 2 0,0 0-1008,0 2-1552,0 2 2560,-1 6 0,0-9 0,-1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12/1/24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Statistical Data Analysis / discussion slides week 10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Statistical Data Analysis / discussion slides week 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211.png"/><Relationship Id="rId26" Type="http://schemas.openxmlformats.org/officeDocument/2006/relationships/image" Target="../media/image215.png"/><Relationship Id="rId39" Type="http://schemas.openxmlformats.org/officeDocument/2006/relationships/image" Target="../media/image221.png"/><Relationship Id="rId21" Type="http://schemas.openxmlformats.org/officeDocument/2006/relationships/customXml" Target="../ink/ink10.xml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25.png"/><Relationship Id="rId50" Type="http://schemas.openxmlformats.org/officeDocument/2006/relationships/customXml" Target="../ink/ink25.xml"/><Relationship Id="rId55" Type="http://schemas.openxmlformats.org/officeDocument/2006/relationships/image" Target="../media/image229.png"/><Relationship Id="rId7" Type="http://schemas.openxmlformats.org/officeDocument/2006/relationships/customXml" Target="../ink/ink3.xml"/><Relationship Id="rId2" Type="http://schemas.openxmlformats.org/officeDocument/2006/relationships/image" Target="../media/image25.emf"/><Relationship Id="rId16" Type="http://schemas.openxmlformats.org/officeDocument/2006/relationships/image" Target="../media/image210.png"/><Relationship Id="rId29" Type="http://schemas.openxmlformats.org/officeDocument/2006/relationships/image" Target="../media/image216.png"/><Relationship Id="rId11" Type="http://schemas.openxmlformats.org/officeDocument/2006/relationships/customXml" Target="../ink/ink5.xml"/><Relationship Id="rId24" Type="http://schemas.openxmlformats.org/officeDocument/2006/relationships/image" Target="../media/image214.png"/><Relationship Id="rId32" Type="http://schemas.openxmlformats.org/officeDocument/2006/relationships/customXml" Target="../ink/ink16.xml"/><Relationship Id="rId37" Type="http://schemas.openxmlformats.org/officeDocument/2006/relationships/image" Target="../media/image220.png"/><Relationship Id="rId40" Type="http://schemas.openxmlformats.org/officeDocument/2006/relationships/customXml" Target="../ink/ink20.xml"/><Relationship Id="rId45" Type="http://schemas.openxmlformats.org/officeDocument/2006/relationships/image" Target="../media/image224.png"/><Relationship Id="rId53" Type="http://schemas.openxmlformats.org/officeDocument/2006/relationships/image" Target="../media/image228.png"/><Relationship Id="rId58" Type="http://schemas.openxmlformats.org/officeDocument/2006/relationships/customXml" Target="../ink/ink29.xml"/><Relationship Id="rId5" Type="http://schemas.openxmlformats.org/officeDocument/2006/relationships/customXml" Target="../ink/ink2.xml"/><Relationship Id="rId61" Type="http://schemas.openxmlformats.org/officeDocument/2006/relationships/image" Target="../media/image232.png"/><Relationship Id="rId19" Type="http://schemas.openxmlformats.org/officeDocument/2006/relationships/customXml" Target="../ink/ink9.xml"/><Relationship Id="rId14" Type="http://schemas.openxmlformats.org/officeDocument/2006/relationships/image" Target="../media/image209.png"/><Relationship Id="rId22" Type="http://schemas.openxmlformats.org/officeDocument/2006/relationships/image" Target="../media/image213.png"/><Relationship Id="rId27" Type="http://schemas.openxmlformats.org/officeDocument/2006/relationships/customXml" Target="../ink/ink13.xml"/><Relationship Id="rId30" Type="http://schemas.openxmlformats.org/officeDocument/2006/relationships/customXml" Target="../ink/ink15.xml"/><Relationship Id="rId35" Type="http://schemas.openxmlformats.org/officeDocument/2006/relationships/image" Target="../media/image219.png"/><Relationship Id="rId43" Type="http://schemas.openxmlformats.org/officeDocument/2006/relationships/image" Target="../media/image223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8" Type="http://schemas.openxmlformats.org/officeDocument/2006/relationships/image" Target="../media/image206.png"/><Relationship Id="rId51" Type="http://schemas.openxmlformats.org/officeDocument/2006/relationships/image" Target="../media/image227.png"/><Relationship Id="rId3" Type="http://schemas.openxmlformats.org/officeDocument/2006/relationships/customXml" Target="../ink/ink1.xml"/><Relationship Id="rId12" Type="http://schemas.openxmlformats.org/officeDocument/2006/relationships/image" Target="../media/image208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image" Target="../media/image218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31.png"/><Relationship Id="rId20" Type="http://schemas.openxmlformats.org/officeDocument/2006/relationships/image" Target="../media/image212.png"/><Relationship Id="rId41" Type="http://schemas.openxmlformats.org/officeDocument/2006/relationships/image" Target="../media/image222.png"/><Relationship Id="rId54" Type="http://schemas.openxmlformats.org/officeDocument/2006/relationships/customXml" Target="../ink/ink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5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26.png"/><Relationship Id="rId57" Type="http://schemas.openxmlformats.org/officeDocument/2006/relationships/image" Target="../media/image230.png"/><Relationship Id="rId10" Type="http://schemas.openxmlformats.org/officeDocument/2006/relationships/image" Target="../media/image207.png"/><Relationship Id="rId31" Type="http://schemas.openxmlformats.org/officeDocument/2006/relationships/image" Target="../media/image217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4" Type="http://schemas.openxmlformats.org/officeDocument/2006/relationships/image" Target="../media/image204.png"/><Relationship Id="rId9" Type="http://schemas.openxmlformats.org/officeDocument/2006/relationships/customXml" Target="../ink/ink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10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Discussion slides – week 10 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2205038"/>
            <a:ext cx="7925568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Problem sheet 7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Bonus problem:  Bayesian parameter estimation and MCMC</a:t>
            </a:r>
            <a:endParaRPr lang="en-US" altLang="en-US" sz="24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664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DC069-B227-65B0-9125-10CF385C1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2807FF-C0AC-9248-B090-50BC2ADCB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73" y="662419"/>
            <a:ext cx="8279780" cy="2332919"/>
          </a:xfrm>
          <a:prstGeom prst="rect">
            <a:avLst/>
          </a:prstGeom>
        </p:spPr>
      </p:pic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6552C071-962A-2661-86F5-57160B887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02459-7F87-A967-9BDC-4A4287D0D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9EED5-192E-F20E-7C27-FE00D674C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6D7D65-4784-D6D7-19FD-F03BAD3CCC51}"/>
              </a:ext>
            </a:extLst>
          </p:cNvPr>
          <p:cNvSpPr txBox="1"/>
          <p:nvPr/>
        </p:nvSpPr>
        <p:spPr>
          <a:xfrm>
            <a:off x="3460253" y="138524"/>
            <a:ext cx="222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sheet 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180293-4479-1987-0A7A-D90EAC05E4DA}"/>
              </a:ext>
            </a:extLst>
          </p:cNvPr>
          <p:cNvSpPr/>
          <p:nvPr/>
        </p:nvSpPr>
        <p:spPr>
          <a:xfrm>
            <a:off x="342900" y="600189"/>
            <a:ext cx="8458200" cy="2395149"/>
          </a:xfrm>
          <a:prstGeom prst="rect">
            <a:avLst/>
          </a:prstGeom>
          <a:solidFill>
            <a:srgbClr val="FFC000">
              <a:alpha val="25051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7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A0DFE-90EC-EABF-B113-FCAF2A68B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E81EF517-9971-D82F-2612-0A03265D3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D93E6-922F-9E08-FE99-6F684321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B1F1C-9672-2036-C98C-C1580B9DC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82BB48-E18B-A083-248F-75179DCB718E}"/>
              </a:ext>
            </a:extLst>
          </p:cNvPr>
          <p:cNvSpPr txBox="1"/>
          <p:nvPr/>
        </p:nvSpPr>
        <p:spPr>
          <a:xfrm>
            <a:off x="3460253" y="138524"/>
            <a:ext cx="222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sheet 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1AC24B-54CE-4623-EEFD-1568B04D0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58" y="676506"/>
            <a:ext cx="8044824" cy="572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4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65B67D-F4EA-135F-601B-DC6E78EC799F}"/>
              </a:ext>
            </a:extLst>
          </p:cNvPr>
          <p:cNvSpPr txBox="1"/>
          <p:nvPr/>
        </p:nvSpPr>
        <p:spPr>
          <a:xfrm>
            <a:off x="530001" y="1131285"/>
            <a:ext cx="843642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exercise is described in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/~cowan/stat/exercises/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bayesFit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file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bayes_fit_exercise.pdf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program is in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bayesFit.py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bayesFit.ipynb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exercise treats the same fitting problem as seen with maximum likelihood, here using the Bayesian approach.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is used to find the posterior pdf for the parameters, and these are summarized using the posterior mode (MAP estimators).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posterior pdf is marginalized over the nuisance parameters using Markov Chain Monte Carlo.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20615-B601-79CF-0578-8377F53303F2}"/>
              </a:ext>
            </a:extLst>
          </p:cNvPr>
          <p:cNvSpPr txBox="1"/>
          <p:nvPr/>
        </p:nvSpPr>
        <p:spPr>
          <a:xfrm>
            <a:off x="522654" y="252186"/>
            <a:ext cx="8127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Bonus exercise:  Bayesian parameter estimation</a:t>
            </a:r>
          </a:p>
        </p:txBody>
      </p:sp>
    </p:spTree>
    <p:extLst>
      <p:ext uri="{BB962C8B-B14F-4D97-AF65-F5344CB8AC3E}">
        <p14:creationId xmlns:p14="http://schemas.microsoft.com/office/powerpoint/2010/main" val="375791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637B2-CCEB-3F92-6E2D-B4FA0D075984}"/>
              </a:ext>
            </a:extLst>
          </p:cNvPr>
          <p:cNvSpPr txBox="1"/>
          <p:nvPr/>
        </p:nvSpPr>
        <p:spPr>
          <a:xfrm>
            <a:off x="314447" y="197428"/>
            <a:ext cx="8261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Gaussian signal on exponential background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977CFB-104C-DB5B-8E91-0D5A897D6D4A}"/>
              </a:ext>
            </a:extLst>
          </p:cNvPr>
          <p:cNvSpPr txBox="1"/>
          <p:nvPr/>
        </p:nvSpPr>
        <p:spPr>
          <a:xfrm>
            <a:off x="403134" y="1043755"/>
            <a:ext cx="7751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pdf as from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(see tutorial 1) with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400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values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F893D1-6B96-C828-AE0F-469DA6A8C323}"/>
              </a:ext>
            </a:extLst>
          </p:cNvPr>
          <p:cNvSpPr txBox="1"/>
          <p:nvPr/>
        </p:nvSpPr>
        <p:spPr>
          <a:xfrm>
            <a:off x="314447" y="5127286"/>
            <a:ext cx="7610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first take prior pdf constant for all parameters subject to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≤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1,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(later try different priors).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326F2E-A899-665A-CDDF-8C37099E8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909" y="2252866"/>
            <a:ext cx="5498182" cy="75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80FDF7-8BE6-8111-B01A-73BAF411B1A2}"/>
              </a:ext>
            </a:extLst>
          </p:cNvPr>
          <p:cNvSpPr txBox="1"/>
          <p:nvPr/>
        </p:nvSpPr>
        <p:spPr>
          <a:xfrm>
            <a:off x="403134" y="3283859"/>
            <a:ext cx="8283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pdf for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Bayes theorem,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A180B3E-F62E-6993-B068-E3BD3383E9C3}"/>
              </a:ext>
            </a:extLst>
          </p:cNvPr>
          <p:cNvGrpSpPr/>
          <p:nvPr/>
        </p:nvGrpSpPr>
        <p:grpSpPr>
          <a:xfrm>
            <a:off x="1119435" y="4043358"/>
            <a:ext cx="6571685" cy="864000"/>
            <a:chOff x="977899" y="3539239"/>
            <a:chExt cx="6571685" cy="864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4868DFA-A958-3842-97D6-7527D8FDD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7899" y="3698286"/>
              <a:ext cx="2725412" cy="468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5E934B3-333E-7616-9C3F-0C4A03C1BD80}"/>
                </a:ext>
              </a:extLst>
            </p:cNvPr>
            <p:cNvSpPr txBox="1"/>
            <p:nvPr/>
          </p:nvSpPr>
          <p:spPr>
            <a:xfrm>
              <a:off x="3841438" y="3684729"/>
              <a:ext cx="1046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where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C430BD5-D0AA-FC55-C96D-D6587CD8E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79083" y="3539239"/>
              <a:ext cx="2470501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326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C583F3-C881-8F2C-C99A-2969BA2DD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6" y="1233881"/>
            <a:ext cx="5760000" cy="43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B637B2-CCEB-3F92-6E2D-B4FA0D075984}"/>
              </a:ext>
            </a:extLst>
          </p:cNvPr>
          <p:cNvSpPr txBox="1"/>
          <p:nvPr/>
        </p:nvSpPr>
        <p:spPr>
          <a:xfrm>
            <a:off x="1981201" y="205381"/>
            <a:ext cx="4783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and MAP estimates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DE0BA4-5104-8A32-BCDD-1A96F82FD442}"/>
              </a:ext>
            </a:extLst>
          </p:cNvPr>
          <p:cNvSpPr txBox="1"/>
          <p:nvPr/>
        </p:nvSpPr>
        <p:spPr>
          <a:xfrm>
            <a:off x="636814" y="934172"/>
            <a:ext cx="7870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Maximize posterior with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(minimize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04F614-6FC7-DBB3-C217-1853863FEB2A}"/>
              </a:ext>
            </a:extLst>
          </p:cNvPr>
          <p:cNvSpPr txBox="1"/>
          <p:nvPr/>
        </p:nvSpPr>
        <p:spPr>
          <a:xfrm>
            <a:off x="5832472" y="1684505"/>
            <a:ext cx="3228299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Standard deviations from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minuit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correspond to approximating posterior as Gaussian near its peak.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Here priors constant so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MAP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estimates same as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MLE, covariance matrix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US" sz="2000" b="0" i="1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kumimoji="0" lang="en-US" sz="2000" b="0" i="1" u="none" strike="noStrike" kern="1200" cap="none" spc="0" normalizeH="0" baseline="-2500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kumimoji="0" lang="en-US" sz="2000" b="0" i="1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also same.</a:t>
            </a:r>
          </a:p>
        </p:txBody>
      </p:sp>
    </p:spTree>
    <p:extLst>
      <p:ext uri="{BB962C8B-B14F-4D97-AF65-F5344CB8AC3E}">
        <p14:creationId xmlns:p14="http://schemas.microsoft.com/office/powerpoint/2010/main" val="13923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637B2-CCEB-3F92-6E2D-B4FA0D075984}"/>
              </a:ext>
            </a:extLst>
          </p:cNvPr>
          <p:cNvSpPr txBox="1"/>
          <p:nvPr/>
        </p:nvSpPr>
        <p:spPr>
          <a:xfrm>
            <a:off x="2235200" y="162790"/>
            <a:ext cx="4043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look at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bayesFit.py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DE0BA4-5104-8A32-BCDD-1A96F82FD442}"/>
              </a:ext>
            </a:extLst>
          </p:cNvPr>
          <p:cNvSpPr txBox="1"/>
          <p:nvPr/>
        </p:nvSpPr>
        <p:spPr>
          <a:xfrm>
            <a:off x="506186" y="727012"/>
            <a:ext cx="7870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maximum of posterior with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(minimize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similar to maximum likelihood: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D12D4C-9689-61F2-06B3-60935A9F1AD3}"/>
              </a:ext>
            </a:extLst>
          </p:cNvPr>
          <p:cNvSpPr txBox="1"/>
          <p:nvPr/>
        </p:nvSpPr>
        <p:spPr>
          <a:xfrm>
            <a:off x="756922" y="1605083"/>
            <a:ext cx="8239756" cy="50475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Negative log-likelihood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f(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xData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par)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np.sum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))</a:t>
            </a:r>
          </a:p>
          <a:p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Prior pdf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prior(par):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theta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mu   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sigma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xi       = par[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3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pi_theta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theta &gt;=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and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theta &lt;=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pi_mu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mu &gt;=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pi_sigma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sigma &gt;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pi_xi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xi &gt;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piArr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pi_theta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pi_mu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pi_sigma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pi_xi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pi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np.product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piArr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parfix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==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False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exclude fixed par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pi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   </a:t>
            </a:r>
          </a:p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Negative log of posterior pdf</a:t>
            </a: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def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negLogPost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return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 -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(prior(par))</a:t>
            </a:r>
          </a:p>
          <a:p>
            <a:pPr algn="l"/>
            <a:endParaRPr lang="en-US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CE7A3D-EC52-52D0-C647-5F409FE950F2}"/>
              </a:ext>
            </a:extLst>
          </p:cNvPr>
          <p:cNvSpPr txBox="1"/>
          <p:nvPr/>
        </p:nvSpPr>
        <p:spPr>
          <a:xfrm>
            <a:off x="5917703" y="5569373"/>
            <a:ext cx="2597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minimize with 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iminuit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A0FB1EF-E5BC-2066-94CC-96E301443869}"/>
              </a:ext>
            </a:extLst>
          </p:cNvPr>
          <p:cNvCxnSpPr>
            <a:cxnSpLocks/>
          </p:cNvCxnSpPr>
          <p:nvPr/>
        </p:nvCxnSpPr>
        <p:spPr>
          <a:xfrm flipH="1">
            <a:off x="4466523" y="5780314"/>
            <a:ext cx="1341958" cy="200055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48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B637B2-CCEB-3F92-6E2D-B4FA0D075984}"/>
              </a:ext>
            </a:extLst>
          </p:cNvPr>
          <p:cNvSpPr txBox="1"/>
          <p:nvPr/>
        </p:nvSpPr>
        <p:spPr>
          <a:xfrm>
            <a:off x="301183" y="227153"/>
            <a:ext cx="8541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Metropolis-Hastings algorithm in </a:t>
            </a:r>
            <a:r>
              <a:rPr lang="en-US" sz="3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bayesFit.py</a:t>
            </a:r>
            <a:endParaRPr lang="en-US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2EC1B1-A9F6-7606-D5BE-62D9AE2B6A01}"/>
              </a:ext>
            </a:extLst>
          </p:cNvPr>
          <p:cNvSpPr txBox="1"/>
          <p:nvPr/>
        </p:nvSpPr>
        <p:spPr>
          <a:xfrm>
            <a:off x="653143" y="993538"/>
            <a:ext cx="748794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Iterate with Metropolis-Hastings algorithm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 = [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(MAP)]     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start point is MAP estimate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numIterate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10000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numBurn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100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numAccept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print(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"Start MCMC iterations: 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end=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  <a:endParaRPr lang="en-GB" sz="1400" dirty="0">
              <a:solidFill>
                <a:srgbClr val="C41A16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while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(chain) &lt;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numIterate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par = chain[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-1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log_post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(par) +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(prior(par))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np.random.multivariate_normal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(par,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cov_prop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prior(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&lt;=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chain.append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-1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    </a:t>
            </a:r>
            <a:r>
              <a:rPr lang="en-GB" sz="1400" dirty="0">
                <a:solidFill>
                  <a:srgbClr val="007400"/>
                </a:solidFill>
                <a:effectLst/>
                <a:latin typeface="Menlo" panose="020B0609030804020204" pitchFamily="49" charset="0"/>
              </a:rPr>
              <a:t># never accept if prob&lt;=0.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log_post_prop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-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negLogL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+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np.log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(prior(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alpha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np.exp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log_post_prop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-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log_post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u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np.random.uniform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u &lt;= alpha: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chain.append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par_prop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numAccept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+=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else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chain.append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(chain[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-1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])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if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len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(chain)%(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numIterate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100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== </a:t>
            </a:r>
            <a:r>
              <a:rPr lang="en-GB" sz="1400" dirty="0">
                <a:solidFill>
                  <a:srgbClr val="1C00CF"/>
                </a:solidFill>
                <a:effectLst/>
                <a:latin typeface="Menlo" panose="020B0609030804020204" pitchFamily="49" charset="0"/>
              </a:rPr>
              <a:t>0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: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  print(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"."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end=</a:t>
            </a:r>
            <a:r>
              <a:rPr lang="en-GB" sz="1400" dirty="0">
                <a:solidFill>
                  <a:srgbClr val="C41A16"/>
                </a:solidFill>
                <a:effectLst/>
                <a:latin typeface="Menlo" panose="020B0609030804020204" pitchFamily="49" charset="0"/>
              </a:rPr>
              <a:t>""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, flush=</a:t>
            </a:r>
            <a:r>
              <a:rPr lang="en-GB" sz="1400" dirty="0">
                <a:solidFill>
                  <a:srgbClr val="AA0D91"/>
                </a:solidFill>
                <a:effectLst/>
                <a:latin typeface="Menlo" panose="020B0609030804020204" pitchFamily="49" charset="0"/>
              </a:rPr>
              <a:t>True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  <a:p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chain = </a:t>
            </a:r>
            <a:r>
              <a:rPr lang="en-GB" sz="14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np.array</a:t>
            </a:r>
            <a:r>
              <a:rPr lang="en-GB" sz="14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(chain)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171A4F-636D-548F-C7CB-4785BCF9E710}"/>
              </a:ext>
            </a:extLst>
          </p:cNvPr>
          <p:cNvSpPr txBox="1"/>
          <p:nvPr/>
        </p:nvSpPr>
        <p:spPr>
          <a:xfrm>
            <a:off x="6546619" y="1589314"/>
            <a:ext cx="2597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Try increasing number of iterations (10k runs in about 20 s).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39BBB05-8CEF-852E-6160-65540F9C587D}"/>
              </a:ext>
            </a:extLst>
          </p:cNvPr>
          <p:cNvCxnSpPr>
            <a:cxnSpLocks/>
          </p:cNvCxnSpPr>
          <p:nvPr/>
        </p:nvCxnSpPr>
        <p:spPr>
          <a:xfrm flipH="1" flipV="1">
            <a:off x="2736170" y="1589314"/>
            <a:ext cx="3610201" cy="337457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75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468087" y="239743"/>
            <a:ext cx="8347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Bayesian parameter estimation (a)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91886" y="1099457"/>
            <a:ext cx="4829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1a)  Run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bayesFit.py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look at the plots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727044-F54F-3F87-6CF2-455A0A0D9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7" y="1886862"/>
            <a:ext cx="7772400" cy="387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9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468087" y="239743"/>
            <a:ext cx="8323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Bayesian parameter estimation (</a:t>
            </a:r>
            <a:r>
              <a:rPr lang="en-US" sz="32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b,c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91887" y="1099457"/>
            <a:ext cx="8447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1b)  Investigate effect of data sample size, fixing parameters and length of MCMC chains.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AD6E26-A8FF-AB17-7E1C-FC43B3AEA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04109"/>
            <a:ext cx="7772400" cy="22012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4E55F3-7769-C81D-5596-56918CDDCACF}"/>
              </a:ext>
            </a:extLst>
          </p:cNvPr>
          <p:cNvSpPr txBox="1"/>
          <p:nvPr/>
        </p:nvSpPr>
        <p:spPr>
          <a:xfrm>
            <a:off x="417287" y="4278969"/>
            <a:ext cx="4407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1c)  Investigate changing the prior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9AC397-567F-B38C-B673-6E8621C74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87" y="5026013"/>
            <a:ext cx="7772400" cy="58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3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E60FE-9F07-7D1A-5A61-4708FDDD4D74}"/>
              </a:ext>
            </a:extLst>
          </p:cNvPr>
          <p:cNvSpPr txBox="1"/>
          <p:nvPr/>
        </p:nvSpPr>
        <p:spPr>
          <a:xfrm>
            <a:off x="468087" y="239743"/>
            <a:ext cx="8047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Exercises on Bayesian parameter estimation (d)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31F7AD-9DC2-47E8-BAA8-7466EEFC8375}"/>
              </a:ext>
            </a:extLst>
          </p:cNvPr>
          <p:cNvSpPr txBox="1"/>
          <p:nvPr/>
        </p:nvSpPr>
        <p:spPr>
          <a:xfrm>
            <a:off x="391886" y="1066799"/>
            <a:ext cx="6304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1d)  Include auxiliary measurement to constrain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endParaRPr lang="en-US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0762E8-655E-35EF-D3C8-F76E4DB8E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26436"/>
            <a:ext cx="7772400" cy="12661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4D33DE-6ED1-9EF4-3172-C5E1957CB0FB}"/>
              </a:ext>
            </a:extLst>
          </p:cNvPr>
          <p:cNvSpPr txBox="1"/>
          <p:nvPr/>
        </p:nvSpPr>
        <p:spPr>
          <a:xfrm>
            <a:off x="402771" y="3287486"/>
            <a:ext cx="6358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1e)  Investigate point and interval estimates for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BAF940-F3F1-16B4-8E63-B788FE7E8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85" y="3859512"/>
            <a:ext cx="7772400" cy="22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8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1A0F1-4697-6232-9A5F-7D019B79D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E7BD7394-8F12-374F-B2E8-B17AB102C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216EF-A2DE-C2B4-8B6B-0CD602AFA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45C07-C5E3-8A70-1D2B-31A599627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0EABCF-443D-4149-2AD8-C38880212513}"/>
              </a:ext>
            </a:extLst>
          </p:cNvPr>
          <p:cNvSpPr txBox="1"/>
          <p:nvPr/>
        </p:nvSpPr>
        <p:spPr>
          <a:xfrm>
            <a:off x="3460253" y="138524"/>
            <a:ext cx="222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sheet 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536551-B836-633A-A22C-9871C9D03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38" y="631486"/>
            <a:ext cx="8215661" cy="36884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786840E-3674-8446-E169-F97C2A900FE1}"/>
              </a:ext>
            </a:extLst>
          </p:cNvPr>
          <p:cNvSpPr/>
          <p:nvPr/>
        </p:nvSpPr>
        <p:spPr>
          <a:xfrm>
            <a:off x="342900" y="600190"/>
            <a:ext cx="8458199" cy="3559216"/>
          </a:xfrm>
          <a:prstGeom prst="rect">
            <a:avLst/>
          </a:prstGeom>
          <a:solidFill>
            <a:srgbClr val="FFC000">
              <a:alpha val="25051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01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F1DEDA1-D3C9-64D5-7587-28AEE44A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69" y="1874820"/>
            <a:ext cx="5760000" cy="432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DC520-B8F8-F6B8-B203-3527D85A33FE}"/>
              </a:ext>
            </a:extLst>
          </p:cNvPr>
          <p:cNvSpPr txBox="1"/>
          <p:nvPr/>
        </p:nvSpPr>
        <p:spPr>
          <a:xfrm>
            <a:off x="2905010" y="98204"/>
            <a:ext cx="3552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trace plots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F58D88-9118-4770-CF0D-34B7414F5728}"/>
              </a:ext>
            </a:extLst>
          </p:cNvPr>
          <p:cNvSpPr txBox="1"/>
          <p:nvPr/>
        </p:nvSpPr>
        <p:spPr>
          <a:xfrm>
            <a:off x="440871" y="744535"/>
            <a:ext cx="826225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parameter of interest, rest are nuisance parameters.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Marginalize by sampling posterior pdf with Metropolis-Hastings.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E23183-1715-FB43-19F2-F435C8212F4C}"/>
              </a:ext>
            </a:extLst>
          </p:cNvPr>
          <p:cNvSpPr txBox="1"/>
          <p:nvPr/>
        </p:nvSpPr>
        <p:spPr>
          <a:xfrm>
            <a:off x="6146590" y="1977712"/>
            <a:ext cx="276177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Gaussian proposal pdf, covariance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l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(2.38)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1.41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 gives acceptance 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probability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0.24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See, e.g., http://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probability.ca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/jeff/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ftpdir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galinart.pdf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Here 10</a:t>
            </a:r>
            <a:r>
              <a:rPr lang="en-US" sz="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000 iterations (should use more).</a:t>
            </a:r>
          </a:p>
        </p:txBody>
      </p:sp>
    </p:spTree>
    <p:extLst>
      <p:ext uri="{BB962C8B-B14F-4D97-AF65-F5344CB8AC3E}">
        <p14:creationId xmlns:p14="http://schemas.microsoft.com/office/powerpoint/2010/main" val="255962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EFE3D061-12B4-A6D8-5BCF-0D7B7385B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78" y="1621512"/>
            <a:ext cx="5760000" cy="432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773390-C875-57B4-02B0-78500FA90516}"/>
              </a:ext>
            </a:extLst>
          </p:cNvPr>
          <p:cNvSpPr txBox="1"/>
          <p:nvPr/>
        </p:nvSpPr>
        <p:spPr>
          <a:xfrm>
            <a:off x="2579915" y="141747"/>
            <a:ext cx="43057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 distributions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9065F7-FC8C-5198-EE3D-0A5822D60D47}"/>
              </a:ext>
            </a:extLst>
          </p:cNvPr>
          <p:cNvSpPr txBox="1"/>
          <p:nvPr/>
        </p:nvSpPr>
        <p:spPr>
          <a:xfrm>
            <a:off x="6397786" y="1553778"/>
            <a:ext cx="251314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Note long tails.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Interpretation: data distribution can be approximated by  Gaussian term only,  (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large,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small) with large width (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4-8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and a narrow exponential (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1-3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D14EB-4295-A3E9-17DC-6D3F5569C057}"/>
              </a:ext>
            </a:extLst>
          </p:cNvPr>
          <p:cNvSpPr txBox="1"/>
          <p:nvPr/>
        </p:nvSpPr>
        <p:spPr>
          <a:xfrm>
            <a:off x="478972" y="836143"/>
            <a:ext cx="5162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 estimates shown with vertical bars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6DD14B-E110-765E-DB18-FF692288DBB9}"/>
              </a:ext>
            </a:extLst>
          </p:cNvPr>
          <p:cNvGrpSpPr/>
          <p:nvPr/>
        </p:nvGrpSpPr>
        <p:grpSpPr>
          <a:xfrm>
            <a:off x="6397786" y="4802309"/>
            <a:ext cx="2184120" cy="1387560"/>
            <a:chOff x="1594697" y="3876840"/>
            <a:chExt cx="3365280" cy="21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0DA11B3-4148-FF5E-0B3B-9376D3BE0D98}"/>
                    </a:ext>
                  </a:extLst>
                </p14:cNvPr>
                <p14:cNvContentPartPr/>
                <p14:nvPr/>
              </p14:nvContentPartPr>
              <p14:xfrm>
                <a:off x="2104097" y="3953880"/>
                <a:ext cx="87840" cy="1562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0DA11B3-4148-FF5E-0B3B-9376D3BE0D9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92495" y="3942117"/>
                  <a:ext cx="111043" cy="15862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C522E13-20DA-8F6A-F047-CE0F5806A83F}"/>
                    </a:ext>
                  </a:extLst>
                </p14:cNvPr>
                <p14:cNvContentPartPr/>
                <p14:nvPr/>
              </p14:nvContentPartPr>
              <p14:xfrm>
                <a:off x="2126777" y="5520600"/>
                <a:ext cx="2757960" cy="45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C522E13-20DA-8F6A-F047-CE0F5806A83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115128" y="5508891"/>
                  <a:ext cx="2781257" cy="691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C643572-FB7D-B44D-1F12-1BEADD9C57CB}"/>
                    </a:ext>
                  </a:extLst>
                </p14:cNvPr>
                <p14:cNvContentPartPr/>
                <p14:nvPr/>
              </p14:nvContentPartPr>
              <p14:xfrm>
                <a:off x="2222537" y="4268520"/>
                <a:ext cx="2671200" cy="1225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C643572-FB7D-B44D-1F12-1BEADD9C57C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10889" y="4256758"/>
                  <a:ext cx="2694495" cy="124896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20F21C1-4543-8E5A-4688-3D2D711BEA22}"/>
                </a:ext>
              </a:extLst>
            </p:cNvPr>
            <p:cNvGrpSpPr/>
            <p:nvPr/>
          </p:nvGrpSpPr>
          <p:grpSpPr>
            <a:xfrm>
              <a:off x="4773137" y="5463720"/>
              <a:ext cx="186840" cy="367560"/>
              <a:chOff x="4773137" y="5463720"/>
              <a:chExt cx="186840" cy="367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4B40673A-4D7C-8F8C-701F-FB4F88ABA5A0}"/>
                      </a:ext>
                    </a:extLst>
                  </p14:cNvPr>
                  <p14:cNvContentPartPr/>
                  <p14:nvPr/>
                </p14:nvContentPartPr>
                <p14:xfrm>
                  <a:off x="4909217" y="5463720"/>
                  <a:ext cx="50760" cy="7560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4B40673A-4D7C-8F8C-701F-FB4F88ABA5A0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4897630" y="5451960"/>
                    <a:ext cx="73933" cy="9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8A83BE65-39C7-705A-8B31-952FFBC9F98B}"/>
                      </a:ext>
                    </a:extLst>
                  </p14:cNvPr>
                  <p14:cNvContentPartPr/>
                  <p14:nvPr/>
                </p14:nvContentPartPr>
                <p14:xfrm>
                  <a:off x="4773137" y="5614560"/>
                  <a:ext cx="52920" cy="864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8A83BE65-39C7-705A-8B31-952FFBC9F98B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4761561" y="5603220"/>
                    <a:ext cx="76073" cy="3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68869F82-CB12-F948-2F7C-0FC2A491F3F4}"/>
                      </a:ext>
                    </a:extLst>
                  </p14:cNvPr>
                  <p14:cNvContentPartPr/>
                  <p14:nvPr/>
                </p14:nvContentPartPr>
                <p14:xfrm>
                  <a:off x="4804097" y="5533920"/>
                  <a:ext cx="5400" cy="252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68869F82-CB12-F948-2F7C-0FC2A491F3F4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4792757" y="5523336"/>
                    <a:ext cx="28080" cy="236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568EE745-6FB7-8040-FA17-22C76E63FBEB}"/>
                      </a:ext>
                    </a:extLst>
                  </p14:cNvPr>
                  <p14:cNvContentPartPr/>
                  <p14:nvPr/>
                </p14:nvContentPartPr>
                <p14:xfrm>
                  <a:off x="4844057" y="5687640"/>
                  <a:ext cx="93240" cy="10980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568EE745-6FB7-8040-FA17-22C76E63FBEB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4832402" y="5675876"/>
                    <a:ext cx="116550" cy="1333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6A66FF6B-7029-D09C-E729-C0944BBA1D12}"/>
                      </a:ext>
                    </a:extLst>
                  </p14:cNvPr>
                  <p14:cNvContentPartPr/>
                  <p14:nvPr/>
                </p14:nvContentPartPr>
                <p14:xfrm>
                  <a:off x="4811297" y="5691600"/>
                  <a:ext cx="122040" cy="13968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6A66FF6B-7029-D09C-E729-C0944BBA1D12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4799648" y="5679867"/>
                    <a:ext cx="145339" cy="162588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72C6032-6CB4-3301-A071-95CFFAEE8DDC}"/>
                    </a:ext>
                  </a:extLst>
                </p14:cNvPr>
                <p14:cNvContentPartPr/>
                <p14:nvPr/>
              </p14:nvContentPartPr>
              <p14:xfrm>
                <a:off x="2686937" y="4410000"/>
                <a:ext cx="9720" cy="67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72C6032-6CB4-3301-A071-95CFFAEE8DD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75597" y="4398316"/>
                  <a:ext cx="32400" cy="901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88B45BB-6F17-5A60-5E37-414BC39AF129}"/>
                    </a:ext>
                  </a:extLst>
                </p14:cNvPr>
                <p14:cNvContentPartPr/>
                <p14:nvPr/>
              </p14:nvContentPartPr>
              <p14:xfrm>
                <a:off x="2677577" y="5345280"/>
                <a:ext cx="1440" cy="65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88B45BB-6F17-5A60-5E37-414BC39AF12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67497" y="5333585"/>
                  <a:ext cx="21600" cy="885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87860B5-1690-9E2E-8E54-5BC953CEEBE1}"/>
                    </a:ext>
                  </a:extLst>
                </p14:cNvPr>
                <p14:cNvContentPartPr/>
                <p14:nvPr/>
              </p14:nvContentPartPr>
              <p14:xfrm>
                <a:off x="2684777" y="5499000"/>
                <a:ext cx="1440" cy="75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87860B5-1690-9E2E-8E54-5BC953CEEBE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674697" y="5487240"/>
                  <a:ext cx="21600" cy="9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9FF4915-7B6D-65FC-AD87-345394F9625A}"/>
                    </a:ext>
                  </a:extLst>
                </p14:cNvPr>
                <p14:cNvContentPartPr/>
                <p14:nvPr/>
              </p14:nvContentPartPr>
              <p14:xfrm>
                <a:off x="2304257" y="5768280"/>
                <a:ext cx="466560" cy="267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9FF4915-7B6D-65FC-AD87-345394F9625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292607" y="5756529"/>
                  <a:ext cx="489860" cy="2909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FF14B87-D19D-3CF0-5EE6-09953FFABA6D}"/>
                    </a:ext>
                  </a:extLst>
                </p14:cNvPr>
                <p14:cNvContentPartPr/>
                <p14:nvPr/>
              </p14:nvContentPartPr>
              <p14:xfrm>
                <a:off x="2409377" y="4884120"/>
                <a:ext cx="1440" cy="1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FF14B87-D19D-3CF0-5EE6-09953FFABA6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99297" y="4874040"/>
                  <a:ext cx="216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925F044-D675-E355-71A8-09BFEA6780FE}"/>
                    </a:ext>
                  </a:extLst>
                </p14:cNvPr>
                <p14:cNvContentPartPr/>
                <p14:nvPr/>
              </p14:nvContentPartPr>
              <p14:xfrm>
                <a:off x="2361857" y="4845960"/>
                <a:ext cx="316080" cy="87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925F044-D675-E355-71A8-09BFEA6780F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50212" y="4834232"/>
                  <a:ext cx="339370" cy="11001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87D5D3F-9977-26C9-9009-2BDF6780FBD4}"/>
                </a:ext>
              </a:extLst>
            </p:cNvPr>
            <p:cNvGrpSpPr/>
            <p:nvPr/>
          </p:nvGrpSpPr>
          <p:grpSpPr>
            <a:xfrm>
              <a:off x="2547617" y="4637880"/>
              <a:ext cx="173520" cy="565560"/>
              <a:chOff x="2547617" y="4637880"/>
              <a:chExt cx="173520" cy="565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4CE12FE5-2200-22C3-E062-BFA2C4F07394}"/>
                      </a:ext>
                    </a:extLst>
                  </p14:cNvPr>
                  <p14:cNvContentPartPr/>
                  <p14:nvPr/>
                </p14:nvContentPartPr>
                <p14:xfrm>
                  <a:off x="2672177" y="4637880"/>
                  <a:ext cx="2520" cy="7776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4CE12FE5-2200-22C3-E062-BFA2C4F07394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661593" y="4626132"/>
                    <a:ext cx="23688" cy="1012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E607E728-A16A-366E-BC4D-618E56067375}"/>
                      </a:ext>
                    </a:extLst>
                  </p14:cNvPr>
                  <p14:cNvContentPartPr/>
                  <p14:nvPr/>
                </p14:nvContentPartPr>
                <p14:xfrm>
                  <a:off x="2682617" y="4906080"/>
                  <a:ext cx="360" cy="8604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E607E728-A16A-366E-BC4D-618E56067375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675057" y="4894347"/>
                    <a:ext cx="15480" cy="1095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1B815225-FBD7-B356-3584-9AB0CA4C08F9}"/>
                      </a:ext>
                    </a:extLst>
                  </p14:cNvPr>
                  <p14:cNvContentPartPr/>
                  <p14:nvPr/>
                </p14:nvContentPartPr>
                <p14:xfrm>
                  <a:off x="2678657" y="5118480"/>
                  <a:ext cx="4320" cy="8496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1B815225-FBD7-B356-3584-9AB0CA4C08F9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667317" y="5106742"/>
                    <a:ext cx="27000" cy="108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497060AE-2991-CEAC-8A75-1C1F46D90B9A}"/>
                      </a:ext>
                    </a:extLst>
                  </p14:cNvPr>
                  <p14:cNvContentPartPr/>
                  <p14:nvPr/>
                </p14:nvContentPartPr>
                <p14:xfrm>
                  <a:off x="2547617" y="4789440"/>
                  <a:ext cx="173520" cy="6228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497060AE-2991-CEAC-8A75-1C1F46D90B9A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2535975" y="4777657"/>
                    <a:ext cx="196804" cy="8584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62C68BB-1746-A668-1F02-1566980B1EEE}"/>
                </a:ext>
              </a:extLst>
            </p:cNvPr>
            <p:cNvGrpSpPr/>
            <p:nvPr/>
          </p:nvGrpSpPr>
          <p:grpSpPr>
            <a:xfrm>
              <a:off x="3431417" y="4756320"/>
              <a:ext cx="728280" cy="151200"/>
              <a:chOff x="3431417" y="4756320"/>
              <a:chExt cx="728280" cy="151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A5ABDBC7-18DD-BE56-10F1-D90C55AB6278}"/>
                      </a:ext>
                    </a:extLst>
                  </p14:cNvPr>
                  <p14:cNvContentPartPr/>
                  <p14:nvPr/>
                </p14:nvContentPartPr>
                <p14:xfrm>
                  <a:off x="3477857" y="4845240"/>
                  <a:ext cx="4320" cy="756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A5ABDBC7-18DD-BE56-10F1-D90C55AB6278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3466517" y="4833900"/>
                    <a:ext cx="27000" cy="3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A36BF94B-7449-720A-80CE-8F695D6279C3}"/>
                      </a:ext>
                    </a:extLst>
                  </p14:cNvPr>
                  <p14:cNvContentPartPr/>
                  <p14:nvPr/>
                </p14:nvContentPartPr>
                <p14:xfrm>
                  <a:off x="3476777" y="4830480"/>
                  <a:ext cx="316080" cy="2916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A36BF94B-7449-720A-80CE-8F695D6279C3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3465132" y="4818926"/>
                    <a:ext cx="339370" cy="517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EEB1199C-EA81-8D44-0A65-33082D54178F}"/>
                      </a:ext>
                    </a:extLst>
                  </p14:cNvPr>
                  <p14:cNvContentPartPr/>
                  <p14:nvPr/>
                </p14:nvContentPartPr>
                <p14:xfrm>
                  <a:off x="3461297" y="4827600"/>
                  <a:ext cx="103680" cy="5292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EEB1199C-EA81-8D44-0A65-33082D54178F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3449654" y="4815902"/>
                    <a:ext cx="126966" cy="763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BF80FC0D-8884-BC16-642D-10F10C00AEC6}"/>
                      </a:ext>
                    </a:extLst>
                  </p14:cNvPr>
                  <p14:cNvContentPartPr/>
                  <p14:nvPr/>
                </p14:nvContentPartPr>
                <p14:xfrm>
                  <a:off x="3431417" y="4756320"/>
                  <a:ext cx="131400" cy="11088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BF80FC0D-8884-BC16-642D-10F10C00AEC6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3419774" y="4744560"/>
                    <a:ext cx="154686" cy="13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BF0C9F23-ED9D-62DB-5F9C-FEEE2A149547}"/>
                      </a:ext>
                    </a:extLst>
                  </p14:cNvPr>
                  <p14:cNvContentPartPr/>
                  <p14:nvPr/>
                </p14:nvContentPartPr>
                <p14:xfrm>
                  <a:off x="3464537" y="4858560"/>
                  <a:ext cx="187920" cy="4896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BF0C9F23-ED9D-62DB-5F9C-FEEE2A149547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3452896" y="4846876"/>
                    <a:ext cx="211202" cy="717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E236FDD8-CCD8-B81E-EA40-C8E41161001C}"/>
                      </a:ext>
                    </a:extLst>
                  </p14:cNvPr>
                  <p14:cNvContentPartPr/>
                  <p14:nvPr/>
                </p14:nvContentPartPr>
                <p14:xfrm>
                  <a:off x="3984017" y="4798800"/>
                  <a:ext cx="175680" cy="7884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E236FDD8-CCD8-B81E-EA40-C8E41161001C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3972379" y="4787058"/>
                    <a:ext cx="198956" cy="10232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54B55F3-D18F-2207-4BF7-C6A24EBC5163}"/>
                </a:ext>
              </a:extLst>
            </p:cNvPr>
            <p:cNvGrpSpPr/>
            <p:nvPr/>
          </p:nvGrpSpPr>
          <p:grpSpPr>
            <a:xfrm>
              <a:off x="1594697" y="3876840"/>
              <a:ext cx="506880" cy="250920"/>
              <a:chOff x="1594697" y="3876840"/>
              <a:chExt cx="506880" cy="250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A53967B9-1574-80E6-915C-400A7E808A79}"/>
                      </a:ext>
                    </a:extLst>
                  </p14:cNvPr>
                  <p14:cNvContentPartPr/>
                  <p14:nvPr/>
                </p14:nvContentPartPr>
                <p14:xfrm>
                  <a:off x="1613417" y="3876840"/>
                  <a:ext cx="118080" cy="22212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A53967B9-1574-80E6-915C-400A7E808A79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1601775" y="3865091"/>
                    <a:ext cx="141363" cy="2456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9A69FFC3-7287-AC3D-8BCA-017C3D460748}"/>
                      </a:ext>
                    </a:extLst>
                  </p14:cNvPr>
                  <p14:cNvContentPartPr/>
                  <p14:nvPr/>
                </p14:nvContentPartPr>
                <p14:xfrm>
                  <a:off x="1594697" y="3994200"/>
                  <a:ext cx="111600" cy="4356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9A69FFC3-7287-AC3D-8BCA-017C3D460748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1583095" y="3982472"/>
                    <a:ext cx="134804" cy="670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4D3DD27A-B9E3-9574-FBEF-CF67337A16D1}"/>
                      </a:ext>
                    </a:extLst>
                  </p14:cNvPr>
                  <p14:cNvContentPartPr/>
                  <p14:nvPr/>
                </p14:nvContentPartPr>
                <p14:xfrm>
                  <a:off x="1793777" y="3920040"/>
                  <a:ext cx="69480" cy="1612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4D3DD27A-B9E3-9574-FBEF-CF67337A16D1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1782197" y="3908280"/>
                    <a:ext cx="92089" cy="18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52279D96-8515-BEAF-5DE9-30E0D7C27136}"/>
                      </a:ext>
                    </a:extLst>
                  </p14:cNvPr>
                  <p14:cNvContentPartPr/>
                  <p14:nvPr/>
                </p14:nvContentPartPr>
                <p14:xfrm>
                  <a:off x="1883417" y="3995280"/>
                  <a:ext cx="126360" cy="716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52279D96-8515-BEAF-5DE9-30E0D7C27136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1871779" y="3983527"/>
                    <a:ext cx="149637" cy="951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32C1B337-3AD1-D0CB-217F-ADFDD8845BB4}"/>
                      </a:ext>
                    </a:extLst>
                  </p14:cNvPr>
                  <p14:cNvContentPartPr/>
                  <p14:nvPr/>
                </p14:nvContentPartPr>
                <p14:xfrm>
                  <a:off x="1918337" y="3996360"/>
                  <a:ext cx="84960" cy="9432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32C1B337-3AD1-D0CB-217F-ADFDD8845BB4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1906676" y="3984640"/>
                    <a:ext cx="108282" cy="1172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8DAF3D0B-6192-31DD-0B9A-C580F373B9F1}"/>
                      </a:ext>
                    </a:extLst>
                  </p14:cNvPr>
                  <p14:cNvContentPartPr/>
                  <p14:nvPr/>
                </p14:nvContentPartPr>
                <p14:xfrm>
                  <a:off x="2054777" y="3931560"/>
                  <a:ext cx="46800" cy="19620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8DAF3D0B-6192-31DD-0B9A-C580F373B9F1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2043215" y="3919822"/>
                    <a:ext cx="69374" cy="219677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80154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E4049C4-A936-F6B8-5251-FA35D4DB5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71" y="1759983"/>
            <a:ext cx="5760000" cy="432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EB1E3B-7486-B856-E5A0-C64546A6ACC5}"/>
              </a:ext>
            </a:extLst>
          </p:cNvPr>
          <p:cNvSpPr txBox="1"/>
          <p:nvPr/>
        </p:nvSpPr>
        <p:spPr>
          <a:xfrm>
            <a:off x="2062480" y="38030"/>
            <a:ext cx="5077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Autocorrelation versus lag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44981D-E0BF-2D1A-A1ED-562531B0906D}"/>
              </a:ext>
            </a:extLst>
          </p:cNvPr>
          <p:cNvSpPr txBox="1"/>
          <p:nvPr/>
        </p:nvSpPr>
        <p:spPr>
          <a:xfrm>
            <a:off x="555171" y="693764"/>
            <a:ext cx="803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samples are not independent, autocorrelation function = correlation coefficient of sample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i+l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a function of the lag,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any of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minus its mean: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0A5612-D6C1-CE9A-3921-B9553F316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014" y="2151837"/>
            <a:ext cx="2425700" cy="889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040389-C807-E321-DA37-C7BEA7B68D1F}"/>
              </a:ext>
            </a:extLst>
          </p:cNvPr>
          <p:cNvSpPr txBox="1"/>
          <p:nvPr/>
        </p:nvSpPr>
        <p:spPr>
          <a:xfrm>
            <a:off x="6220450" y="3287483"/>
            <a:ext cx="2325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Effective sample size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E900ED-1665-BEF5-F54B-D16F49AEB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128" y="3802561"/>
            <a:ext cx="2857500" cy="876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A3C04B-A7A7-6EB6-C0D5-012ABC0AE030}"/>
              </a:ext>
            </a:extLst>
          </p:cNvPr>
          <p:cNvSpPr txBox="1"/>
          <p:nvPr/>
        </p:nvSpPr>
        <p:spPr>
          <a:xfrm>
            <a:off x="6219251" y="4814981"/>
            <a:ext cx="2549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stat. error estimates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D34865-68D6-D8AB-2959-4E17BE53B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5537" y="5304255"/>
            <a:ext cx="1816100" cy="749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7EBA46-12C8-ACFD-9EB8-ACC9AE0F12CF}"/>
              </a:ext>
            </a:extLst>
          </p:cNvPr>
          <p:cNvSpPr txBox="1"/>
          <p:nvPr/>
        </p:nvSpPr>
        <p:spPr>
          <a:xfrm>
            <a:off x="337452" y="6074231"/>
            <a:ext cx="8603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See, e.g., https://mc-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stan.org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/docs/reference-manual/effective-sample-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size.html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10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DC520-B8F8-F6B8-B203-3527D85A33FE}"/>
              </a:ext>
            </a:extLst>
          </p:cNvPr>
          <p:cNvSpPr txBox="1"/>
          <p:nvPr/>
        </p:nvSpPr>
        <p:spPr>
          <a:xfrm>
            <a:off x="2905010" y="98204"/>
            <a:ext cx="3552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trace plots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F58D88-9118-4770-CF0D-34B7414F5728}"/>
              </a:ext>
            </a:extLst>
          </p:cNvPr>
          <p:cNvSpPr txBox="1"/>
          <p:nvPr/>
        </p:nvSpPr>
        <p:spPr>
          <a:xfrm>
            <a:off x="440871" y="990690"/>
            <a:ext cx="8262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number of iterations to 100</a:t>
            </a:r>
            <a:r>
              <a:rPr lang="en-US" sz="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7EA1B5-260D-A2D7-7E73-0C1C24072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25" y="1806265"/>
            <a:ext cx="5760000" cy="432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B734A6-9D2B-D776-7647-0078DF49D134}"/>
              </a:ext>
            </a:extLst>
          </p:cNvPr>
          <p:cNvSpPr txBox="1"/>
          <p:nvPr/>
        </p:nvSpPr>
        <p:spPr>
          <a:xfrm>
            <a:off x="6320055" y="1849809"/>
            <a:ext cx="26862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Regions of parameter space now sampled multiple times. </a:t>
            </a:r>
          </a:p>
        </p:txBody>
      </p:sp>
    </p:spTree>
    <p:extLst>
      <p:ext uri="{BB962C8B-B14F-4D97-AF65-F5344CB8AC3E}">
        <p14:creationId xmlns:p14="http://schemas.microsoft.com/office/powerpoint/2010/main" val="144633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10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B4AB31F-7EEC-D735-F9F8-1C6D7CCC78DA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261711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Auxiliary measurement for </a:t>
            </a:r>
            <a:r>
              <a:rPr lang="el-GR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ξ</a:t>
            </a:r>
            <a:endParaRPr lang="en-GB" altLang="en-US" sz="3200" i="1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571A48-96E6-B470-94F5-C54F51276ABB}"/>
              </a:ext>
            </a:extLst>
          </p:cNvPr>
          <p:cNvSpPr txBox="1"/>
          <p:nvPr/>
        </p:nvSpPr>
        <p:spPr>
          <a:xfrm>
            <a:off x="460715" y="989799"/>
            <a:ext cx="8222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an auxiliary measurement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0.5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observe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B7BB92-7E7F-3276-F316-C94BD8971545}"/>
              </a:ext>
            </a:extLst>
          </p:cNvPr>
          <p:cNvSpPr txBox="1"/>
          <p:nvPr/>
        </p:nvSpPr>
        <p:spPr>
          <a:xfrm>
            <a:off x="533398" y="2732313"/>
            <a:ext cx="7780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Marginals closer to Gaussian, ACF falls more quickly to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zero.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2AF82C-40F4-232F-3D4C-CE3BA9EA52B7}"/>
              </a:ext>
            </a:extLst>
          </p:cNvPr>
          <p:cNvSpPr txBox="1"/>
          <p:nvPr/>
        </p:nvSpPr>
        <p:spPr>
          <a:xfrm>
            <a:off x="438943" y="2020011"/>
            <a:ext cx="2740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 into likelihood: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4C7D96-676C-241A-7D25-E893A541B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136" y="1875321"/>
            <a:ext cx="4994709" cy="82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0527A9-DFE1-BCD6-77CA-790A24968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766" y="3307076"/>
            <a:ext cx="3870519" cy="30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4D3B07-8CF4-21E3-DBD2-2C7C8F936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43" y="3307076"/>
            <a:ext cx="4087171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4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10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B4AB31F-7EEC-D735-F9F8-1C6D7CCC78DA}"/>
              </a:ext>
            </a:extLst>
          </p:cNvPr>
          <p:cNvSpPr txBox="1">
            <a:spLocks noChangeArrowheads="1"/>
          </p:cNvSpPr>
          <p:nvPr/>
        </p:nvSpPr>
        <p:spPr>
          <a:xfrm>
            <a:off x="814842" y="150952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Ways to summarize the posterior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571A48-96E6-B470-94F5-C54F51276ABB}"/>
              </a:ext>
            </a:extLst>
          </p:cNvPr>
          <p:cNvSpPr txBox="1"/>
          <p:nvPr/>
        </p:nvSpPr>
        <p:spPr>
          <a:xfrm>
            <a:off x="591344" y="851848"/>
            <a:ext cx="8222570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 estimates: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Posterior mode (MAP, coincides with MLE for constant prior).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Posterior median (invariant under monotonic transformation 	of parameter).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Posterior mean; coincides with above in large-sample limit.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Intervals:</a:t>
            </a:r>
          </a:p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Highest Probability Density (HPD) interval, shortest for a 	given probability content, not invariant under param. trans.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Central credible intervals, equal upper and lower tail areas, 	e.g., 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/2 for CL = 1 – 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Point estimate +/- standard deviation, std. dev. from MCMC 	sample or by approximating core of posterior as Gaussian 	(from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minuit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); coincides with above in large-sample limit.</a:t>
            </a:r>
          </a:p>
        </p:txBody>
      </p:sp>
    </p:spTree>
    <p:extLst>
      <p:ext uri="{BB962C8B-B14F-4D97-AF65-F5344CB8AC3E}">
        <p14:creationId xmlns:p14="http://schemas.microsoft.com/office/powerpoint/2010/main" val="260838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10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B4AB31F-7EEC-D735-F9F8-1C6D7CCC78DA}"/>
              </a:ext>
            </a:extLst>
          </p:cNvPr>
          <p:cNvSpPr txBox="1">
            <a:spLocks noChangeArrowheads="1"/>
          </p:cNvSpPr>
          <p:nvPr/>
        </p:nvSpPr>
        <p:spPr>
          <a:xfrm>
            <a:off x="684213" y="261711"/>
            <a:ext cx="77755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Types of intervals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F470A9-AB84-0BB1-DF5B-77DFD6058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0" y="1004178"/>
            <a:ext cx="4775200" cy="4622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D6A00D-0BFF-7631-B73A-4B79C8D097C9}"/>
              </a:ext>
            </a:extLst>
          </p:cNvPr>
          <p:cNvSpPr txBox="1"/>
          <p:nvPr/>
        </p:nvSpPr>
        <p:spPr>
          <a:xfrm>
            <a:off x="436629" y="1376586"/>
            <a:ext cx="43313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HPD = Highest Posterior Density</a:t>
            </a:r>
          </a:p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Equal tail (central) from posterior</a:t>
            </a:r>
          </a:p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Classical (frequentist)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C9BCC4-D7B4-4B33-C81D-E3B7DDEB33C8}"/>
              </a:ext>
            </a:extLst>
          </p:cNvPr>
          <p:cNvSpPr txBox="1"/>
          <p:nvPr/>
        </p:nvSpPr>
        <p:spPr>
          <a:xfrm>
            <a:off x="4992987" y="6063537"/>
            <a:ext cx="3868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G. Casella and R. Berger, Statistical Inference, 2002</a:t>
            </a:r>
          </a:p>
        </p:txBody>
      </p:sp>
    </p:spTree>
    <p:extLst>
      <p:ext uri="{BB962C8B-B14F-4D97-AF65-F5344CB8AC3E}">
        <p14:creationId xmlns:p14="http://schemas.microsoft.com/office/powerpoint/2010/main" val="88506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B3A533-CCC6-FD20-2D8D-1DA6F3F99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" y="12700"/>
            <a:ext cx="6858000" cy="6858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6AC713-6678-0DD3-5B07-B2E9384CA250}"/>
              </a:ext>
            </a:extLst>
          </p:cNvPr>
          <p:cNvSpPr txBox="1"/>
          <p:nvPr/>
        </p:nvSpPr>
        <p:spPr>
          <a:xfrm>
            <a:off x="2291458" y="250575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 plots and marginal distributions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46EACA-7BC5-F795-771A-49DBD0BAE919}"/>
              </a:ext>
            </a:extLst>
          </p:cNvPr>
          <p:cNvSpPr txBox="1"/>
          <p:nvPr/>
        </p:nvSpPr>
        <p:spPr>
          <a:xfrm>
            <a:off x="3879546" y="1434407"/>
            <a:ext cx="52982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latin typeface="Menlo" panose="020B0609030804020204" pitchFamily="49" charset="0"/>
              </a:rPr>
              <a:t>Estimates/intervals for theta: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MCMC acceptance fraction =  0.3737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mode (MAP estimate)   =  0.197936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mean                  =  0.351234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median                =  0.250764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MAP +/-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sigmaMAP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(from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minuit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 =  [0.140056, 0.255816]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mean +/-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sigmaMCMC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  =  [0.118503, 0.583964]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68.3% central credible interval =  [0.158557, 0.685847]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68.3% HPD interval              =  [0.093997, 0.392642]</a:t>
            </a:r>
          </a:p>
        </p:txBody>
      </p:sp>
    </p:spTree>
    <p:extLst>
      <p:ext uri="{BB962C8B-B14F-4D97-AF65-F5344CB8AC3E}">
        <p14:creationId xmlns:p14="http://schemas.microsoft.com/office/powerpoint/2010/main" val="253429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584CCC-A0B9-9236-A9F4-7761A6F11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5" y="12700"/>
            <a:ext cx="6858000" cy="6858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0A3BBC-B912-2F52-80B9-801A7328B035}"/>
              </a:ext>
            </a:extLst>
          </p:cNvPr>
          <p:cNvSpPr txBox="1"/>
          <p:nvPr/>
        </p:nvSpPr>
        <p:spPr>
          <a:xfrm>
            <a:off x="2286000" y="248142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 plots and marginal distributions using auxiliary measurement for </a:t>
            </a:r>
            <a:r>
              <a:rPr lang="el-GR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ξ</a:t>
            </a:r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3ED7E1-2B8B-5BDF-546F-34B459CF8900}"/>
              </a:ext>
            </a:extLst>
          </p:cNvPr>
          <p:cNvSpPr txBox="1"/>
          <p:nvPr/>
        </p:nvSpPr>
        <p:spPr>
          <a:xfrm>
            <a:off x="3878443" y="1436917"/>
            <a:ext cx="52982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latin typeface="Menlo" panose="020B0609030804020204" pitchFamily="49" charset="0"/>
              </a:rPr>
              <a:t>Estimates/intervals for theta: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MCMC acceptance fraction =  0.3516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mode (MAP estimate)   =  0.200077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mean                  =  0.224898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median                =  0.212835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MAP +/-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sigmaMAP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(from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minuit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 =  [0.149282, 0.250873]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Posterior mean +/- </a:t>
            </a:r>
            <a:r>
              <a:rPr lang="en-GB" sz="1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sigmaMCMC</a:t>
            </a:r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   =  [0.148481, 0.301314]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68.3% central credible interval =  [0.156736, 0.291246]</a:t>
            </a:r>
          </a:p>
          <a:p>
            <a:r>
              <a:rPr lang="en-GB" sz="1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68.3% HPD interval              =  [0.137607, 0.267077]</a:t>
            </a:r>
          </a:p>
        </p:txBody>
      </p:sp>
    </p:spTree>
    <p:extLst>
      <p:ext uri="{BB962C8B-B14F-4D97-AF65-F5344CB8AC3E}">
        <p14:creationId xmlns:p14="http://schemas.microsoft.com/office/powerpoint/2010/main" val="5460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912CA-9B6C-FBDC-5C0E-0DD0FB992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C0EB089D-24CB-C5B8-46B2-F494E3CC0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DF0BB-58EB-FAA5-FB77-84E2AF66E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1655B-3564-CDCC-BB36-760BF33FC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B2301D-8F10-D795-A3A6-33AEC9EDC1BB}"/>
              </a:ext>
            </a:extLst>
          </p:cNvPr>
          <p:cNvSpPr txBox="1"/>
          <p:nvPr/>
        </p:nvSpPr>
        <p:spPr>
          <a:xfrm>
            <a:off x="3460253" y="138524"/>
            <a:ext cx="222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sheet 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E64EF0-5552-DCF1-1DBF-67EE4626C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339" y="676987"/>
            <a:ext cx="7287322" cy="572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54939-B0D0-6ECA-E016-630D0C61E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A25168-75EA-7606-6503-DA29A53EC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18" y="657924"/>
            <a:ext cx="8389265" cy="610510"/>
          </a:xfrm>
          <a:prstGeom prst="rect">
            <a:avLst/>
          </a:prstGeom>
        </p:spPr>
      </p:pic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AE478106-BA51-9AC3-34E9-20D85D05E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31B83-092D-419A-E073-45094DDC1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69B3C-DF2D-8591-AF0B-BB4F3B25B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A79066-B587-064D-7365-4DF042746F75}"/>
              </a:ext>
            </a:extLst>
          </p:cNvPr>
          <p:cNvSpPr txBox="1"/>
          <p:nvPr/>
        </p:nvSpPr>
        <p:spPr>
          <a:xfrm>
            <a:off x="3460253" y="138524"/>
            <a:ext cx="222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sheet 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0E3B9A-DA73-BA80-B8F9-016297E18C5C}"/>
              </a:ext>
            </a:extLst>
          </p:cNvPr>
          <p:cNvSpPr/>
          <p:nvPr/>
        </p:nvSpPr>
        <p:spPr>
          <a:xfrm>
            <a:off x="342900" y="600189"/>
            <a:ext cx="8458200" cy="668245"/>
          </a:xfrm>
          <a:prstGeom prst="rect">
            <a:avLst/>
          </a:prstGeom>
          <a:solidFill>
            <a:srgbClr val="FFC000">
              <a:alpha val="25051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7EC832-7581-F7E2-C61E-616DE1C9A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97" y="1737205"/>
            <a:ext cx="5926873" cy="4074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A48080-DA40-5FDA-F465-B3C84D8D9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5952" y="4814938"/>
            <a:ext cx="4536688" cy="124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7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419E4-994A-9E81-E24E-78EBBB01B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4B40933E-B104-6A28-7F23-792987F6D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21271-2331-6B35-3048-F6D8D199D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54907-5936-2414-609F-66E9C738B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3658FA-6BA0-FABA-5405-326570B4050C}"/>
              </a:ext>
            </a:extLst>
          </p:cNvPr>
          <p:cNvSpPr txBox="1"/>
          <p:nvPr/>
        </p:nvSpPr>
        <p:spPr>
          <a:xfrm>
            <a:off x="3460253" y="138524"/>
            <a:ext cx="222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sheet 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B2D4D8-52E5-FCA3-FFD3-5D13F4598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02635"/>
            <a:ext cx="7772400" cy="5252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019C56-E734-CD19-C1E8-6D099DB47EA4}"/>
              </a:ext>
            </a:extLst>
          </p:cNvPr>
          <p:cNvSpPr txBox="1"/>
          <p:nvPr/>
        </p:nvSpPr>
        <p:spPr>
          <a:xfrm>
            <a:off x="289932" y="334537"/>
            <a:ext cx="1384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1(b) cont.</a:t>
            </a:r>
          </a:p>
        </p:txBody>
      </p:sp>
    </p:spTree>
    <p:extLst>
      <p:ext uri="{BB962C8B-B14F-4D97-AF65-F5344CB8AC3E}">
        <p14:creationId xmlns:p14="http://schemas.microsoft.com/office/powerpoint/2010/main" val="354005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738E1-2D9E-8858-10CB-9CE24A700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F30DBC-4464-00FE-4BAF-C76EC60A7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64" y="622652"/>
            <a:ext cx="8510018" cy="543873"/>
          </a:xfrm>
          <a:prstGeom prst="rect">
            <a:avLst/>
          </a:prstGeom>
        </p:spPr>
      </p:pic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A4AF62A2-D996-A5A5-6990-C3D542C33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E4745-ACB2-054B-E6DF-244A280EA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23F6D-E4E1-2AA7-C1DB-A628B7804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022D52-56C7-2419-C4D4-CF47E8FD98CC}"/>
              </a:ext>
            </a:extLst>
          </p:cNvPr>
          <p:cNvSpPr txBox="1"/>
          <p:nvPr/>
        </p:nvSpPr>
        <p:spPr>
          <a:xfrm>
            <a:off x="3460253" y="138524"/>
            <a:ext cx="222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sheet 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1FD7CB-FF31-F8E7-D68B-B899D88C79FF}"/>
              </a:ext>
            </a:extLst>
          </p:cNvPr>
          <p:cNvSpPr/>
          <p:nvPr/>
        </p:nvSpPr>
        <p:spPr>
          <a:xfrm>
            <a:off x="342900" y="600190"/>
            <a:ext cx="8458200" cy="566336"/>
          </a:xfrm>
          <a:prstGeom prst="rect">
            <a:avLst/>
          </a:prstGeom>
          <a:solidFill>
            <a:srgbClr val="FFC000">
              <a:alpha val="25051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DD497F-8F48-7FB6-3A2E-184DE51DD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636" y="1405728"/>
            <a:ext cx="7772400" cy="482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4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10C58-1099-10B5-2C1C-6D2B0B0C5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76E978-6905-5035-4257-3EF19CA1D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38" y="600189"/>
            <a:ext cx="8182924" cy="2559060"/>
          </a:xfrm>
          <a:prstGeom prst="rect">
            <a:avLst/>
          </a:prstGeom>
        </p:spPr>
      </p:pic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D86DCBB8-7F24-A252-0141-B644F2D36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C6977-AED2-2606-BB1D-E42E31338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A9512-1E71-1F07-96CB-0B748E23E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7A598A-EB94-93FB-E4A4-BBAF4FD8F9B9}"/>
              </a:ext>
            </a:extLst>
          </p:cNvPr>
          <p:cNvSpPr txBox="1"/>
          <p:nvPr/>
        </p:nvSpPr>
        <p:spPr>
          <a:xfrm>
            <a:off x="3460253" y="138524"/>
            <a:ext cx="222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sheet 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B92B49-F7B8-E357-7DE2-885528C53ECA}"/>
              </a:ext>
            </a:extLst>
          </p:cNvPr>
          <p:cNvSpPr/>
          <p:nvPr/>
        </p:nvSpPr>
        <p:spPr>
          <a:xfrm>
            <a:off x="342900" y="600190"/>
            <a:ext cx="8458200" cy="2559060"/>
          </a:xfrm>
          <a:prstGeom prst="rect">
            <a:avLst/>
          </a:prstGeom>
          <a:solidFill>
            <a:srgbClr val="FFC000">
              <a:alpha val="25051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0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71725-5C7E-7F0C-EFF3-5F15DDD46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5FB7A009-788B-631E-2F70-A3CB3D3BB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BA658-8E6D-5FFE-E88C-53F0E452F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8D071-126C-A707-B49C-23444204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62AF15-EF5A-BDF9-3EFE-AFD0EADF9382}"/>
              </a:ext>
            </a:extLst>
          </p:cNvPr>
          <p:cNvSpPr txBox="1"/>
          <p:nvPr/>
        </p:nvSpPr>
        <p:spPr>
          <a:xfrm>
            <a:off x="3460253" y="138524"/>
            <a:ext cx="222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sheet 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5D3328-DAA8-14FB-893D-BD1F77FA6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72" y="798735"/>
            <a:ext cx="7822655" cy="52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2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ABCE5-F1E0-ABBA-9CC9-BAFD2BF47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5B59EE-8822-0F4F-0A84-3934EA17F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600189"/>
            <a:ext cx="8469554" cy="1761836"/>
          </a:xfrm>
          <a:prstGeom prst="rect">
            <a:avLst/>
          </a:prstGeom>
        </p:spPr>
      </p:pic>
      <p:sp>
        <p:nvSpPr>
          <p:cNvPr id="6147" name="Slide Number Placeholder 4">
            <a:extLst>
              <a:ext uri="{FF2B5EF4-FFF2-40B4-BE49-F238E27FC236}">
                <a16:creationId xmlns:a16="http://schemas.microsoft.com/office/drawing/2014/main" id="{7B500DF4-BFBE-1500-6FDF-5384649B7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3E593-A0DF-7C7F-2D83-5FCF45178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B432A-564A-8E25-75A0-A58528E95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discussion slides week 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93C515-1922-3128-2ED1-052DE0A10B78}"/>
              </a:ext>
            </a:extLst>
          </p:cNvPr>
          <p:cNvSpPr txBox="1"/>
          <p:nvPr/>
        </p:nvSpPr>
        <p:spPr>
          <a:xfrm>
            <a:off x="3460253" y="138524"/>
            <a:ext cx="222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sheet 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A0B296-E9A8-DC68-6B30-5AD632665954}"/>
              </a:ext>
            </a:extLst>
          </p:cNvPr>
          <p:cNvSpPr/>
          <p:nvPr/>
        </p:nvSpPr>
        <p:spPr>
          <a:xfrm>
            <a:off x="342900" y="600190"/>
            <a:ext cx="8458200" cy="1761836"/>
          </a:xfrm>
          <a:prstGeom prst="rect">
            <a:avLst/>
          </a:prstGeom>
          <a:solidFill>
            <a:srgbClr val="FFC000">
              <a:alpha val="25051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5C75F1-E7BF-0592-E5CA-F64D9E162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074" y="2494442"/>
            <a:ext cx="5157439" cy="394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9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9229</TotalTime>
  <Words>1877</Words>
  <Application>Microsoft Macintosh PowerPoint</Application>
  <PresentationFormat>On-screen Show (4:3)</PresentationFormat>
  <Paragraphs>237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ＭＳ Ｐゴシック</vt:lpstr>
      <vt:lpstr>Arial</vt:lpstr>
      <vt:lpstr>Calibri</vt:lpstr>
      <vt:lpstr>Menlo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148</cp:revision>
  <dcterms:created xsi:type="dcterms:W3CDTF">2020-05-18T17:44:39Z</dcterms:created>
  <dcterms:modified xsi:type="dcterms:W3CDTF">2024-12-01T19:01:27Z</dcterms:modified>
</cp:coreProperties>
</file>