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1182" r:id="rId2"/>
    <p:sldId id="1539" r:id="rId3"/>
    <p:sldId id="1631" r:id="rId4"/>
    <p:sldId id="1632" r:id="rId5"/>
    <p:sldId id="1633" r:id="rId6"/>
    <p:sldId id="1634" r:id="rId7"/>
    <p:sldId id="1531" r:id="rId8"/>
    <p:sldId id="1532" r:id="rId9"/>
    <p:sldId id="1533" r:id="rId10"/>
    <p:sldId id="1534" r:id="rId11"/>
    <p:sldId id="1546" r:id="rId12"/>
    <p:sldId id="1537" r:id="rId13"/>
    <p:sldId id="1535" r:id="rId14"/>
    <p:sldId id="1538" r:id="rId15"/>
    <p:sldId id="1536" r:id="rId16"/>
    <p:sldId id="1458" r:id="rId17"/>
    <p:sldId id="1629" r:id="rId18"/>
    <p:sldId id="1485" r:id="rId19"/>
    <p:sldId id="1630" r:id="rId20"/>
    <p:sldId id="1471" r:id="rId21"/>
    <p:sldId id="1472" r:id="rId22"/>
    <p:sldId id="1473" r:id="rId23"/>
    <p:sldId id="1474" r:id="rId24"/>
    <p:sldId id="1475" r:id="rId25"/>
    <p:sldId id="1476" r:id="rId26"/>
    <p:sldId id="1477" r:id="rId27"/>
    <p:sldId id="1478" r:id="rId28"/>
    <p:sldId id="1479" r:id="rId29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34"/>
    <p:restoredTop sz="93451"/>
  </p:normalViewPr>
  <p:slideViewPr>
    <p:cSldViewPr snapToGrid="0" snapToObjects="1">
      <p:cViewPr varScale="1">
        <p:scale>
          <a:sx n="115" d="100"/>
          <a:sy n="115" d="100"/>
        </p:scale>
        <p:origin x="1616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8A0AD8A-6175-BA45-B7A6-2C3707D77F72}" type="datetimeFigureOut">
              <a:rPr lang="en-US"/>
              <a:pPr>
                <a:defRPr/>
              </a:pPr>
              <a:t>12/8/24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8ACD9B0-D231-FE49-81CB-64F8C3634C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7974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E85BA98-68FF-844C-BF25-1E2D4E0C9AB9}" type="datetimeFigureOut">
              <a:rPr lang="en-US"/>
              <a:pPr>
                <a:defRPr/>
              </a:pPr>
              <a:t>12/8/24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56549BF-B062-CB42-8684-FA34A4C9B1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65497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rgbClr val="0070C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62480" y="6480175"/>
            <a:ext cx="5628640" cy="365125"/>
          </a:xfrm>
        </p:spPr>
        <p:txBody>
          <a:bodyPr/>
          <a:lstStyle>
            <a:lvl1pPr>
              <a:defRPr baseline="0">
                <a:solidFill>
                  <a:srgbClr val="0070C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/>
              <a:t>Statistical Data Analysis / discussion slides week 11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rgbClr val="0070C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6D87C89-CC84-2B45-8CD2-B033AD812DC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508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1600" y="64801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/>
              <a:t>G. Cowan / RHUL Physics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99920" y="6480175"/>
            <a:ext cx="6197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Statistical Data Analysis / discussion slides week 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94513" y="64801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82BA2C1-ED4F-8E4D-98C5-E3F481D6CD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hf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discussion slides week 11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DEB660C-7221-6D4F-B0F4-7C7E9BE20775}"/>
              </a:ext>
            </a:extLst>
          </p:cNvPr>
          <p:cNvSpPr txBox="1">
            <a:spLocks noChangeArrowheads="1"/>
          </p:cNvSpPr>
          <p:nvPr/>
        </p:nvSpPr>
        <p:spPr>
          <a:xfrm>
            <a:off x="544513" y="404813"/>
            <a:ext cx="7772400" cy="1152525"/>
          </a:xfr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Statistical Data Analysis</a:t>
            </a:r>
            <a:b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</a:br>
            <a: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Discussion slides – week 11 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FD0ABA72-ABE2-5B45-BE6A-4565148DB0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2013" y="2205038"/>
            <a:ext cx="7415620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Problem sheet 8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Software for Gamma Variance Model (errors-on-errors)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Example from 2019 Exam (Gamma Variance Model)</a:t>
            </a:r>
            <a:endParaRPr lang="en-US" altLang="en-US" sz="2400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46647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discussion slides week 11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6E32C8F-08F4-5238-AA71-674393BA3A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6" y="1088571"/>
            <a:ext cx="9135494" cy="4227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919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discussion slides week 11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BD39BD-1BCE-7191-3926-03A5473A6C64}"/>
              </a:ext>
            </a:extLst>
          </p:cNvPr>
          <p:cNvSpPr txBox="1"/>
          <p:nvPr/>
        </p:nvSpPr>
        <p:spPr>
          <a:xfrm>
            <a:off x="653143" y="283029"/>
            <a:ext cx="54546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Confidence regions at CL = 68.3% and 95%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5328905-20D2-83D2-BC9F-6D4645738EF5}"/>
              </a:ext>
            </a:extLst>
          </p:cNvPr>
          <p:cNvSpPr txBox="1"/>
          <p:nvPr/>
        </p:nvSpPr>
        <p:spPr>
          <a:xfrm>
            <a:off x="740228" y="864362"/>
            <a:ext cx="47984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iminuit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v2, user can set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 = 1 −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endParaRPr lang="en-US" sz="2400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E865D98-E7B7-2211-5910-C89502E9B9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571" y="1396093"/>
            <a:ext cx="8077200" cy="34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B33A18A-579F-5699-5F02-21FD5FC8DE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8565" y="1885261"/>
            <a:ext cx="5628641" cy="4408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438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discussion slides week 11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AA0486E-6F3F-676E-5E4C-023896D7FC46}"/>
              </a:ext>
            </a:extLst>
          </p:cNvPr>
          <p:cNvSpPr txBox="1"/>
          <p:nvPr/>
        </p:nvSpPr>
        <p:spPr>
          <a:xfrm>
            <a:off x="457200" y="500743"/>
            <a:ext cx="44019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1b)  Assume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i.i.d.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data sample, so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B45E7D-3E85-43B2-53CF-07E5B3AC26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463" y="371928"/>
            <a:ext cx="3516686" cy="936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862950E-173C-A4A9-4EA6-325FDE68E534}"/>
              </a:ext>
            </a:extLst>
          </p:cNvPr>
          <p:cNvSpPr txBox="1"/>
          <p:nvPr/>
        </p:nvSpPr>
        <p:spPr>
          <a:xfrm>
            <a:off x="326572" y="1524001"/>
            <a:ext cx="85685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Assume inverse covariance from Fisher Information (large sample):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10255B7-8B48-6E19-A249-B3D3F41540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1179" y="2262415"/>
            <a:ext cx="5382000" cy="82800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CE80954-7606-E671-089D-C806DAE06798}"/>
              </a:ext>
            </a:extLst>
          </p:cNvPr>
          <p:cNvGrpSpPr/>
          <p:nvPr/>
        </p:nvGrpSpPr>
        <p:grpSpPr>
          <a:xfrm>
            <a:off x="370114" y="3233963"/>
            <a:ext cx="4923319" cy="864000"/>
            <a:chOff x="370114" y="3233963"/>
            <a:chExt cx="4923319" cy="86400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958A34D-56D9-0203-371E-F8E933E95266}"/>
                </a:ext>
              </a:extLst>
            </p:cNvPr>
            <p:cNvSpPr txBox="1"/>
            <p:nvPr/>
          </p:nvSpPr>
          <p:spPr>
            <a:xfrm>
              <a:off x="370114" y="3385457"/>
              <a:ext cx="8418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Since</a:t>
              </a: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0E84BF1-3ED3-603C-8E22-ECC7830821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19199" y="3233963"/>
              <a:ext cx="2871139" cy="864000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A660033-87D7-F89E-72D2-16F18D6CD2E2}"/>
                </a:ext>
              </a:extLst>
            </p:cNvPr>
            <p:cNvSpPr txBox="1"/>
            <p:nvPr/>
          </p:nvSpPr>
          <p:spPr>
            <a:xfrm>
              <a:off x="4180115" y="3385456"/>
              <a:ext cx="111331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we find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5F44381F-F61C-647C-04B5-AE9BF656FC3E}"/>
              </a:ext>
            </a:extLst>
          </p:cNvPr>
          <p:cNvSpPr txBox="1"/>
          <p:nvPr/>
        </p:nvSpPr>
        <p:spPr>
          <a:xfrm>
            <a:off x="326573" y="5388429"/>
            <a:ext cx="85235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But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−1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so if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∝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then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∝ 1/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and so from the square roots of the diagonal elements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A6A7E9B-F787-A7E7-B747-4A6D124EA5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5993" y="5770336"/>
            <a:ext cx="1485900" cy="5207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10C250F-1D81-E94E-503E-0CCFD42C63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8215" y="4286250"/>
            <a:ext cx="815340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253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discussion slides week 11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B40BDD0-F9F0-7A0C-68A7-65F7DA97F9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303" y="446313"/>
            <a:ext cx="7929612" cy="5887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622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discussion slides week 11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05BF17F-78AE-84E8-B473-05F8E865C2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7480"/>
            <a:ext cx="9144000" cy="3462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246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discussion slides week 11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DC7FAD3-734A-F081-E2C4-A58054B76B76}"/>
              </a:ext>
            </a:extLst>
          </p:cNvPr>
          <p:cNvSpPr txBox="1"/>
          <p:nvPr/>
        </p:nvSpPr>
        <p:spPr>
          <a:xfrm>
            <a:off x="4699003" y="3405548"/>
            <a:ext cx="41256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1(e)  By including the auxiliary measurement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one uses more information about</a:t>
            </a:r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ξ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and thus the covariance ellipse shrinks.  This reduces the standard deviations of the MLEs for both </a:t>
            </a:r>
            <a:r>
              <a:rPr lang="el-G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ξ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l-G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E5F0B6E-6B40-C821-6197-8B08AB1066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516" y="3070947"/>
            <a:ext cx="4517571" cy="354039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CD99A6D-A765-782C-FAB3-38A47C8707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8073" y="5595501"/>
            <a:ext cx="3253240" cy="45482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458B574-DCF8-ACAD-5AFC-F675848BD6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893" y="1059305"/>
            <a:ext cx="7831212" cy="174803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898795B-68D4-4BDF-1808-A64491FFAA21}"/>
              </a:ext>
            </a:extLst>
          </p:cNvPr>
          <p:cNvSpPr txBox="1"/>
          <p:nvPr/>
        </p:nvSpPr>
        <p:spPr>
          <a:xfrm>
            <a:off x="1342814" y="282602"/>
            <a:ext cx="64583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Extra part (not on problem sheet)</a:t>
            </a:r>
          </a:p>
        </p:txBody>
      </p:sp>
    </p:spTree>
    <p:extLst>
      <p:ext uri="{BB962C8B-B14F-4D97-AF65-F5344CB8AC3E}">
        <p14:creationId xmlns:p14="http://schemas.microsoft.com/office/powerpoint/2010/main" val="2308408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discussion slides week 11</a:t>
            </a:r>
          </a:p>
        </p:txBody>
      </p:sp>
      <p:sp>
        <p:nvSpPr>
          <p:cNvPr id="8" name="TextBox 2">
            <a:extLst>
              <a:ext uri="{FF2B5EF4-FFF2-40B4-BE49-F238E27FC236}">
                <a16:creationId xmlns:a16="http://schemas.microsoft.com/office/drawing/2014/main" id="{38314FF3-F383-4948-A169-083130FCFB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644" y="1257130"/>
            <a:ext cx="8509983" cy="4185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Software:  </a:t>
            </a:r>
            <a:r>
              <a:rPr lang="en-US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stave.py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program </a:t>
            </a:r>
            <a:r>
              <a:rPr lang="en-US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stave.py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implements the Gamma Variance Model (GVM) described in Lecture 3 for averaging 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measurements.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details see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Cowan, EPJC </a:t>
            </a:r>
            <a:r>
              <a:rPr lang="is-I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(2019) 79:133.</a:t>
            </a:r>
            <a:endParaRPr lang="en-US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this version the model does not distinguish between statistical and systematic errors.  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Confidence interval for the mean </a:t>
            </a:r>
            <a:r>
              <a:rPr lang="el-GR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becomes sensitive to goodness-of-fit (increases if data internally inconsistent).</a:t>
            </a:r>
          </a:p>
          <a:p>
            <a:pPr algn="l"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Estimated mean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less sensitive to outliers.</a:t>
            </a:r>
            <a:endParaRPr lang="en-US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B745B7C-D8E6-C092-C030-F7196DCB81E9}"/>
              </a:ext>
            </a:extLst>
          </p:cNvPr>
          <p:cNvSpPr txBox="1"/>
          <p:nvPr/>
        </p:nvSpPr>
        <p:spPr>
          <a:xfrm>
            <a:off x="441369" y="304436"/>
            <a:ext cx="58580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Tutorial 4:  Student’s </a:t>
            </a:r>
            <a:r>
              <a:rPr lang="en-US" sz="36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average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005AB3-AA9D-D7CB-C4C4-7ECA3FE4D2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4320" y="293550"/>
            <a:ext cx="2133600" cy="807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028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discussion slides week 11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7B9EE2ED-0978-D643-AC3F-5EE660D7B5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064" y="273921"/>
            <a:ext cx="8189913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Least Squares vs Gamma Variance Model</a:t>
            </a:r>
            <a:endParaRPr lang="en-GB" sz="3600" baseline="30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CD3DD1-6243-3E4C-9331-EB2F6283B363}"/>
              </a:ext>
            </a:extLst>
          </p:cNvPr>
          <p:cNvSpPr txBox="1"/>
          <p:nvPr/>
        </p:nvSpPr>
        <p:spPr>
          <a:xfrm>
            <a:off x="419170" y="1023254"/>
            <a:ext cx="84023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Quadratic terms from Least Squares replaced by logarithmic ones:</a:t>
            </a:r>
            <a:endParaRPr lang="el-GR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9283451-D0E9-294F-8C79-4E38CAF9B413}"/>
              </a:ext>
            </a:extLst>
          </p:cNvPr>
          <p:cNvSpPr txBox="1"/>
          <p:nvPr/>
        </p:nvSpPr>
        <p:spPr>
          <a:xfrm>
            <a:off x="399064" y="2898763"/>
            <a:ext cx="667009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measured value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= estimated variance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= relative uncertainty on estimate of variance</a:t>
            </a:r>
            <a:r>
              <a:rPr lang="en-US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ACFF251-8056-C0F7-D4AF-9B0570AC9F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2709" y="1661514"/>
            <a:ext cx="1314285" cy="900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BC96DE4-7A23-03FB-65AF-97E863BCAE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0157" y="1668772"/>
            <a:ext cx="3841791" cy="900000"/>
          </a:xfrm>
          <a:prstGeom prst="rect">
            <a:avLst/>
          </a:prstGeom>
        </p:spPr>
      </p:pic>
      <p:cxnSp>
        <p:nvCxnSpPr>
          <p:cNvPr id="8" name="Straight Arrow Connector 4">
            <a:extLst>
              <a:ext uri="{FF2B5EF4-FFF2-40B4-BE49-F238E27FC236}">
                <a16:creationId xmlns:a16="http://schemas.microsoft.com/office/drawing/2014/main" id="{F55EEE9D-790D-DF54-4821-0650E0B53D0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221491" y="2110779"/>
            <a:ext cx="488950" cy="0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33D6AAE0-64A5-9074-9173-4A328C2C2E00}"/>
              </a:ext>
            </a:extLst>
          </p:cNvPr>
          <p:cNvSpPr txBox="1"/>
          <p:nvPr/>
        </p:nvSpPr>
        <p:spPr>
          <a:xfrm>
            <a:off x="319541" y="5094514"/>
            <a:ext cx="76417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Equivalent to replacing Gauss pdf for measurements by Student’s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t,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number of degrees of freedom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1/2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400" baseline="30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2181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discussion slides week 11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3ABA24B-0905-04A3-7DEB-9D153549D644}"/>
              </a:ext>
            </a:extLst>
          </p:cNvPr>
          <p:cNvSpPr txBox="1"/>
          <p:nvPr/>
        </p:nvSpPr>
        <p:spPr>
          <a:xfrm>
            <a:off x="2235200" y="239122"/>
            <a:ext cx="45745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quick look at </a:t>
            </a:r>
            <a:r>
              <a:rPr lang="en-US" sz="36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stave.py</a:t>
            </a:r>
            <a:endParaRPr lang="en-US" sz="36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9D74CF-F3A0-5A41-E58B-B53571CE5764}"/>
              </a:ext>
            </a:extLst>
          </p:cNvPr>
          <p:cNvSpPr txBox="1"/>
          <p:nvPr/>
        </p:nvSpPr>
        <p:spPr>
          <a:xfrm>
            <a:off x="693770" y="1711820"/>
            <a:ext cx="759534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y =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np.array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([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17.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19.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15.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3.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])         </a:t>
            </a:r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measured values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 =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np.array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([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1.5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1.5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1.5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1.5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])        </a:t>
            </a:r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estimates of std. dev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v = s**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2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                          </a:t>
            </a:r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estimates of variances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r =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np.array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([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0.2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0.2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0.2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0.2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])        </a:t>
            </a:r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relative errors on errors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61099B-F714-3CFD-2975-AB3D0CCC8864}"/>
              </a:ext>
            </a:extLst>
          </p:cNvPr>
          <p:cNvSpPr txBox="1"/>
          <p:nvPr/>
        </p:nvSpPr>
        <p:spPr>
          <a:xfrm>
            <a:off x="457201" y="1077683"/>
            <a:ext cx="77121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Set measured values, estimates of std. dev., errors on errors: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2165FDD-E7D1-87FF-E7F6-6270CDA34EF3}"/>
              </a:ext>
            </a:extLst>
          </p:cNvPr>
          <p:cNvSpPr txBox="1"/>
          <p:nvPr/>
        </p:nvSpPr>
        <p:spPr>
          <a:xfrm>
            <a:off x="457201" y="2881943"/>
            <a:ext cx="19380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log-likelihood: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42B1D7-6C25-2577-7D2D-6A57FECAA4A0}"/>
              </a:ext>
            </a:extLst>
          </p:cNvPr>
          <p:cNvSpPr txBox="1"/>
          <p:nvPr/>
        </p:nvSpPr>
        <p:spPr>
          <a:xfrm>
            <a:off x="671117" y="3445411"/>
            <a:ext cx="7702750" cy="2893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class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NegLogL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:</a:t>
            </a:r>
            <a:b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</a:b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def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__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init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__(self, y, s, r):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self.setData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(y, s, r)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       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def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setData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(self, y, s, r):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self.data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y, s, r</a:t>
            </a:r>
            <a:b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</a:b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def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__call__(self, mu):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y, s, r =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self.data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v = s **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2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lnf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-0.5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*(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1.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+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1.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/(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2.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*r**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2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))*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np.log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1.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+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2.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*(r*(y-mu))**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2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/v)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return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-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np.sum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lnf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15966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discussion slides week 11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3ABA24B-0905-04A3-7DEB-9D153549D644}"/>
              </a:ext>
            </a:extLst>
          </p:cNvPr>
          <p:cNvSpPr txBox="1"/>
          <p:nvPr/>
        </p:nvSpPr>
        <p:spPr>
          <a:xfrm>
            <a:off x="2050144" y="239122"/>
            <a:ext cx="53214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 average with GVM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4EA2834-40D9-F1E8-394A-9DC0DE0911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763" y="2085975"/>
            <a:ext cx="5854700" cy="43942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C7D6C69-0F34-CF2D-6BFB-0258B9268293}"/>
              </a:ext>
            </a:extLst>
          </p:cNvPr>
          <p:cNvSpPr txBox="1"/>
          <p:nvPr/>
        </p:nvSpPr>
        <p:spPr>
          <a:xfrm>
            <a:off x="727335" y="885453"/>
            <a:ext cx="7209922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four measurements of the parameter </a:t>
            </a:r>
            <a:r>
              <a:rPr lang="el-GR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Each reports an estimated standard dev. of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=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1.5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</a:p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“relative error on the error”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0.2</a:t>
            </a:r>
            <a:r>
              <a:rPr lang="el-GR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D6FF65-B3F7-1E18-BABF-093E316738AE}"/>
              </a:ext>
            </a:extLst>
          </p:cNvPr>
          <p:cNvSpPr txBox="1"/>
          <p:nvPr/>
        </p:nvSpPr>
        <p:spPr>
          <a:xfrm>
            <a:off x="5843320" y="3268815"/>
            <a:ext cx="309385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Suggested exercise:</a:t>
            </a:r>
            <a:endParaRPr lang="el-G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Experiment with different numbers of measurements, different levels of internal consistency, different values for the std. dev. and error on error.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334F22A-7F54-41AF-EF15-EFDD41B5EB7A}"/>
              </a:ext>
            </a:extLst>
          </p:cNvPr>
          <p:cNvSpPr txBox="1"/>
          <p:nvPr/>
        </p:nvSpPr>
        <p:spPr>
          <a:xfrm>
            <a:off x="4625688" y="4596559"/>
            <a:ext cx="8771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outlier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50A241D-12BB-AD74-D860-D74429F8FC17}"/>
              </a:ext>
            </a:extLst>
          </p:cNvPr>
          <p:cNvCxnSpPr/>
          <p:nvPr/>
        </p:nvCxnSpPr>
        <p:spPr>
          <a:xfrm flipH="1">
            <a:off x="4795157" y="4957229"/>
            <a:ext cx="163286" cy="337457"/>
          </a:xfrm>
          <a:prstGeom prst="straightConnector1">
            <a:avLst/>
          </a:prstGeom>
          <a:ln>
            <a:solidFill>
              <a:srgbClr val="CC33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2869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discussion slides week 11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8E8C64-80B3-887C-D65B-3676979897C0}"/>
              </a:ext>
            </a:extLst>
          </p:cNvPr>
          <p:cNvSpPr txBox="1"/>
          <p:nvPr/>
        </p:nvSpPr>
        <p:spPr>
          <a:xfrm>
            <a:off x="512778" y="567427"/>
            <a:ext cx="82611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Gaussian signal on exponential background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8F89FF5-943D-FDC1-3E5A-F3F74CD1B3C7}"/>
              </a:ext>
            </a:extLst>
          </p:cNvPr>
          <p:cNvSpPr txBox="1"/>
          <p:nvPr/>
        </p:nvSpPr>
        <p:spPr>
          <a:xfrm>
            <a:off x="315686" y="1328056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Consider a pdf for continuous random variable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(truncate and renormalize in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≤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x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≤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C243A7-CE78-2DAB-777D-A1761CBE9C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8887" y="2262414"/>
            <a:ext cx="5555613" cy="82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7C9DC01-A3D2-D26B-E63A-B371A5E6FA38}"/>
              </a:ext>
            </a:extLst>
          </p:cNvPr>
          <p:cNvSpPr txBox="1"/>
          <p:nvPr/>
        </p:nvSpPr>
        <p:spPr>
          <a:xfrm>
            <a:off x="337460" y="3352801"/>
            <a:ext cx="438694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parameter of interest ,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gives signal rate.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Depending on context, take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ξ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l-GR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as nuisance parameters or fixed.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Generate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i.i.d.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sample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,...,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400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Estimate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(and other params.)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0E4EE91-B0D5-32DC-658E-9E8D2244E901}"/>
              </a:ext>
            </a:extLst>
          </p:cNvPr>
          <p:cNvGrpSpPr/>
          <p:nvPr/>
        </p:nvGrpSpPr>
        <p:grpSpPr>
          <a:xfrm>
            <a:off x="4887627" y="3102427"/>
            <a:ext cx="4343459" cy="3257355"/>
            <a:chOff x="4169169" y="3080656"/>
            <a:chExt cx="4343459" cy="325735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F9F2453F-EDBB-42C3-3863-298D16EF103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9169" y="3080656"/>
              <a:ext cx="4343459" cy="3257355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4ECF413-0D67-76B5-5C46-3C1920C5D3F9}"/>
                </a:ext>
              </a:extLst>
            </p:cNvPr>
            <p:cNvSpPr/>
            <p:nvPr/>
          </p:nvSpPr>
          <p:spPr>
            <a:xfrm>
              <a:off x="6694714" y="3548743"/>
              <a:ext cx="1230086" cy="2830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ADC3D43-0692-2C0F-30C8-F1F9827F3299}"/>
              </a:ext>
            </a:extLst>
          </p:cNvPr>
          <p:cNvSpPr txBox="1"/>
          <p:nvPr/>
        </p:nvSpPr>
        <p:spPr>
          <a:xfrm>
            <a:off x="90985" y="-23959"/>
            <a:ext cx="40300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Discussion of problem sheet 8</a:t>
            </a:r>
          </a:p>
        </p:txBody>
      </p:sp>
    </p:spTree>
    <p:extLst>
      <p:ext uri="{BB962C8B-B14F-4D97-AF65-F5344CB8AC3E}">
        <p14:creationId xmlns:p14="http://schemas.microsoft.com/office/powerpoint/2010/main" val="3569266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discussion slides week 11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39A7DD-3411-B245-BFC3-24594E5E59C2}"/>
              </a:ext>
            </a:extLst>
          </p:cNvPr>
          <p:cNvSpPr txBox="1"/>
          <p:nvPr/>
        </p:nvSpPr>
        <p:spPr>
          <a:xfrm>
            <a:off x="2155373" y="119747"/>
            <a:ext cx="48791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2019 Exam Question 3(a)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0216D6E-B862-274B-806F-BAAA2AA39D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686" y="860873"/>
            <a:ext cx="8665029" cy="5390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961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discussion slides week 11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2F5D1C-5442-9941-BA7D-044A87E1ECF1}"/>
              </a:ext>
            </a:extLst>
          </p:cNvPr>
          <p:cNvSpPr txBox="1"/>
          <p:nvPr/>
        </p:nvSpPr>
        <p:spPr>
          <a:xfrm>
            <a:off x="2155373" y="119747"/>
            <a:ext cx="48791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2019 Exam Question 3(a)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9ADAA45-0A33-1B4D-8685-5E51CE9795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145" y="957943"/>
            <a:ext cx="8797769" cy="4351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328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discussion slides week 11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112476-C7DF-744D-BE1F-9D38F06CBBD7}"/>
              </a:ext>
            </a:extLst>
          </p:cNvPr>
          <p:cNvSpPr txBox="1"/>
          <p:nvPr/>
        </p:nvSpPr>
        <p:spPr>
          <a:xfrm>
            <a:off x="2155373" y="119747"/>
            <a:ext cx="4899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2019 Exam Question 3(b)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24B1A6B-96A5-2C42-B074-400019477C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103" y="936171"/>
            <a:ext cx="8580640" cy="3355383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45D6F50-3926-B34B-9BA3-04C699FD155C}"/>
              </a:ext>
            </a:extLst>
          </p:cNvPr>
          <p:cNvCxnSpPr/>
          <p:nvPr/>
        </p:nvCxnSpPr>
        <p:spPr>
          <a:xfrm>
            <a:off x="185059" y="4495800"/>
            <a:ext cx="8828314" cy="0"/>
          </a:xfrm>
          <a:prstGeom prst="line">
            <a:avLst/>
          </a:prstGeom>
          <a:ln>
            <a:solidFill>
              <a:srgbClr val="0070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2F3F7A1E-6847-BE48-A954-C2FB3BF6A5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486" y="4906566"/>
            <a:ext cx="8610600" cy="118982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F08E8B1-ED55-794E-B020-4B359207B61A}"/>
              </a:ext>
            </a:extLst>
          </p:cNvPr>
          <p:cNvSpPr/>
          <p:nvPr/>
        </p:nvSpPr>
        <p:spPr>
          <a:xfrm>
            <a:off x="185057" y="816429"/>
            <a:ext cx="8806543" cy="3559628"/>
          </a:xfrm>
          <a:prstGeom prst="rect">
            <a:avLst/>
          </a:prstGeom>
          <a:solidFill>
            <a:schemeClr val="accent6">
              <a:alpha val="1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443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discussion slides week 11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3CC269-B76F-784F-B6D0-885EA57B307B}"/>
              </a:ext>
            </a:extLst>
          </p:cNvPr>
          <p:cNvSpPr txBox="1"/>
          <p:nvPr/>
        </p:nvSpPr>
        <p:spPr>
          <a:xfrm>
            <a:off x="2155373" y="119747"/>
            <a:ext cx="4899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2019 Exam Question 3(b)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8DA03BA-FF1C-DC4A-B60F-DAE2D53A26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684" y="957943"/>
            <a:ext cx="8663257" cy="4264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57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discussion slides week 11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7AE84E-A99C-AF4A-B113-086205032A9C}"/>
              </a:ext>
            </a:extLst>
          </p:cNvPr>
          <p:cNvSpPr txBox="1"/>
          <p:nvPr/>
        </p:nvSpPr>
        <p:spPr>
          <a:xfrm>
            <a:off x="2155373" y="119747"/>
            <a:ext cx="48535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2019 Exam Question 3(c)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15CC78F-BFEC-7E4D-8D1D-D9E9B49A3A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542" y="819877"/>
            <a:ext cx="7968343" cy="3902272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5E948C0-3946-CD4E-9FE1-53C4E186A012}"/>
              </a:ext>
            </a:extLst>
          </p:cNvPr>
          <p:cNvCxnSpPr/>
          <p:nvPr/>
        </p:nvCxnSpPr>
        <p:spPr>
          <a:xfrm>
            <a:off x="195944" y="4985657"/>
            <a:ext cx="8828314" cy="0"/>
          </a:xfrm>
          <a:prstGeom prst="line">
            <a:avLst/>
          </a:prstGeom>
          <a:ln>
            <a:solidFill>
              <a:srgbClr val="0070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2AB16C28-4169-EB4B-AFA6-70CE383835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484" y="5200095"/>
            <a:ext cx="8665029" cy="125138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E9AA33B-8704-0041-8068-D28FFF6D737F}"/>
              </a:ext>
            </a:extLst>
          </p:cNvPr>
          <p:cNvSpPr/>
          <p:nvPr/>
        </p:nvSpPr>
        <p:spPr>
          <a:xfrm>
            <a:off x="185057" y="816429"/>
            <a:ext cx="8806543" cy="4016828"/>
          </a:xfrm>
          <a:prstGeom prst="rect">
            <a:avLst/>
          </a:prstGeom>
          <a:solidFill>
            <a:schemeClr val="accent6">
              <a:alpha val="1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644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discussion slides week 11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A49AC3-93F5-E24A-AC1D-EFF6AD28C08B}"/>
              </a:ext>
            </a:extLst>
          </p:cNvPr>
          <p:cNvSpPr txBox="1"/>
          <p:nvPr/>
        </p:nvSpPr>
        <p:spPr>
          <a:xfrm>
            <a:off x="2155373" y="119747"/>
            <a:ext cx="48535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2019 Exam Question 3(c)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7728E3F-1046-CF4A-A17C-332F82B660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114" y="931791"/>
            <a:ext cx="8773886" cy="34264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C316061-114E-A74D-BBA3-0763D41172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829" y="1377636"/>
            <a:ext cx="8937171" cy="3152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588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discussion slides week 11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DD5DBD-F425-B649-84BD-99BDC1977D84}"/>
              </a:ext>
            </a:extLst>
          </p:cNvPr>
          <p:cNvSpPr txBox="1"/>
          <p:nvPr/>
        </p:nvSpPr>
        <p:spPr>
          <a:xfrm>
            <a:off x="2155373" y="119747"/>
            <a:ext cx="4899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2019 Exam Question 3(d)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6F3722B-E893-B545-B083-DF0CE8E9F9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999" y="901081"/>
            <a:ext cx="8556171" cy="175854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C5E4010-60F3-2040-BD97-8A53E367F3EC}"/>
              </a:ext>
            </a:extLst>
          </p:cNvPr>
          <p:cNvCxnSpPr/>
          <p:nvPr/>
        </p:nvCxnSpPr>
        <p:spPr>
          <a:xfrm>
            <a:off x="217715" y="2743200"/>
            <a:ext cx="8828314" cy="0"/>
          </a:xfrm>
          <a:prstGeom prst="line">
            <a:avLst/>
          </a:prstGeom>
          <a:ln>
            <a:solidFill>
              <a:srgbClr val="0070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462B8958-EDF2-4545-88EB-5527A04A77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371" y="3075681"/>
            <a:ext cx="8795657" cy="270799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92A6010-4A93-6143-AE4A-CE027F4E715F}"/>
              </a:ext>
            </a:extLst>
          </p:cNvPr>
          <p:cNvSpPr/>
          <p:nvPr/>
        </p:nvSpPr>
        <p:spPr>
          <a:xfrm>
            <a:off x="185057" y="816429"/>
            <a:ext cx="8806543" cy="1861457"/>
          </a:xfrm>
          <a:prstGeom prst="rect">
            <a:avLst/>
          </a:prstGeom>
          <a:solidFill>
            <a:schemeClr val="accent6">
              <a:alpha val="1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533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discussion slides week 11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9DB40B-BDF4-CB43-8667-8D526515F8A3}"/>
              </a:ext>
            </a:extLst>
          </p:cNvPr>
          <p:cNvSpPr txBox="1"/>
          <p:nvPr/>
        </p:nvSpPr>
        <p:spPr>
          <a:xfrm>
            <a:off x="2155373" y="119747"/>
            <a:ext cx="48871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2019 Exam Question 3(e)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EED81D0-F87B-274F-B24F-7250D11C5A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028" y="798906"/>
            <a:ext cx="8632371" cy="754687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9DBDBAF-22AE-F242-A5EE-3BF267115AF3}"/>
              </a:ext>
            </a:extLst>
          </p:cNvPr>
          <p:cNvCxnSpPr/>
          <p:nvPr/>
        </p:nvCxnSpPr>
        <p:spPr>
          <a:xfrm>
            <a:off x="141515" y="1687286"/>
            <a:ext cx="8828314" cy="0"/>
          </a:xfrm>
          <a:prstGeom prst="line">
            <a:avLst/>
          </a:prstGeom>
          <a:ln>
            <a:solidFill>
              <a:srgbClr val="0070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FD7A5B1D-4AB5-C74D-ACB3-9F5DD5B28A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759" y="2122715"/>
            <a:ext cx="9055212" cy="419951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4C243D8-776B-0246-A2FE-F5FD384C6070}"/>
              </a:ext>
            </a:extLst>
          </p:cNvPr>
          <p:cNvSpPr/>
          <p:nvPr/>
        </p:nvSpPr>
        <p:spPr>
          <a:xfrm>
            <a:off x="185057" y="816429"/>
            <a:ext cx="8806543" cy="783771"/>
          </a:xfrm>
          <a:prstGeom prst="rect">
            <a:avLst/>
          </a:prstGeom>
          <a:solidFill>
            <a:schemeClr val="accent6">
              <a:alpha val="1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02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discussion slides week 11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22E1E0-415A-DE49-A163-8BEAC90B4F16}"/>
              </a:ext>
            </a:extLst>
          </p:cNvPr>
          <p:cNvSpPr txBox="1"/>
          <p:nvPr/>
        </p:nvSpPr>
        <p:spPr>
          <a:xfrm>
            <a:off x="2155373" y="119747"/>
            <a:ext cx="48057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2019 Exam Question 3(f)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D5F5CD3-F1E2-9D43-A389-8AFF8AF5FC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810946"/>
            <a:ext cx="8675914" cy="1580331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EE59CD8-F48D-6049-B85E-3F4E1947187F}"/>
              </a:ext>
            </a:extLst>
          </p:cNvPr>
          <p:cNvCxnSpPr/>
          <p:nvPr/>
        </p:nvCxnSpPr>
        <p:spPr>
          <a:xfrm>
            <a:off x="141515" y="2449286"/>
            <a:ext cx="8828314" cy="0"/>
          </a:xfrm>
          <a:prstGeom prst="line">
            <a:avLst/>
          </a:prstGeom>
          <a:ln>
            <a:solidFill>
              <a:srgbClr val="0070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7C54B0B1-5F0A-364A-BDDD-39DEDBC90C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966127"/>
            <a:ext cx="8621486" cy="1448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6247E77-852D-334F-B9E4-22CD4B436B63}"/>
              </a:ext>
            </a:extLst>
          </p:cNvPr>
          <p:cNvSpPr/>
          <p:nvPr/>
        </p:nvSpPr>
        <p:spPr>
          <a:xfrm>
            <a:off x="185057" y="816429"/>
            <a:ext cx="8806543" cy="1513114"/>
          </a:xfrm>
          <a:prstGeom prst="rect">
            <a:avLst/>
          </a:prstGeom>
          <a:solidFill>
            <a:schemeClr val="accent6">
              <a:alpha val="1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800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discussion slides week 11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DAAC056-FF2C-8A11-15F8-2004E973C09B}"/>
              </a:ext>
            </a:extLst>
          </p:cNvPr>
          <p:cNvSpPr txBox="1"/>
          <p:nvPr/>
        </p:nvSpPr>
        <p:spPr>
          <a:xfrm>
            <a:off x="576943" y="130628"/>
            <a:ext cx="30897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quick look at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mlFit.py</a:t>
            </a:r>
            <a:endParaRPr 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CD519E-F502-E00F-2A7D-A038D16110C3}"/>
              </a:ext>
            </a:extLst>
          </p:cNvPr>
          <p:cNvSpPr txBox="1"/>
          <p:nvPr/>
        </p:nvSpPr>
        <p:spPr>
          <a:xfrm>
            <a:off x="576943" y="592293"/>
            <a:ext cx="7595349" cy="590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Example of maximum-likelihood fit with </a:t>
            </a:r>
            <a:r>
              <a:rPr lang="en-GB" sz="1400" dirty="0" err="1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iminuit</a:t>
            </a:r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 version 2.</a:t>
            </a:r>
          </a:p>
          <a:p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pdf is a mixture of Gaussian (signal) and exponential (background),</a:t>
            </a:r>
          </a:p>
          <a:p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truncated in [</a:t>
            </a:r>
            <a:r>
              <a:rPr lang="en-GB" sz="1400" dirty="0" err="1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xMin,xMax</a:t>
            </a:r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].</a:t>
            </a:r>
          </a:p>
          <a:p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G. Cowan / RHUL Physics / December 2022</a:t>
            </a:r>
          </a:p>
          <a:p>
            <a:b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</a:b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import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numpy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as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np</a:t>
            </a:r>
          </a:p>
          <a:p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import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scipy.stats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as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stats</a:t>
            </a:r>
          </a:p>
          <a:p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from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scipy.stats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import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truncexpon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from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scipy.stats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import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truncnorm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from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scipy.stats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import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chi2</a:t>
            </a:r>
          </a:p>
          <a:p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import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iminuit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from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iminuit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import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Minuit</a:t>
            </a:r>
          </a:p>
          <a:p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import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matplotlib.pyplot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as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plt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from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matplotlib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import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container</a:t>
            </a:r>
          </a:p>
          <a:p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plt.rcParams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[</a:t>
            </a:r>
            <a:r>
              <a:rPr lang="en-GB" sz="1400" dirty="0">
                <a:solidFill>
                  <a:srgbClr val="C41A16"/>
                </a:solidFill>
                <a:effectLst/>
                <a:latin typeface="Menlo" panose="020B0609030804020204" pitchFamily="49" charset="0"/>
              </a:rPr>
              <a:t>"</a:t>
            </a:r>
            <a:r>
              <a:rPr lang="en-GB" sz="1400" dirty="0" err="1">
                <a:solidFill>
                  <a:srgbClr val="C41A16"/>
                </a:solidFill>
                <a:effectLst/>
                <a:latin typeface="Menlo" panose="020B0609030804020204" pitchFamily="49" charset="0"/>
              </a:rPr>
              <a:t>font.size</a:t>
            </a:r>
            <a:r>
              <a:rPr lang="en-GB" sz="1400" dirty="0">
                <a:solidFill>
                  <a:srgbClr val="C41A16"/>
                </a:solidFill>
                <a:effectLst/>
                <a:latin typeface="Menlo" panose="020B0609030804020204" pitchFamily="49" charset="0"/>
              </a:rPr>
              <a:t>"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 =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14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print(</a:t>
            </a:r>
            <a:r>
              <a:rPr lang="en-GB" sz="1400" dirty="0">
                <a:solidFill>
                  <a:srgbClr val="C41A16"/>
                </a:solidFill>
                <a:effectLst/>
                <a:latin typeface="Menlo" panose="020B0609030804020204" pitchFamily="49" charset="0"/>
              </a:rPr>
              <a:t>"</a:t>
            </a:r>
            <a:r>
              <a:rPr lang="en-GB" sz="1400" dirty="0" err="1">
                <a:solidFill>
                  <a:srgbClr val="C41A16"/>
                </a:solidFill>
                <a:effectLst/>
                <a:latin typeface="Menlo" panose="020B0609030804020204" pitchFamily="49" charset="0"/>
              </a:rPr>
              <a:t>iminuit</a:t>
            </a:r>
            <a:r>
              <a:rPr lang="en-GB" sz="1400" dirty="0">
                <a:solidFill>
                  <a:srgbClr val="C41A16"/>
                </a:solidFill>
                <a:effectLst/>
                <a:latin typeface="Menlo" panose="020B0609030804020204" pitchFamily="49" charset="0"/>
              </a:rPr>
              <a:t> version:"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iminuit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.__version__)  </a:t>
            </a:r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need 2.x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b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</a:b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define pdf and generate data</a:t>
            </a:r>
          </a:p>
          <a:p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np.random.seed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(seed=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1234567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        </a:t>
            </a:r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fix random seed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theta =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0.2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                        </a:t>
            </a:r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fraction of signal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mu =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10.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                    </a:t>
            </a:r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mean of Gaussian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sigma =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2.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                  </a:t>
            </a:r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std. dev. of Gaussian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xi =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5.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                            </a:t>
            </a:r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mean of exponential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xMin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0.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xMax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20.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0619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discussion slides week 11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0343EA-0516-4F0B-50F7-6001DEABF55A}"/>
              </a:ext>
            </a:extLst>
          </p:cNvPr>
          <p:cNvSpPr txBox="1"/>
          <p:nvPr/>
        </p:nvSpPr>
        <p:spPr>
          <a:xfrm>
            <a:off x="631371" y="620484"/>
            <a:ext cx="29439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Define the fit function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68D047B-A3B7-6E28-FF5C-032FAC942402}"/>
              </a:ext>
            </a:extLst>
          </p:cNvPr>
          <p:cNvSpPr txBox="1"/>
          <p:nvPr/>
        </p:nvSpPr>
        <p:spPr>
          <a:xfrm>
            <a:off x="544286" y="3374570"/>
            <a:ext cx="24561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Generate the data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43E8994-1A76-48AD-2038-727B1CA40212}"/>
              </a:ext>
            </a:extLst>
          </p:cNvPr>
          <p:cNvSpPr txBox="1"/>
          <p:nvPr/>
        </p:nvSpPr>
        <p:spPr>
          <a:xfrm>
            <a:off x="701016" y="1199772"/>
            <a:ext cx="829877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def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f(x, par):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theta   = par[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0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mu      = par[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1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sigma   = par[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2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xi      = par[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3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fs =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stats.truncnorm.pdf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(x, a=(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xMin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-mu)/sigma, b=(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xMax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-mu)/sigma, 							  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loc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=mu, scale=sigma)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fb =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stats.truncexpon.pdf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(x, b=(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xMax-xMin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)/xi,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loc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xMin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scale=xi)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return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theta*fs + (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1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-theta)*fb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5D3E293-1DC7-F287-B94E-F9EDD7E54198}"/>
              </a:ext>
            </a:extLst>
          </p:cNvPr>
          <p:cNvSpPr txBox="1"/>
          <p:nvPr/>
        </p:nvSpPr>
        <p:spPr>
          <a:xfrm>
            <a:off x="672690" y="3960361"/>
            <a:ext cx="8355423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numVal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200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xData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np.empty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([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numVal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])</a:t>
            </a:r>
          </a:p>
          <a:p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for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in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range 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numVal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):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r =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np.random.uniform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();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if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r &lt; theta: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xData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[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 =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stats.truncnorm.rvs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(a=(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xMin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-mu)/sigma, b=(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xMax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-mu)/sigma, 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									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loc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=mu, scale=sigma)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else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: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xData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[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 =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stats.truncexpon.rvs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(b=(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xMax-xMin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)/xi,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loc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xMin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scale=xi)</a:t>
            </a:r>
          </a:p>
        </p:txBody>
      </p:sp>
    </p:spTree>
    <p:extLst>
      <p:ext uri="{BB962C8B-B14F-4D97-AF65-F5344CB8AC3E}">
        <p14:creationId xmlns:p14="http://schemas.microsoft.com/office/powerpoint/2010/main" val="747708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discussion slides week 11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0AB3F0-02F3-A436-D1DE-1E4C0A9B9ADF}"/>
              </a:ext>
            </a:extLst>
          </p:cNvPr>
          <p:cNvSpPr txBox="1"/>
          <p:nvPr/>
        </p:nvSpPr>
        <p:spPr>
          <a:xfrm>
            <a:off x="489857" y="522514"/>
            <a:ext cx="17972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Set up the fit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0493ED-6C3A-8B9A-2077-8BE20BA3081A}"/>
              </a:ext>
            </a:extLst>
          </p:cNvPr>
          <p:cNvSpPr txBox="1"/>
          <p:nvPr/>
        </p:nvSpPr>
        <p:spPr>
          <a:xfrm>
            <a:off x="489857" y="1228397"/>
            <a:ext cx="8376557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Function to be minimized is negative log-likelihood</a:t>
            </a:r>
          </a:p>
          <a:p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def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negLogL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(par):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pdf = f(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xData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par)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return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-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np.sum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np.log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(pdf))</a:t>
            </a:r>
          </a:p>
          <a:p>
            <a:b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</a:b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Initialize Minuit and set up fit:</a:t>
            </a:r>
          </a:p>
          <a:p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parin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  =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np.array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([theta, mu, sigma, xi]) </a:t>
            </a:r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initial values (here = true values)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parname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[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'theta'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'mu'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'sigma'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'xi'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</a:t>
            </a:r>
            <a:endParaRPr lang="en-GB" sz="1400" dirty="0">
              <a:solidFill>
                <a:srgbClr val="1C00CF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parname_latex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[r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'$\theta$'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r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'$\mu$'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r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'$\sigma$'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r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'$\xi$'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</a:t>
            </a:r>
            <a:endParaRPr lang="en-GB" sz="1400" dirty="0">
              <a:solidFill>
                <a:srgbClr val="1C00CF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parstep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np.array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([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0.1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1.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1.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1.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])      </a:t>
            </a:r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initial </a:t>
            </a:r>
            <a:r>
              <a:rPr lang="en-GB" sz="1400" dirty="0" err="1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setp</a:t>
            </a:r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 sizes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parfix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= [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False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True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True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False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       </a:t>
            </a:r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change these to fix/free parameters</a:t>
            </a:r>
          </a:p>
          <a:p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parlim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= [(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0.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1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), (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None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None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), (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0.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None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), (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0.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None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)]    </a:t>
            </a:r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set limits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 = Minuit(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negLogL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parin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name=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parname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</a:t>
            </a:r>
          </a:p>
          <a:p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m.errors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parstep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m.fixed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parfix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m.limits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parlim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m.errordef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0.5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                          </a:t>
            </a:r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errors from </a:t>
            </a:r>
            <a:r>
              <a:rPr lang="en-GB" sz="1400" dirty="0" err="1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lnL</a:t>
            </a:r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 = </a:t>
            </a:r>
            <a:r>
              <a:rPr lang="en-GB" sz="1400" dirty="0" err="1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lnLmax</a:t>
            </a:r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 - 0.5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7815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discussion slides week 11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82FBCA5-26B2-FDC9-A398-C6C80877E1D5}"/>
              </a:ext>
            </a:extLst>
          </p:cNvPr>
          <p:cNvSpPr txBox="1"/>
          <p:nvPr/>
        </p:nvSpPr>
        <p:spPr>
          <a:xfrm>
            <a:off x="468086" y="381000"/>
            <a:ext cx="46333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 the fit, get errors, extract results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3D5FCD-57F0-0DBC-2257-FB5047D1293A}"/>
              </a:ext>
            </a:extLst>
          </p:cNvPr>
          <p:cNvSpPr txBox="1"/>
          <p:nvPr/>
        </p:nvSpPr>
        <p:spPr>
          <a:xfrm>
            <a:off x="381000" y="5878286"/>
            <a:ext cx="25455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Make some plots...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E1A011-7E00-7426-CB3C-E079871D2832}"/>
              </a:ext>
            </a:extLst>
          </p:cNvPr>
          <p:cNvSpPr txBox="1"/>
          <p:nvPr/>
        </p:nvSpPr>
        <p:spPr>
          <a:xfrm>
            <a:off x="466398" y="998240"/>
            <a:ext cx="8560027" cy="4616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Do the fit, get errors, extract results</a:t>
            </a:r>
          </a:p>
          <a:p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m.migrad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()                                        </a:t>
            </a:r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minimize -</a:t>
            </a:r>
            <a:r>
              <a:rPr lang="en-GB" sz="1400" dirty="0" err="1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logL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MLE =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m.values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                            </a:t>
            </a:r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max-likelihood estimates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sigmaMLE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m.errors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                              </a:t>
            </a:r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standard deviations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cov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m.covariance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                        </a:t>
            </a:r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covariance matrix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rho =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m.covariance.correlation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()                  </a:t>
            </a:r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correlation </a:t>
            </a:r>
            <a:r>
              <a:rPr lang="en-GB" sz="1400" dirty="0" err="1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coeffs</a:t>
            </a:r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.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   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print(</a:t>
            </a:r>
            <a:r>
              <a:rPr lang="en-GB" sz="1400" dirty="0" err="1">
                <a:solidFill>
                  <a:srgbClr val="C41A16"/>
                </a:solidFill>
                <a:effectLst/>
                <a:latin typeface="Menlo" panose="020B0609030804020204" pitchFamily="49" charset="0"/>
              </a:rPr>
              <a:t>r"par</a:t>
            </a:r>
            <a:r>
              <a:rPr lang="en-GB" sz="1400" dirty="0">
                <a:solidFill>
                  <a:srgbClr val="C41A16"/>
                </a:solidFill>
                <a:effectLst/>
                <a:latin typeface="Menlo" panose="020B0609030804020204" pitchFamily="49" charset="0"/>
              </a:rPr>
              <a:t> index, name, estimate, standard deviation:"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</a:t>
            </a:r>
            <a:endParaRPr lang="en-GB" sz="1400" dirty="0">
              <a:solidFill>
                <a:srgbClr val="C41A16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for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in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range(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m.npar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):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if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not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m.fixed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[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]: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print(</a:t>
            </a:r>
            <a:r>
              <a:rPr lang="en-GB" sz="1400" dirty="0">
                <a:solidFill>
                  <a:srgbClr val="C41A16"/>
                </a:solidFill>
                <a:effectLst/>
                <a:latin typeface="Menlo" panose="020B0609030804020204" pitchFamily="49" charset="0"/>
              </a:rPr>
              <a:t>"{:4d}"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.format(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), </a:t>
            </a:r>
            <a:r>
              <a:rPr lang="en-GB" sz="1400" dirty="0">
                <a:solidFill>
                  <a:srgbClr val="C41A16"/>
                </a:solidFill>
                <a:effectLst/>
                <a:latin typeface="Menlo" panose="020B0609030804020204" pitchFamily="49" charset="0"/>
              </a:rPr>
              <a:t>"{:&lt;10s}"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.format(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m.parameters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[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]), </a:t>
            </a:r>
            <a:r>
              <a:rPr lang="en-GB" sz="1400" dirty="0">
                <a:solidFill>
                  <a:srgbClr val="C41A16"/>
                </a:solidFill>
                <a:effectLst/>
                <a:latin typeface="Menlo" panose="020B0609030804020204" pitchFamily="49" charset="0"/>
              </a:rPr>
              <a:t>" = "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        </a:t>
            </a:r>
            <a:r>
              <a:rPr lang="en-GB" sz="1400" dirty="0">
                <a:solidFill>
                  <a:srgbClr val="C41A16"/>
                </a:solidFill>
                <a:effectLst/>
                <a:latin typeface="Menlo" panose="020B0609030804020204" pitchFamily="49" charset="0"/>
              </a:rPr>
              <a:t>"{:.6f}"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.format(MLE[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]), </a:t>
            </a:r>
            <a:r>
              <a:rPr lang="en-GB" sz="1400" dirty="0">
                <a:solidFill>
                  <a:srgbClr val="C41A16"/>
                </a:solidFill>
                <a:effectLst/>
                <a:latin typeface="Menlo" panose="020B0609030804020204" pitchFamily="49" charset="0"/>
              </a:rPr>
              <a:t>" +/- "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dirty="0">
                <a:solidFill>
                  <a:srgbClr val="C41A16"/>
                </a:solidFill>
                <a:effectLst/>
                <a:latin typeface="Menlo" panose="020B0609030804020204" pitchFamily="49" charset="0"/>
              </a:rPr>
              <a:t>"{:.6f}"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.format(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sigmaMLE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[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]))</a:t>
            </a:r>
          </a:p>
          <a:p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print()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print(</a:t>
            </a:r>
            <a:r>
              <a:rPr lang="en-GB" sz="1400" dirty="0" err="1">
                <a:solidFill>
                  <a:srgbClr val="C41A16"/>
                </a:solidFill>
                <a:effectLst/>
                <a:latin typeface="Menlo" panose="020B0609030804020204" pitchFamily="49" charset="0"/>
              </a:rPr>
              <a:t>r"free</a:t>
            </a:r>
            <a:r>
              <a:rPr lang="en-GB" sz="1400" dirty="0">
                <a:solidFill>
                  <a:srgbClr val="C41A16"/>
                </a:solidFill>
                <a:effectLst/>
                <a:latin typeface="Menlo" panose="020B0609030804020204" pitchFamily="49" charset="0"/>
              </a:rPr>
              <a:t> par indices, covariance, correlation </a:t>
            </a:r>
            <a:r>
              <a:rPr lang="en-GB" sz="1400" dirty="0" err="1">
                <a:solidFill>
                  <a:srgbClr val="C41A16"/>
                </a:solidFill>
                <a:effectLst/>
                <a:latin typeface="Menlo" panose="020B0609030804020204" pitchFamily="49" charset="0"/>
              </a:rPr>
              <a:t>coeff</a:t>
            </a:r>
            <a:r>
              <a:rPr lang="en-GB" sz="1400" dirty="0">
                <a:solidFill>
                  <a:srgbClr val="C41A16"/>
                </a:solidFill>
                <a:effectLst/>
                <a:latin typeface="Menlo" panose="020B0609030804020204" pitchFamily="49" charset="0"/>
              </a:rPr>
              <a:t>.:"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</a:t>
            </a:r>
            <a:endParaRPr lang="en-GB" sz="1400" dirty="0">
              <a:solidFill>
                <a:srgbClr val="C41A16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for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in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range(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m.npar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):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if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not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m.fixed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[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]):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for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j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in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range(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m.npar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):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   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if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not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m.fixed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[j]):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        print(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j, </a:t>
            </a:r>
            <a:r>
              <a:rPr lang="en-GB" sz="1400" dirty="0">
                <a:solidFill>
                  <a:srgbClr val="C41A16"/>
                </a:solidFill>
                <a:effectLst/>
                <a:latin typeface="Menlo" panose="020B0609030804020204" pitchFamily="49" charset="0"/>
              </a:rPr>
              <a:t>"{:.6f}"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.format(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cov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[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i,j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]), 					 					</a:t>
            </a:r>
            <a:r>
              <a:rPr lang="en-GB" sz="1400" dirty="0">
                <a:solidFill>
                  <a:srgbClr val="C41A16"/>
                </a:solidFill>
                <a:effectLst/>
                <a:latin typeface="Menlo" panose="020B0609030804020204" pitchFamily="49" charset="0"/>
              </a:rPr>
              <a:t>"{:.6f}"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.format(rho[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i,j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]))</a:t>
            </a:r>
          </a:p>
        </p:txBody>
      </p:sp>
    </p:spTree>
    <p:extLst>
      <p:ext uri="{BB962C8B-B14F-4D97-AF65-F5344CB8AC3E}">
        <p14:creationId xmlns:p14="http://schemas.microsoft.com/office/powerpoint/2010/main" val="3047761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discussion slides week 11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4C3D0CB-CA63-7C52-8CC9-1181A3FDF796}"/>
              </a:ext>
            </a:extLst>
          </p:cNvPr>
          <p:cNvSpPr txBox="1"/>
          <p:nvPr/>
        </p:nvSpPr>
        <p:spPr>
          <a:xfrm>
            <a:off x="500742" y="261257"/>
            <a:ext cx="80993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Comment on the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ln</a:t>
            </a:r>
            <a:r>
              <a:rPr lang="en-US" sz="36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ln</a:t>
            </a:r>
            <a:r>
              <a:rPr lang="en-US" sz="36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600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½ </a:t>
            </a:r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contour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7851E9-AC80-262C-E81C-4CF061FC23B4}"/>
              </a:ext>
            </a:extLst>
          </p:cNvPr>
          <p:cNvSpPr txBox="1"/>
          <p:nvPr/>
        </p:nvSpPr>
        <p:spPr>
          <a:xfrm>
            <a:off x="337458" y="1164771"/>
            <a:ext cx="84799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the lectures, we saw that the standard deviations of fitted  parameters are found from the tangent lines (planes) to the contour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EE8FAA-103C-363B-D37E-073A12601547}"/>
              </a:ext>
            </a:extLst>
          </p:cNvPr>
          <p:cNvSpPr txBox="1"/>
          <p:nvPr/>
        </p:nvSpPr>
        <p:spPr>
          <a:xfrm>
            <a:off x="337459" y="2786743"/>
            <a:ext cx="861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similar procedure can be used to find a confidence region in the parameter space that will cover the true parameter with probability CL = 1 – </a:t>
            </a:r>
            <a:r>
              <a:rPr lang="el-GR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(the “confidence level”).  This uses the contour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5D43B24-CC6D-28A6-1556-A3220DE5B2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6593" y="2016579"/>
            <a:ext cx="2427530" cy="684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31D8A87-3126-2144-8056-1AF8DFACA0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351" y="4129315"/>
            <a:ext cx="3792857" cy="720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A16BF67-2A48-11C6-6CD5-13235A2EE9CB}"/>
              </a:ext>
            </a:extLst>
          </p:cNvPr>
          <p:cNvSpPr txBox="1"/>
          <p:nvPr/>
        </p:nvSpPr>
        <p:spPr>
          <a:xfrm>
            <a:off x="304801" y="4963886"/>
            <a:ext cx="80227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you want the contour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ln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ln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½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iminuit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you need to choose CL (= 1 – </a:t>
            </a:r>
            <a:r>
              <a:rPr lang="el-GR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such that </a:t>
            </a:r>
            <a:r>
              <a:rPr 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el-GR" sz="2400" i="1" baseline="-25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χ</a:t>
            </a:r>
            <a:r>
              <a:rPr lang="en-US" sz="2400" baseline="-25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l-GR" sz="2400" i="1" baseline="30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−</a:t>
            </a:r>
            <a:r>
              <a:rPr lang="en-US" sz="2400" i="1" baseline="30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(1 – </a:t>
            </a:r>
            <a:r>
              <a:rPr lang="el-GR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= 1, i.e.,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1B4D91B-D309-64C9-E1AA-0C95F19A06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4436" y="5876471"/>
            <a:ext cx="4973684" cy="5040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B63F72A-0109-3F38-DAD6-74604089A44F}"/>
              </a:ext>
            </a:extLst>
          </p:cNvPr>
          <p:cNvSpPr txBox="1"/>
          <p:nvPr/>
        </p:nvSpPr>
        <p:spPr>
          <a:xfrm>
            <a:off x="4713515" y="4310743"/>
            <a:ext cx="37215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         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= number of parameters</a:t>
            </a:r>
          </a:p>
        </p:txBody>
      </p:sp>
    </p:spTree>
    <p:extLst>
      <p:ext uri="{BB962C8B-B14F-4D97-AF65-F5344CB8AC3E}">
        <p14:creationId xmlns:p14="http://schemas.microsoft.com/office/powerpoint/2010/main" val="1865352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discussion slides week 11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8E8C64-80B3-887C-D65B-3676979897C0}"/>
              </a:ext>
            </a:extLst>
          </p:cNvPr>
          <p:cNvSpPr txBox="1"/>
          <p:nvPr/>
        </p:nvSpPr>
        <p:spPr>
          <a:xfrm>
            <a:off x="2329542" y="293913"/>
            <a:ext cx="42018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Solutions to exercises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F514967-21C7-EDED-953E-9ACB7281E397}"/>
              </a:ext>
            </a:extLst>
          </p:cNvPr>
          <p:cNvSpPr txBox="1"/>
          <p:nvPr/>
        </p:nvSpPr>
        <p:spPr>
          <a:xfrm>
            <a:off x="533400" y="1034144"/>
            <a:ext cx="813908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1a)  Running the program </a:t>
            </a:r>
            <a:r>
              <a:rPr lang="en-US" sz="2400" dirty="0" err="1"/>
              <a:t>mlFit.py</a:t>
            </a:r>
            <a:r>
              <a:rPr lang="en-US" sz="2400" dirty="0"/>
              <a:t> produces the following plots:</a:t>
            </a:r>
            <a:endParaRPr lang="en-GB" sz="2400" dirty="0"/>
          </a:p>
          <a:p>
            <a:r>
              <a:rPr lang="en-US" sz="2400" dirty="0"/>
              <a:t> </a:t>
            </a:r>
            <a:endParaRPr lang="en-GB" sz="2400" dirty="0"/>
          </a:p>
          <a:p>
            <a:r>
              <a:rPr lang="en-US" sz="2400" dirty="0"/>
              <a:t>A fit of the pdf:</a:t>
            </a:r>
            <a:endParaRPr lang="en-GB" sz="2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2B4E0F5-8242-0009-A1CF-F9875749E0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5877" y="2405743"/>
            <a:ext cx="5912351" cy="4111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069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discussion slides week 11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FD85C6-8F66-A10D-D8CD-3BDBC4275F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44226"/>
            <a:ext cx="9144000" cy="316846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90C6757-EFF9-EA4C-2CD0-DDEFA5189C40}"/>
              </a:ext>
            </a:extLst>
          </p:cNvPr>
          <p:cNvSpPr txBox="1"/>
          <p:nvPr/>
        </p:nvSpPr>
        <p:spPr>
          <a:xfrm>
            <a:off x="925286" y="598714"/>
            <a:ext cx="3089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From running program: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EE1161-4337-2FC5-2145-56ED62DD2E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600" y="1324428"/>
            <a:ext cx="55880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308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2400" dirty="0" smtClean="0">
            <a:solidFill>
              <a:srgbClr val="0070C0"/>
            </a:solidFill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9350</TotalTime>
  <Words>2118</Words>
  <Application>Microsoft Macintosh PowerPoint</Application>
  <PresentationFormat>On-screen Show (4:3)</PresentationFormat>
  <Paragraphs>248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ＭＳ Ｐゴシック</vt:lpstr>
      <vt:lpstr>Arial</vt:lpstr>
      <vt:lpstr>Calibri</vt:lpstr>
      <vt:lpstr>Menlo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Cowan, G</dc:creator>
  <cp:lastModifiedBy>Cowan, G</cp:lastModifiedBy>
  <cp:revision>149</cp:revision>
  <dcterms:created xsi:type="dcterms:W3CDTF">2020-05-18T17:44:39Z</dcterms:created>
  <dcterms:modified xsi:type="dcterms:W3CDTF">2024-12-08T16:09:56Z</dcterms:modified>
</cp:coreProperties>
</file>