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182" r:id="rId2"/>
    <p:sldId id="1217" r:id="rId3"/>
    <p:sldId id="1218" r:id="rId4"/>
    <p:sldId id="1219" r:id="rId5"/>
    <p:sldId id="1221" r:id="rId6"/>
    <p:sldId id="1222" r:id="rId7"/>
    <p:sldId id="1223" r:id="rId8"/>
    <p:sldId id="1224" r:id="rId9"/>
    <p:sldId id="1225" r:id="rId10"/>
    <p:sldId id="1226" r:id="rId11"/>
    <p:sldId id="1231" r:id="rId12"/>
    <p:sldId id="1228" r:id="rId13"/>
    <p:sldId id="1229" r:id="rId14"/>
    <p:sldId id="1291" r:id="rId15"/>
    <p:sldId id="1292" r:id="rId16"/>
    <p:sldId id="1294" r:id="rId17"/>
    <p:sldId id="1296" r:id="rId18"/>
    <p:sldId id="129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/>
    <p:restoredTop sz="93521"/>
  </p:normalViewPr>
  <p:slideViewPr>
    <p:cSldViewPr snapToGrid="0" snapToObjects="1">
      <p:cViewPr varScale="1">
        <p:scale>
          <a:sx n="115" d="100"/>
          <a:sy n="115" d="100"/>
        </p:scale>
        <p:origin x="161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8T10:47:57.0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36 6350,'-1'-1'241,"0"-1"-225,1 2 29,0-2 11,0 1 0,0 0 73,0 0-101,0 0-22,0 1 44,-1-2-50,1 1 17,-2-1 22,2 1-22,-1-1-12,1 2 141,0-1-129,0 0 0,0 1-1,0-2 1,0 1 50,0-1-67,0-1 12,0 0 32,0 1-21,0 0-18,0 2 57,0-1-23,0 0-106,0 1 67,0 3 22,0 1-22,0 5 0,0-2-5,0 1-1,0-1 6,0 1 0,0 0 0,0-2 17,0 1-17,0 0 0,0-1 0,0 0 0,0 0 0,0-1 17,0 1-12,0 1-10,0 1 5,1 1 0,0 2-6,0 0 0,2 1 6,-2-2 6,2-1 5,-2-5-11,0-1 0,0-1 0,-1 0 0,1-1 0,0 1 0,-1-2 45,1 1-17,0-1-17,0 0-11,0 0-5,1 0 5,2 0 0,2-1-51,0-3-212,7-4 168,-4 1 28,3 0 11,-5 3 56,-1 2 0,0 1 22,1-3-22,-3 0-5,2-6-7,-1 1-83,1-6 39,0 0-45,-1-2 34,1 0 6,-3 3-79,2 2 78,-2 2 45,0 3 17,-2 3 0,0 1 0,0 2 17,0-1-17,0 0 0,-1 0 0,2-2 0,-2 1 22,2 0-5,-2 2 342,1 0-359,0 3 11,-1 3-6,2 4 23,-1 2-22,1 3 44,0 1-33,0 3-17,1 0 0,0 3 0,1 1 6,2 2 5,-2 0-11,1 0 6,-1-1 5,0-5-11,0 0 0,0-4 0,-1-1 11,0-3-11,0 0 6,-2-1 10,0 2-16,-1 5 0,0-4 6,0 4-17,0-4 11,0-3 0,-1 1 11,-3 2-22,0-2 0,-3 2 11,2-3 0,-1 0 0,-1 0-6,-1-1-11,1 0 0,0-1 6,2-2 0,0 0 11,1-2 11,-1 0-11,2-1 34,0-1-34,3 0 17,0-1-17,-2 0 0,0 0 0,-1 0-17,-1 0-34,1 0 40,-1-1 11,0-2 0,0-2-11,0 1 11,2-1 0,-1 2 17,1-1-12,0 1-5,1-2 0,-1 1 6,2 1 56,-1 1-29,1 0 12,0 2 84,0-2-129,0 1 0,0-2 0,0 0 22,0-2-16,0-1 22,8-5 0,-2 1-28,8-4 0,-5 4 0,0 0 17,1-1-1,0-3-16,-2 4 12,0-3-1,-2 4-11,-2 0 0,2 1 0,-1 0 0,0 1 0,1-1 11,1-1 0,4-3-11,-2 2-17,3-3 40,-4 4-23,0-1 0,0 1 5,-1 1 12,-2 0-6,0 2-11,-1-1 23,0 0 33,-1 4 11,0-1-45,-3 3 79,0 1-67,1-1-34,0 0 0,2-1 11,-1 0 6,0 0-17,-1 1 0,1-1-17,-2 1-652,1 1 1,-1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notes – week 3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64410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of the exponential distribution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log-normal distribution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Generating random values from the Cauchy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Importance sampling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D0718-6817-17F6-434F-5ABCD388F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A8D46FD-2598-AA23-C5B8-3714DD2E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2B8A2-5A41-A024-956C-5D73D421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BE10-BD5E-214C-CDBE-6793F4C19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2CB0A9-F83F-5E49-DC78-BBE13579D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41" y="772204"/>
            <a:ext cx="8547371" cy="47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B2345-1493-A380-36EA-4924AF14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9F6DABB-594B-51B3-EA3E-2A1C5E1C6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5DB4-6A54-2F8B-96BC-B5175B8B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F630A-4279-7FC4-8CD5-D2C4DD3A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807A44-A218-9C2C-B944-7AD11690A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57001"/>
            <a:ext cx="7772400" cy="4543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4BA45-6087-CB9A-54E3-B22B04709AC8}"/>
              </a:ext>
            </a:extLst>
          </p:cNvPr>
          <p:cNvSpPr txBox="1"/>
          <p:nvPr/>
        </p:nvSpPr>
        <p:spPr>
          <a:xfrm>
            <a:off x="1092820" y="535259"/>
            <a:ext cx="2745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.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ipynb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1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67B5D-459A-7A40-7321-21806F674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BF19816-0B82-914F-4E1A-762A8BFF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778D6-1424-66E0-B137-7CC29BAD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3DE2B-27B4-666E-3839-53C0E205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B776A-7926-EB5F-0B61-93950EFB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3" y="1358276"/>
            <a:ext cx="8212873" cy="4141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9F4503-D5B0-18C0-D0C7-29C303B72047}"/>
              </a:ext>
            </a:extLst>
          </p:cNvPr>
          <p:cNvSpPr txBox="1"/>
          <p:nvPr/>
        </p:nvSpPr>
        <p:spPr>
          <a:xfrm>
            <a:off x="1092820" y="535259"/>
            <a:ext cx="4260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.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(continued)</a:t>
            </a:r>
          </a:p>
        </p:txBody>
      </p:sp>
    </p:spTree>
    <p:extLst>
      <p:ext uri="{BB962C8B-B14F-4D97-AF65-F5344CB8AC3E}">
        <p14:creationId xmlns:p14="http://schemas.microsoft.com/office/powerpoint/2010/main" val="25708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0758-8629-DB54-ADA8-053CB0114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BF925525-6CE1-C40A-527D-F4F39248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6AE5C-3EB1-8305-5307-36C42CE6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09BDC-0BCF-2CE8-9425-4814DACA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E6FFB8-6ACB-CA38-1DE4-28E294ADD55E}"/>
              </a:ext>
            </a:extLst>
          </p:cNvPr>
          <p:cNvSpPr txBox="1"/>
          <p:nvPr/>
        </p:nvSpPr>
        <p:spPr>
          <a:xfrm>
            <a:off x="1092820" y="535259"/>
            <a:ext cx="3852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.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(output)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ED9CB-349B-1068-7C8B-5D087102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" y="1902487"/>
            <a:ext cx="4439764" cy="2784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33358-D11A-D3CF-2532-5E3A2116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85" y="1835048"/>
            <a:ext cx="4395055" cy="2852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0F72AA-4B7B-0DF1-126C-62CD2156126C}"/>
              </a:ext>
            </a:extLst>
          </p:cNvPr>
          <p:cNvSpPr txBox="1"/>
          <p:nvPr/>
        </p:nvSpPr>
        <p:spPr>
          <a:xfrm>
            <a:off x="1626732" y="1218873"/>
            <a:ext cx="121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358F4-9C6B-9245-E4F8-F9BC08174231}"/>
              </a:ext>
            </a:extLst>
          </p:cNvPr>
          <p:cNvSpPr txBox="1"/>
          <p:nvPr/>
        </p:nvSpPr>
        <p:spPr>
          <a:xfrm>
            <a:off x="6389611" y="1218872"/>
            <a:ext cx="108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</a:t>
            </a:r>
          </a:p>
        </p:txBody>
      </p:sp>
    </p:spTree>
    <p:extLst>
      <p:ext uri="{BB962C8B-B14F-4D97-AF65-F5344CB8AC3E}">
        <p14:creationId xmlns:p14="http://schemas.microsoft.com/office/powerpoint/2010/main" val="19969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D4FD-6B19-468B-0E05-78CA095D6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9FE7A6A8-17C3-E8C1-5AF8-4E52C8BB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5FE3C-543E-6023-B3B4-3E319F4D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AB0AB-F0FE-D5AA-AFEA-5D506DD73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D3826B-66B0-F011-8163-392FFC667D1E}"/>
              </a:ext>
            </a:extLst>
          </p:cNvPr>
          <p:cNvSpPr txBox="1">
            <a:spLocks noChangeArrowheads="1"/>
          </p:cNvSpPr>
          <p:nvPr/>
        </p:nvSpPr>
        <p:spPr>
          <a:xfrm>
            <a:off x="1375682" y="260350"/>
            <a:ext cx="6096000" cy="5032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A001A-EB88-CC06-996D-35D6D393F896}"/>
              </a:ext>
            </a:extLst>
          </p:cNvPr>
          <p:cNvSpPr txBox="1"/>
          <p:nvPr/>
        </p:nvSpPr>
        <p:spPr>
          <a:xfrm>
            <a:off x="553744" y="925552"/>
            <a:ext cx="7603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the goal of an MC calculation is to estimate the mean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a function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C56F02-EC14-072E-656F-6AE52ABFD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82" y="1918513"/>
            <a:ext cx="3628800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23B1E8-AC27-F1CD-8DD4-E62193EA52B1}"/>
              </a:ext>
            </a:extLst>
          </p:cNvPr>
          <p:cNvSpPr txBox="1"/>
          <p:nvPr/>
        </p:nvSpPr>
        <p:spPr>
          <a:xfrm>
            <a:off x="531442" y="2702116"/>
            <a:ext cx="7671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estimator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l-GR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average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generated from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6131E-E50E-3CE5-1EBE-40569BDE8689}"/>
              </a:ext>
            </a:extLst>
          </p:cNvPr>
          <p:cNvSpPr txBox="1"/>
          <p:nvPr/>
        </p:nvSpPr>
        <p:spPr>
          <a:xfrm>
            <a:off x="2221430" y="27132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＾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CCE484-C168-EB78-0401-F35DE74AC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00" y="3570675"/>
            <a:ext cx="2443500" cy="9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6C54D9-F9DE-5503-4B77-AC556E2BF6DE}"/>
              </a:ext>
            </a:extLst>
          </p:cNvPr>
          <p:cNvSpPr txBox="1"/>
          <p:nvPr/>
        </p:nvSpPr>
        <p:spPr>
          <a:xfrm>
            <a:off x="581335" y="4549639"/>
            <a:ext cx="2850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has a variance of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EA11DC-47CF-D711-625E-D430A9E66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725" y="5180577"/>
            <a:ext cx="52854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C9B10-4655-6E41-DFCE-6C7166D3C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B08204D-0657-0DE8-F24D-B75F5675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68A2-FE04-BA6E-A08F-64C727C4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8BC90-7520-672A-0423-FDB174779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4E3AC2-C36F-B8D1-4C23-C4690CF6988A}"/>
              </a:ext>
            </a:extLst>
          </p:cNvPr>
          <p:cNvSpPr txBox="1">
            <a:spLocks noChangeArrowheads="1"/>
          </p:cNvSpPr>
          <p:nvPr/>
        </p:nvSpPr>
        <p:spPr>
          <a:xfrm>
            <a:off x="1375682" y="260350"/>
            <a:ext cx="6096000" cy="5032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 (2)</a:t>
            </a:r>
            <a:endParaRPr lang="en-GB" altLang="en-US" sz="32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C300D-54B2-70BD-A3B8-6D076DC4D4FD}"/>
              </a:ext>
            </a:extLst>
          </p:cNvPr>
          <p:cNvSpPr txBox="1"/>
          <p:nvPr/>
        </p:nvSpPr>
        <p:spPr>
          <a:xfrm>
            <a:off x="353451" y="959005"/>
            <a:ext cx="84370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importance sampling, one can reduce the variance for a given number of generated random values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Rewrite the desired mean value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1FB6B-6402-45B0-040B-43A27107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379064"/>
            <a:ext cx="6864000" cy="93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0D83E-296C-5A60-9B96-59B0B15DC963}"/>
              </a:ext>
            </a:extLst>
          </p:cNvPr>
          <p:cNvSpPr txBox="1"/>
          <p:nvPr/>
        </p:nvSpPr>
        <p:spPr>
          <a:xfrm>
            <a:off x="353451" y="3434112"/>
            <a:ext cx="85786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any other pdf nonzero on the same interval as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from which we can generate random values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expectation with respect to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), and can be estimated by generating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and using </a:t>
            </a:r>
            <a:endParaRPr lang="en-US" sz="2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FFB11-FD13-870B-5766-CCEBD0ED1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39" y="5368918"/>
            <a:ext cx="291492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8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5BF2D-F583-A9EA-AEE3-0609F167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0EC1AD9-921F-38F2-C685-2BEB62CC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8AE1F-9894-0F6C-EB3C-DCC2C0CB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80A29-07F4-1AA5-9C85-0BA10647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FC91B8C-1CAF-8C84-EF18-2C1F36C34F6E}"/>
              </a:ext>
            </a:extLst>
          </p:cNvPr>
          <p:cNvSpPr txBox="1">
            <a:spLocks noChangeArrowheads="1"/>
          </p:cNvSpPr>
          <p:nvPr/>
        </p:nvSpPr>
        <p:spPr>
          <a:xfrm>
            <a:off x="1375682" y="260350"/>
            <a:ext cx="6096000" cy="5032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 (3)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2A28D4-27B6-84D2-4354-778BCE20081B}"/>
              </a:ext>
            </a:extLst>
          </p:cNvPr>
          <p:cNvGrpSpPr/>
          <p:nvPr/>
        </p:nvGrpSpPr>
        <p:grpSpPr>
          <a:xfrm>
            <a:off x="479502" y="880948"/>
            <a:ext cx="2866810" cy="461666"/>
            <a:chOff x="479502" y="992458"/>
            <a:chExt cx="2866810" cy="4616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974A9F-D59A-C289-E2B5-82C6370F894C}"/>
                </a:ext>
              </a:extLst>
            </p:cNvPr>
            <p:cNvSpPr txBox="1"/>
            <p:nvPr/>
          </p:nvSpPr>
          <p:spPr>
            <a:xfrm>
              <a:off x="479502" y="992459"/>
              <a:ext cx="2866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variance of </a:t>
              </a:r>
              <a:r>
                <a:rPr lang="el-GR" sz="24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</a:t>
              </a:r>
              <a:r>
                <a:rPr lang="en-US" sz="2400" dirty="0">
                  <a:solidFill>
                    <a:srgbClr val="0070C0"/>
                  </a:solidFill>
                  <a:latin typeface="+mn-lt"/>
                  <a:cs typeface="Times New Roman" panose="02020603050405020304" pitchFamily="18" charset="0"/>
                </a:rPr>
                <a:t>is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C01DC4-454A-75BD-17F7-9503C568BA83}"/>
                </a:ext>
              </a:extLst>
            </p:cNvPr>
            <p:cNvSpPr txBox="1"/>
            <p:nvPr/>
          </p:nvSpPr>
          <p:spPr>
            <a:xfrm>
              <a:off x="2453269" y="992458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＾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DEAA8B0-18C6-E67B-2B9F-18C2FDB7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88" y="1326219"/>
            <a:ext cx="6574988" cy="111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8CBAE-7CB0-A711-B87E-0A04051B9CD4}"/>
              </a:ext>
            </a:extLst>
          </p:cNvPr>
          <p:cNvSpPr txBox="1"/>
          <p:nvPr/>
        </p:nvSpPr>
        <p:spPr>
          <a:xfrm>
            <a:off x="409244" y="2475331"/>
            <a:ext cx="793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choosing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such that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as constant as possible, one can minimize the variance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06662-5460-F070-4CC2-255605AA4A1C}"/>
              </a:ext>
            </a:extLst>
          </p:cNvPr>
          <p:cNvSpPr txBox="1"/>
          <p:nvPr/>
        </p:nvSpPr>
        <p:spPr>
          <a:xfrm>
            <a:off x="5728011" y="284912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1504A-DDD3-10D3-C979-8FEF32BCC4FF}"/>
              </a:ext>
            </a:extLst>
          </p:cNvPr>
          <p:cNvSpPr txBox="1"/>
          <p:nvPr/>
        </p:nvSpPr>
        <p:spPr>
          <a:xfrm>
            <a:off x="409244" y="3442327"/>
            <a:ext cx="343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achieved when: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EA22C3-F6B5-D107-1AF6-7F76C25DB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922" y="3496027"/>
            <a:ext cx="2019300" cy="368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974E8B-8CC0-E870-9561-5C1EBD748F97}"/>
              </a:ext>
            </a:extLst>
          </p:cNvPr>
          <p:cNvSpPr txBox="1"/>
          <p:nvPr/>
        </p:nvSpPr>
        <p:spPr>
          <a:xfrm>
            <a:off x="434898" y="4132862"/>
            <a:ext cx="471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estimator (smaller variance at cost of small bias):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9D314D-D2C3-AC78-88C7-6BF6E646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02" y="4160542"/>
            <a:ext cx="2714880" cy="100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81F3BE-9ED8-6E2B-AC9C-FA197AEAC8BD}"/>
              </a:ext>
            </a:extLst>
          </p:cNvPr>
          <p:cNvSpPr txBox="1"/>
          <p:nvPr/>
        </p:nvSpPr>
        <p:spPr>
          <a:xfrm>
            <a:off x="409244" y="5083739"/>
            <a:ext cx="164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64B5CF-ECDD-2940-7EF4-6E974A695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533115"/>
            <a:ext cx="7772400" cy="6060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5DBC7E-151D-91EF-E7E9-00D3E27EA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00" y="6108477"/>
            <a:ext cx="7772400" cy="3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414AD-3289-D999-BA1E-FFC5A98FC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824666-8F03-DD1C-B749-841C01F74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918" y="3698750"/>
            <a:ext cx="5463139" cy="864000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0F2B5A6D-F0AB-E974-D83E-CFC96E8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4609E-B8D7-C22B-0326-AD2709587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033D6-BDA5-2188-83BF-2DCBBF1A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5C181A-4C1A-1067-8090-8F47FEB6239D}"/>
              </a:ext>
            </a:extLst>
          </p:cNvPr>
          <p:cNvSpPr txBox="1">
            <a:spLocks noChangeArrowheads="1"/>
          </p:cNvSpPr>
          <p:nvPr/>
        </p:nvSpPr>
        <p:spPr>
          <a:xfrm>
            <a:off x="1375682" y="260350"/>
            <a:ext cx="6096000" cy="5032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A0191-4181-6891-3C01-BB1406270768}"/>
              </a:ext>
            </a:extLst>
          </p:cNvPr>
          <p:cNvSpPr txBox="1"/>
          <p:nvPr/>
        </p:nvSpPr>
        <p:spPr>
          <a:xfrm>
            <a:off x="434453" y="912605"/>
            <a:ext cx="725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generate uniform random numbers with the pdf: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C52800-67C8-0C57-0151-7DAF4B6BD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07" y="1435209"/>
            <a:ext cx="3171272" cy="61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16ABF-C337-3BA1-ABEC-147C2690D42E}"/>
              </a:ext>
            </a:extLst>
          </p:cNvPr>
          <p:cNvSpPr txBox="1"/>
          <p:nvPr/>
        </p:nvSpPr>
        <p:spPr>
          <a:xfrm>
            <a:off x="411911" y="2172701"/>
            <a:ext cx="582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the mean value on [0,1] of: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9EFB3-E3B3-4F56-12EB-076BA9C4A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051" y="2170662"/>
            <a:ext cx="1630910" cy="4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72378A-FCA0-E57D-5F2B-093D1167F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67" y="2824715"/>
            <a:ext cx="4787900" cy="800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231B13-2DDB-1B86-FC92-3E9B593AF406}"/>
              </a:ext>
            </a:extLst>
          </p:cNvPr>
          <p:cNvSpPr txBox="1"/>
          <p:nvPr/>
        </p:nvSpPr>
        <p:spPr>
          <a:xfrm>
            <a:off x="339054" y="4515053"/>
            <a:ext cx="7287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which we can sample such that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0C3E44-DCD6-738F-3C8E-0DE0E6CCF7E8}"/>
              </a:ext>
            </a:extLst>
          </p:cNvPr>
          <p:cNvSpPr txBox="1"/>
          <p:nvPr/>
        </p:nvSpPr>
        <p:spPr>
          <a:xfrm>
            <a:off x="7406559" y="2996319"/>
            <a:ext cx="186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practice we don’t know the exact result.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782340-0377-D500-3E9F-9CFB16117B67}"/>
              </a:ext>
            </a:extLst>
          </p:cNvPr>
          <p:cNvCxnSpPr/>
          <p:nvPr/>
        </p:nvCxnSpPr>
        <p:spPr>
          <a:xfrm flipH="1">
            <a:off x="6844937" y="3368197"/>
            <a:ext cx="437544" cy="46808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1FA745-FEFC-292D-59E4-B0E989736BE5}"/>
              </a:ext>
            </a:extLst>
          </p:cNvPr>
          <p:cNvSpPr txBox="1"/>
          <p:nvPr/>
        </p:nvSpPr>
        <p:spPr>
          <a:xfrm>
            <a:off x="354071" y="5905933"/>
            <a:ext cx="7624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approximately constant on the relevant interval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&lt;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5AD2FDD-7346-30F1-3736-1B2B0E0C7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778" y="5053532"/>
            <a:ext cx="133028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48222-00FF-B6A2-B527-CC81F51C5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70052E0-7929-31B0-2E53-6CF56060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364B-866D-8071-18C9-6DC42D5B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A40FD-8FCF-95B6-EB10-49CD6C8D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C6B1D-8441-CF4E-05B1-4D2260DCBA7B}"/>
              </a:ext>
            </a:extLst>
          </p:cNvPr>
          <p:cNvSpPr txBox="1"/>
          <p:nvPr/>
        </p:nvSpPr>
        <p:spPr>
          <a:xfrm>
            <a:off x="479058" y="966218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Guess: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AA1A9-A8AF-F515-8583-3BBF720A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11" y="909050"/>
            <a:ext cx="2163513" cy="57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4E70F-3486-8A3D-6653-F2C8051A2126}"/>
              </a:ext>
            </a:extLst>
          </p:cNvPr>
          <p:cNvSpPr txBox="1"/>
          <p:nvPr/>
        </p:nvSpPr>
        <p:spPr>
          <a:xfrm>
            <a:off x="4084843" y="947308"/>
            <a:ext cx="395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we can adjust.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F87A6AE-31DB-0269-E7A1-72676D9CB6A2}"/>
              </a:ext>
            </a:extLst>
          </p:cNvPr>
          <p:cNvSpPr txBox="1">
            <a:spLocks noChangeArrowheads="1"/>
          </p:cNvSpPr>
          <p:nvPr/>
        </p:nvSpPr>
        <p:spPr>
          <a:xfrm>
            <a:off x="1375682" y="260350"/>
            <a:ext cx="6096000" cy="503238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 Example (2)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9B335-3CD6-088C-BB4B-E78514001F5D}"/>
              </a:ext>
            </a:extLst>
          </p:cNvPr>
          <p:cNvSpPr txBox="1"/>
          <p:nvPr/>
        </p:nvSpPr>
        <p:spPr>
          <a:xfrm>
            <a:off x="412150" y="1735625"/>
            <a:ext cx="3876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cumulative distribution 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FF901-08AC-AA8F-DA9C-151787D8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82" y="1626212"/>
            <a:ext cx="3302238" cy="79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4C7C88-4D7B-C242-74DA-523C31DF4722}"/>
              </a:ext>
            </a:extLst>
          </p:cNvPr>
          <p:cNvSpPr txBox="1"/>
          <p:nvPr/>
        </p:nvSpPr>
        <p:spPr>
          <a:xfrm>
            <a:off x="423750" y="2464425"/>
            <a:ext cx="4328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sample from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U[0,1]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A332B1-E47C-0DEA-3DB7-ACCC6F5A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969" y="2590531"/>
            <a:ext cx="1972800" cy="50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EB02AD-002B-C19D-F671-6A7507C35C5D}"/>
              </a:ext>
            </a:extLst>
          </p:cNvPr>
          <p:cNvSpPr txBox="1"/>
          <p:nvPr/>
        </p:nvSpPr>
        <p:spPr>
          <a:xfrm>
            <a:off x="412150" y="3583696"/>
            <a:ext cx="386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3.4 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1000,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FBCA3B-9E3C-61FC-8BFB-34949A837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06" y="3336956"/>
            <a:ext cx="4225210" cy="3150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65A7ED-0870-3CFA-ED58-C72E82C33C4D}"/>
              </a:ext>
            </a:extLst>
          </p:cNvPr>
          <p:cNvSpPr txBox="1"/>
          <p:nvPr/>
        </p:nvSpPr>
        <p:spPr>
          <a:xfrm>
            <a:off x="744274" y="4164523"/>
            <a:ext cx="324319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+mn-lt"/>
              </a:rPr>
              <a:t>Exact value =  0.563436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+mn-lt"/>
              </a:rPr>
              <a:t>Monte Carlo estimate: 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+mn-lt"/>
              </a:rPr>
              <a:t>		</a:t>
            </a:r>
            <a:r>
              <a:rPr lang="en-GB" dirty="0">
                <a:solidFill>
                  <a:srgbClr val="000000"/>
                </a:solidFill>
                <a:effectLst/>
                <a:latin typeface="+mn-lt"/>
              </a:rPr>
              <a:t>0.525473 +/- 0.022596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+mn-lt"/>
              </a:rPr>
              <a:t>Importance sampling estimate: </a:t>
            </a:r>
          </a:p>
          <a:p>
            <a:r>
              <a:rPr lang="en-GB" dirty="0">
                <a:solidFill>
                  <a:srgbClr val="000000"/>
                </a:solidFill>
                <a:latin typeface="+mn-lt"/>
              </a:rPr>
              <a:t>		</a:t>
            </a:r>
            <a:r>
              <a:rPr lang="en-GB" dirty="0">
                <a:solidFill>
                  <a:srgbClr val="000000"/>
                </a:solidFill>
                <a:effectLst/>
                <a:latin typeface="+mn-lt"/>
              </a:rPr>
              <a:t>0.564376 +/- 0.001159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9E3E77-BBE5-85AF-647E-6A18CEB49C5F}"/>
              </a:ext>
            </a:extLst>
          </p:cNvPr>
          <p:cNvSpPr txBox="1"/>
          <p:nvPr/>
        </p:nvSpPr>
        <p:spPr>
          <a:xfrm>
            <a:off x="256033" y="6028522"/>
            <a:ext cx="295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times smaller err. than MC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3C402E-C457-34CA-FC25-631857E1E2C2}"/>
              </a:ext>
            </a:extLst>
          </p:cNvPr>
          <p:cNvCxnSpPr>
            <a:cxnSpLocks/>
          </p:cNvCxnSpPr>
          <p:nvPr/>
        </p:nvCxnSpPr>
        <p:spPr>
          <a:xfrm flipV="1">
            <a:off x="3178098" y="5949627"/>
            <a:ext cx="323385" cy="250454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BEBBF-1170-C6C8-6790-135115AB2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02167"/>
            <a:ext cx="8756228" cy="57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0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16869-B63B-2215-3253-541021074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3D69B95-7357-A3FD-06DF-7042361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38464-968E-93E0-214D-9C463593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DCF57-56DA-1A97-778D-BBA5CAA7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440BD4-345C-87DC-48B6-1F567195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12" y="353740"/>
            <a:ext cx="7772400" cy="416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5BE969-53AA-4C7C-0282-530BF591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61" y="4851400"/>
            <a:ext cx="77724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B3C92-A5C3-A49D-2EB4-F08CE7475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B66A18C-2892-876A-AE21-D7991A3A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1A26D-65B9-F136-9A61-DA18282A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70EC2-D74E-2182-5013-8CBD06FF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F6A4A3-57EF-E767-C36A-F43FF719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5" y="156117"/>
            <a:ext cx="8057957" cy="4787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FF928-45C5-6592-DCA8-3C5FEABD2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68" y="4961211"/>
            <a:ext cx="7108284" cy="147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1FCE-1DD8-1CAF-540A-60D96E3EF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121CB692-5CF1-AFEC-18E7-20615C00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E62C7-684E-A217-94B7-5288B89B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10095-ACBD-8F58-F859-D6653E3B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A755D3-DF7A-B574-6B59-5ED5EAB4DDF6}"/>
              </a:ext>
            </a:extLst>
          </p:cNvPr>
          <p:cNvGrpSpPr/>
          <p:nvPr/>
        </p:nvGrpSpPr>
        <p:grpSpPr>
          <a:xfrm>
            <a:off x="198165" y="535259"/>
            <a:ext cx="8449605" cy="5254815"/>
            <a:chOff x="198165" y="535259"/>
            <a:chExt cx="8449605" cy="525481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1DCF4F-C2BB-A291-8189-544AB1D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65" y="535259"/>
              <a:ext cx="8449605" cy="525481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EF7AC9D-9E04-95A0-4BC4-87B41F0478CD}"/>
                </a:ext>
              </a:extLst>
            </p:cNvPr>
            <p:cNvSpPr/>
            <p:nvPr/>
          </p:nvSpPr>
          <p:spPr>
            <a:xfrm>
              <a:off x="4137104" y="981306"/>
              <a:ext cx="156116" cy="2817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AE2EE2-8AD7-445C-8DE0-EBCEBB76953A}"/>
                    </a:ext>
                  </a:extLst>
                </p14:cNvPr>
                <p14:cNvContentPartPr/>
                <p14:nvPr/>
              </p14:nvContentPartPr>
              <p14:xfrm>
                <a:off x="4150537" y="1119091"/>
                <a:ext cx="114840" cy="185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BAE2EE2-8AD7-445C-8DE0-EBCEBB7695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42977" y="1111531"/>
                  <a:ext cx="129960" cy="20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43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95F1-083C-B692-09CA-5B913D2DB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B387050-0B8A-0C3A-157E-EC7609F6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D45E0-0726-825A-CB99-8C5FD75C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69AC7-29CF-F8B4-7352-FEA898BF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503909-4362-1662-5C5F-661EDBA12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76" y="457200"/>
            <a:ext cx="8501026" cy="56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7104-7DFC-0A4F-BF3D-33F8C41DC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D3AA273-EBF3-3147-9CC2-9822529A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A9092-866F-8975-BFC8-E2840F1B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3B44E-59A2-BBE7-B99F-4952FE55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342C5-A5B7-583B-3107-379DFC766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0" y="691375"/>
            <a:ext cx="8915199" cy="54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5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7B43-7A48-7D4F-E47C-8FE74A433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B4C9C1D-F3DB-CAB1-9DDF-551BFCAA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523F-480B-F25D-E400-9502F1C0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FFB80-E690-9A13-33B2-7EC3ACF9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66BAFF-FDFD-DA79-BC9D-398AF42F3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0479"/>
            <a:ext cx="7772400" cy="64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9A7BA-6040-8DAE-CA05-06EA81FE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7A74211-B352-C97E-B295-972D5DAE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34C71-7387-0634-F7CD-128DE906B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B22C-164D-97FA-7AE4-C5800962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79A63-3E59-8B0C-F269-FDD4544B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0" y="461282"/>
            <a:ext cx="8385717" cy="5717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F1D97-721E-7829-0D74-05ECCB5B298F}"/>
              </a:ext>
            </a:extLst>
          </p:cNvPr>
          <p:cNvSpPr txBox="1"/>
          <p:nvPr/>
        </p:nvSpPr>
        <p:spPr>
          <a:xfrm>
            <a:off x="1873458" y="160346"/>
            <a:ext cx="502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 numbers from the Cauchy pdf</a:t>
            </a:r>
          </a:p>
        </p:txBody>
      </p:sp>
    </p:spTree>
    <p:extLst>
      <p:ext uri="{BB962C8B-B14F-4D97-AF65-F5344CB8AC3E}">
        <p14:creationId xmlns:p14="http://schemas.microsoft.com/office/powerpoint/2010/main" val="39422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8046</TotalTime>
  <Words>703</Words>
  <Application>Microsoft Macintosh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119</cp:revision>
  <dcterms:created xsi:type="dcterms:W3CDTF">2020-05-18T17:44:39Z</dcterms:created>
  <dcterms:modified xsi:type="dcterms:W3CDTF">2024-10-15T13:52:58Z</dcterms:modified>
</cp:coreProperties>
</file>