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1182" r:id="rId2"/>
    <p:sldId id="1271" r:id="rId3"/>
    <p:sldId id="1283" r:id="rId4"/>
    <p:sldId id="1284" r:id="rId5"/>
    <p:sldId id="1285" r:id="rId6"/>
    <p:sldId id="1286" r:id="rId7"/>
    <p:sldId id="1287" r:id="rId8"/>
    <p:sldId id="1289" r:id="rId9"/>
    <p:sldId id="1288" r:id="rId10"/>
    <p:sldId id="1290" r:id="rId11"/>
    <p:sldId id="1329" r:id="rId12"/>
    <p:sldId id="1330" r:id="rId13"/>
    <p:sldId id="1331" r:id="rId14"/>
    <p:sldId id="1332" r:id="rId15"/>
    <p:sldId id="1294" r:id="rId16"/>
    <p:sldId id="1333" r:id="rId17"/>
    <p:sldId id="1334" r:id="rId18"/>
    <p:sldId id="1350" r:id="rId19"/>
    <p:sldId id="1352" r:id="rId20"/>
    <p:sldId id="1353" r:id="rId21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34"/>
    <p:restoredTop sz="93521"/>
  </p:normalViewPr>
  <p:slideViewPr>
    <p:cSldViewPr snapToGrid="0" snapToObjects="1">
      <p:cViewPr varScale="1">
        <p:scale>
          <a:sx n="115" d="100"/>
          <a:sy n="115" d="100"/>
        </p:scale>
        <p:origin x="1616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8A0AD8A-6175-BA45-B7A6-2C3707D77F72}" type="datetimeFigureOut">
              <a:rPr lang="en-US"/>
              <a:pPr>
                <a:defRPr/>
              </a:pPr>
              <a:t>10/27/24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8ACD9B0-D231-FE49-81CB-64F8C3634C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7974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E85BA98-68FF-844C-BF25-1E2D4E0C9AB9}" type="datetimeFigureOut">
              <a:rPr lang="en-US"/>
              <a:pPr>
                <a:defRPr/>
              </a:pPr>
              <a:t>10/27/24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56549BF-B062-CB42-8684-FA34A4C9B1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65497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rgbClr val="0070C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62480" y="6480175"/>
            <a:ext cx="5628640" cy="365125"/>
          </a:xfrm>
        </p:spPr>
        <p:txBody>
          <a:bodyPr/>
          <a:lstStyle>
            <a:lvl1pPr>
              <a:defRPr baseline="0">
                <a:solidFill>
                  <a:srgbClr val="0070C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/>
              <a:t>Statistical Data Analysis / discussion slides week 5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rgbClr val="0070C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6D87C89-CC84-2B45-8CD2-B033AD812DC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508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BF9C888-ED01-3242-9E8B-ED2F10E550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G. Cowan / RHUL Physics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45DC365-A707-314F-8FA2-B23BD6627B9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Statistical Data Analysis / discussion slides week 5</a:t>
            </a: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8DCCB5F-841C-414E-B1AB-5E25757461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E79EB9-B8C9-BB4B-B380-8DF577E3788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19408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1600" y="64801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/>
              <a:t>G. Cowan / RHUL Physics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99920" y="6480175"/>
            <a:ext cx="6197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Statistical Data Analysis / discussion slides week 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94513" y="64801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82BA2C1-ED4F-8E4D-98C5-E3F481D6CD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hf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discussion slides week 5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DEB660C-7221-6D4F-B0F4-7C7E9BE20775}"/>
              </a:ext>
            </a:extLst>
          </p:cNvPr>
          <p:cNvSpPr txBox="1">
            <a:spLocks noChangeArrowheads="1"/>
          </p:cNvSpPr>
          <p:nvPr/>
        </p:nvSpPr>
        <p:spPr>
          <a:xfrm>
            <a:off x="544513" y="404813"/>
            <a:ext cx="7772400" cy="1152525"/>
          </a:xfr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Statistical Data Analysis</a:t>
            </a:r>
            <a:b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</a:br>
            <a: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Discussion notes – week 5 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FD0ABA72-ABE2-5B45-BE6A-4565148DB0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2013" y="2205038"/>
            <a:ext cx="5313634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Problem sheet 2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Some comments on Machine Learning</a:t>
            </a:r>
          </a:p>
        </p:txBody>
      </p:sp>
    </p:spTree>
    <p:extLst>
      <p:ext uri="{BB962C8B-B14F-4D97-AF65-F5344CB8AC3E}">
        <p14:creationId xmlns:p14="http://schemas.microsoft.com/office/powerpoint/2010/main" val="3646647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3AB6C4-4DCF-A750-3AA6-C01A4D45B3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>
            <a:extLst>
              <a:ext uri="{FF2B5EF4-FFF2-40B4-BE49-F238E27FC236}">
                <a16:creationId xmlns:a16="http://schemas.microsoft.com/office/drawing/2014/main" id="{693607EE-65EC-BBDE-48F5-F2BAC288C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623AA7-6767-3E3B-3119-339369F8C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66D0B2-2F42-5AC9-6B41-3D47299B9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discussion slides week 5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83D9304-211A-73B6-C0EF-299B77E556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293911"/>
            <a:ext cx="7772400" cy="427017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B809DC8-AA96-6385-75C8-7BDBA5647593}"/>
              </a:ext>
            </a:extLst>
          </p:cNvPr>
          <p:cNvSpPr txBox="1"/>
          <p:nvPr/>
        </p:nvSpPr>
        <p:spPr>
          <a:xfrm>
            <a:off x="434898" y="434898"/>
            <a:ext cx="12227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 (cont.)</a:t>
            </a:r>
          </a:p>
        </p:txBody>
      </p:sp>
    </p:spTree>
    <p:extLst>
      <p:ext uri="{BB962C8B-B14F-4D97-AF65-F5344CB8AC3E}">
        <p14:creationId xmlns:p14="http://schemas.microsoft.com/office/powerpoint/2010/main" val="3340195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Date Placeholder 3">
            <a:extLst>
              <a:ext uri="{FF2B5EF4-FFF2-40B4-BE49-F238E27FC236}">
                <a16:creationId xmlns:a16="http://schemas.microsoft.com/office/drawing/2014/main" id="{D5A282BC-1C63-D249-A493-D51B9B53773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19458" name="Footer Placeholder 4">
            <a:extLst>
              <a:ext uri="{FF2B5EF4-FFF2-40B4-BE49-F238E27FC236}">
                <a16:creationId xmlns:a16="http://schemas.microsoft.com/office/drawing/2014/main" id="{F7892982-5FB1-F041-A2DA-2C420012D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discussion slides week 5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459" name="Slide Number Placeholder 5">
            <a:extLst>
              <a:ext uri="{FF2B5EF4-FFF2-40B4-BE49-F238E27FC236}">
                <a16:creationId xmlns:a16="http://schemas.microsoft.com/office/drawing/2014/main" id="{91B0C2A6-11DE-7D43-8B52-D8CAF3680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2ACD7B7-09F4-0F4C-BC33-50C68B9DBC7B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11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A2F6AD74-1892-424C-B979-0E893E8229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20688" y="115888"/>
            <a:ext cx="7708900" cy="701675"/>
          </a:xfrm>
        </p:spPr>
        <p:txBody>
          <a:bodyPr lIns="0" tIns="0" rIns="0" bIns="0"/>
          <a:lstStyle/>
          <a:p>
            <a:pPr defTabSz="4572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altLang="en-US" sz="36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 simple example (2D)</a:t>
            </a: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E750A574-7669-0549-8F58-A7B31A32CD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663" y="5891213"/>
            <a:ext cx="23622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9">
            <a:extLst>
              <a:ext uri="{FF2B5EF4-FFF2-40B4-BE49-F238E27FC236}">
                <a16:creationId xmlns:a16="http://schemas.microsoft.com/office/drawing/2014/main" id="{7DD6A8ED-BB80-514C-BAAE-7B89A2F441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638" y="746125"/>
            <a:ext cx="8278812" cy="283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Consider two variables,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2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and suppose we have formulas for the joint pdfs for both signal (s) and background (b) events (in real problems the formulas are usually </a:t>
            </a:r>
            <a:r>
              <a:rPr lang="en-US" altLang="en-US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notavailable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  <a:endParaRPr lang="en-US" altLang="en-US" i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f</a:t>
            </a:r>
            <a:r>
              <a:rPr lang="en-US" altLang="en-US" sz="800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|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2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 ~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Gaussian, different means for s/b,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Gaussians have same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σ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which depends on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2</a:t>
            </a:r>
            <a:r>
              <a:rPr lang="el-GR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r>
              <a:rPr lang="en-US" alt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f</a:t>
            </a:r>
            <a:r>
              <a:rPr lang="en-US" altLang="en-US" sz="800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2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 ~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exponential, same for both s and b,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f</a:t>
            </a:r>
            <a:r>
              <a:rPr lang="en-US" altLang="en-US" sz="800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2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 =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 f</a:t>
            </a:r>
            <a:r>
              <a:rPr lang="en-US" altLang="en-US" sz="800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|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2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f</a:t>
            </a:r>
            <a:r>
              <a:rPr lang="en-US" altLang="en-US" sz="800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2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):</a:t>
            </a:r>
          </a:p>
        </p:txBody>
      </p:sp>
      <p:pic>
        <p:nvPicPr>
          <p:cNvPr id="8" name="Picture 13">
            <a:extLst>
              <a:ext uri="{FF2B5EF4-FFF2-40B4-BE49-F238E27FC236}">
                <a16:creationId xmlns:a16="http://schemas.microsoft.com/office/drawing/2014/main" id="{147AC708-3CBB-F548-8853-F6FF52314C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0" y="3781425"/>
            <a:ext cx="66294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4">
            <a:extLst>
              <a:ext uri="{FF2B5EF4-FFF2-40B4-BE49-F238E27FC236}">
                <a16:creationId xmlns:a16="http://schemas.microsoft.com/office/drawing/2014/main" id="{CD93837A-0170-D443-B8BE-647678306C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850" y="4800600"/>
            <a:ext cx="66929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0">
            <a:extLst>
              <a:ext uri="{FF2B5EF4-FFF2-40B4-BE49-F238E27FC236}">
                <a16:creationId xmlns:a16="http://schemas.microsoft.com/office/drawing/2014/main" id="{25ABBD7D-3948-2348-8A96-2483CB4819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3600" y="3662363"/>
            <a:ext cx="7505700" cy="2817812"/>
          </a:xfrm>
          <a:prstGeom prst="rect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49228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Date Placeholder 3">
            <a:extLst>
              <a:ext uri="{FF2B5EF4-FFF2-40B4-BE49-F238E27FC236}">
                <a16:creationId xmlns:a16="http://schemas.microsoft.com/office/drawing/2014/main" id="{D5A282BC-1C63-D249-A493-D51B9B53773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19458" name="Footer Placeholder 4">
            <a:extLst>
              <a:ext uri="{FF2B5EF4-FFF2-40B4-BE49-F238E27FC236}">
                <a16:creationId xmlns:a16="http://schemas.microsoft.com/office/drawing/2014/main" id="{F7892982-5FB1-F041-A2DA-2C420012D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discussion slides week 5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459" name="Slide Number Placeholder 5">
            <a:extLst>
              <a:ext uri="{FF2B5EF4-FFF2-40B4-BE49-F238E27FC236}">
                <a16:creationId xmlns:a16="http://schemas.microsoft.com/office/drawing/2014/main" id="{91B0C2A6-11DE-7D43-8B52-D8CAF3680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2ACD7B7-09F4-0F4C-BC33-50C68B9DBC7B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12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CBE4EDF2-5BD5-E147-8041-D554F5FF5B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61975" y="74613"/>
            <a:ext cx="7708900" cy="630237"/>
          </a:xfrm>
        </p:spPr>
        <p:txBody>
          <a:bodyPr lIns="0" tIns="0" rIns="0" bIns="0"/>
          <a:lstStyle/>
          <a:p>
            <a:pPr defTabSz="4572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altLang="en-US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Joint and marginal distributions of </a:t>
            </a:r>
            <a:r>
              <a:rPr lang="en-GB" altLang="en-US" sz="36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x</a:t>
            </a:r>
            <a:r>
              <a:rPr lang="en-GB" altLang="en-US" sz="3600" baseline="-25000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1</a:t>
            </a:r>
            <a:r>
              <a:rPr lang="en-GB" alt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, </a:t>
            </a:r>
            <a:r>
              <a:rPr lang="en-GB" altLang="en-US" sz="36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x</a:t>
            </a:r>
            <a:r>
              <a:rPr lang="en-GB" altLang="en-US" sz="3600" baseline="-25000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2</a:t>
            </a:r>
            <a:endParaRPr lang="en-GB" altLang="en-US" sz="3600" dirty="0">
              <a:solidFill>
                <a:srgbClr val="0070C0"/>
              </a:solidFill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6" name="Picture 10">
            <a:extLst>
              <a:ext uri="{FF2B5EF4-FFF2-40B4-BE49-F238E27FC236}">
                <a16:creationId xmlns:a16="http://schemas.microsoft.com/office/drawing/2014/main" id="{F2DA491F-F98C-CC4F-A007-596F9AB87C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75" y="765175"/>
            <a:ext cx="3048000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9D9B6FCC-D628-D442-9689-CBE0930B6A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200" y="787400"/>
            <a:ext cx="3052763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4">
            <a:extLst>
              <a:ext uri="{FF2B5EF4-FFF2-40B4-BE49-F238E27FC236}">
                <a16:creationId xmlns:a16="http://schemas.microsoft.com/office/drawing/2014/main" id="{20948065-626A-E140-A72D-D6530B3765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5875" y="1238250"/>
            <a:ext cx="11588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600">
                <a:solidFill>
                  <a:srgbClr val="0070C0"/>
                </a:solidFill>
              </a:rPr>
              <a:t>background</a:t>
            </a:r>
          </a:p>
        </p:txBody>
      </p:sp>
      <p:sp>
        <p:nvSpPr>
          <p:cNvPr id="9" name="TextBox 12">
            <a:extLst>
              <a:ext uri="{FF2B5EF4-FFF2-40B4-BE49-F238E27FC236}">
                <a16:creationId xmlns:a16="http://schemas.microsoft.com/office/drawing/2014/main" id="{22BE3944-C582-444C-9C45-DFA8B79AD0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4975" y="1736725"/>
            <a:ext cx="6746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600">
                <a:solidFill>
                  <a:srgbClr val="0070C0"/>
                </a:solidFill>
              </a:rPr>
              <a:t>signal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1C8BA5A-30D7-BB48-AEE4-741443952FD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865313" y="1693863"/>
            <a:ext cx="266700" cy="392112"/>
          </a:xfrm>
          <a:prstGeom prst="straightConnector1">
            <a:avLst/>
          </a:prstGeom>
          <a:noFill/>
          <a:ln w="28575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Straight Arrow Connector 15">
            <a:extLst>
              <a:ext uri="{FF2B5EF4-FFF2-40B4-BE49-F238E27FC236}">
                <a16:creationId xmlns:a16="http://schemas.microsoft.com/office/drawing/2014/main" id="{5C81178B-726A-A64B-9041-00D097BF96A5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947988" y="2128838"/>
            <a:ext cx="293687" cy="349250"/>
          </a:xfrm>
          <a:prstGeom prst="straightConnector1">
            <a:avLst/>
          </a:prstGeom>
          <a:noFill/>
          <a:ln w="28575">
            <a:solidFill>
              <a:schemeClr val="bg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TextBox 14">
            <a:extLst>
              <a:ext uri="{FF2B5EF4-FFF2-40B4-BE49-F238E27FC236}">
                <a16:creationId xmlns:a16="http://schemas.microsoft.com/office/drawing/2014/main" id="{028CCEC7-548E-5847-A175-ABF8AB897E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8513" y="4249738"/>
            <a:ext cx="4081245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Distribution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f</a:t>
            </a:r>
            <a:r>
              <a:rPr lang="en-US" altLang="en-US" sz="800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2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same for s, b.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 does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2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help discriminate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between the two event types?</a:t>
            </a: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40C942C6-754A-8F4D-ACA5-3103EA9D26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63" y="3665538"/>
            <a:ext cx="3090862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55454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Date Placeholder 3">
            <a:extLst>
              <a:ext uri="{FF2B5EF4-FFF2-40B4-BE49-F238E27FC236}">
                <a16:creationId xmlns:a16="http://schemas.microsoft.com/office/drawing/2014/main" id="{D5A282BC-1C63-D249-A493-D51B9B53773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19458" name="Footer Placeholder 4">
            <a:extLst>
              <a:ext uri="{FF2B5EF4-FFF2-40B4-BE49-F238E27FC236}">
                <a16:creationId xmlns:a16="http://schemas.microsoft.com/office/drawing/2014/main" id="{F7892982-5FB1-F041-A2DA-2C420012D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discussion slides week 5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459" name="Slide Number Placeholder 5">
            <a:extLst>
              <a:ext uri="{FF2B5EF4-FFF2-40B4-BE49-F238E27FC236}">
                <a16:creationId xmlns:a16="http://schemas.microsoft.com/office/drawing/2014/main" id="{91B0C2A6-11DE-7D43-8B52-D8CAF3680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2ACD7B7-09F4-0F4C-BC33-50C68B9DBC7B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13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85CF1ED9-29EA-5947-9194-4AA90D3E5F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61975" y="194359"/>
            <a:ext cx="7708900" cy="701675"/>
          </a:xfrm>
        </p:spPr>
        <p:txBody>
          <a:bodyPr lIns="0" tIns="0" rIns="0" bIns="0"/>
          <a:lstStyle/>
          <a:p>
            <a:pPr defTabSz="4572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altLang="en-US" sz="36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Likelihood ratio for 2D example</a:t>
            </a: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6AE32BA3-9B65-EE47-BE92-B7203744E9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313" y="1003300"/>
            <a:ext cx="79502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Neyman-Pearson lemma says best critical region is determined</a:t>
            </a:r>
          </a:p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by the likelihood ratio: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3711DB1-ED08-4546-9177-6880872695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6363" y="2097088"/>
            <a:ext cx="308610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662173A-E94D-1946-81DF-742E2FBFD7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3324225"/>
            <a:ext cx="73898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Equivalently we can use any monotonic function of this as</a:t>
            </a:r>
          </a:p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test statistic, e.g.,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40DB34C-12B1-6449-9DF7-9BE9BEF40F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900" y="4386263"/>
            <a:ext cx="435610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11">
            <a:extLst>
              <a:ext uri="{FF2B5EF4-FFF2-40B4-BE49-F238E27FC236}">
                <a16:creationId xmlns:a16="http://schemas.microsoft.com/office/drawing/2014/main" id="{5D2B43DA-7F13-6A4E-AE2E-5DD96FC366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650" y="5487988"/>
            <a:ext cx="820896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Boundary of optimal critical region will be curve of constant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ln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t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and this depends on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2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2564163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Date Placeholder 3">
            <a:extLst>
              <a:ext uri="{FF2B5EF4-FFF2-40B4-BE49-F238E27FC236}">
                <a16:creationId xmlns:a16="http://schemas.microsoft.com/office/drawing/2014/main" id="{D5A282BC-1C63-D249-A493-D51B9B53773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19458" name="Footer Placeholder 4">
            <a:extLst>
              <a:ext uri="{FF2B5EF4-FFF2-40B4-BE49-F238E27FC236}">
                <a16:creationId xmlns:a16="http://schemas.microsoft.com/office/drawing/2014/main" id="{F7892982-5FB1-F041-A2DA-2C420012D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discussion slides week 5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459" name="Slide Number Placeholder 5">
            <a:extLst>
              <a:ext uri="{FF2B5EF4-FFF2-40B4-BE49-F238E27FC236}">
                <a16:creationId xmlns:a16="http://schemas.microsoft.com/office/drawing/2014/main" id="{91B0C2A6-11DE-7D43-8B52-D8CAF3680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2ACD7B7-09F4-0F4C-BC33-50C68B9DBC7B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14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0988C39-DB77-3F4F-AA88-3210217284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20688" y="357188"/>
            <a:ext cx="7708900" cy="701675"/>
          </a:xfrm>
        </p:spPr>
        <p:txBody>
          <a:bodyPr lIns="0" tIns="0" rIns="0" bIns="0"/>
          <a:lstStyle/>
          <a:p>
            <a:pPr defTabSz="4572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altLang="en-US" sz="360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Contours of constant MVA output</a:t>
            </a:r>
          </a:p>
        </p:txBody>
      </p:sp>
      <p:pic>
        <p:nvPicPr>
          <p:cNvPr id="7" name="Picture 1" descr="Fisher_contour.gif">
            <a:extLst>
              <a:ext uri="{FF2B5EF4-FFF2-40B4-BE49-F238E27FC236}">
                <a16:creationId xmlns:a16="http://schemas.microsoft.com/office/drawing/2014/main" id="{323D252F-3194-EA49-969F-C38F7D0B34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5050" y="1254125"/>
            <a:ext cx="4125913" cy="396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LR_contour.gif">
            <a:extLst>
              <a:ext uri="{FF2B5EF4-FFF2-40B4-BE49-F238E27FC236}">
                <a16:creationId xmlns:a16="http://schemas.microsoft.com/office/drawing/2014/main" id="{109AB1D8-5C9D-2A4C-AE52-3043517D3F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1238250"/>
            <a:ext cx="4125912" cy="396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C9C84F0-CBAC-1B43-A4E2-947224B73C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600" y="4876800"/>
            <a:ext cx="2851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Exact likelihood ratio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792BDEA-E1B9-7646-A181-0EB8119663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0825" y="4922838"/>
            <a:ext cx="25701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Fisher discriminant</a:t>
            </a:r>
          </a:p>
        </p:txBody>
      </p:sp>
    </p:spTree>
    <p:extLst>
      <p:ext uri="{BB962C8B-B14F-4D97-AF65-F5344CB8AC3E}">
        <p14:creationId xmlns:p14="http://schemas.microsoft.com/office/powerpoint/2010/main" val="41269303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Date Placeholder 3">
            <a:extLst>
              <a:ext uri="{FF2B5EF4-FFF2-40B4-BE49-F238E27FC236}">
                <a16:creationId xmlns:a16="http://schemas.microsoft.com/office/drawing/2014/main" id="{D5A282BC-1C63-D249-A493-D51B9B53773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19458" name="Footer Placeholder 4">
            <a:extLst>
              <a:ext uri="{FF2B5EF4-FFF2-40B4-BE49-F238E27FC236}">
                <a16:creationId xmlns:a16="http://schemas.microsoft.com/office/drawing/2014/main" id="{F7892982-5FB1-F041-A2DA-2C420012D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discussion slides week 5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459" name="Slide Number Placeholder 5">
            <a:extLst>
              <a:ext uri="{FF2B5EF4-FFF2-40B4-BE49-F238E27FC236}">
                <a16:creationId xmlns:a16="http://schemas.microsoft.com/office/drawing/2014/main" id="{91B0C2A6-11DE-7D43-8B52-D8CAF3680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2ACD7B7-09F4-0F4C-BC33-50C68B9DBC7B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15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6830294C-1A2F-EB43-8293-74EA0C29FD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20688" y="357188"/>
            <a:ext cx="7708900" cy="701675"/>
          </a:xfrm>
        </p:spPr>
        <p:txBody>
          <a:bodyPr lIns="0" tIns="0" rIns="0" bIns="0"/>
          <a:lstStyle/>
          <a:p>
            <a:pPr defTabSz="4572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altLang="en-US" sz="360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Contours of constant MVA output</a:t>
            </a:r>
          </a:p>
        </p:txBody>
      </p:sp>
      <p:pic>
        <p:nvPicPr>
          <p:cNvPr id="6" name="Picture 3" descr="MLP_contour.gif">
            <a:extLst>
              <a:ext uri="{FF2B5EF4-FFF2-40B4-BE49-F238E27FC236}">
                <a16:creationId xmlns:a16="http://schemas.microsoft.com/office/drawing/2014/main" id="{345753C2-1EBF-6448-9F6D-942EA54A11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1238250"/>
            <a:ext cx="4125912" cy="396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BDT200_contour.gif">
            <a:extLst>
              <a:ext uri="{FF2B5EF4-FFF2-40B4-BE49-F238E27FC236}">
                <a16:creationId xmlns:a16="http://schemas.microsoft.com/office/drawing/2014/main" id="{1D1E16C5-FEC2-7148-8674-EDE7E3FAB2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638" y="1254125"/>
            <a:ext cx="4127500" cy="396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6">
            <a:extLst>
              <a:ext uri="{FF2B5EF4-FFF2-40B4-BE49-F238E27FC236}">
                <a16:creationId xmlns:a16="http://schemas.microsoft.com/office/drawing/2014/main" id="{8BFF33E7-8A87-7447-A6E1-3345449123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600" y="4876800"/>
            <a:ext cx="363606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Multilayer Perceptron</a:t>
            </a:r>
          </a:p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hidden layer with 2 nodes</a:t>
            </a:r>
          </a:p>
        </p:txBody>
      </p:sp>
      <p:sp>
        <p:nvSpPr>
          <p:cNvPr id="9" name="TextBox 7">
            <a:extLst>
              <a:ext uri="{FF2B5EF4-FFF2-40B4-BE49-F238E27FC236}">
                <a16:creationId xmlns:a16="http://schemas.microsoft.com/office/drawing/2014/main" id="{8E340BDA-82EE-8F4B-8489-14F37C19E6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0825" y="4922838"/>
            <a:ext cx="33813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Boosted Decision Tree</a:t>
            </a:r>
          </a:p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200 iterations (AdaBoost)</a:t>
            </a:r>
          </a:p>
        </p:txBody>
      </p:sp>
      <p:sp>
        <p:nvSpPr>
          <p:cNvPr id="10" name="TextBox 12">
            <a:extLst>
              <a:ext uri="{FF2B5EF4-FFF2-40B4-BE49-F238E27FC236}">
                <a16:creationId xmlns:a16="http://schemas.microsoft.com/office/drawing/2014/main" id="{3D08F105-8AF7-2948-8683-8ACDE1E7FB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563" y="5911850"/>
            <a:ext cx="72675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Training samples:  10</a:t>
            </a:r>
            <a:r>
              <a:rPr lang="en-US" altLang="en-US" baseline="300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signal and 10</a:t>
            </a:r>
            <a:r>
              <a:rPr lang="en-US" altLang="en-US" baseline="300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background events</a:t>
            </a:r>
          </a:p>
        </p:txBody>
      </p:sp>
    </p:spTree>
    <p:extLst>
      <p:ext uri="{BB962C8B-B14F-4D97-AF65-F5344CB8AC3E}">
        <p14:creationId xmlns:p14="http://schemas.microsoft.com/office/powerpoint/2010/main" val="17658646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Date Placeholder 3">
            <a:extLst>
              <a:ext uri="{FF2B5EF4-FFF2-40B4-BE49-F238E27FC236}">
                <a16:creationId xmlns:a16="http://schemas.microsoft.com/office/drawing/2014/main" id="{D5A282BC-1C63-D249-A493-D51B9B53773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19458" name="Footer Placeholder 4">
            <a:extLst>
              <a:ext uri="{FF2B5EF4-FFF2-40B4-BE49-F238E27FC236}">
                <a16:creationId xmlns:a16="http://schemas.microsoft.com/office/drawing/2014/main" id="{F7892982-5FB1-F041-A2DA-2C420012D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discussion slides week 5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459" name="Slide Number Placeholder 5">
            <a:extLst>
              <a:ext uri="{FF2B5EF4-FFF2-40B4-BE49-F238E27FC236}">
                <a16:creationId xmlns:a16="http://schemas.microsoft.com/office/drawing/2014/main" id="{91B0C2A6-11DE-7D43-8B52-D8CAF3680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2ACD7B7-09F4-0F4C-BC33-50C68B9DBC7B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16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F897BE36-333A-A340-AF1F-7878D19547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8" y="1404938"/>
            <a:ext cx="4954587" cy="452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3AF983AB-872E-4F4F-B5B8-DF1346C277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12800" y="309563"/>
            <a:ext cx="7708900" cy="506412"/>
          </a:xfrm>
        </p:spPr>
        <p:txBody>
          <a:bodyPr lIns="0" tIns="0" rIns="0" bIns="0"/>
          <a:lstStyle/>
          <a:p>
            <a:pPr defTabSz="4572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altLang="en-US" sz="360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ROC curve</a:t>
            </a:r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5D2B3C9D-462D-E14F-873D-1D2766B5E0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0825" y="1458913"/>
            <a:ext cx="3684588" cy="415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ROC = “receiver operating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characteristic” (term from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signal processing).</a:t>
            </a:r>
          </a:p>
          <a:p>
            <a:endParaRPr lang="en-US" altLang="en-US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Shows (usually) background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rejection (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dirty="0">
                <a:solidFill>
                  <a:srgbClr val="0070C0"/>
                </a:solidFill>
                <a:latin typeface="Symbol" pitchFamily="2" charset="2"/>
                <a:cs typeface="Times New Roman" panose="02020603050405020304" pitchFamily="18" charset="0"/>
              </a:rPr>
              <a:t>-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ε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versus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signal efficiency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ε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en-US" altLang="en-US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Higher curve is better;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usually analysis focused on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small part of the curve.</a:t>
            </a:r>
          </a:p>
        </p:txBody>
      </p:sp>
    </p:spTree>
    <p:extLst>
      <p:ext uri="{BB962C8B-B14F-4D97-AF65-F5344CB8AC3E}">
        <p14:creationId xmlns:p14="http://schemas.microsoft.com/office/powerpoint/2010/main" val="17124199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Date Placeholder 3">
            <a:extLst>
              <a:ext uri="{FF2B5EF4-FFF2-40B4-BE49-F238E27FC236}">
                <a16:creationId xmlns:a16="http://schemas.microsoft.com/office/drawing/2014/main" id="{D5A282BC-1C63-D249-A493-D51B9B53773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19458" name="Footer Placeholder 4">
            <a:extLst>
              <a:ext uri="{FF2B5EF4-FFF2-40B4-BE49-F238E27FC236}">
                <a16:creationId xmlns:a16="http://schemas.microsoft.com/office/drawing/2014/main" id="{F7892982-5FB1-F041-A2DA-2C420012D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discussion slides week 5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459" name="Slide Number Placeholder 5">
            <a:extLst>
              <a:ext uri="{FF2B5EF4-FFF2-40B4-BE49-F238E27FC236}">
                <a16:creationId xmlns:a16="http://schemas.microsoft.com/office/drawing/2014/main" id="{91B0C2A6-11DE-7D43-8B52-D8CAF3680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2ACD7B7-09F4-0F4C-BC33-50C68B9DBC7B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17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80927D5D-FBA2-734C-8768-AABA93EF7F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20688" y="106363"/>
            <a:ext cx="7708900" cy="701675"/>
          </a:xfrm>
        </p:spPr>
        <p:txBody>
          <a:bodyPr lIns="0" tIns="0" rIns="0" bIns="0"/>
          <a:lstStyle/>
          <a:p>
            <a:pPr defTabSz="4572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altLang="en-US" sz="360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2D Example:  discussion</a:t>
            </a: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EDD97D5E-4D04-654C-9471-65D7236014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025" y="804181"/>
            <a:ext cx="8310563" cy="5724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Even though the distribution of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2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same for signal and background,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2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are not independent, so using </a:t>
            </a:r>
            <a:r>
              <a:rPr lang="en-US" alt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altLang="en-US" baseline="-25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as an input variable helps.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Here we can understand why:  high values of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2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correspond to a smaller </a:t>
            </a:r>
            <a:r>
              <a:rPr lang="el-GR" alt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 the Gaussian of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 So high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2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means that the value of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was well measured.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we don’t consider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2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then all of the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measurements are lumped together.  Those with large </a:t>
            </a:r>
            <a:r>
              <a:rPr lang="el-GR" alt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(low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2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“pollute” the well measured events with low </a:t>
            </a:r>
            <a:r>
              <a:rPr lang="el-GR" alt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(high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2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Often in HEP there may be variables that are characteristic of how well measured an event is (region of detector, number of pile-up vertices,...).  Including these variables in a multivariate analysis preserves the information carried by the well-measured events, leading to improved performance.</a:t>
            </a:r>
          </a:p>
        </p:txBody>
      </p:sp>
    </p:spTree>
    <p:extLst>
      <p:ext uri="{BB962C8B-B14F-4D97-AF65-F5344CB8AC3E}">
        <p14:creationId xmlns:p14="http://schemas.microsoft.com/office/powerpoint/2010/main" val="40872133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Date Placeholder 3">
            <a:extLst>
              <a:ext uri="{FF2B5EF4-FFF2-40B4-BE49-F238E27FC236}">
                <a16:creationId xmlns:a16="http://schemas.microsoft.com/office/drawing/2014/main" id="{D5A282BC-1C63-D249-A493-D51B9B53773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19458" name="Footer Placeholder 4">
            <a:extLst>
              <a:ext uri="{FF2B5EF4-FFF2-40B4-BE49-F238E27FC236}">
                <a16:creationId xmlns:a16="http://schemas.microsoft.com/office/drawing/2014/main" id="{F7892982-5FB1-F041-A2DA-2C420012D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discussion slides week 5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459" name="Slide Number Placeholder 5">
            <a:extLst>
              <a:ext uri="{FF2B5EF4-FFF2-40B4-BE49-F238E27FC236}">
                <a16:creationId xmlns:a16="http://schemas.microsoft.com/office/drawing/2014/main" id="{91B0C2A6-11DE-7D43-8B52-D8CAF3680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2ACD7B7-09F4-0F4C-BC33-50C68B9DBC7B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18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9B90D7BA-8AAF-914E-B778-5AC8243ACD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645" y="815187"/>
            <a:ext cx="71278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Convolutional Neural Networks</a:t>
            </a:r>
            <a:endParaRPr lang="en-GB" altLang="en-US" sz="32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5BAFF30-6DA2-C964-10D3-18C080D17D5E}"/>
              </a:ext>
            </a:extLst>
          </p:cNvPr>
          <p:cNvSpPr txBox="1"/>
          <p:nvPr/>
        </p:nvSpPr>
        <p:spPr>
          <a:xfrm>
            <a:off x="101600" y="12700"/>
            <a:ext cx="904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effectLst/>
                <a:latin typeface="+mn-lt"/>
              </a:rPr>
              <a:t>K. Cranmer, U. Seljak and K. </a:t>
            </a:r>
            <a:r>
              <a:rPr lang="en-GB" sz="1600" dirty="0" err="1">
                <a:effectLst/>
                <a:latin typeface="+mn-lt"/>
              </a:rPr>
              <a:t>Terao</a:t>
            </a:r>
            <a:r>
              <a:rPr lang="en-GB" sz="1600" dirty="0">
                <a:effectLst/>
                <a:latin typeface="+mn-lt"/>
              </a:rPr>
              <a:t>, </a:t>
            </a:r>
            <a:r>
              <a:rPr lang="en-GB" sz="1600" i="1" dirty="0">
                <a:effectLst/>
                <a:latin typeface="+mn-lt"/>
              </a:rPr>
              <a:t>Machine Learning</a:t>
            </a:r>
            <a:r>
              <a:rPr lang="en-GB" sz="1600" dirty="0">
                <a:effectLst/>
                <a:latin typeface="+mn-lt"/>
              </a:rPr>
              <a:t>, in R.L. Workman et al. (PDG), Prog. </a:t>
            </a:r>
            <a:r>
              <a:rPr lang="en-GB" sz="1600" dirty="0" err="1">
                <a:effectLst/>
                <a:latin typeface="+mn-lt"/>
              </a:rPr>
              <a:t>Theor</a:t>
            </a:r>
            <a:r>
              <a:rPr lang="en-GB" sz="1600" dirty="0">
                <a:effectLst/>
                <a:latin typeface="+mn-lt"/>
              </a:rPr>
              <a:t>. Exp. Phys. 2022, 083C01 (2022); </a:t>
            </a:r>
            <a:r>
              <a:rPr lang="en-US" sz="1600" dirty="0">
                <a:latin typeface="+mn-lt"/>
                <a:cs typeface="Calibri" panose="020F0502020204030204" pitchFamily="34" charset="0"/>
              </a:rPr>
              <a:t>https://</a:t>
            </a:r>
            <a:r>
              <a:rPr lang="en-US" sz="1600" dirty="0" err="1">
                <a:latin typeface="+mn-lt"/>
                <a:cs typeface="Calibri" panose="020F0502020204030204" pitchFamily="34" charset="0"/>
              </a:rPr>
              <a:t>pdg.lbl.gov</a:t>
            </a:r>
            <a:r>
              <a:rPr lang="en-US" sz="1600" dirty="0">
                <a:latin typeface="+mn-lt"/>
                <a:cs typeface="Calibri" panose="020F0502020204030204" pitchFamily="34" charset="0"/>
              </a:rPr>
              <a:t>/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69C172-669A-8E14-644D-BE539C3CD7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600" y="3969406"/>
            <a:ext cx="7772400" cy="119235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CD9F10F-35F2-D96C-4F39-828EFEF30BEB}"/>
              </a:ext>
            </a:extLst>
          </p:cNvPr>
          <p:cNvSpPr txBox="1"/>
          <p:nvPr/>
        </p:nvSpPr>
        <p:spPr>
          <a:xfrm>
            <a:off x="339272" y="1449381"/>
            <a:ext cx="856705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Designed for image data (pixels)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number of input variables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≳10</a:t>
            </a:r>
            <a:r>
              <a:rPr lang="en-US" sz="2400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400" baseline="30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Intermediate layers include “convolutions” of an area in previous layer, i.e., transformed pixel is a linear combination of pixels in local neighborhood in previous layer 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far fewer connections than a fully connected MLP.	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F54B3D-A46E-C5C7-374B-8B958637DFAB}"/>
              </a:ext>
            </a:extLst>
          </p:cNvPr>
          <p:cNvSpPr txBox="1"/>
          <p:nvPr/>
        </p:nvSpPr>
        <p:spPr>
          <a:xfrm>
            <a:off x="420235" y="5519916"/>
            <a:ext cx="64742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CNNs widely used for image classification.</a:t>
            </a:r>
          </a:p>
        </p:txBody>
      </p:sp>
    </p:spTree>
    <p:extLst>
      <p:ext uri="{BB962C8B-B14F-4D97-AF65-F5344CB8AC3E}">
        <p14:creationId xmlns:p14="http://schemas.microsoft.com/office/powerpoint/2010/main" val="28738795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Date Placeholder 3">
            <a:extLst>
              <a:ext uri="{FF2B5EF4-FFF2-40B4-BE49-F238E27FC236}">
                <a16:creationId xmlns:a16="http://schemas.microsoft.com/office/drawing/2014/main" id="{D5A282BC-1C63-D249-A493-D51B9B53773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19458" name="Footer Placeholder 4">
            <a:extLst>
              <a:ext uri="{FF2B5EF4-FFF2-40B4-BE49-F238E27FC236}">
                <a16:creationId xmlns:a16="http://schemas.microsoft.com/office/drawing/2014/main" id="{F7892982-5FB1-F041-A2DA-2C420012D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discussion slides week 5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459" name="Slide Number Placeholder 5">
            <a:extLst>
              <a:ext uri="{FF2B5EF4-FFF2-40B4-BE49-F238E27FC236}">
                <a16:creationId xmlns:a16="http://schemas.microsoft.com/office/drawing/2014/main" id="{91B0C2A6-11DE-7D43-8B52-D8CAF3680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2ACD7B7-09F4-0F4C-BC33-50C68B9DBC7B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19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9B90D7BA-8AAF-914E-B778-5AC8243ACD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645" y="659872"/>
            <a:ext cx="71278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Recurrent Neural Networks</a:t>
            </a:r>
            <a:endParaRPr lang="en-GB" altLang="en-US" sz="32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5BAFF30-6DA2-C964-10D3-18C080D17D5E}"/>
              </a:ext>
            </a:extLst>
          </p:cNvPr>
          <p:cNvSpPr txBox="1"/>
          <p:nvPr/>
        </p:nvSpPr>
        <p:spPr>
          <a:xfrm>
            <a:off x="101600" y="12700"/>
            <a:ext cx="904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effectLst/>
                <a:latin typeface="+mn-lt"/>
              </a:rPr>
              <a:t>K. Cranmer, U. Seljak and K. </a:t>
            </a:r>
            <a:r>
              <a:rPr lang="en-GB" sz="1600" dirty="0" err="1">
                <a:effectLst/>
                <a:latin typeface="+mn-lt"/>
              </a:rPr>
              <a:t>Terao</a:t>
            </a:r>
            <a:r>
              <a:rPr lang="en-GB" sz="1600" dirty="0">
                <a:effectLst/>
                <a:latin typeface="+mn-lt"/>
              </a:rPr>
              <a:t>, </a:t>
            </a:r>
            <a:r>
              <a:rPr lang="en-GB" sz="1600" i="1" dirty="0">
                <a:effectLst/>
                <a:latin typeface="+mn-lt"/>
              </a:rPr>
              <a:t>Machine Learning</a:t>
            </a:r>
            <a:r>
              <a:rPr lang="en-GB" sz="1600" dirty="0">
                <a:effectLst/>
                <a:latin typeface="+mn-lt"/>
              </a:rPr>
              <a:t>, in R.L. Workman et al. (PDG), Prog. </a:t>
            </a:r>
            <a:r>
              <a:rPr lang="en-GB" sz="1600" dirty="0" err="1">
                <a:effectLst/>
                <a:latin typeface="+mn-lt"/>
              </a:rPr>
              <a:t>Theor</a:t>
            </a:r>
            <a:r>
              <a:rPr lang="en-GB" sz="1600" dirty="0">
                <a:effectLst/>
                <a:latin typeface="+mn-lt"/>
              </a:rPr>
              <a:t>. Exp. Phys. 2022, 083C01 (2022); </a:t>
            </a:r>
            <a:r>
              <a:rPr lang="en-US" sz="1600" dirty="0">
                <a:latin typeface="+mn-lt"/>
                <a:cs typeface="Calibri" panose="020F0502020204030204" pitchFamily="34" charset="0"/>
              </a:rPr>
              <a:t>https://</a:t>
            </a:r>
            <a:r>
              <a:rPr lang="en-US" sz="1600" dirty="0" err="1">
                <a:latin typeface="+mn-lt"/>
                <a:cs typeface="Calibri" panose="020F0502020204030204" pitchFamily="34" charset="0"/>
              </a:rPr>
              <a:t>pdg.lbl.gov</a:t>
            </a:r>
            <a:r>
              <a:rPr lang="en-US" sz="1600" dirty="0">
                <a:latin typeface="+mn-lt"/>
                <a:cs typeface="Calibri" panose="020F0502020204030204" pitchFamily="34" charset="0"/>
              </a:rPr>
              <a:t>/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AC251C-7C8E-A9BF-6CF3-34EA1CF3BD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858" y="2123744"/>
            <a:ext cx="7772400" cy="261051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19ED793-C044-88A6-CE88-82A77025FB25}"/>
              </a:ext>
            </a:extLst>
          </p:cNvPr>
          <p:cNvSpPr txBox="1"/>
          <p:nvPr/>
        </p:nvSpPr>
        <p:spPr>
          <a:xfrm>
            <a:off x="489858" y="1340103"/>
            <a:ext cx="54585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Designed for sequential data (time series).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BB96E8-89D4-71D3-152F-E8DE47E71AC0}"/>
              </a:ext>
            </a:extLst>
          </p:cNvPr>
          <p:cNvSpPr txBox="1"/>
          <p:nvPr/>
        </p:nvSpPr>
        <p:spPr>
          <a:xfrm>
            <a:off x="537029" y="4932800"/>
            <a:ext cx="61457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RNNs used, e.g., in natural language processing.</a:t>
            </a:r>
          </a:p>
        </p:txBody>
      </p:sp>
    </p:spTree>
    <p:extLst>
      <p:ext uri="{BB962C8B-B14F-4D97-AF65-F5344CB8AC3E}">
        <p14:creationId xmlns:p14="http://schemas.microsoft.com/office/powerpoint/2010/main" val="28426514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FB6B4A-4CB5-9A97-F649-335F2C52C8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>
            <a:extLst>
              <a:ext uri="{FF2B5EF4-FFF2-40B4-BE49-F238E27FC236}">
                <a16:creationId xmlns:a16="http://schemas.microsoft.com/office/drawing/2014/main" id="{FD1C4DE4-345A-FA35-A62F-1FD9121BC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5F0CA5-2F1A-B6B4-AC9D-4A6903CF8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F4E770-4918-FC58-6B5E-36117D00D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discussion slides week 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C827E0-5BF3-D9B5-D3D5-0D25C2570F3E}"/>
              </a:ext>
            </a:extLst>
          </p:cNvPr>
          <p:cNvSpPr txBox="1"/>
          <p:nvPr/>
        </p:nvSpPr>
        <p:spPr>
          <a:xfrm>
            <a:off x="3460253" y="138524"/>
            <a:ext cx="22234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Problem sheet 2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86B74A2-CEE2-FC46-91CF-1C987A5ED4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51462"/>
            <a:ext cx="9071662" cy="398946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560C72B-BDEA-C9B0-3C83-D7558F5603C3}"/>
              </a:ext>
            </a:extLst>
          </p:cNvPr>
          <p:cNvSpPr txBox="1"/>
          <p:nvPr/>
        </p:nvSpPr>
        <p:spPr>
          <a:xfrm>
            <a:off x="4705815" y="1139433"/>
            <a:ext cx="39912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oops, this was not on your PS1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865C2AC-AD9B-95EE-4767-EE58760E1094}"/>
              </a:ext>
            </a:extLst>
          </p:cNvPr>
          <p:cNvCxnSpPr>
            <a:endCxn id="7" idx="0"/>
          </p:cNvCxnSpPr>
          <p:nvPr/>
        </p:nvCxnSpPr>
        <p:spPr>
          <a:xfrm flipH="1">
            <a:off x="4535831" y="1601098"/>
            <a:ext cx="169984" cy="3503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7207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Date Placeholder 3">
            <a:extLst>
              <a:ext uri="{FF2B5EF4-FFF2-40B4-BE49-F238E27FC236}">
                <a16:creationId xmlns:a16="http://schemas.microsoft.com/office/drawing/2014/main" id="{D5A282BC-1C63-D249-A493-D51B9B53773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19458" name="Footer Placeholder 4">
            <a:extLst>
              <a:ext uri="{FF2B5EF4-FFF2-40B4-BE49-F238E27FC236}">
                <a16:creationId xmlns:a16="http://schemas.microsoft.com/office/drawing/2014/main" id="{F7892982-5FB1-F041-A2DA-2C420012D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discussion slides week 5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459" name="Slide Number Placeholder 5">
            <a:extLst>
              <a:ext uri="{FF2B5EF4-FFF2-40B4-BE49-F238E27FC236}">
                <a16:creationId xmlns:a16="http://schemas.microsoft.com/office/drawing/2014/main" id="{91B0C2A6-11DE-7D43-8B52-D8CAF3680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2ACD7B7-09F4-0F4C-BC33-50C68B9DBC7B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20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9B90D7BA-8AAF-914E-B778-5AC8243ACD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5215" y="673682"/>
            <a:ext cx="71278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Graph Neural Networks</a:t>
            </a:r>
            <a:endParaRPr lang="en-GB" altLang="en-US" sz="32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27D1D4-F195-E81C-98F3-3E610EA4995E}"/>
              </a:ext>
            </a:extLst>
          </p:cNvPr>
          <p:cNvSpPr txBox="1"/>
          <p:nvPr/>
        </p:nvSpPr>
        <p:spPr>
          <a:xfrm>
            <a:off x="349601" y="2303687"/>
            <a:ext cx="31940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sz="2400" dirty="0">
                <a:latin typeface="+mn-lt"/>
              </a:rPr>
              <a:t>Graph = set of nodes plus set of edges:</a:t>
            </a:r>
            <a:endParaRPr lang="en-GB" sz="2400" dirty="0">
              <a:effectLst/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F1FE75-4587-304B-586E-AC93F9EB07EF}"/>
              </a:ext>
            </a:extLst>
          </p:cNvPr>
          <p:cNvSpPr txBox="1"/>
          <p:nvPr/>
        </p:nvSpPr>
        <p:spPr>
          <a:xfrm>
            <a:off x="315570" y="4535443"/>
            <a:ext cx="8658113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sz="2400" dirty="0">
                <a:solidFill>
                  <a:srgbClr val="0070C0"/>
                </a:solidFill>
                <a:latin typeface="+mn-lt"/>
              </a:rPr>
              <a:t>Part of a larger field called “geometric </a:t>
            </a:r>
            <a:r>
              <a:rPr lang="en-GB" sz="2400" dirty="0">
                <a:solidFill>
                  <a:srgbClr val="0070C0"/>
                </a:solidFill>
                <a:effectLst/>
                <a:latin typeface="+mn-lt"/>
              </a:rPr>
              <a:t> deep learning”:</a:t>
            </a:r>
          </a:p>
          <a:p>
            <a:pPr>
              <a:spcAft>
                <a:spcPts val="1200"/>
              </a:spcAft>
            </a:pPr>
            <a:r>
              <a:rPr lang="en-GB" sz="2400" dirty="0">
                <a:effectLst/>
                <a:latin typeface="+mn-lt"/>
              </a:rPr>
              <a:t>	CNN is a type of GNN, graph relates pixel to its </a:t>
            </a:r>
            <a:r>
              <a:rPr lang="en-GB" sz="2400" dirty="0" err="1">
                <a:effectLst/>
                <a:latin typeface="+mn-lt"/>
              </a:rPr>
              <a:t>neighbors</a:t>
            </a:r>
            <a:r>
              <a:rPr lang="en-GB" sz="2400" dirty="0">
                <a:effectLst/>
                <a:latin typeface="+mn-lt"/>
              </a:rPr>
              <a:t>.</a:t>
            </a:r>
            <a:endParaRPr lang="en-GB" sz="2400" dirty="0">
              <a:latin typeface="+mn-lt"/>
            </a:endParaRPr>
          </a:p>
          <a:p>
            <a:pPr>
              <a:spcAft>
                <a:spcPts val="1200"/>
              </a:spcAft>
            </a:pPr>
            <a:r>
              <a:rPr lang="en-GB" sz="2400" dirty="0">
                <a:effectLst/>
                <a:latin typeface="+mn-lt"/>
              </a:rPr>
              <a:t>	Transformer is a GNN that uses a mechanism called “attention”, 	used in natural language processing (T of </a:t>
            </a:r>
            <a:r>
              <a:rPr lang="en-GB" sz="2400" dirty="0" err="1">
                <a:effectLst/>
                <a:latin typeface="+mn-lt"/>
              </a:rPr>
              <a:t>ChatGPT</a:t>
            </a:r>
            <a:r>
              <a:rPr lang="en-GB" sz="2400" dirty="0">
                <a:effectLst/>
                <a:latin typeface="+mn-lt"/>
              </a:rPr>
              <a:t>).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947D7810-06F7-3913-2E1E-5361F6A093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789" y="3277376"/>
            <a:ext cx="1657298" cy="1092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80FFF9D-DF08-0513-B6AA-0B05BC1652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3637" y="1998438"/>
            <a:ext cx="5044806" cy="237124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F8C3093-3F1D-BFF7-B34D-9801565F0283}"/>
              </a:ext>
            </a:extLst>
          </p:cNvPr>
          <p:cNvSpPr txBox="1"/>
          <p:nvPr/>
        </p:nvSpPr>
        <p:spPr>
          <a:xfrm>
            <a:off x="271326" y="75383"/>
            <a:ext cx="88726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600" dirty="0"/>
              <a:t>Jonathan Shlomi, Peter Battaglia, Jean-</a:t>
            </a:r>
            <a:r>
              <a:rPr lang="en-GB" sz="1600" dirty="0" err="1"/>
              <a:t>Roch</a:t>
            </a:r>
            <a:r>
              <a:rPr lang="en-GB" sz="1600" dirty="0"/>
              <a:t> </a:t>
            </a:r>
            <a:r>
              <a:rPr lang="en-GB" sz="1600" dirty="0" err="1"/>
              <a:t>Vlimant</a:t>
            </a:r>
            <a:r>
              <a:rPr lang="en-GB" sz="1600" dirty="0"/>
              <a:t>, </a:t>
            </a:r>
            <a:r>
              <a:rPr lang="en-GB" sz="1600" i="1" dirty="0"/>
              <a:t>Graph Neural Networks in Particle Physics</a:t>
            </a:r>
            <a:r>
              <a:rPr lang="en-GB" sz="1600" dirty="0"/>
              <a:t>, </a:t>
            </a:r>
            <a:r>
              <a:rPr lang="en-GB" sz="1600" b="0" i="0" dirty="0">
                <a:solidFill>
                  <a:srgbClr val="333333"/>
                </a:solidFill>
                <a:effectLst/>
                <a:latin typeface="-apple-system"/>
              </a:rPr>
              <a:t>2021 </a:t>
            </a:r>
            <a:r>
              <a:rPr lang="en-GB" sz="1600" b="0" i="1" dirty="0">
                <a:solidFill>
                  <a:srgbClr val="333333"/>
                </a:solidFill>
                <a:effectLst/>
                <a:latin typeface="-apple-system"/>
              </a:rPr>
              <a:t>Mach. Learn.: Sci. Technol.</a:t>
            </a:r>
            <a:r>
              <a:rPr lang="en-GB" sz="1600" b="0" i="0" dirty="0">
                <a:solidFill>
                  <a:srgbClr val="333333"/>
                </a:solidFill>
                <a:effectLst/>
                <a:latin typeface="-apple-system"/>
              </a:rPr>
              <a:t> </a:t>
            </a:r>
            <a:r>
              <a:rPr lang="en-GB" sz="1600" b="1" i="0" dirty="0">
                <a:solidFill>
                  <a:srgbClr val="333333"/>
                </a:solidFill>
                <a:effectLst/>
                <a:latin typeface="-apple-system"/>
              </a:rPr>
              <a:t>2</a:t>
            </a:r>
            <a:r>
              <a:rPr lang="en-GB" sz="1600" b="0" i="0" dirty="0">
                <a:solidFill>
                  <a:srgbClr val="333333"/>
                </a:solidFill>
                <a:effectLst/>
                <a:latin typeface="-apple-system"/>
              </a:rPr>
              <a:t> 021001, 2021; https://</a:t>
            </a:r>
            <a:r>
              <a:rPr lang="en-GB" sz="1600" b="0" i="0" dirty="0" err="1">
                <a:solidFill>
                  <a:srgbClr val="333333"/>
                </a:solidFill>
                <a:effectLst/>
                <a:latin typeface="-apple-system"/>
              </a:rPr>
              <a:t>arxiv.org</a:t>
            </a:r>
            <a:r>
              <a:rPr lang="en-GB" sz="1600" b="0" i="0" dirty="0">
                <a:solidFill>
                  <a:srgbClr val="333333"/>
                </a:solidFill>
                <a:effectLst/>
                <a:latin typeface="-apple-system"/>
              </a:rPr>
              <a:t>/abs/2007.13681.</a:t>
            </a:r>
            <a:endParaRPr lang="en-US" sz="16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6698333-5434-FA5C-0B6E-8BCF4A7F02D6}"/>
              </a:ext>
            </a:extLst>
          </p:cNvPr>
          <p:cNvSpPr txBox="1"/>
          <p:nvPr/>
        </p:nvSpPr>
        <p:spPr>
          <a:xfrm>
            <a:off x="354706" y="1263209"/>
            <a:ext cx="742858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GB" sz="2400" dirty="0">
                <a:solidFill>
                  <a:srgbClr val="0070C0"/>
                </a:solidFill>
                <a:effectLst/>
                <a:latin typeface="+mn-lt"/>
              </a:rPr>
              <a:t>GNNs work with graph-structured input data, e.g., signals from particles in tracking detector:</a:t>
            </a:r>
          </a:p>
        </p:txBody>
      </p:sp>
    </p:spTree>
    <p:extLst>
      <p:ext uri="{BB962C8B-B14F-4D97-AF65-F5344CB8AC3E}">
        <p14:creationId xmlns:p14="http://schemas.microsoft.com/office/powerpoint/2010/main" val="2636770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843AC1-06AA-099F-CF12-4ED330EBEE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>
            <a:extLst>
              <a:ext uri="{FF2B5EF4-FFF2-40B4-BE49-F238E27FC236}">
                <a16:creationId xmlns:a16="http://schemas.microsoft.com/office/drawing/2014/main" id="{F4649BCC-2DD0-F932-4B7D-D6BEF364B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2D5E14-61FE-12BA-A5FE-3D99842D3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479A4D-C030-FF90-9004-149EA3E92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discussion slides week 5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120C75D-69DF-192C-AB44-AC566F5CA4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766" y="1084851"/>
            <a:ext cx="7772400" cy="541890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413AF7C-0E93-A856-93F6-6D2C0918FE05}"/>
              </a:ext>
            </a:extLst>
          </p:cNvPr>
          <p:cNvSpPr txBox="1"/>
          <p:nvPr/>
        </p:nvSpPr>
        <p:spPr>
          <a:xfrm>
            <a:off x="312234" y="334537"/>
            <a:ext cx="6735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1(a)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09C91CA-0E0C-B906-E65B-E4B37A4CC4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5713" y="298671"/>
            <a:ext cx="7772400" cy="543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758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D20208-F88F-A8C2-F519-79ACD49D9E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>
            <a:extLst>
              <a:ext uri="{FF2B5EF4-FFF2-40B4-BE49-F238E27FC236}">
                <a16:creationId xmlns:a16="http://schemas.microsoft.com/office/drawing/2014/main" id="{22738DCB-F111-BBC0-36F4-ADF181E4B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87E349-D7CA-ADA0-7724-1B828FFFF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40F4E6-5701-2866-8E20-C6A5434DE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discussion slides week 5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2CD0BDB-9C18-037C-6155-2D56EE419F1D}"/>
              </a:ext>
            </a:extLst>
          </p:cNvPr>
          <p:cNvSpPr txBox="1"/>
          <p:nvPr/>
        </p:nvSpPr>
        <p:spPr>
          <a:xfrm>
            <a:off x="101600" y="122664"/>
            <a:ext cx="6880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1(b)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AF5980-80A8-999B-5C55-1FCA7DBE5E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2530" y="94787"/>
            <a:ext cx="5156200" cy="482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40D9833-794B-AE9C-9C3A-E2DB7B5A26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2480" y="3492524"/>
            <a:ext cx="4500137" cy="336564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E3BF860-63DE-AA74-DD6F-59CBD65BFC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2947" y="599690"/>
            <a:ext cx="5899255" cy="2859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896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2D96A3-7298-FF33-35F7-37D878288E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>
            <a:extLst>
              <a:ext uri="{FF2B5EF4-FFF2-40B4-BE49-F238E27FC236}">
                <a16:creationId xmlns:a16="http://schemas.microsoft.com/office/drawing/2014/main" id="{144E154B-19D2-EE43-1216-7AE53BEFD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31887-56AE-9CBF-0837-7DD3F2ADA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F37948-B45E-63BB-DF7B-0E55D30C9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discussion slides week 5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4BB9D84-6F2D-78EF-1F9D-0058DEEB24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03" y="189717"/>
            <a:ext cx="9029397" cy="204580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B7356E4-4C5B-8D77-9D7D-10164FE992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2421441"/>
            <a:ext cx="7772400" cy="3872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651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D764B5-41E1-79E1-F19E-0C031E6494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>
            <a:extLst>
              <a:ext uri="{FF2B5EF4-FFF2-40B4-BE49-F238E27FC236}">
                <a16:creationId xmlns:a16="http://schemas.microsoft.com/office/drawing/2014/main" id="{B23A2DA5-CA70-D28B-E6B1-0AE3D3BCF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E62AB9-A154-BC38-22F7-185444BE1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BC5901-23AE-BB62-D864-F24F89D7F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discussion slides week 5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0240628-47D4-7776-268D-D5880CAE92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965" y="245327"/>
            <a:ext cx="8322070" cy="179534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A00E2C6-C1C5-9D21-3B18-0CCCBA7E08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2328666"/>
            <a:ext cx="7772400" cy="3048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341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D63BD7-0252-D2C8-F2F0-365B1F2BB6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>
            <a:extLst>
              <a:ext uri="{FF2B5EF4-FFF2-40B4-BE49-F238E27FC236}">
                <a16:creationId xmlns:a16="http://schemas.microsoft.com/office/drawing/2014/main" id="{7D68A1CA-368C-7032-43EB-ED10D63A8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325B5E-F07E-3A77-0E16-4AC349602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292092-55EE-96E6-F1BA-6590300BF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discussion slides week 5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850F3AE-BE87-CA19-BD2B-72B159A8B210}"/>
              </a:ext>
            </a:extLst>
          </p:cNvPr>
          <p:cNvSpPr txBox="1"/>
          <p:nvPr/>
        </p:nvSpPr>
        <p:spPr>
          <a:xfrm>
            <a:off x="468351" y="557561"/>
            <a:ext cx="15706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2(b) (cont.)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7CF24B-1074-89F8-7A63-C42444C2B6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204011"/>
            <a:ext cx="7772400" cy="4449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96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173591-9F50-66B9-604E-C0377032D6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>
            <a:extLst>
              <a:ext uri="{FF2B5EF4-FFF2-40B4-BE49-F238E27FC236}">
                <a16:creationId xmlns:a16="http://schemas.microsoft.com/office/drawing/2014/main" id="{4EF7D8D1-B5A6-8B78-D2D3-E83CF1365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73E240-026A-7D52-8782-E090C7266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1DF900-2D46-FFE5-E667-4D740BCAE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discussion slides week 5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F83043A-A5F6-A7A9-C56B-358EBFDF6D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401232"/>
            <a:ext cx="7772400" cy="6055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775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9CFEEF-7346-CCB5-D137-F80C80931C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>
            <a:extLst>
              <a:ext uri="{FF2B5EF4-FFF2-40B4-BE49-F238E27FC236}">
                <a16:creationId xmlns:a16="http://schemas.microsoft.com/office/drawing/2014/main" id="{58579D73-6C73-E881-C952-FD7D29095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30C2DF-9F5F-23E5-4F09-FD614E4B6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6A5BE3-FB05-6872-3EDB-A402B8A5A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discussion slides week 5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4986928-6031-ABD9-00E7-3EBD204D7D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902" y="156119"/>
            <a:ext cx="8646187" cy="242052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78CCE8C-63CD-3013-9CFC-962A2B4CEB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1531" y="2319245"/>
            <a:ext cx="6785517" cy="4160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560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2400" dirty="0" smtClean="0">
            <a:solidFill>
              <a:srgbClr val="0070C0"/>
            </a:solidFill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8139</TotalTime>
  <Words>1091</Words>
  <Application>Microsoft Macintosh PowerPoint</Application>
  <PresentationFormat>On-screen Show (4:3)</PresentationFormat>
  <Paragraphs>130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-apple-system</vt:lpstr>
      <vt:lpstr>ＭＳ Ｐゴシック</vt:lpstr>
      <vt:lpstr>Arial</vt:lpstr>
      <vt:lpstr>Calibri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 simple example (2D)</vt:lpstr>
      <vt:lpstr>Joint and marginal distributions of x1, x2</vt:lpstr>
      <vt:lpstr>Likelihood ratio for 2D example</vt:lpstr>
      <vt:lpstr>Contours of constant MVA output</vt:lpstr>
      <vt:lpstr>Contours of constant MVA output</vt:lpstr>
      <vt:lpstr>ROC curve</vt:lpstr>
      <vt:lpstr>2D Example:  discussion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Cowan, G</dc:creator>
  <cp:lastModifiedBy>Cowan, G</cp:lastModifiedBy>
  <cp:revision>125</cp:revision>
  <dcterms:created xsi:type="dcterms:W3CDTF">2020-05-18T17:44:39Z</dcterms:created>
  <dcterms:modified xsi:type="dcterms:W3CDTF">2024-10-27T21:13:16Z</dcterms:modified>
</cp:coreProperties>
</file>