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1182" r:id="rId2"/>
    <p:sldId id="1271" r:id="rId3"/>
    <p:sldId id="1354" r:id="rId4"/>
    <p:sldId id="1355" r:id="rId5"/>
    <p:sldId id="1356" r:id="rId6"/>
    <p:sldId id="1357" r:id="rId7"/>
    <p:sldId id="1358" r:id="rId8"/>
    <p:sldId id="307" r:id="rId9"/>
    <p:sldId id="314" r:id="rId10"/>
    <p:sldId id="308" r:id="rId11"/>
    <p:sldId id="316" r:id="rId12"/>
    <p:sldId id="323" r:id="rId13"/>
    <p:sldId id="1342" r:id="rId14"/>
    <p:sldId id="1343" r:id="rId15"/>
    <p:sldId id="1299" r:id="rId16"/>
    <p:sldId id="1276" r:id="rId1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44"/>
    <p:restoredTop sz="93521"/>
  </p:normalViewPr>
  <p:slideViewPr>
    <p:cSldViewPr snapToGrid="0" snapToObjects="1">
      <p:cViewPr varScale="1">
        <p:scale>
          <a:sx n="115" d="100"/>
          <a:sy n="115" d="100"/>
        </p:scale>
        <p:origin x="416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11/3/24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11/3/24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Statistical Data Analysis / discussion slides week 6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Statistical Data Analysis / discussion slides week 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tiff"/><Relationship Id="rId4" Type="http://schemas.openxmlformats.org/officeDocument/2006/relationships/image" Target="../media/image20.tif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Discussion notes – week 6 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13" y="2205038"/>
            <a:ext cx="3703706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Problem sheet 3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Comments on scikit-learn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Comments on p-values</a:t>
            </a:r>
          </a:p>
        </p:txBody>
      </p:sp>
    </p:spTree>
    <p:extLst>
      <p:ext uri="{BB962C8B-B14F-4D97-AF65-F5344CB8AC3E}">
        <p14:creationId xmlns:p14="http://schemas.microsoft.com/office/powerpoint/2010/main" val="364664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+mn-lt"/>
              </a:rPr>
              <a:t>Statistical Data Analysis / discussion slides week 6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+mn-lt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+mn-lt"/>
              </a:rPr>
              <a:t>G. Cowan / RHUL Physics</a:t>
            </a:r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135859"/>
            <a:ext cx="7772400" cy="48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Reading in the data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0920" y="616395"/>
            <a:ext cx="7030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scikit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-learn wants the data in the form of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arrays: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8605" y="1182822"/>
            <a:ext cx="7191520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#  read the data in from files, </a:t>
            </a:r>
          </a:p>
          <a:p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# assign target values 1 for signal, 0 for background</a:t>
            </a:r>
          </a:p>
          <a:p>
            <a:r>
              <a:rPr lang="en-US" sz="2000" dirty="0" err="1">
                <a:latin typeface="Calibri"/>
                <a:cs typeface="Calibri"/>
              </a:rPr>
              <a:t>sigData</a:t>
            </a:r>
            <a:r>
              <a:rPr lang="en-US" sz="2000" dirty="0">
                <a:latin typeface="Calibri"/>
                <a:cs typeface="Calibri"/>
              </a:rPr>
              <a:t> = </a:t>
            </a:r>
            <a:r>
              <a:rPr lang="en-US" sz="2000" dirty="0" err="1">
                <a:latin typeface="Calibri"/>
                <a:cs typeface="Calibri"/>
              </a:rPr>
              <a:t>np.loadtxt</a:t>
            </a:r>
            <a:r>
              <a:rPr lang="en-US" sz="2000" dirty="0">
                <a:latin typeface="Calibri"/>
                <a:cs typeface="Calibri"/>
              </a:rPr>
              <a:t>('</a:t>
            </a:r>
            <a:r>
              <a:rPr lang="en-US" sz="2000" dirty="0" err="1">
                <a:latin typeface="Calibri"/>
                <a:cs typeface="Calibri"/>
              </a:rPr>
              <a:t>signal.txt</a:t>
            </a:r>
            <a:r>
              <a:rPr lang="en-US" sz="2000" dirty="0">
                <a:latin typeface="Calibri"/>
                <a:cs typeface="Calibri"/>
              </a:rPr>
              <a:t>')</a:t>
            </a:r>
          </a:p>
          <a:p>
            <a:r>
              <a:rPr lang="en-US" sz="2000" dirty="0" err="1">
                <a:latin typeface="Calibri"/>
                <a:cs typeface="Calibri"/>
              </a:rPr>
              <a:t>nSig</a:t>
            </a:r>
            <a:r>
              <a:rPr lang="en-US" sz="2000" dirty="0">
                <a:latin typeface="Calibri"/>
                <a:cs typeface="Calibri"/>
              </a:rPr>
              <a:t> = </a:t>
            </a:r>
            <a:r>
              <a:rPr lang="en-US" sz="2000" dirty="0" err="1">
                <a:latin typeface="Calibri"/>
                <a:cs typeface="Calibri"/>
              </a:rPr>
              <a:t>sigData.shape</a:t>
            </a:r>
            <a:r>
              <a:rPr lang="en-US" sz="2000" dirty="0">
                <a:latin typeface="Calibri"/>
                <a:cs typeface="Calibri"/>
              </a:rPr>
              <a:t>[0]</a:t>
            </a:r>
          </a:p>
          <a:p>
            <a:r>
              <a:rPr lang="en-US" sz="2000" dirty="0" err="1">
                <a:latin typeface="Calibri"/>
                <a:cs typeface="Calibri"/>
              </a:rPr>
              <a:t>sigTargets</a:t>
            </a:r>
            <a:r>
              <a:rPr lang="en-US" sz="2000" dirty="0">
                <a:latin typeface="Calibri"/>
                <a:cs typeface="Calibri"/>
              </a:rPr>
              <a:t> = </a:t>
            </a:r>
            <a:r>
              <a:rPr lang="en-US" sz="2000" dirty="0" err="1">
                <a:latin typeface="Calibri"/>
                <a:cs typeface="Calibri"/>
              </a:rPr>
              <a:t>np.ones</a:t>
            </a:r>
            <a:r>
              <a:rPr lang="en-US" sz="2000" dirty="0">
                <a:latin typeface="Calibri"/>
                <a:cs typeface="Calibri"/>
              </a:rPr>
              <a:t>(</a:t>
            </a:r>
            <a:r>
              <a:rPr lang="en-US" sz="2000" dirty="0" err="1">
                <a:latin typeface="Calibri"/>
                <a:cs typeface="Calibri"/>
              </a:rPr>
              <a:t>nSig</a:t>
            </a:r>
            <a:r>
              <a:rPr lang="en-US" sz="2000" dirty="0">
                <a:latin typeface="Calibri"/>
                <a:cs typeface="Calibri"/>
              </a:rPr>
              <a:t>)</a:t>
            </a:r>
          </a:p>
          <a:p>
            <a:r>
              <a:rPr lang="en-US" sz="2000" dirty="0" err="1">
                <a:latin typeface="Calibri"/>
                <a:cs typeface="Calibri"/>
              </a:rPr>
              <a:t>bkgData</a:t>
            </a:r>
            <a:r>
              <a:rPr lang="en-US" sz="2000" dirty="0">
                <a:latin typeface="Calibri"/>
                <a:cs typeface="Calibri"/>
              </a:rPr>
              <a:t> = </a:t>
            </a:r>
            <a:r>
              <a:rPr lang="en-US" sz="2000" dirty="0" err="1">
                <a:latin typeface="Calibri"/>
                <a:cs typeface="Calibri"/>
              </a:rPr>
              <a:t>np.loadtxt</a:t>
            </a:r>
            <a:r>
              <a:rPr lang="en-US" sz="2000" dirty="0">
                <a:latin typeface="Calibri"/>
                <a:cs typeface="Calibri"/>
              </a:rPr>
              <a:t>('</a:t>
            </a:r>
            <a:r>
              <a:rPr lang="en-US" sz="2000" dirty="0" err="1">
                <a:latin typeface="Calibri"/>
                <a:cs typeface="Calibri"/>
              </a:rPr>
              <a:t>background.txt</a:t>
            </a:r>
            <a:r>
              <a:rPr lang="en-US" sz="2000" dirty="0">
                <a:latin typeface="Calibri"/>
                <a:cs typeface="Calibri"/>
              </a:rPr>
              <a:t>')</a:t>
            </a:r>
          </a:p>
          <a:p>
            <a:r>
              <a:rPr lang="en-US" sz="2000" dirty="0" err="1">
                <a:latin typeface="Calibri"/>
                <a:cs typeface="Calibri"/>
              </a:rPr>
              <a:t>nBkg</a:t>
            </a:r>
            <a:r>
              <a:rPr lang="en-US" sz="2000" dirty="0">
                <a:latin typeface="Calibri"/>
                <a:cs typeface="Calibri"/>
              </a:rPr>
              <a:t> = </a:t>
            </a:r>
            <a:r>
              <a:rPr lang="en-US" sz="2000" dirty="0" err="1">
                <a:latin typeface="Calibri"/>
                <a:cs typeface="Calibri"/>
              </a:rPr>
              <a:t>bkgData.shape</a:t>
            </a:r>
            <a:r>
              <a:rPr lang="en-US" sz="2000" dirty="0">
                <a:latin typeface="Calibri"/>
                <a:cs typeface="Calibri"/>
              </a:rPr>
              <a:t>[0]</a:t>
            </a:r>
          </a:p>
          <a:p>
            <a:r>
              <a:rPr lang="en-US" sz="2000" dirty="0" err="1">
                <a:latin typeface="Calibri"/>
                <a:cs typeface="Calibri"/>
              </a:rPr>
              <a:t>bkgTargets</a:t>
            </a:r>
            <a:r>
              <a:rPr lang="en-US" sz="2000" dirty="0">
                <a:latin typeface="Calibri"/>
                <a:cs typeface="Calibri"/>
              </a:rPr>
              <a:t> = </a:t>
            </a:r>
            <a:r>
              <a:rPr lang="en-US" sz="2000" dirty="0" err="1">
                <a:latin typeface="Calibri"/>
                <a:cs typeface="Calibri"/>
              </a:rPr>
              <a:t>np.zeros</a:t>
            </a:r>
            <a:r>
              <a:rPr lang="en-US" sz="2000" dirty="0">
                <a:latin typeface="Calibri"/>
                <a:cs typeface="Calibri"/>
              </a:rPr>
              <a:t>(</a:t>
            </a:r>
            <a:r>
              <a:rPr lang="en-US" sz="2000" dirty="0" err="1">
                <a:latin typeface="Calibri"/>
                <a:cs typeface="Calibri"/>
              </a:rPr>
              <a:t>nBkg</a:t>
            </a:r>
            <a:r>
              <a:rPr lang="en-US" sz="2000" dirty="0">
                <a:latin typeface="Calibri"/>
                <a:cs typeface="Calibri"/>
              </a:rPr>
              <a:t>)</a:t>
            </a:r>
          </a:p>
          <a:p>
            <a:endParaRPr lang="en-US" sz="2000" dirty="0">
              <a:latin typeface="Calibri"/>
              <a:cs typeface="Calibri"/>
            </a:endParaRPr>
          </a:p>
          <a:p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# concatenate arrays into data X and targets y</a:t>
            </a:r>
          </a:p>
          <a:p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# split into two parts:  use one for training, the other for testing</a:t>
            </a:r>
          </a:p>
          <a:p>
            <a:r>
              <a:rPr lang="en-US" sz="2000" dirty="0">
                <a:latin typeface="Calibri"/>
                <a:cs typeface="Calibri"/>
              </a:rPr>
              <a:t>X = </a:t>
            </a:r>
            <a:r>
              <a:rPr lang="en-US" sz="2000" dirty="0" err="1">
                <a:latin typeface="Calibri"/>
                <a:cs typeface="Calibri"/>
              </a:rPr>
              <a:t>np.concatenate</a:t>
            </a:r>
            <a:r>
              <a:rPr lang="en-US" sz="2000" dirty="0">
                <a:latin typeface="Calibri"/>
                <a:cs typeface="Calibri"/>
              </a:rPr>
              <a:t>((</a:t>
            </a:r>
            <a:r>
              <a:rPr lang="en-US" sz="2000" dirty="0" err="1">
                <a:latin typeface="Calibri"/>
                <a:cs typeface="Calibri"/>
              </a:rPr>
              <a:t>sigData,bkgData</a:t>
            </a:r>
            <a:r>
              <a:rPr lang="en-US" sz="2000" dirty="0">
                <a:latin typeface="Calibri"/>
                <a:cs typeface="Calibri"/>
              </a:rPr>
              <a:t>),0)</a:t>
            </a:r>
          </a:p>
          <a:p>
            <a:r>
              <a:rPr lang="en-US" sz="2000" dirty="0">
                <a:latin typeface="Calibri"/>
                <a:cs typeface="Calibri"/>
              </a:rPr>
              <a:t>y = </a:t>
            </a:r>
            <a:r>
              <a:rPr lang="en-US" sz="2000" dirty="0" err="1">
                <a:latin typeface="Calibri"/>
                <a:cs typeface="Calibri"/>
              </a:rPr>
              <a:t>np.concatenate</a:t>
            </a:r>
            <a:r>
              <a:rPr lang="en-US" sz="2000" dirty="0">
                <a:latin typeface="Calibri"/>
                <a:cs typeface="Calibri"/>
              </a:rPr>
              <a:t>((</a:t>
            </a:r>
            <a:r>
              <a:rPr lang="en-US" sz="2000" dirty="0" err="1">
                <a:latin typeface="Calibri"/>
                <a:cs typeface="Calibri"/>
              </a:rPr>
              <a:t>sigTargets</a:t>
            </a:r>
            <a:r>
              <a:rPr lang="en-US" sz="2000" dirty="0">
                <a:latin typeface="Calibri"/>
                <a:cs typeface="Calibri"/>
              </a:rPr>
              <a:t>, </a:t>
            </a:r>
            <a:r>
              <a:rPr lang="en-US" sz="2000" dirty="0" err="1">
                <a:latin typeface="Calibri"/>
                <a:cs typeface="Calibri"/>
              </a:rPr>
              <a:t>bkgTargets</a:t>
            </a:r>
            <a:r>
              <a:rPr lang="en-US" sz="2000" dirty="0">
                <a:latin typeface="Calibri"/>
                <a:cs typeface="Calibri"/>
              </a:rPr>
              <a:t>))</a:t>
            </a:r>
          </a:p>
          <a:p>
            <a:endParaRPr lang="en-US" sz="2000" dirty="0">
              <a:latin typeface="Calibri"/>
              <a:cs typeface="Calibri"/>
            </a:endParaRPr>
          </a:p>
          <a:p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# split data into training and testing samples</a:t>
            </a:r>
          </a:p>
          <a:p>
            <a:r>
              <a:rPr lang="en-US" sz="2000" dirty="0" err="1">
                <a:latin typeface="Calibri"/>
                <a:cs typeface="Calibri"/>
              </a:rPr>
              <a:t>X_train</a:t>
            </a:r>
            <a:r>
              <a:rPr lang="en-US" sz="2000" dirty="0">
                <a:latin typeface="Calibri"/>
                <a:cs typeface="Calibri"/>
              </a:rPr>
              <a:t>, </a:t>
            </a:r>
            <a:r>
              <a:rPr lang="en-US" sz="2000" dirty="0" err="1">
                <a:latin typeface="Calibri"/>
                <a:cs typeface="Calibri"/>
              </a:rPr>
              <a:t>X_test</a:t>
            </a:r>
            <a:r>
              <a:rPr lang="en-US" sz="2000" dirty="0">
                <a:latin typeface="Calibri"/>
                <a:cs typeface="Calibri"/>
              </a:rPr>
              <a:t>, </a:t>
            </a:r>
            <a:r>
              <a:rPr lang="en-US" sz="2000" dirty="0" err="1">
                <a:latin typeface="Calibri"/>
                <a:cs typeface="Calibri"/>
              </a:rPr>
              <a:t>y_train</a:t>
            </a:r>
            <a:r>
              <a:rPr lang="en-US" sz="2000" dirty="0">
                <a:latin typeface="Calibri"/>
                <a:cs typeface="Calibri"/>
              </a:rPr>
              <a:t>, </a:t>
            </a:r>
            <a:r>
              <a:rPr lang="en-US" sz="2000" dirty="0" err="1">
                <a:latin typeface="Calibri"/>
                <a:cs typeface="Calibri"/>
              </a:rPr>
              <a:t>y_test</a:t>
            </a:r>
            <a:r>
              <a:rPr lang="en-US" sz="2000" dirty="0">
                <a:latin typeface="Calibri"/>
                <a:cs typeface="Calibri"/>
              </a:rPr>
              <a:t> = </a:t>
            </a:r>
            <a:r>
              <a:rPr lang="en-US" sz="2000" dirty="0" err="1">
                <a:latin typeface="Calibri"/>
                <a:cs typeface="Calibri"/>
              </a:rPr>
              <a:t>train_test_split</a:t>
            </a:r>
            <a:r>
              <a:rPr lang="en-US" sz="2000" dirty="0">
                <a:latin typeface="Calibri"/>
                <a:cs typeface="Calibri"/>
              </a:rPr>
              <a:t>(X, y, </a:t>
            </a:r>
            <a:r>
              <a:rPr lang="en-US" sz="2000" dirty="0" err="1">
                <a:latin typeface="Calibri"/>
                <a:cs typeface="Calibri"/>
              </a:rPr>
              <a:t>test_size</a:t>
            </a:r>
            <a:r>
              <a:rPr lang="en-US" sz="2000" dirty="0">
                <a:latin typeface="Calibri"/>
                <a:cs typeface="Calibri"/>
              </a:rPr>
              <a:t>=0.5, </a:t>
            </a:r>
          </a:p>
          <a:p>
            <a:r>
              <a:rPr lang="en-US" sz="2000" dirty="0">
                <a:latin typeface="Calibri"/>
                <a:cs typeface="Calibri"/>
              </a:rPr>
              <a:t>											</a:t>
            </a:r>
            <a:r>
              <a:rPr lang="en-US" sz="2000" dirty="0" err="1">
                <a:latin typeface="Calibri"/>
                <a:cs typeface="Calibri"/>
              </a:rPr>
              <a:t>random_state</a:t>
            </a:r>
            <a:r>
              <a:rPr lang="en-US" sz="2000" dirty="0">
                <a:latin typeface="Calibri"/>
                <a:cs typeface="Calibri"/>
              </a:rPr>
              <a:t>=1)</a:t>
            </a:r>
          </a:p>
          <a:p>
            <a:endParaRPr lang="en-US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666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+mn-lt"/>
              </a:rPr>
              <a:t>Statistical Data Analysis / discussion slides week 6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+mn-lt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+mn-lt"/>
              </a:rPr>
              <a:t>G. Cowan / RHUL Physics</a:t>
            </a:r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1195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+mn-lt"/>
              </a:rPr>
              <a:t>Create, train, evaluate the classifier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9515" y="795475"/>
            <a:ext cx="7637878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Create an instance of the MLP (multilayer perceptron) class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“train”, i.e., adjust the values of the weights to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minimise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loss function. 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we request 3 hidden layers with 10  nodes each: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1003" y="2572255"/>
            <a:ext cx="72485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</a:rPr>
              <a:t># create classifier object and train</a:t>
            </a:r>
          </a:p>
          <a:p>
            <a:r>
              <a:rPr lang="en-US" sz="2000" dirty="0" err="1"/>
              <a:t>clf</a:t>
            </a:r>
            <a:r>
              <a:rPr lang="en-US" sz="2000" dirty="0"/>
              <a:t> = </a:t>
            </a:r>
            <a:r>
              <a:rPr lang="en-US" sz="2000" dirty="0" err="1"/>
              <a:t>MLPClassifier</a:t>
            </a:r>
            <a:r>
              <a:rPr lang="en-US" sz="2000" dirty="0"/>
              <a:t>(</a:t>
            </a:r>
            <a:r>
              <a:rPr lang="en-US" sz="2000" dirty="0" err="1"/>
              <a:t>hidden_layer_sizes</a:t>
            </a:r>
            <a:r>
              <a:rPr lang="en-US" sz="2000" dirty="0"/>
              <a:t>=(10,10,10), activation='</a:t>
            </a:r>
            <a:r>
              <a:rPr lang="en-US" sz="2000" dirty="0" err="1"/>
              <a:t>tanh</a:t>
            </a:r>
            <a:r>
              <a:rPr lang="en-US" sz="2000" dirty="0"/>
              <a:t>',</a:t>
            </a:r>
          </a:p>
          <a:p>
            <a:r>
              <a:rPr lang="de-DE" sz="2000" dirty="0"/>
              <a:t>                   		  </a:t>
            </a:r>
            <a:r>
              <a:rPr lang="de-DE" sz="2000" dirty="0" err="1"/>
              <a:t>max_iter</a:t>
            </a:r>
            <a:r>
              <a:rPr lang="de-DE" sz="2000" dirty="0"/>
              <a:t>=2000, </a:t>
            </a:r>
            <a:r>
              <a:rPr lang="de-DE" sz="2000" dirty="0" err="1"/>
              <a:t>random_state</a:t>
            </a:r>
            <a:r>
              <a:rPr lang="de-DE" sz="2000" dirty="0"/>
              <a:t>=6)</a:t>
            </a:r>
          </a:p>
          <a:p>
            <a:r>
              <a:rPr lang="de-DE" sz="2000" dirty="0" err="1"/>
              <a:t>clf.fit</a:t>
            </a:r>
            <a:r>
              <a:rPr lang="de-DE" sz="2000" dirty="0"/>
              <a:t>(</a:t>
            </a:r>
            <a:r>
              <a:rPr lang="de-DE" sz="2000" dirty="0" err="1"/>
              <a:t>X_train</a:t>
            </a:r>
            <a:r>
              <a:rPr lang="de-DE" sz="2000" dirty="0"/>
              <a:t>, </a:t>
            </a:r>
            <a:r>
              <a:rPr lang="de-DE" sz="2000" dirty="0" err="1"/>
              <a:t>y_train</a:t>
            </a:r>
            <a:r>
              <a:rPr lang="de-DE" sz="2000" dirty="0"/>
              <a:t>)</a:t>
            </a:r>
            <a:endParaRPr lang="en-US" sz="2000" dirty="0">
              <a:solidFill>
                <a:srgbClr val="0000FF"/>
              </a:solidFill>
              <a:latin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8440" y="4981712"/>
            <a:ext cx="63497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</a:rPr>
              <a:t># evaluate its accuracy (= 1 – error rate) using the test data </a:t>
            </a:r>
          </a:p>
          <a:p>
            <a:r>
              <a:rPr lang="en-US" sz="2000" dirty="0" err="1"/>
              <a:t>y_pred</a:t>
            </a:r>
            <a:r>
              <a:rPr lang="en-US" sz="2000" dirty="0"/>
              <a:t> = </a:t>
            </a:r>
            <a:r>
              <a:rPr lang="en-US" sz="2000" dirty="0" err="1"/>
              <a:t>clf.predict</a:t>
            </a:r>
            <a:r>
              <a:rPr lang="en-US" sz="2000" dirty="0"/>
              <a:t>(</a:t>
            </a:r>
            <a:r>
              <a:rPr lang="en-US" sz="2000" dirty="0" err="1"/>
              <a:t>X_test</a:t>
            </a:r>
            <a:r>
              <a:rPr lang="en-US" sz="2000" dirty="0"/>
              <a:t>)</a:t>
            </a:r>
          </a:p>
          <a:p>
            <a:r>
              <a:rPr lang="en-US" sz="2000" dirty="0"/>
              <a:t>print(</a:t>
            </a:r>
            <a:r>
              <a:rPr lang="en-US" sz="2000" dirty="0" err="1"/>
              <a:t>metrics.accuracy_score</a:t>
            </a:r>
            <a:r>
              <a:rPr lang="en-US" sz="2000" dirty="0"/>
              <a:t>(</a:t>
            </a:r>
            <a:r>
              <a:rPr lang="en-US" sz="2000" dirty="0" err="1"/>
              <a:t>y_test</a:t>
            </a:r>
            <a:r>
              <a:rPr lang="en-US" sz="2000" dirty="0"/>
              <a:t>, </a:t>
            </a:r>
            <a:r>
              <a:rPr lang="en-US" sz="2000" dirty="0" err="1"/>
              <a:t>y_pred</a:t>
            </a:r>
            <a:r>
              <a:rPr lang="en-US" sz="2000" dirty="0"/>
              <a:t>))</a:t>
            </a:r>
            <a:endParaRPr lang="en-US" sz="2000" dirty="0">
              <a:solidFill>
                <a:srgbClr val="0000FF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8443" y="4037466"/>
            <a:ext cx="84493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test data to see what fraction of events are correctly classified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(default takes threshold of 0.5 for decision function)</a:t>
            </a:r>
          </a:p>
        </p:txBody>
      </p:sp>
    </p:spTree>
    <p:extLst>
      <p:ext uri="{BB962C8B-B14F-4D97-AF65-F5344CB8AC3E}">
        <p14:creationId xmlns:p14="http://schemas.microsoft.com/office/powerpoint/2010/main" val="97882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+mn-lt"/>
              </a:rPr>
              <a:t>Statistical Data Analysis / discussion slides week 6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+mn-lt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+mn-lt"/>
              </a:rPr>
              <a:t>G. Cowan / RHUL Physics</a:t>
            </a:r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540248" y="21725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Evaluating the decision function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2507" y="1855936"/>
            <a:ext cx="781162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B050"/>
                </a:solidFill>
              </a:rPr>
              <a:t>#  Test evaluation of decision function for a specific point in feature space</a:t>
            </a:r>
          </a:p>
          <a:p>
            <a:r>
              <a:rPr lang="en-GB" sz="2000" dirty="0" err="1"/>
              <a:t>xt</a:t>
            </a:r>
            <a:r>
              <a:rPr lang="en-GB" sz="2000" dirty="0"/>
              <a:t> = </a:t>
            </a:r>
            <a:r>
              <a:rPr lang="en-GB" sz="2000" dirty="0" err="1"/>
              <a:t>np.array</a:t>
            </a:r>
            <a:r>
              <a:rPr lang="en-GB" sz="2000" dirty="0"/>
              <a:t>([0.37, 2.46, 0.42]).reshape((1,-1))</a:t>
            </a:r>
          </a:p>
          <a:p>
            <a:r>
              <a:rPr lang="en-GB" sz="2000" dirty="0"/>
              <a:t>#t = </a:t>
            </a:r>
            <a:r>
              <a:rPr lang="en-GB" sz="2000" dirty="0" err="1"/>
              <a:t>clf.decision_function</a:t>
            </a:r>
            <a:r>
              <a:rPr lang="en-GB" sz="2000" dirty="0"/>
              <a:t>(</a:t>
            </a:r>
            <a:r>
              <a:rPr lang="en-GB" sz="2000" dirty="0" err="1"/>
              <a:t>xt</a:t>
            </a:r>
            <a:r>
              <a:rPr lang="en-GB" sz="2000" dirty="0"/>
              <a:t>)[0]            # not available for MLP</a:t>
            </a:r>
          </a:p>
          <a:p>
            <a:r>
              <a:rPr lang="en-GB" sz="2000" dirty="0"/>
              <a:t>t = </a:t>
            </a:r>
            <a:r>
              <a:rPr lang="en-GB" sz="2000" dirty="0" err="1"/>
              <a:t>clf.predict_proba</a:t>
            </a:r>
            <a:r>
              <a:rPr lang="en-GB" sz="2000" dirty="0"/>
              <a:t>(</a:t>
            </a:r>
            <a:r>
              <a:rPr lang="en-GB" sz="2000" dirty="0" err="1"/>
              <a:t>xt</a:t>
            </a:r>
            <a:r>
              <a:rPr lang="en-GB" sz="2000" dirty="0"/>
              <a:t>)[0, 1]                 # for MLP use this instead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7785" y="927967"/>
            <a:ext cx="65401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now for any point (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in the feature space,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evaluate the decision: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6380" y="3317594"/>
            <a:ext cx="72491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Usually we have an array of points in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-space,  so we can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 an array of probabilities: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3252" y="4284000"/>
            <a:ext cx="76912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 = </a:t>
            </a:r>
            <a:r>
              <a:rPr lang="en-US" sz="2000" dirty="0" err="1"/>
              <a:t>clf.predict_proba</a:t>
            </a:r>
            <a:r>
              <a:rPr lang="en-US" sz="2000" dirty="0"/>
              <a:t>(</a:t>
            </a:r>
            <a:r>
              <a:rPr lang="en-US" sz="2000" dirty="0" err="1"/>
              <a:t>X_test</a:t>
            </a:r>
            <a:r>
              <a:rPr lang="en-US" sz="2000" dirty="0"/>
              <a:t>)[:, 1]           </a:t>
            </a:r>
            <a:r>
              <a:rPr lang="en-US" sz="2000" dirty="0">
                <a:solidFill>
                  <a:srgbClr val="008000"/>
                </a:solidFill>
              </a:rPr>
              <a:t># returns </a:t>
            </a:r>
            <a:r>
              <a:rPr lang="en-US" sz="2000" dirty="0" err="1">
                <a:solidFill>
                  <a:srgbClr val="008000"/>
                </a:solidFill>
              </a:rPr>
              <a:t>prob</a:t>
            </a:r>
            <a:r>
              <a:rPr lang="en-US" sz="2000" dirty="0">
                <a:solidFill>
                  <a:srgbClr val="008000"/>
                </a:solidFill>
              </a:rPr>
              <a:t> to be of type y=1 </a:t>
            </a:r>
            <a:endParaRPr lang="en-US" sz="2000" dirty="0">
              <a:solidFill>
                <a:srgbClr val="008000"/>
              </a:solidFill>
              <a:latin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4973" y="4831646"/>
            <a:ext cx="7753044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get this separately for the signal and background events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make histograms (see sample code).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 for most other classifiers, the decision function is called</a:t>
            </a:r>
          </a:p>
          <a:p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decision_function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use this instead of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predict_proba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58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hart&#10;&#10;Description automatically generated">
            <a:extLst>
              <a:ext uri="{FF2B5EF4-FFF2-40B4-BE49-F238E27FC236}">
                <a16:creationId xmlns:a16="http://schemas.microsoft.com/office/drawing/2014/main" id="{BB55E534-22FD-204B-9793-925854EC0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7396" y="2224330"/>
            <a:ext cx="4653518" cy="3490138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53BD5A0-C9F2-E347-846D-A720206284B4}"/>
              </a:ext>
            </a:extLst>
          </p:cNvPr>
          <p:cNvSpPr txBox="1">
            <a:spLocks noChangeArrowheads="1"/>
          </p:cNvSpPr>
          <p:nvPr/>
        </p:nvSpPr>
        <p:spPr>
          <a:xfrm>
            <a:off x="157163" y="271463"/>
            <a:ext cx="88423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On defining a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6716C7-9D79-ED44-8CCC-A150B25EECFE}"/>
              </a:ext>
            </a:extLst>
          </p:cNvPr>
          <p:cNvSpPr txBox="1"/>
          <p:nvPr/>
        </p:nvSpPr>
        <p:spPr>
          <a:xfrm>
            <a:off x="544285" y="947058"/>
            <a:ext cx="8305799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Earlier it was argued that the region of “equal or lesser compatibility” with 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had greater compatibility with the predictions of some alternative hypothesis.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shouldn’t it be possible to identify such a region by using the pdf </a:t>
            </a:r>
            <a:r>
              <a:rPr lang="en-US" sz="20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)?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general, no.</a:t>
            </a:r>
          </a:p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cubic crystal grains </a:t>
            </a:r>
          </a:p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produced by a process 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that </a:t>
            </a:r>
          </a:p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a size distribution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4216D1-076F-0F41-854A-67D7FB4CCBC3}"/>
              </a:ext>
            </a:extLst>
          </p:cNvPr>
          <p:cNvSpPr txBox="1"/>
          <p:nvPr/>
        </p:nvSpPr>
        <p:spPr>
          <a:xfrm>
            <a:off x="377258" y="5746999"/>
            <a:ext cx="8333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observe a value 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naively we could regard 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</a:t>
            </a:r>
            <a:r>
              <a:rPr lang="en-US" sz="20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constituting equal or less agreement with the predictions of </a:t>
            </a:r>
            <a:r>
              <a:rPr lang="en-US" sz="20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A9487C-9066-F74E-9D0A-6B8997963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773" y="3919569"/>
            <a:ext cx="3093081" cy="396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F5CFB3-4AE8-4D10-1130-8CAFEEE94748}"/>
              </a:ext>
            </a:extLst>
          </p:cNvPr>
          <p:cNvSpPr txBox="1"/>
          <p:nvPr/>
        </p:nvSpPr>
        <p:spPr>
          <a:xfrm>
            <a:off x="573086" y="4523452"/>
            <a:ext cx="37335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Observe grain of uncertain origin, </a:t>
            </a:r>
          </a:p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 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324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hart&#10;&#10;Description automatically generated">
            <a:extLst>
              <a:ext uri="{FF2B5EF4-FFF2-40B4-BE49-F238E27FC236}">
                <a16:creationId xmlns:a16="http://schemas.microsoft.com/office/drawing/2014/main" id="{AA69DFE6-1420-5C47-B844-9AE851BF3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657" y="1281084"/>
            <a:ext cx="4944000" cy="37080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53BD5A0-C9F2-E347-846D-A720206284B4}"/>
              </a:ext>
            </a:extLst>
          </p:cNvPr>
          <p:cNvSpPr txBox="1">
            <a:spLocks noChangeArrowheads="1"/>
          </p:cNvSpPr>
          <p:nvPr/>
        </p:nvSpPr>
        <p:spPr>
          <a:xfrm>
            <a:off x="157163" y="271463"/>
            <a:ext cx="88423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On defining a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 (2)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077AAB-8B10-E642-8CA2-DED22604C4DA}"/>
              </a:ext>
            </a:extLst>
          </p:cNvPr>
          <p:cNvSpPr txBox="1"/>
          <p:nvPr/>
        </p:nvSpPr>
        <p:spPr>
          <a:xfrm>
            <a:off x="534545" y="903512"/>
            <a:ext cx="8359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suppose we took the volume 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the cube to represent its size.</a:t>
            </a:r>
          </a:p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volume distribution is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733A82-2EFC-DE4D-8646-D53DF90BA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838" y="1961610"/>
            <a:ext cx="3227104" cy="756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6CCFE54-E9D8-A043-B4FF-E292656B4AE5}"/>
              </a:ext>
            </a:extLst>
          </p:cNvPr>
          <p:cNvSpPr txBox="1"/>
          <p:nvPr/>
        </p:nvSpPr>
        <p:spPr>
          <a:xfrm>
            <a:off x="584017" y="4905875"/>
            <a:ext cx="83268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now it appears that smaller sizes are more compatible with 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Conclusion:  deciding what region of data space constitutes greater or lesser</a:t>
            </a:r>
          </a:p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compatibility with </a:t>
            </a:r>
            <a:r>
              <a:rPr lang="en-US" sz="20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cannot be done by looking at the data distribution alone; </a:t>
            </a:r>
          </a:p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requires that one consider an alternative </a:t>
            </a:r>
            <a:r>
              <a:rPr lang="en-US" sz="20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BAC997F-EDF2-A64B-8887-47314A7B5F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4329" y="2863001"/>
            <a:ext cx="1265000" cy="82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5CC0FEA-CEFE-C946-8650-3E075FBF28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4330" y="3978003"/>
            <a:ext cx="123272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00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5DD28A6-A0C2-D143-8595-66A15D5F8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" y="69848"/>
            <a:ext cx="8204200" cy="6565900"/>
          </a:xfrm>
          <a:prstGeom prst="rect">
            <a:avLst/>
          </a:prstGeom>
        </p:spPr>
      </p:pic>
      <p:sp>
        <p:nvSpPr>
          <p:cNvPr id="512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+mn-lt"/>
              </a:rPr>
              <a:t>Statistical Data Analysis / discussion slides week 6</a:t>
            </a:r>
          </a:p>
        </p:txBody>
      </p:sp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128E0B5-F4C2-6B4D-A6EF-AA0C8A29B1F7}" type="slidenum">
              <a:rPr lang="en-US" sz="1200">
                <a:solidFill>
                  <a:srgbClr val="0070C0"/>
                </a:solidFill>
                <a:latin typeface="+mn-lt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123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+mn-lt"/>
              </a:rPr>
              <a:t>G. Cowan / RHUL Physics</a:t>
            </a:r>
            <a:endParaRPr lang="en-US" sz="120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411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6</a:t>
            </a:r>
          </a:p>
        </p:txBody>
      </p:sp>
      <p:pic>
        <p:nvPicPr>
          <p:cNvPr id="1026" name="Picture 2" descr="Significant">
            <a:extLst>
              <a:ext uri="{FF2B5EF4-FFF2-40B4-BE49-F238E27FC236}">
                <a16:creationId xmlns:a16="http://schemas.microsoft.com/office/drawing/2014/main" id="{60A9CB6E-0801-FF45-9E5B-F247028CA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335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arrow&#10;&#10;Description automatically generated">
            <a:extLst>
              <a:ext uri="{FF2B5EF4-FFF2-40B4-BE49-F238E27FC236}">
                <a16:creationId xmlns:a16="http://schemas.microsoft.com/office/drawing/2014/main" id="{4E123C0E-DDBD-754B-8722-406E3415F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40" y="631372"/>
            <a:ext cx="4188365" cy="5400000"/>
          </a:xfrm>
          <a:prstGeom prst="rect">
            <a:avLst/>
          </a:prstGeom>
        </p:spPr>
      </p:pic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8672248A-FAB7-AA4A-B8C4-5C02184028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9409" y="609600"/>
            <a:ext cx="3770208" cy="540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CF232-A4DA-2942-806C-5BE112DA41B8}"/>
              </a:ext>
            </a:extLst>
          </p:cNvPr>
          <p:cNvSpPr txBox="1"/>
          <p:nvPr/>
        </p:nvSpPr>
        <p:spPr>
          <a:xfrm>
            <a:off x="5179197" y="46645"/>
            <a:ext cx="3964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https://</a:t>
            </a:r>
            <a:r>
              <a:rPr lang="en-GB" sz="1600" dirty="0" err="1"/>
              <a:t>imgs.xkcd.com</a:t>
            </a:r>
            <a:r>
              <a:rPr lang="en-GB" sz="1600" dirty="0"/>
              <a:t>/comics/</a:t>
            </a:r>
            <a:r>
              <a:rPr lang="en-GB" sz="1600" dirty="0" err="1"/>
              <a:t>significant.png</a:t>
            </a:r>
            <a:endParaRPr lang="en-US" sz="1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83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B6B4A-4CB5-9A97-F649-335F2C52C8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FD1C4DE4-345A-FA35-A62F-1FD9121BC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F0CA5-2F1A-B6B4-AC9D-4A6903CF8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4E770-4918-FC58-6B5E-36117D00D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C827E0-5BF3-D9B5-D3D5-0D25C2570F3E}"/>
              </a:ext>
            </a:extLst>
          </p:cNvPr>
          <p:cNvSpPr txBox="1"/>
          <p:nvPr/>
        </p:nvSpPr>
        <p:spPr>
          <a:xfrm>
            <a:off x="3460253" y="138524"/>
            <a:ext cx="2223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sheet 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900749-00F6-0540-9116-4B6D9265B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981" y="3289535"/>
            <a:ext cx="4793137" cy="23752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5CA328-19D1-95F7-B51C-43D35A53E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23" y="3289535"/>
            <a:ext cx="4037553" cy="24687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2A5F33-FB01-BFD6-F821-A7F2534F5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882" y="683090"/>
            <a:ext cx="8730236" cy="216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20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C3D911-5269-EE41-DE7B-1146B2F15B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1EB79F5-44A0-D515-A12D-4D3A32640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165" y="245327"/>
            <a:ext cx="7772400" cy="6082384"/>
          </a:xfrm>
          <a:prstGeom prst="rect">
            <a:avLst/>
          </a:prstGeom>
        </p:spPr>
      </p:pic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416D3172-0937-2491-73F8-F2CAC48A6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DA433F-28E7-400E-E00E-7DF4D40C3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7F890C-B6C6-A14A-ADA8-EEED30AE3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14FECC-EF43-C6A8-6FAF-376AF135301E}"/>
              </a:ext>
            </a:extLst>
          </p:cNvPr>
          <p:cNvSpPr txBox="1"/>
          <p:nvPr/>
        </p:nvSpPr>
        <p:spPr>
          <a:xfrm>
            <a:off x="278780" y="245327"/>
            <a:ext cx="1222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(cont.)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C9B850-9AF0-F735-2443-6DA597119BF9}"/>
              </a:ext>
            </a:extLst>
          </p:cNvPr>
          <p:cNvSpPr/>
          <p:nvPr/>
        </p:nvSpPr>
        <p:spPr>
          <a:xfrm>
            <a:off x="1501551" y="78059"/>
            <a:ext cx="3784127" cy="825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69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A07C3B-D53D-5AA3-90D4-2A0F8FB9A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242312B-C62E-0C95-6A3C-E78F26877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13" y="2173527"/>
            <a:ext cx="7772400" cy="2510946"/>
          </a:xfrm>
          <a:prstGeom prst="rect">
            <a:avLst/>
          </a:prstGeom>
        </p:spPr>
      </p:pic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A3185B45-7713-7743-BA4C-789712D7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C82ACA-3053-7793-0FB2-DC256FB62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AA9ECE-5791-E121-4332-7C11E9E19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10BC12-20B3-5148-9CBB-47739ADC1FF8}"/>
              </a:ext>
            </a:extLst>
          </p:cNvPr>
          <p:cNvSpPr txBox="1"/>
          <p:nvPr/>
        </p:nvSpPr>
        <p:spPr>
          <a:xfrm>
            <a:off x="242515" y="27878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DDF47D-9C72-B980-26CF-1439290D7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44" y="896445"/>
            <a:ext cx="8857669" cy="11443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10CA44-54B0-8379-A3B0-9B0728DA39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1870" y="3640873"/>
            <a:ext cx="2871594" cy="9783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A9A9A9-AB5B-0EA6-C81E-3AACEFF966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546" y="5140711"/>
            <a:ext cx="2599867" cy="61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06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AE8038-C697-7C22-81A9-1C050E2BF0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60E4161F-0154-8F0E-82F6-5BA118AE6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DE5632-69F1-BE36-DC69-34AADF1FF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F0F17-A607-7670-73ED-4277DD1F7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D11682-98CB-3202-33C0-E84E7B18A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52599"/>
            <a:ext cx="7772400" cy="615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54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AB3AED-C592-4F3C-4931-2EC0AB485C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49B3BB05-476D-D4BB-9539-B90480EDB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58C53-36D5-78F6-F178-06F7C6FA9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4AD71-E1B4-A741-AB99-7C75CC01E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A4AE83-1F6C-2E30-95BE-EEA30DC1A216}"/>
              </a:ext>
            </a:extLst>
          </p:cNvPr>
          <p:cNvSpPr txBox="1"/>
          <p:nvPr/>
        </p:nvSpPr>
        <p:spPr>
          <a:xfrm>
            <a:off x="101600" y="100361"/>
            <a:ext cx="41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1E8BBE-F371-D5D7-A81F-BD0DE1C7B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608" y="562026"/>
            <a:ext cx="8657505" cy="22682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3D6D05-9941-2EDE-130C-96338B0AE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400" y="3061849"/>
            <a:ext cx="6208713" cy="288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08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2CA021-1DD8-6539-435F-7F4D4F48F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BBB942F7-2D16-8C98-9638-30D0EDCE3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04F0D4-016E-05C6-A484-C2ACA1E9A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62D7B-5B3F-AC7B-8F27-CD7253ADA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41051B-285E-1F82-F1F7-BB599B399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484" y="345688"/>
            <a:ext cx="8109032" cy="570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56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+mn-lt"/>
              </a:rPr>
              <a:t>Statistical Data Analysis / discussion slides week 6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+mn-lt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+mn-lt"/>
              </a:rPr>
              <a:t>G. Cowan / RHUL Physics</a:t>
            </a:r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1195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Software for Machine Learning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1429" y="811755"/>
            <a:ext cx="7891904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will practice ML with the Python package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scikit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-learn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/>
              </a:rPr>
              <a:t>		</a:t>
            </a:r>
            <a:r>
              <a:rPr lang="en-US" sz="2000" b="1" dirty="0" err="1">
                <a:solidFill>
                  <a:srgbClr val="000000"/>
                </a:solidFill>
                <a:latin typeface="Courier New"/>
                <a:cs typeface="Courier New"/>
              </a:rPr>
              <a:t>scikit-learn.org</a:t>
            </a:r>
            <a:r>
              <a:rPr lang="en-US" sz="2000" b="1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←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software, docs, example code</a:t>
            </a:r>
          </a:p>
          <a:p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scikit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-learn built on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matplotlib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so you need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5751" y="2359264"/>
            <a:ext cx="348044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Calibri"/>
                <a:cs typeface="Calibri"/>
              </a:rPr>
              <a:t>import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/>
                <a:cs typeface="Calibri"/>
              </a:rPr>
              <a:t>scipy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 as </a:t>
            </a:r>
            <a:r>
              <a:rPr lang="en-US" sz="2000" dirty="0" err="1">
                <a:solidFill>
                  <a:srgbClr val="000000"/>
                </a:solidFill>
                <a:latin typeface="Calibri"/>
                <a:cs typeface="Calibri"/>
              </a:rPr>
              <a:t>sp</a:t>
            </a:r>
            <a:endParaRPr lang="en-US" sz="2000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2000" dirty="0">
                <a:solidFill>
                  <a:srgbClr val="C0504D"/>
                </a:solidFill>
                <a:latin typeface="Calibri"/>
                <a:cs typeface="Calibri"/>
              </a:rPr>
              <a:t>import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/>
                <a:cs typeface="Calibri"/>
              </a:rPr>
              <a:t>numpy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 as </a:t>
            </a:r>
            <a:r>
              <a:rPr lang="en-US" sz="2000" dirty="0" err="1">
                <a:solidFill>
                  <a:srgbClr val="000000"/>
                </a:solidFill>
                <a:latin typeface="Calibri"/>
                <a:cs typeface="Calibri"/>
              </a:rPr>
              <a:t>np</a:t>
            </a:r>
            <a:endParaRPr lang="en-US" sz="2000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2000" dirty="0">
                <a:solidFill>
                  <a:srgbClr val="C0504D"/>
                </a:solidFill>
                <a:latin typeface="Calibri"/>
                <a:cs typeface="Calibri"/>
              </a:rPr>
              <a:t>import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/>
                <a:cs typeface="Calibri"/>
              </a:rPr>
              <a:t>matplotlib</a:t>
            </a:r>
            <a:endParaRPr lang="en-US" sz="2000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2000" dirty="0">
                <a:solidFill>
                  <a:srgbClr val="C0504D"/>
                </a:solidFill>
                <a:latin typeface="Calibri"/>
                <a:cs typeface="Calibri"/>
              </a:rPr>
              <a:t>import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/>
                <a:cs typeface="Calibri"/>
              </a:rPr>
              <a:t>matplotlib.pyplot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 as </a:t>
            </a:r>
            <a:r>
              <a:rPr lang="en-US" sz="2000" dirty="0" err="1">
                <a:solidFill>
                  <a:srgbClr val="000000"/>
                </a:solidFill>
                <a:latin typeface="Calibri"/>
                <a:cs typeface="Calibri"/>
              </a:rPr>
              <a:t>plt</a:t>
            </a:r>
            <a:endParaRPr lang="en-US" sz="20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5752" y="3721016"/>
            <a:ext cx="6394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then you import the needed classifier(s), e.g.,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4394" y="4218573"/>
            <a:ext cx="55835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504D"/>
                </a:solidFill>
                <a:latin typeface="Calibri"/>
                <a:cs typeface="Calibri"/>
              </a:rPr>
              <a:t>from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/>
                <a:cs typeface="Calibri"/>
              </a:rPr>
              <a:t>sklearn.neural_network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C0504D"/>
                </a:solidFill>
                <a:latin typeface="Calibri"/>
                <a:cs typeface="Calibri"/>
              </a:rPr>
              <a:t>import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/>
                <a:cs typeface="Calibri"/>
              </a:rPr>
              <a:t>MLPClassifier</a:t>
            </a:r>
            <a:endParaRPr lang="en-US" sz="20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1004" y="4672399"/>
            <a:ext cx="815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 list of the various classifiers in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scikit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-learn see the docs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scikit-learn.org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also a very useful sample program: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3158" y="5567807"/>
            <a:ext cx="7294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Courier New"/>
                <a:cs typeface="Courier New"/>
              </a:rPr>
              <a:t>http://</a:t>
            </a:r>
            <a:r>
              <a:rPr lang="en-US" sz="2000" b="1" dirty="0" err="1">
                <a:solidFill>
                  <a:srgbClr val="000000"/>
                </a:solidFill>
                <a:latin typeface="Courier New"/>
                <a:cs typeface="Courier New"/>
              </a:rPr>
              <a:t>scikit-learn.org</a:t>
            </a:r>
            <a:r>
              <a:rPr lang="en-US" sz="2000" b="1" dirty="0">
                <a:solidFill>
                  <a:srgbClr val="000000"/>
                </a:solidFill>
                <a:latin typeface="Courier New"/>
                <a:cs typeface="Courier New"/>
              </a:rPr>
              <a:t>/stable/</a:t>
            </a:r>
            <a:r>
              <a:rPr lang="en-US" sz="2000" b="1" dirty="0" err="1">
                <a:solidFill>
                  <a:srgbClr val="000000"/>
                </a:solidFill>
                <a:latin typeface="Courier New"/>
                <a:cs typeface="Courier New"/>
              </a:rPr>
              <a:t>auto_examples</a:t>
            </a:r>
            <a:r>
              <a:rPr lang="en-US" sz="2000" b="1" dirty="0">
                <a:solidFill>
                  <a:srgbClr val="000000"/>
                </a:solidFill>
                <a:latin typeface="Courier New"/>
                <a:cs typeface="Courier New"/>
              </a:rPr>
              <a:t>/classification/</a:t>
            </a:r>
            <a:r>
              <a:rPr lang="en-US" sz="2000" b="1" dirty="0" err="1">
                <a:solidFill>
                  <a:srgbClr val="000000"/>
                </a:solidFill>
                <a:latin typeface="Courier New"/>
                <a:cs typeface="Courier New"/>
              </a:rPr>
              <a:t>plot_classifier_comparison.html</a:t>
            </a:r>
            <a:endParaRPr lang="en-US" sz="2400" dirty="0">
              <a:solidFill>
                <a:srgbClr val="0000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1865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288" y="4123816"/>
            <a:ext cx="3351558" cy="2520000"/>
          </a:xfrm>
          <a:prstGeom prst="rect">
            <a:avLst/>
          </a:prstGeom>
        </p:spPr>
      </p:pic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+mn-lt"/>
              </a:rPr>
              <a:t>Statistical Data Analysis / discussion slides week 6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+mn-lt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+mn-lt"/>
              </a:rPr>
              <a:t>G. Cowan / RHUL Physics</a:t>
            </a:r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1195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  the data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198" y="636275"/>
            <a:ext cx="78394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will do an example with data corresponding to events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two types:  signal 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blue) and background 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red).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60" y="1568740"/>
            <a:ext cx="3364200" cy="252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9407" y="1552461"/>
            <a:ext cx="3365637" cy="2520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83076" y="4224726"/>
            <a:ext cx="44251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event is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characterised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3 quantities:  </a:t>
            </a:r>
            <a:r>
              <a:rPr lang="en-US" sz="2400" b="1" i="1" dirty="0">
                <a:solidFill>
                  <a:srgbClr val="0070C0"/>
                </a:solidFill>
                <a:latin typeface="Times New Roman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 = (</a:t>
            </a:r>
            <a:r>
              <a:rPr lang="en-US" sz="2400" i="1" dirty="0">
                <a:solidFill>
                  <a:srgbClr val="0070C0"/>
                </a:solidFill>
                <a:latin typeface="Times New Roman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, </a:t>
            </a:r>
            <a:r>
              <a:rPr lang="en-US" sz="2400" i="1" dirty="0">
                <a:solidFill>
                  <a:srgbClr val="0070C0"/>
                </a:solidFill>
                <a:latin typeface="Times New Roman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/>
              </a:rPr>
              <a:t>2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, </a:t>
            </a:r>
            <a:r>
              <a:rPr lang="en-US" sz="2400" i="1" dirty="0">
                <a:solidFill>
                  <a:srgbClr val="0070C0"/>
                </a:solidFill>
                <a:latin typeface="Times New Roman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/>
              </a:rPr>
              <a:t>3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).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Components are correlated.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have 1000 events each of signal and background.</a:t>
            </a:r>
          </a:p>
        </p:txBody>
      </p:sp>
    </p:spTree>
    <p:extLst>
      <p:ext uri="{BB962C8B-B14F-4D97-AF65-F5344CB8AC3E}">
        <p14:creationId xmlns:p14="http://schemas.microsoft.com/office/powerpoint/2010/main" val="256166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8961</TotalTime>
  <Words>1190</Words>
  <Application>Microsoft Macintosh PowerPoint</Application>
  <PresentationFormat>On-screen Show (4:3)</PresentationFormat>
  <Paragraphs>141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ＭＳ Ｐゴシック</vt:lpstr>
      <vt:lpstr>Arial</vt:lpstr>
      <vt:lpstr>Calibri</vt:lpstr>
      <vt:lpstr>Courier New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128</cp:revision>
  <dcterms:created xsi:type="dcterms:W3CDTF">2020-05-18T17:44:39Z</dcterms:created>
  <dcterms:modified xsi:type="dcterms:W3CDTF">2024-11-03T17:49:22Z</dcterms:modified>
</cp:coreProperties>
</file>