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1182" r:id="rId2"/>
    <p:sldId id="1271" r:id="rId3"/>
    <p:sldId id="1272" r:id="rId4"/>
    <p:sldId id="1273" r:id="rId5"/>
    <p:sldId id="1274" r:id="rId6"/>
    <p:sldId id="1275" r:id="rId7"/>
    <p:sldId id="1276" r:id="rId8"/>
    <p:sldId id="1277" r:id="rId9"/>
    <p:sldId id="1504" r:id="rId10"/>
    <p:sldId id="1509" r:id="rId11"/>
    <p:sldId id="1510" r:id="rId12"/>
    <p:sldId id="1511" r:id="rId13"/>
    <p:sldId id="1512" r:id="rId14"/>
    <p:sldId id="1498" r:id="rId15"/>
    <p:sldId id="1433" r:id="rId16"/>
    <p:sldId id="1437" r:id="rId17"/>
    <p:sldId id="1487" r:id="rId18"/>
    <p:sldId id="1488" r:id="rId19"/>
    <p:sldId id="1489" r:id="rId20"/>
    <p:sldId id="1490" r:id="rId21"/>
    <p:sldId id="1491" r:id="rId22"/>
    <p:sldId id="1492" r:id="rId23"/>
    <p:sldId id="1493" r:id="rId24"/>
    <p:sldId id="1494" r:id="rId25"/>
    <p:sldId id="1496" r:id="rId26"/>
    <p:sldId id="1497" r:id="rId27"/>
    <p:sldId id="1499" r:id="rId28"/>
    <p:sldId id="1500" r:id="rId29"/>
    <p:sldId id="1501" r:id="rId30"/>
    <p:sldId id="1502" r:id="rId31"/>
    <p:sldId id="1503" r:id="rId3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4"/>
    <p:restoredTop sz="93521"/>
  </p:normalViewPr>
  <p:slideViewPr>
    <p:cSldViewPr snapToGrid="0" snapToObjects="1">
      <p:cViewPr varScale="1">
        <p:scale>
          <a:sx n="115" d="100"/>
          <a:sy n="115" d="100"/>
        </p:scale>
        <p:origin x="1616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8A0AD8A-6175-BA45-B7A6-2C3707D77F72}" type="datetimeFigureOut">
              <a:rPr lang="en-US"/>
              <a:pPr>
                <a:defRPr/>
              </a:pPr>
              <a:t>11/18/24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8ACD9B0-D231-FE49-81CB-64F8C3634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97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85BA98-68FF-844C-BF25-1E2D4E0C9AB9}" type="datetimeFigureOut">
              <a:rPr lang="en-US"/>
              <a:pPr>
                <a:defRPr/>
              </a:pPr>
              <a:t>11/18/24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56549BF-B062-CB42-8684-FA34A4C9B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54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62480" y="6480175"/>
            <a:ext cx="5628640" cy="365125"/>
          </a:xfrm>
        </p:spPr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Statistical Data Analysis / discussion slides week 8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0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9920" y="6480175"/>
            <a:ext cx="619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Statistical Data Analysis / discussion slides week 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4513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2BA2C1-ED4F-8E4D-98C5-E3F481D6C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p.rhul.ac.uk/~cowan/ph3010/statistics/2020/ph3010_stat.pdf" TargetMode="External"/><Relationship Id="rId2" Type="http://schemas.openxmlformats.org/officeDocument/2006/relationships/hyperlink" Target="http://www.pp.rhul.ac.uk/~cowan/ph3010/statistics/2020/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pp.rhul.ac.uk/~cowan/stat/root/simpleFit/simpleFit.C" TargetMode="External"/><Relationship Id="rId4" Type="http://schemas.openxmlformats.org/officeDocument/2006/relationships/hyperlink" Target="http://www.pp.rhul.ac.uk/~cowan/ph3010/statistics/2020/simpleFit.py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8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Statistical Data Analysis</a:t>
            </a:r>
            <a:b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</a:br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Discussion notes – week 8 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FD0ABA72-ABE2-5B45-BE6A-4565148DB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013" y="2205038"/>
            <a:ext cx="5389296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Problem sheet 5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Example of Least Squares for averaging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Comments on multiple regression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Least Squares with constraints</a:t>
            </a:r>
          </a:p>
        </p:txBody>
      </p:sp>
    </p:spTree>
    <p:extLst>
      <p:ext uri="{BB962C8B-B14F-4D97-AF65-F5344CB8AC3E}">
        <p14:creationId xmlns:p14="http://schemas.microsoft.com/office/powerpoint/2010/main" val="364664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7467EE-B172-7AE9-9D96-E9A73DF423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410334F5-A1F0-E288-8D6D-BF7F9F036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07A916-025B-6918-C2BA-5982F197B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D1E56-CE75-CA5F-0217-E763D3A62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8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40F6E68-AA60-62A3-544F-B90070A572C5}"/>
              </a:ext>
            </a:extLst>
          </p:cNvPr>
          <p:cNvSpPr txBox="1">
            <a:spLocks noChangeArrowheads="1"/>
          </p:cNvSpPr>
          <p:nvPr/>
        </p:nvSpPr>
        <p:spPr>
          <a:xfrm>
            <a:off x="157163" y="271463"/>
            <a:ext cx="8842375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LS averaging (cont.)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E53B87-DEDF-D65F-C242-1C7F835C2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010" y="1760070"/>
            <a:ext cx="7772400" cy="44752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BA1561-0B8E-F6B9-8369-511DA52BDEEB}"/>
              </a:ext>
            </a:extLst>
          </p:cNvPr>
          <p:cNvSpPr txBox="1"/>
          <p:nvPr/>
        </p:nvSpPr>
        <p:spPr>
          <a:xfrm>
            <a:off x="568712" y="1048215"/>
            <a:ext cx="3051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 LS estimator for </a:t>
            </a: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λ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09668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86CEA6-46E0-6A38-DE98-0FB8A852B0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F225F367-89BF-7ED1-8754-0F13EC692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C85CDD-983F-E890-D25E-CEAE1407A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53155B-E1B9-609D-1744-A8D8A9AA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8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BD0EFF6-1474-DAC6-EF68-9577451E339A}"/>
              </a:ext>
            </a:extLst>
          </p:cNvPr>
          <p:cNvSpPr txBox="1">
            <a:spLocks noChangeArrowheads="1"/>
          </p:cNvSpPr>
          <p:nvPr/>
        </p:nvSpPr>
        <p:spPr>
          <a:xfrm>
            <a:off x="157163" y="271463"/>
            <a:ext cx="8842375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LS averaging (cont.)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57C69E-E46B-E4DA-090B-28FF77DE4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91098"/>
            <a:ext cx="7772400" cy="34758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BA94E4-A64B-15E7-B26E-0158ABB65EE5}"/>
              </a:ext>
            </a:extLst>
          </p:cNvPr>
          <p:cNvSpPr txBox="1"/>
          <p:nvPr/>
        </p:nvSpPr>
        <p:spPr>
          <a:xfrm>
            <a:off x="791737" y="1115122"/>
            <a:ext cx="3858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 variance of LS estimator:</a:t>
            </a:r>
          </a:p>
        </p:txBody>
      </p:sp>
    </p:spTree>
    <p:extLst>
      <p:ext uri="{BB962C8B-B14F-4D97-AF65-F5344CB8AC3E}">
        <p14:creationId xmlns:p14="http://schemas.microsoft.com/office/powerpoint/2010/main" val="338241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277252-A43C-8885-3B8F-8913BFB98E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EB53DC6C-310E-A3E7-889E-2085862D6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40D873-FB8D-1E1C-6864-03B78DCFE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87139D-F298-C93B-39F4-10F612D96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8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E80A44E-1BB7-6137-8784-BCC9F142BD0C}"/>
              </a:ext>
            </a:extLst>
          </p:cNvPr>
          <p:cNvSpPr txBox="1">
            <a:spLocks noChangeArrowheads="1"/>
          </p:cNvSpPr>
          <p:nvPr/>
        </p:nvSpPr>
        <p:spPr>
          <a:xfrm>
            <a:off x="157163" y="271463"/>
            <a:ext cx="8842375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LS averaging (cont.)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BAE64A-CCC8-991F-394B-333683F49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60789"/>
            <a:ext cx="7772400" cy="35936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E21132-0897-8648-1EC1-DD8214D97F9D}"/>
              </a:ext>
            </a:extLst>
          </p:cNvPr>
          <p:cNvSpPr txBox="1"/>
          <p:nvPr/>
        </p:nvSpPr>
        <p:spPr>
          <a:xfrm>
            <a:off x="914400" y="1003610"/>
            <a:ext cx="71061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Illustrate graphical method for variance of LS estimator;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explain how to find p-value for goodness-of-fit.</a:t>
            </a:r>
          </a:p>
        </p:txBody>
      </p:sp>
    </p:spTree>
    <p:extLst>
      <p:ext uri="{BB962C8B-B14F-4D97-AF65-F5344CB8AC3E}">
        <p14:creationId xmlns:p14="http://schemas.microsoft.com/office/powerpoint/2010/main" val="382074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17DCDA-95DC-5D08-1153-05462A8984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498F7A25-BB37-371B-84B4-30636753C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640C5A-0F1D-4DFA-24A5-6552E9850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9F5F87-288D-6B1C-FECD-FDCB3C9C2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8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5C64871-4F68-4E1A-642C-CE621AE6123E}"/>
              </a:ext>
            </a:extLst>
          </p:cNvPr>
          <p:cNvSpPr txBox="1">
            <a:spLocks noChangeArrowheads="1"/>
          </p:cNvSpPr>
          <p:nvPr/>
        </p:nvSpPr>
        <p:spPr>
          <a:xfrm>
            <a:off x="157163" y="271463"/>
            <a:ext cx="8842375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LS averaging (cont.)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9C3D7D-7F67-A6D0-876C-BE2AA57C1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985" y="1581156"/>
            <a:ext cx="7772400" cy="43930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F7B88C5-6A31-FC8E-7715-B0BF20320741}"/>
              </a:ext>
            </a:extLst>
          </p:cNvPr>
          <p:cNvSpPr txBox="1"/>
          <p:nvPr/>
        </p:nvSpPr>
        <p:spPr>
          <a:xfrm>
            <a:off x="903249" y="1070517"/>
            <a:ext cx="3034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 ”BLUE” estimator:</a:t>
            </a:r>
          </a:p>
        </p:txBody>
      </p:sp>
    </p:spTree>
    <p:extLst>
      <p:ext uri="{BB962C8B-B14F-4D97-AF65-F5344CB8AC3E}">
        <p14:creationId xmlns:p14="http://schemas.microsoft.com/office/powerpoint/2010/main" val="292467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8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53BD5A0-C9F2-E347-846D-A720206284B4}"/>
              </a:ext>
            </a:extLst>
          </p:cNvPr>
          <p:cNvSpPr txBox="1">
            <a:spLocks noChangeArrowheads="1"/>
          </p:cNvSpPr>
          <p:nvPr/>
        </p:nvSpPr>
        <p:spPr>
          <a:xfrm>
            <a:off x="157163" y="271463"/>
            <a:ext cx="8842375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Simple Least Squares fits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E9FED8-EB0E-ADAC-4CAB-20D26D84A356}"/>
              </a:ext>
            </a:extLst>
          </p:cNvPr>
          <p:cNvSpPr txBox="1"/>
          <p:nvPr/>
        </p:nvSpPr>
        <p:spPr>
          <a:xfrm>
            <a:off x="533400" y="1001485"/>
            <a:ext cx="8494713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simple way to do least squares curve fitting is with the python routine </a:t>
            </a:r>
            <a:r>
              <a:rPr lang="en-US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curve_fit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an introduction to this see the the </a:t>
            </a:r>
            <a:r>
              <a:rPr lang="en-GB" sz="2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materials</a:t>
            </a:r>
            <a:r>
              <a:rPr lang="en-GB" sz="2400" dirty="0">
                <a:solidFill>
                  <a:srgbClr val="0070C0"/>
                </a:solidFill>
              </a:rPr>
              <a:t> from RHUL's year-3 </a:t>
            </a:r>
            <a:r>
              <a:rPr lang="en-GB" sz="2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introduction to statistics</a:t>
            </a:r>
            <a:r>
              <a:rPr lang="en-GB" sz="2400" dirty="0">
                <a:solidFill>
                  <a:srgbClr val="0070C0"/>
                </a:solidFill>
              </a:rPr>
              <a:t>.</a:t>
            </a:r>
          </a:p>
          <a:p>
            <a:pPr algn="l">
              <a:spcAft>
                <a:spcPts val="1200"/>
              </a:spcAft>
            </a:pPr>
            <a:r>
              <a:rPr lang="en-GB" sz="2400" dirty="0">
                <a:solidFill>
                  <a:srgbClr val="0070C0"/>
                </a:solidFill>
              </a:rPr>
              <a:t>This includes a short program </a:t>
            </a:r>
            <a:r>
              <a:rPr lang="en-GB" sz="24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simpleFit.py</a:t>
            </a:r>
            <a:r>
              <a:rPr lang="en-GB" sz="2400" dirty="0">
                <a:solidFill>
                  <a:srgbClr val="0070C0"/>
                </a:solidFill>
              </a:rPr>
              <a:t> for doing least-squares fits; also a root/C++ version </a:t>
            </a:r>
            <a:r>
              <a:rPr lang="en-GB" sz="24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simpleFit.C</a:t>
            </a:r>
            <a:r>
              <a:rPr lang="en-GB" sz="2400" dirty="0">
                <a:solidFill>
                  <a:srgbClr val="0070C0"/>
                </a:solidFill>
              </a:rPr>
              <a:t>.</a:t>
            </a:r>
            <a:br>
              <a:rPr lang="en-GB" sz="2400" dirty="0">
                <a:solidFill>
                  <a:srgbClr val="0070C0"/>
                </a:solidFill>
              </a:rPr>
            </a:b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79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8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AC8CADD-B2DE-B84B-A9EB-3C6539DDE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405" y="19516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Fitting the parameters with Python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8AC45D-D93F-0A4A-BAB6-5D3E71EC8517}"/>
              </a:ext>
            </a:extLst>
          </p:cNvPr>
          <p:cNvSpPr txBox="1"/>
          <p:nvPr/>
        </p:nvSpPr>
        <p:spPr>
          <a:xfrm>
            <a:off x="583004" y="978144"/>
            <a:ext cx="662610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routine </a:t>
            </a:r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routine </a:t>
            </a:r>
            <a:r>
              <a:rPr lang="en-US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curve_fit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from </a:t>
            </a:r>
            <a:r>
              <a:rPr lang="en-US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scipy.optimize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can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 LS estimators numerically.   To use it you need: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EA7879-3857-D346-8CA5-6643C799A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537" y="2009365"/>
            <a:ext cx="6172200" cy="8509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74BE034-90E9-5440-904D-22CF5B149C5E}"/>
              </a:ext>
            </a:extLst>
          </p:cNvPr>
          <p:cNvSpPr txBox="1"/>
          <p:nvPr/>
        </p:nvSpPr>
        <p:spPr>
          <a:xfrm>
            <a:off x="517364" y="3167342"/>
            <a:ext cx="7952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need to define the fit function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l-GR" sz="1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e.g., a straight line: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14AABFA-2D2A-7842-B12A-3DF565D24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525" y="3813193"/>
            <a:ext cx="49403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8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8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93A573-7195-264B-85D6-0A31D4BA3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273" y="1675542"/>
            <a:ext cx="7589691" cy="90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5F0CCB0-CF52-E443-ACA7-2541E3E135F1}"/>
              </a:ext>
            </a:extLst>
          </p:cNvPr>
          <p:cNvSpPr txBox="1"/>
          <p:nvPr/>
        </p:nvSpPr>
        <p:spPr>
          <a:xfrm>
            <a:off x="564394" y="768313"/>
            <a:ext cx="75328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data values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to be in the form of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NumPy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arrays,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D27059-8108-3E4C-B776-A3E3123522AC}"/>
              </a:ext>
            </a:extLst>
          </p:cNvPr>
          <p:cNvSpPr txBox="1"/>
          <p:nvPr/>
        </p:nvSpPr>
        <p:spPr>
          <a:xfrm>
            <a:off x="595753" y="2712620"/>
            <a:ext cx="6179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Start values of the parameters can be specified: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A8E6CC8-ED0E-1D4C-A774-E348D72807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8670" y="3259356"/>
            <a:ext cx="3831053" cy="4679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D3E8F5B-F1D9-2D40-8CED-BA13AF356F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044" y="4457768"/>
            <a:ext cx="8207984" cy="43199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85F168B-7F9C-984E-BF4C-1BC8956EDEF5}"/>
              </a:ext>
            </a:extLst>
          </p:cNvPr>
          <p:cNvSpPr txBox="1"/>
          <p:nvPr/>
        </p:nvSpPr>
        <p:spPr>
          <a:xfrm>
            <a:off x="470324" y="3872932"/>
            <a:ext cx="7866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find the parameter values that minimize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call </a:t>
            </a:r>
            <a:r>
              <a:rPr lang="en-US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curve_fit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77CD17-76CA-B74D-962D-E35D12E712EC}"/>
              </a:ext>
            </a:extLst>
          </p:cNvPr>
          <p:cNvSpPr txBox="1"/>
          <p:nvPr/>
        </p:nvSpPr>
        <p:spPr>
          <a:xfrm>
            <a:off x="423296" y="4939167"/>
            <a:ext cx="7859331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Returns estimators and covariance matrix as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NumPy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arrays.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</a:t>
            </a:r>
            <a:r>
              <a:rPr lang="en-US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absolute_sigma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=True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the fit errors (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matrix) to have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desired interpretation.</a:t>
            </a: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E2BD8D05-E576-E147-AE14-128B6D846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405" y="13244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Fitting the parameters with Python (2)</a:t>
            </a:r>
          </a:p>
        </p:txBody>
      </p:sp>
    </p:spTree>
    <p:extLst>
      <p:ext uri="{BB962C8B-B14F-4D97-AF65-F5344CB8AC3E}">
        <p14:creationId xmlns:p14="http://schemas.microsoft.com/office/powerpoint/2010/main" val="408621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8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84258BE-ADB2-0841-8A5E-CEEFDFB7E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405" y="240523"/>
            <a:ext cx="8252264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Brief intro to multiple regression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F0640B-744D-6B4E-A057-171A80D7417D}"/>
              </a:ext>
            </a:extLst>
          </p:cNvPr>
          <p:cNvSpPr txBox="1"/>
          <p:nvPr/>
        </p:nvSpPr>
        <p:spPr>
          <a:xfrm>
            <a:off x="326571" y="881743"/>
            <a:ext cx="5562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Multiple regression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can be seen as an extension of curve fitting to the case where the variable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replaced by a multi-dimensional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e.g., fitting a surface.  Here suppose the data are points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1,...,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(no error bars) and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usually a random variable, often called the explanatory or predictor variable.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C25C33-FCB3-CB4D-AB83-C1EADD9BB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6554" y="1077685"/>
            <a:ext cx="2935142" cy="31133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4FDB911-8EA5-1942-82A8-5EC461CC5307}"/>
              </a:ext>
            </a:extLst>
          </p:cNvPr>
          <p:cNvSpPr txBox="1"/>
          <p:nvPr/>
        </p:nvSpPr>
        <p:spPr>
          <a:xfrm>
            <a:off x="6240455" y="0"/>
            <a:ext cx="29470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http://www-</a:t>
            </a:r>
            <a:r>
              <a:rPr lang="en-GB" sz="1400" dirty="0" err="1"/>
              <a:t>bcf.usc.edu</a:t>
            </a:r>
            <a:r>
              <a:rPr lang="en-GB" sz="1400" dirty="0"/>
              <a:t>/~</a:t>
            </a:r>
            <a:r>
              <a:rPr lang="en-GB" sz="1400" dirty="0" err="1"/>
              <a:t>gareth</a:t>
            </a:r>
            <a:r>
              <a:rPr lang="en-GB" sz="1400" dirty="0"/>
              <a:t>/ISL/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484668-04DD-2347-A8BC-5DA556FAFA7B}"/>
              </a:ext>
            </a:extLst>
          </p:cNvPr>
          <p:cNvSpPr txBox="1"/>
          <p:nvPr/>
        </p:nvSpPr>
        <p:spPr>
          <a:xfrm>
            <a:off x="293915" y="4256315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Equivalently, we can view it as an extension to classification with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discrete class label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0, 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replaced by a continuous target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(and in this context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can also be called the feature vector).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813864-C0C6-024C-9527-C54F437961C5}"/>
              </a:ext>
            </a:extLst>
          </p:cNvPr>
          <p:cNvSpPr txBox="1"/>
          <p:nvPr/>
        </p:nvSpPr>
        <p:spPr>
          <a:xfrm>
            <a:off x="261259" y="5584371"/>
            <a:ext cx="7913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*Note the term ”multivariate” regression refers to a vector target variable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; here we treat only scalar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236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E86285-B759-374E-83B9-FEB62EEE9441}"/>
              </a:ext>
            </a:extLst>
          </p:cNvPr>
          <p:cNvSpPr txBox="1"/>
          <p:nvPr/>
        </p:nvSpPr>
        <p:spPr>
          <a:xfrm>
            <a:off x="979715" y="337458"/>
            <a:ext cx="70929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Target (fit) function and loss function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02A1ED-8D5C-7845-8F7C-A2D59CD6ACC0}"/>
              </a:ext>
            </a:extLst>
          </p:cNvPr>
          <p:cNvSpPr txBox="1"/>
          <p:nvPr/>
        </p:nvSpPr>
        <p:spPr>
          <a:xfrm>
            <a:off x="424543" y="1055914"/>
            <a:ext cx="86246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in the case of curve fitting, we assume some parametric function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that represents the mean of the target variable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2D72B2-CAB0-984F-89EF-3EDB2CE24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9" y="2072821"/>
            <a:ext cx="2057838" cy="54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FDEDFD-2B28-E84B-AED4-0992F64BB05D}"/>
              </a:ext>
            </a:extLst>
          </p:cNvPr>
          <p:cNvSpPr txBox="1"/>
          <p:nvPr/>
        </p:nvSpPr>
        <p:spPr>
          <a:xfrm>
            <a:off x="424543" y="2764972"/>
            <a:ext cx="7344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a vector of adjustable parameters (“weights”).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3C0348-AAAD-C342-8677-F0D75D80CDEE}"/>
              </a:ext>
            </a:extLst>
          </p:cNvPr>
          <p:cNvSpPr txBox="1"/>
          <p:nvPr/>
        </p:nvSpPr>
        <p:spPr>
          <a:xfrm>
            <a:off x="402771" y="3418114"/>
            <a:ext cx="8319265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have training data consisting of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1,...,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these to determine the weights by minimizing a loss function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(analogous to the </a:t>
            </a:r>
            <a:r>
              <a:rPr lang="el-GR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χ</a:t>
            </a:r>
            <a:r>
              <a:rPr lang="en-US" sz="2400" baseline="30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e.g.,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AAC4648-57A7-744A-A1C1-90A743C21F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2700" y="5040993"/>
            <a:ext cx="3429415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40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6C008D-A274-CC41-A3EE-9FA4ECAB284F}"/>
              </a:ext>
            </a:extLst>
          </p:cNvPr>
          <p:cNvSpPr txBox="1"/>
          <p:nvPr/>
        </p:nvSpPr>
        <p:spPr>
          <a:xfrm>
            <a:off x="2547255" y="326572"/>
            <a:ext cx="33800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Linear regression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D79799-6E88-F241-A52C-F6BADDE8F140}"/>
              </a:ext>
            </a:extLst>
          </p:cNvPr>
          <p:cNvSpPr txBox="1"/>
          <p:nvPr/>
        </p:nvSpPr>
        <p:spPr>
          <a:xfrm>
            <a:off x="370113" y="1066801"/>
            <a:ext cx="47570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linear regression, the fit function is of the form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A81B7D-FD3A-3C41-AE42-E05BC4877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104" y="2116363"/>
            <a:ext cx="2945509" cy="82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4BEE04-2D32-F14B-A392-FB3423CFBF9B}"/>
              </a:ext>
            </a:extLst>
          </p:cNvPr>
          <p:cNvSpPr txBox="1"/>
          <p:nvPr/>
        </p:nvSpPr>
        <p:spPr>
          <a:xfrm>
            <a:off x="315683" y="3189515"/>
            <a:ext cx="47788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 the problem is equivalent to an unweighted least-squares fit of a (hyper-)plane: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F5BCB8-7DA1-0343-BCF7-EE5B66AA33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312" y="1136391"/>
            <a:ext cx="3044000" cy="32287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647C3EA-01B7-C748-80AB-D84CA27CF2A3}"/>
              </a:ext>
            </a:extLst>
          </p:cNvPr>
          <p:cNvSpPr txBox="1"/>
          <p:nvPr/>
        </p:nvSpPr>
        <p:spPr>
          <a:xfrm>
            <a:off x="6654113" y="0"/>
            <a:ext cx="24608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https://</a:t>
            </a:r>
            <a:r>
              <a:rPr lang="en-GB" sz="1400" dirty="0" err="1"/>
              <a:t>www.statlearning.com</a:t>
            </a:r>
            <a:r>
              <a:rPr lang="en-GB" sz="1400" dirty="0"/>
              <a:t>/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B885E4-BF38-2043-9EA1-AB286B8FD6E6}"/>
              </a:ext>
            </a:extLst>
          </p:cNvPr>
          <p:cNvSpPr txBox="1"/>
          <p:nvPr/>
        </p:nvSpPr>
        <p:spPr>
          <a:xfrm>
            <a:off x="337456" y="4604652"/>
            <a:ext cx="8784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be generalized to a nonlinear surface in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-space by transforming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a set of basis functions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),...,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D1DB0E8-09E0-5E95-7ED1-717EF4B5AC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805" y="5369427"/>
            <a:ext cx="3136900" cy="10033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1C3E015-B88D-F8D1-3C50-F7271FB62184}"/>
              </a:ext>
            </a:extLst>
          </p:cNvPr>
          <p:cNvSpPr txBox="1"/>
          <p:nvPr/>
        </p:nvSpPr>
        <p:spPr>
          <a:xfrm>
            <a:off x="4952998" y="5660571"/>
            <a:ext cx="3407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(still linear in the weights)</a:t>
            </a:r>
          </a:p>
        </p:txBody>
      </p:sp>
    </p:spTree>
    <p:extLst>
      <p:ext uri="{BB962C8B-B14F-4D97-AF65-F5344CB8AC3E}">
        <p14:creationId xmlns:p14="http://schemas.microsoft.com/office/powerpoint/2010/main" val="299612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FB6B4A-4CB5-9A97-F649-335F2C52C8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F78FD17-4139-92C9-2857-B6A1D5AF2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80896"/>
            <a:ext cx="8458199" cy="4530435"/>
          </a:xfrm>
          <a:prstGeom prst="rect">
            <a:avLst/>
          </a:prstGeom>
        </p:spPr>
      </p:pic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FD1C4DE4-345A-FA35-A62F-1FD9121BC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F0CA5-2F1A-B6B4-AC9D-4A6903CF8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F4E770-4918-FC58-6B5E-36117D00D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C827E0-5BF3-D9B5-D3D5-0D25C2570F3E}"/>
              </a:ext>
            </a:extLst>
          </p:cNvPr>
          <p:cNvSpPr txBox="1"/>
          <p:nvPr/>
        </p:nvSpPr>
        <p:spPr>
          <a:xfrm>
            <a:off x="3460253" y="138524"/>
            <a:ext cx="2223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 sheet 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3F6194-809F-9BCA-C691-766A7212B3F6}"/>
              </a:ext>
            </a:extLst>
          </p:cNvPr>
          <p:cNvSpPr/>
          <p:nvPr/>
        </p:nvSpPr>
        <p:spPr>
          <a:xfrm>
            <a:off x="413544" y="880896"/>
            <a:ext cx="8458200" cy="4638958"/>
          </a:xfrm>
          <a:prstGeom prst="rect">
            <a:avLst/>
          </a:prstGeom>
          <a:solidFill>
            <a:srgbClr val="FFC000">
              <a:alpha val="25051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20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B0652A-CA7F-2641-AE22-64C4B5FAB771}"/>
              </a:ext>
            </a:extLst>
          </p:cNvPr>
          <p:cNvSpPr txBox="1"/>
          <p:nvPr/>
        </p:nvSpPr>
        <p:spPr>
          <a:xfrm>
            <a:off x="2612571" y="337458"/>
            <a:ext cx="40757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Nonlinear regression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ADE44A-B915-BC4E-AE71-3B6B59E52753}"/>
              </a:ext>
            </a:extLst>
          </p:cNvPr>
          <p:cNvSpPr txBox="1"/>
          <p:nvPr/>
        </p:nvSpPr>
        <p:spPr>
          <a:xfrm>
            <a:off x="424540" y="957943"/>
            <a:ext cx="8479973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Examples of nonlinear regression include: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MLP (multilayer perceptron) regression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Boosted decision tree regression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Support vector regression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MLP regression, as with classification, regard the feature vector as the layer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i.e.,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l-GR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l-GR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node of hidden layer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0F7A6C-374A-1D4C-A1AE-EC62749E1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584" y="4426859"/>
            <a:ext cx="3969000" cy="118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909FF7-172F-774F-998B-D0CCA81C8D8E}"/>
              </a:ext>
            </a:extLst>
          </p:cNvPr>
          <p:cNvSpPr txBox="1"/>
          <p:nvPr/>
        </p:nvSpPr>
        <p:spPr>
          <a:xfrm>
            <a:off x="468086" y="5682343"/>
            <a:ext cx="7330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the activation function (tanh,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relu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sigmoid,...).</a:t>
            </a:r>
          </a:p>
        </p:txBody>
      </p:sp>
    </p:spTree>
    <p:extLst>
      <p:ext uri="{BB962C8B-B14F-4D97-AF65-F5344CB8AC3E}">
        <p14:creationId xmlns:p14="http://schemas.microsoft.com/office/powerpoint/2010/main" val="191585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C6BAF3-2F4D-FA4E-B0F1-C5925E55EE51}"/>
              </a:ext>
            </a:extLst>
          </p:cNvPr>
          <p:cNvSpPr txBox="1"/>
          <p:nvPr/>
        </p:nvSpPr>
        <p:spPr>
          <a:xfrm>
            <a:off x="2503714" y="228601"/>
            <a:ext cx="4469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MLP Regression (cont.)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3FEBBF-375D-1F46-8093-669A0AE8AA34}"/>
              </a:ext>
            </a:extLst>
          </p:cNvPr>
          <p:cNvSpPr txBox="1"/>
          <p:nvPr/>
        </p:nvSpPr>
        <p:spPr>
          <a:xfrm>
            <a:off x="402770" y="1088572"/>
            <a:ext cx="8577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the final layer (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in MLP regression (in contrast to classification), one omits the activation function, i.e.,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8F0646-8892-1E46-A670-7F343C2B7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529" y="2225221"/>
            <a:ext cx="3869115" cy="792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DD4273E-1A37-774E-833E-7709DAB93148}"/>
              </a:ext>
            </a:extLst>
          </p:cNvPr>
          <p:cNvSpPr txBox="1"/>
          <p:nvPr/>
        </p:nvSpPr>
        <p:spPr>
          <a:xfrm>
            <a:off x="391885" y="3233057"/>
            <a:ext cx="804560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l-GR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−1</a:t>
            </a:r>
            <a:r>
              <a:rPr lang="el-GR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the nodes of the last hidden layer (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info on other types of multiple regression see, e.g.,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FB3FCF-FB18-3D44-A87D-F7E698D12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86" y="4459054"/>
            <a:ext cx="8207828" cy="5744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02E60AB-A69C-D845-AD96-F23AF5BECABD}"/>
              </a:ext>
            </a:extLst>
          </p:cNvPr>
          <p:cNvSpPr txBox="1"/>
          <p:nvPr/>
        </p:nvSpPr>
        <p:spPr>
          <a:xfrm>
            <a:off x="373055" y="5007428"/>
            <a:ext cx="24608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https://</a:t>
            </a:r>
            <a:r>
              <a:rPr lang="en-GB" sz="1400" dirty="0" err="1"/>
              <a:t>www.statlearning.com</a:t>
            </a:r>
            <a:r>
              <a:rPr lang="en-GB" sz="1400" dirty="0"/>
              <a:t>/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64E7B5-9F2E-B84F-B1E6-BD891F2484ED}"/>
              </a:ext>
            </a:extLst>
          </p:cNvPr>
          <p:cNvSpPr txBox="1"/>
          <p:nvPr/>
        </p:nvSpPr>
        <p:spPr>
          <a:xfrm>
            <a:off x="381001" y="5867400"/>
            <a:ext cx="4631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the scikit-learn documentation.</a:t>
            </a:r>
          </a:p>
        </p:txBody>
      </p:sp>
    </p:spTree>
    <p:extLst>
      <p:ext uri="{BB962C8B-B14F-4D97-AF65-F5344CB8AC3E}">
        <p14:creationId xmlns:p14="http://schemas.microsoft.com/office/powerpoint/2010/main" val="307097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459B07-C699-8D41-88E4-91E756CD94DC}"/>
              </a:ext>
            </a:extLst>
          </p:cNvPr>
          <p:cNvSpPr txBox="1"/>
          <p:nvPr/>
        </p:nvSpPr>
        <p:spPr>
          <a:xfrm>
            <a:off x="1730828" y="206830"/>
            <a:ext cx="54919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Multiple regression example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579C88-BD52-0E4D-828E-BFCF93AEF55E}"/>
              </a:ext>
            </a:extLst>
          </p:cNvPr>
          <p:cNvSpPr txBox="1"/>
          <p:nvPr/>
        </p:nvSpPr>
        <p:spPr>
          <a:xfrm>
            <a:off x="435428" y="892629"/>
            <a:ext cx="812074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particles with different energies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angles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(or equivalently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− ln tan(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enter a calorimeter and create a particle showers that gives signals in three layers,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as well as an estimate of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of the energy leaks through, with increased leakage for higher energy and more oblique angles (higher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DD974D-6622-BB42-B6DB-48DCE3103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698" y="3369397"/>
            <a:ext cx="7788729" cy="22920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DF2E563-0918-B941-9FD7-FECA586682FB}"/>
              </a:ext>
            </a:extLst>
          </p:cNvPr>
          <p:cNvSpPr txBox="1"/>
          <p:nvPr/>
        </p:nvSpPr>
        <p:spPr>
          <a:xfrm>
            <a:off x="413657" y="5595258"/>
            <a:ext cx="78872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goal is to estimate the target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given feature vectors </a:t>
            </a:r>
          </a:p>
          <a:p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1,...,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training events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059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459B07-C699-8D41-88E4-91E756CD94DC}"/>
              </a:ext>
            </a:extLst>
          </p:cNvPr>
          <p:cNvSpPr txBox="1"/>
          <p:nvPr/>
        </p:nvSpPr>
        <p:spPr>
          <a:xfrm>
            <a:off x="1382486" y="228601"/>
            <a:ext cx="69500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Energy estimate from sum of signals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A1EF41-9265-F848-AF59-E450EE2D85E3}"/>
              </a:ext>
            </a:extLst>
          </p:cNvPr>
          <p:cNvSpPr txBox="1"/>
          <p:nvPr/>
        </p:nvSpPr>
        <p:spPr>
          <a:xfrm>
            <a:off x="489857" y="1186543"/>
            <a:ext cx="6091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Naively, one could try just summing the signals: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D4C3C0-370B-1C4E-BE23-4E993572E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371" y="1148443"/>
            <a:ext cx="1930400" cy="533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31F94A-1FEF-AC40-BEEC-FBBACDE5A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036" y="1969407"/>
            <a:ext cx="3848100" cy="38989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94C4F9D-6A96-6B40-868B-245538BEEAC7}"/>
              </a:ext>
            </a:extLst>
          </p:cNvPr>
          <p:cNvSpPr txBox="1"/>
          <p:nvPr/>
        </p:nvSpPr>
        <p:spPr>
          <a:xfrm>
            <a:off x="4865914" y="2634342"/>
            <a:ext cx="403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Gives very poor resolution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because the particles have a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 of energies and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angles and hence differing amounts of the energy leak through undetected.</a:t>
            </a:r>
          </a:p>
        </p:txBody>
      </p:sp>
    </p:spTree>
    <p:extLst>
      <p:ext uri="{BB962C8B-B14F-4D97-AF65-F5344CB8AC3E}">
        <p14:creationId xmlns:p14="http://schemas.microsoft.com/office/powerpoint/2010/main" val="260974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459B07-C699-8D41-88E4-91E756CD94DC}"/>
              </a:ext>
            </a:extLst>
          </p:cNvPr>
          <p:cNvSpPr txBox="1"/>
          <p:nvPr/>
        </p:nvSpPr>
        <p:spPr>
          <a:xfrm>
            <a:off x="3189514" y="87086"/>
            <a:ext cx="33800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Linear regression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E18264-A3DA-3545-BC80-CB1926F48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6644" y="2405744"/>
            <a:ext cx="4116667" cy="3600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273D70-6538-AF4A-9740-AF789982B1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908" y="2367641"/>
            <a:ext cx="3939131" cy="360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357F9C-AE7E-614F-927D-6D2FD8EC6CE5}"/>
              </a:ext>
            </a:extLst>
          </p:cNvPr>
          <p:cNvSpPr txBox="1"/>
          <p:nvPr/>
        </p:nvSpPr>
        <p:spPr>
          <a:xfrm>
            <a:off x="391885" y="751113"/>
            <a:ext cx="4137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See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MVRegressor.py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here using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300280-5166-1A4F-9E67-61CFCB49A0E7}"/>
              </a:ext>
            </a:extLst>
          </p:cNvPr>
          <p:cNvSpPr txBox="1"/>
          <p:nvPr/>
        </p:nvSpPr>
        <p:spPr>
          <a:xfrm>
            <a:off x="1447800" y="1273629"/>
            <a:ext cx="50299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/>
              <a:t>regr</a:t>
            </a:r>
            <a:r>
              <a:rPr lang="en-GB" sz="2400" dirty="0"/>
              <a:t> = </a:t>
            </a:r>
            <a:r>
              <a:rPr lang="en-GB" sz="2400" dirty="0" err="1"/>
              <a:t>linear_model.LinearRegression</a:t>
            </a:r>
            <a:r>
              <a:rPr lang="en-GB" sz="2400" dirty="0"/>
              <a:t>()</a:t>
            </a:r>
          </a:p>
          <a:p>
            <a:r>
              <a:rPr lang="en-GB" sz="2400" dirty="0" err="1"/>
              <a:t>regr.fit</a:t>
            </a:r>
            <a:r>
              <a:rPr lang="en-GB" sz="2400" dirty="0"/>
              <a:t>(</a:t>
            </a:r>
            <a:r>
              <a:rPr lang="en-GB" sz="2400" dirty="0" err="1"/>
              <a:t>X_train</a:t>
            </a:r>
            <a:r>
              <a:rPr lang="en-GB" sz="2400" dirty="0"/>
              <a:t>, </a:t>
            </a:r>
            <a:r>
              <a:rPr lang="en-GB" sz="2400" dirty="0" err="1"/>
              <a:t>y_train</a:t>
            </a:r>
            <a:r>
              <a:rPr lang="en-GB" sz="2400" dirty="0"/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BABCDE-53A6-7641-AB12-5762565462C6}"/>
              </a:ext>
            </a:extLst>
          </p:cNvPr>
          <p:cNvSpPr txBox="1"/>
          <p:nvPr/>
        </p:nvSpPr>
        <p:spPr>
          <a:xfrm>
            <a:off x="293914" y="5998028"/>
            <a:ext cx="4442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Average relative resolution 16.7%.</a:t>
            </a:r>
          </a:p>
        </p:txBody>
      </p:sp>
    </p:spTree>
    <p:extLst>
      <p:ext uri="{BB962C8B-B14F-4D97-AF65-F5344CB8AC3E}">
        <p14:creationId xmlns:p14="http://schemas.microsoft.com/office/powerpoint/2010/main" val="98930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459B07-C699-8D41-88E4-91E756CD94DC}"/>
              </a:ext>
            </a:extLst>
          </p:cNvPr>
          <p:cNvSpPr txBox="1"/>
          <p:nvPr/>
        </p:nvSpPr>
        <p:spPr>
          <a:xfrm>
            <a:off x="2808514" y="217715"/>
            <a:ext cx="31423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MLP Regression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883AEBA-C70A-784D-923A-1DB294015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5671" y="1970314"/>
            <a:ext cx="4050000" cy="3600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B1D757-9219-1041-BEF6-AFAB8CA547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23" y="2017486"/>
            <a:ext cx="3972115" cy="360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ED0450-2B32-2A48-ABCF-7A10AF8025A3}"/>
              </a:ext>
            </a:extLst>
          </p:cNvPr>
          <p:cNvSpPr txBox="1"/>
          <p:nvPr/>
        </p:nvSpPr>
        <p:spPr>
          <a:xfrm>
            <a:off x="674914" y="1012371"/>
            <a:ext cx="77051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err="1"/>
              <a:t>regr</a:t>
            </a:r>
            <a:r>
              <a:rPr lang="en-GB" sz="2000" dirty="0"/>
              <a:t> = </a:t>
            </a:r>
            <a:r>
              <a:rPr lang="en-GB" sz="2000" dirty="0" err="1"/>
              <a:t>MLPRegressor</a:t>
            </a:r>
            <a:r>
              <a:rPr lang="en-GB" sz="2000" dirty="0"/>
              <a:t>(</a:t>
            </a:r>
            <a:r>
              <a:rPr lang="en-GB" sz="2000" dirty="0" err="1"/>
              <a:t>hidden_layer_sizes</a:t>
            </a:r>
            <a:r>
              <a:rPr lang="en-GB" sz="2000" dirty="0"/>
              <a:t>=(10,20,20,10), activation='</a:t>
            </a:r>
            <a:r>
              <a:rPr lang="en-GB" sz="2000" dirty="0" err="1"/>
              <a:t>relu</a:t>
            </a:r>
            <a:r>
              <a:rPr lang="en-GB" sz="2000" dirty="0"/>
              <a:t>'</a:t>
            </a:r>
          </a:p>
          <a:p>
            <a:r>
              <a:rPr lang="en-GB" sz="2000" dirty="0" err="1"/>
              <a:t>regr.fit</a:t>
            </a:r>
            <a:r>
              <a:rPr lang="en-GB" sz="2000" dirty="0"/>
              <a:t>(</a:t>
            </a:r>
            <a:r>
              <a:rPr lang="en-GB" sz="2000" dirty="0" err="1"/>
              <a:t>X_train</a:t>
            </a:r>
            <a:r>
              <a:rPr lang="en-GB" sz="2000" dirty="0"/>
              <a:t>, </a:t>
            </a:r>
            <a:r>
              <a:rPr lang="en-GB" sz="2000" dirty="0" err="1"/>
              <a:t>y_train</a:t>
            </a:r>
            <a:r>
              <a:rPr lang="en-GB" sz="2000" dirty="0"/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E53A76-0C4C-C14C-8EDE-FDEBB45D98F5}"/>
              </a:ext>
            </a:extLst>
          </p:cNvPr>
          <p:cNvSpPr txBox="1"/>
          <p:nvPr/>
        </p:nvSpPr>
        <p:spPr>
          <a:xfrm>
            <a:off x="468085" y="5954486"/>
            <a:ext cx="7754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Better resolution (10%), here significant bias at low energies.</a:t>
            </a:r>
          </a:p>
        </p:txBody>
      </p:sp>
    </p:spTree>
    <p:extLst>
      <p:ext uri="{BB962C8B-B14F-4D97-AF65-F5344CB8AC3E}">
        <p14:creationId xmlns:p14="http://schemas.microsoft.com/office/powerpoint/2010/main" val="318827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459B07-C699-8D41-88E4-91E756CD94DC}"/>
              </a:ext>
            </a:extLst>
          </p:cNvPr>
          <p:cNvSpPr txBox="1"/>
          <p:nvPr/>
        </p:nvSpPr>
        <p:spPr>
          <a:xfrm>
            <a:off x="936171" y="261258"/>
            <a:ext cx="6880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Refinements for multiple regression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60C89E-ACAF-774C-8268-FE721A5E1F0D}"/>
              </a:ext>
            </a:extLst>
          </p:cNvPr>
          <p:cNvSpPr txBox="1"/>
          <p:nvPr/>
        </p:nvSpPr>
        <p:spPr>
          <a:xfrm>
            <a:off x="359229" y="1197428"/>
            <a:ext cx="870857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can try many improvements: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Scaling of predictor and target variables, e.g., standardize to zero mean and unit variance.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Use cross-validation to assess accuracy (and hence use entire sample of events for training.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Try different loss functions.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Try different regression algorithms (ridge regression, lasso, decision tree, support vector regression,...).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Some simple code using scikit-learn and a short project description can be found here: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www.pp.rhul.ac.uk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/~cowan/ph3010/ml/regression/</a:t>
            </a:r>
          </a:p>
        </p:txBody>
      </p:sp>
    </p:spTree>
    <p:extLst>
      <p:ext uri="{BB962C8B-B14F-4D97-AF65-F5344CB8AC3E}">
        <p14:creationId xmlns:p14="http://schemas.microsoft.com/office/powerpoint/2010/main" val="90762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A6841EF-6E45-5B1B-551D-B9091E007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5216" y="5165845"/>
            <a:ext cx="4013200" cy="901700"/>
          </a:xfrm>
          <a:prstGeom prst="rect">
            <a:avLst/>
          </a:prstGeom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459B07-C699-8D41-88E4-91E756CD94DC}"/>
              </a:ext>
            </a:extLst>
          </p:cNvPr>
          <p:cNvSpPr txBox="1"/>
          <p:nvPr/>
        </p:nvSpPr>
        <p:spPr>
          <a:xfrm>
            <a:off x="936171" y="152398"/>
            <a:ext cx="7338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 estimation with constraints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60C89E-ACAF-774C-8268-FE721A5E1F0D}"/>
              </a:ext>
            </a:extLst>
          </p:cNvPr>
          <p:cNvSpPr txBox="1"/>
          <p:nvPr/>
        </p:nvSpPr>
        <p:spPr>
          <a:xfrm>
            <a:off x="406628" y="856754"/>
            <a:ext cx="86214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 estimating parameters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θ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may have additional information available in the form of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constraints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28146C-B021-C8E5-9653-7DF15F2C6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9272" y="1741270"/>
            <a:ext cx="2971800" cy="4699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CD943B-CAAD-08F8-2DB6-CF4E8D729350}"/>
              </a:ext>
            </a:extLst>
          </p:cNvPr>
          <p:cNvSpPr txBox="1"/>
          <p:nvPr/>
        </p:nvSpPr>
        <p:spPr>
          <a:xfrm>
            <a:off x="387648" y="2233457"/>
            <a:ext cx="8007974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some problems it may be possible to define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parameters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η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such that every point in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-space satisfies the constraints.  If so, estimate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e.g. with Maximum Likelihood or Least Squares and then transform back to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But it may be difficult to find new parameters with the required properties.  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the estimators are found by minimizing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 One can implement the constraints by minimizing instead the Lagrange function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194BE0-F785-DAAD-0FE3-5E587458610E}"/>
              </a:ext>
            </a:extLst>
          </p:cNvPr>
          <p:cNvSpPr txBox="1"/>
          <p:nvPr/>
        </p:nvSpPr>
        <p:spPr>
          <a:xfrm>
            <a:off x="428400" y="6007862"/>
            <a:ext cx="7808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respect to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the Lagrange multipliers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27230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459B07-C699-8D41-88E4-91E756CD94DC}"/>
              </a:ext>
            </a:extLst>
          </p:cNvPr>
          <p:cNvSpPr txBox="1"/>
          <p:nvPr/>
        </p:nvSpPr>
        <p:spPr>
          <a:xfrm>
            <a:off x="1555052" y="213637"/>
            <a:ext cx="5935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Finding constrained estimators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C3A903-4155-0B64-1548-8D9A20E079F1}"/>
              </a:ext>
            </a:extLst>
          </p:cNvPr>
          <p:cNvSpPr txBox="1"/>
          <p:nvPr/>
        </p:nvSpPr>
        <p:spPr>
          <a:xfrm>
            <a:off x="370115" y="979714"/>
            <a:ext cx="85670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Define a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dimensional vector to contain the parameters and Lagrange multipliers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8D0AA41-729B-B74B-8CD6-9F2CC886C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8510" y="1915494"/>
            <a:ext cx="3276600" cy="3429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28F4406-A75A-38DD-AFE5-62FD9188048D}"/>
              </a:ext>
            </a:extLst>
          </p:cNvPr>
          <p:cNvSpPr txBox="1"/>
          <p:nvPr/>
        </p:nvSpPr>
        <p:spPr>
          <a:xfrm>
            <a:off x="337453" y="2481941"/>
            <a:ext cx="6853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estimators for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found from the solutions to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BD1A4E4-4A79-F3F6-5F65-1BF01B4D1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5200" y="3261595"/>
            <a:ext cx="4432300" cy="6985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84BB8B5-B1D5-8979-739E-F8ED5136EE1E}"/>
              </a:ext>
            </a:extLst>
          </p:cNvPr>
          <p:cNvSpPr txBox="1"/>
          <p:nvPr/>
        </p:nvSpPr>
        <p:spPr>
          <a:xfrm>
            <a:off x="304792" y="4158340"/>
            <a:ext cx="8418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gives the parameter values that minimize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subject to the constraints.</a:t>
            </a:r>
          </a:p>
        </p:txBody>
      </p:sp>
    </p:spTree>
    <p:extLst>
      <p:ext uri="{BB962C8B-B14F-4D97-AF65-F5344CB8AC3E}">
        <p14:creationId xmlns:p14="http://schemas.microsoft.com/office/powerpoint/2010/main" val="272768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459B07-C699-8D41-88E4-91E756CD94DC}"/>
              </a:ext>
            </a:extLst>
          </p:cNvPr>
          <p:cNvSpPr txBox="1"/>
          <p:nvPr/>
        </p:nvSpPr>
        <p:spPr>
          <a:xfrm>
            <a:off x="1500622" y="235409"/>
            <a:ext cx="6130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Covariance matrix of estimators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4D28E1B-9A0F-F277-A1F8-FAA2C37C7A26}"/>
              </a:ext>
            </a:extLst>
          </p:cNvPr>
          <p:cNvGrpSpPr/>
          <p:nvPr/>
        </p:nvGrpSpPr>
        <p:grpSpPr>
          <a:xfrm>
            <a:off x="299357" y="881740"/>
            <a:ext cx="8545285" cy="1569660"/>
            <a:chOff x="391887" y="3702304"/>
            <a:chExt cx="8545285" cy="156966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F27E799-98CD-EF80-801B-3AA3E5CF94AC}"/>
                </a:ext>
              </a:extLst>
            </p:cNvPr>
            <p:cNvSpPr txBox="1"/>
            <p:nvPr/>
          </p:nvSpPr>
          <p:spPr>
            <a:xfrm>
              <a:off x="391887" y="3702304"/>
              <a:ext cx="854528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To find the covariance matrix of the estimators, find the solutions    </a:t>
              </a:r>
            </a:p>
            <a:p>
              <a:pPr algn="l"/>
              <a:r>
                <a:rPr lang="en-US" sz="24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to the equations above when the data </a:t>
              </a:r>
              <a:r>
                <a:rPr lang="en-US" sz="24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sz="24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are equal to their</a:t>
              </a:r>
            </a:p>
            <a:p>
              <a:pPr algn="l"/>
              <a:r>
                <a:rPr lang="en-US" sz="24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expected values ⟨</a:t>
              </a:r>
              <a:r>
                <a:rPr lang="en-US" sz="24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sz="24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⟩ (in practice estimate with the observed values).  This gives estimators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8FB8491-440F-A2C0-18F6-F30FC67C63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9988" y="4124061"/>
              <a:ext cx="317500" cy="355600"/>
            </a:xfrm>
            <a:prstGeom prst="rect">
              <a:avLst/>
            </a:prstGeom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1D3448CD-4F58-A1C7-6AB3-48C9CCCB2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4409" y="2705808"/>
            <a:ext cx="1443000" cy="46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C2CDABD-F6E8-F976-4310-84DA0B1C2118}"/>
              </a:ext>
            </a:extLst>
          </p:cNvPr>
          <p:cNvSpPr txBox="1"/>
          <p:nvPr/>
        </p:nvSpPr>
        <p:spPr>
          <a:xfrm>
            <a:off x="511629" y="4637315"/>
            <a:ext cx="78122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this approximation for          , find the covariance matrix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using error propagation, i.e.,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1DFDB6-CE8F-506C-5818-A552301AED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007" y="5034875"/>
            <a:ext cx="1752600" cy="419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6FDBD7-8865-AE5B-DE75-B85AEDD1DC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1275" y="5589400"/>
            <a:ext cx="1447800" cy="571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1D7B0A3-FC74-7B4C-639B-DE01A722C8EE}"/>
              </a:ext>
            </a:extLst>
          </p:cNvPr>
          <p:cNvSpPr txBox="1"/>
          <p:nvPr/>
        </p:nvSpPr>
        <p:spPr>
          <a:xfrm>
            <a:off x="3718667" y="5674266"/>
            <a:ext cx="977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7FF234-A315-24F7-0D0B-05F2BC5510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7711" y="4663994"/>
            <a:ext cx="635000" cy="393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CA4A0F-9E26-05B0-C94E-0121C57071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4779" y="5692644"/>
            <a:ext cx="1790700" cy="4572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444FB13-1BBA-F0C8-4083-CF19046E2F94}"/>
              </a:ext>
            </a:extLst>
          </p:cNvPr>
          <p:cNvSpPr txBox="1"/>
          <p:nvPr/>
        </p:nvSpPr>
        <p:spPr>
          <a:xfrm>
            <a:off x="4083808" y="2703511"/>
            <a:ext cx="977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711844-F288-5DDE-28B3-E9B80E21722D}"/>
              </a:ext>
            </a:extLst>
          </p:cNvPr>
          <p:cNvSpPr txBox="1"/>
          <p:nvPr/>
        </p:nvSpPr>
        <p:spPr>
          <a:xfrm>
            <a:off x="524768" y="3766137"/>
            <a:ext cx="1517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where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A075ED5-0021-AB21-640C-9A16E6594857}"/>
              </a:ext>
            </a:extLst>
          </p:cNvPr>
          <p:cNvSpPr txBox="1"/>
          <p:nvPr/>
        </p:nvSpPr>
        <p:spPr>
          <a:xfrm>
            <a:off x="4731013" y="3625452"/>
            <a:ext cx="26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D769D47-E819-4F80-E862-24B186C977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28758" y="2741589"/>
            <a:ext cx="2633807" cy="432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573BA6D-EEDB-B03B-E753-5CD724B6099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61256" y="3529024"/>
            <a:ext cx="48514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66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57054F-FCA2-C6E3-90B5-EAB36B8AB0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82D57A-F7E0-C440-BDAB-27212542E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13" y="761881"/>
            <a:ext cx="8458199" cy="1762999"/>
          </a:xfrm>
          <a:prstGeom prst="rect">
            <a:avLst/>
          </a:prstGeom>
        </p:spPr>
      </p:pic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5CF5B16B-E4CF-6E85-E31F-C8F90E9DD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494C3A-2B15-694C-16BC-93666A846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4C5B1F-305F-3B63-24E9-12CB89FC7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FC77F-C980-99FF-4DBB-600B37CF3EB5}"/>
              </a:ext>
            </a:extLst>
          </p:cNvPr>
          <p:cNvSpPr txBox="1"/>
          <p:nvPr/>
        </p:nvSpPr>
        <p:spPr>
          <a:xfrm>
            <a:off x="3460253" y="138524"/>
            <a:ext cx="27284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 sheet 5 / 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7D10A9-1D3B-351B-F4D1-A7B97759AFBC}"/>
              </a:ext>
            </a:extLst>
          </p:cNvPr>
          <p:cNvSpPr/>
          <p:nvPr/>
        </p:nvSpPr>
        <p:spPr>
          <a:xfrm>
            <a:off x="223024" y="761881"/>
            <a:ext cx="8555788" cy="1762999"/>
          </a:xfrm>
          <a:prstGeom prst="rect">
            <a:avLst/>
          </a:prstGeom>
          <a:solidFill>
            <a:srgbClr val="FFC000">
              <a:alpha val="25051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3C47EF-970A-BF26-2A22-344ED8309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877" y="2834762"/>
            <a:ext cx="4627067" cy="333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75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459B07-C699-8D41-88E4-91E756CD94DC}"/>
              </a:ext>
            </a:extLst>
          </p:cNvPr>
          <p:cNvSpPr txBox="1"/>
          <p:nvPr/>
        </p:nvSpPr>
        <p:spPr>
          <a:xfrm>
            <a:off x="1500622" y="235409"/>
            <a:ext cx="69479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Derivation of formula for covariance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017CF63-B76A-41A2-D47A-AE29548FD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43" y="1381896"/>
            <a:ext cx="8675914" cy="89600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B857C1D-CEE9-35AF-215F-CC2A3FF3C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42" y="2363533"/>
            <a:ext cx="7772400" cy="104236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5654B80-530C-6E68-7593-29A98380D0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42" y="3662721"/>
            <a:ext cx="8463643" cy="63876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C7A6AD5-911E-C9EC-9453-EF07C253F6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155" y="4274804"/>
            <a:ext cx="4406400" cy="3024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715F5CF-6D50-4E21-37F3-16513ADB87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5544" y="4427550"/>
            <a:ext cx="254000" cy="1905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78C56C0F-4867-EACE-02D6-4C1BDB5D8BCC}"/>
              </a:ext>
            </a:extLst>
          </p:cNvPr>
          <p:cNvSpPr txBox="1"/>
          <p:nvPr/>
        </p:nvSpPr>
        <p:spPr>
          <a:xfrm>
            <a:off x="234042" y="4837473"/>
            <a:ext cx="867591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more details see the PDG review on statistics Sec. 40.2.4 at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pdg.lbl.gov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the note:</a:t>
            </a:r>
          </a:p>
          <a:p>
            <a:pPr algn="l"/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https://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www.pp.rhul.ac.uk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/~cowan/stat/notes/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lscon.pdf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3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459B07-C699-8D41-88E4-91E756CD94DC}"/>
              </a:ext>
            </a:extLst>
          </p:cNvPr>
          <p:cNvSpPr txBox="1"/>
          <p:nvPr/>
        </p:nvSpPr>
        <p:spPr>
          <a:xfrm>
            <a:off x="1391767" y="170093"/>
            <a:ext cx="6642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 of constrained estimators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86FFD9-5728-24A5-CCBD-DB9667E3B398}"/>
              </a:ext>
            </a:extLst>
          </p:cNvPr>
          <p:cNvSpPr txBox="1"/>
          <p:nvPr/>
        </p:nvSpPr>
        <p:spPr>
          <a:xfrm>
            <a:off x="500743" y="849088"/>
            <a:ext cx="85273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have measurements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the three angles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a triangle.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 as independent and Gaussian: 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Gauss(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find the estimators, one could replace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l-G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−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minimize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A2714C-9A53-25F5-C992-B553886EF7EB}"/>
              </a:ext>
            </a:extLst>
          </p:cNvPr>
          <p:cNvSpPr txBox="1"/>
          <p:nvPr/>
        </p:nvSpPr>
        <p:spPr>
          <a:xfrm>
            <a:off x="528639" y="4128268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19A9FA-A147-FD29-783C-1227EB8CA2B1}"/>
              </a:ext>
            </a:extLst>
          </p:cNvPr>
          <p:cNvSpPr txBox="1"/>
          <p:nvPr/>
        </p:nvSpPr>
        <p:spPr>
          <a:xfrm>
            <a:off x="500743" y="3315226"/>
            <a:ext cx="3099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Alternatively, minimize 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7A298D9-617D-B85A-B49F-0994678F5999}"/>
              </a:ext>
            </a:extLst>
          </p:cNvPr>
          <p:cNvSpPr txBox="1"/>
          <p:nvPr/>
        </p:nvSpPr>
        <p:spPr>
          <a:xfrm>
            <a:off x="478970" y="5627913"/>
            <a:ext cx="5848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Variances of estimates reduced by constraint: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9C97B74-C508-F72D-3E99-17248EE9A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1312" y="5544533"/>
            <a:ext cx="2654300" cy="6477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2B4A3BC-0168-6F00-B406-BD79B9DEE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0770" y="4064554"/>
            <a:ext cx="2946400" cy="6731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DC8FFB6-E656-BDBD-BE38-5D4E67CBE5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1785" y="4020230"/>
            <a:ext cx="3124200" cy="7366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F552097-11E2-019A-C2E5-BF1C1C3444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2542" y="4746445"/>
            <a:ext cx="3124200" cy="6985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C25A7CA-A0D9-D141-BC2E-4630BC4BD9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1785" y="4711724"/>
            <a:ext cx="2984500" cy="6858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BC9082D-78EE-1FF8-DA4B-0CA144E9E4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2731" y="3168351"/>
            <a:ext cx="51181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37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C3C70-35FA-6642-E9AA-DB105B0BD7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65B17D-5388-34D8-4CCE-358B69A5A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53" y="650311"/>
            <a:ext cx="8599589" cy="925612"/>
          </a:xfrm>
          <a:prstGeom prst="rect">
            <a:avLst/>
          </a:prstGeom>
        </p:spPr>
      </p:pic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EA9726A1-40E6-AEB2-3CD5-540889742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D63675-5104-9C79-3EC8-6FDDF0C29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8E09A8-3846-C02B-A87B-AFD993DE9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304B50-FD2B-43F6-3910-4ABF7B99D86E}"/>
              </a:ext>
            </a:extLst>
          </p:cNvPr>
          <p:cNvSpPr txBox="1"/>
          <p:nvPr/>
        </p:nvSpPr>
        <p:spPr>
          <a:xfrm>
            <a:off x="3460253" y="138524"/>
            <a:ext cx="2968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 sheet 5 / 1(a)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60D3EA-2A33-BBAE-20DF-5ADEB5346284}"/>
              </a:ext>
            </a:extLst>
          </p:cNvPr>
          <p:cNvSpPr/>
          <p:nvPr/>
        </p:nvSpPr>
        <p:spPr>
          <a:xfrm>
            <a:off x="108743" y="605766"/>
            <a:ext cx="8926513" cy="970157"/>
          </a:xfrm>
          <a:prstGeom prst="rect">
            <a:avLst/>
          </a:prstGeom>
          <a:solidFill>
            <a:srgbClr val="FFC000">
              <a:alpha val="25051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D94457-AF9C-23A5-0A70-1D1D2F216528}"/>
              </a:ext>
            </a:extLst>
          </p:cNvPr>
          <p:cNvSpPr txBox="1"/>
          <p:nvPr/>
        </p:nvSpPr>
        <p:spPr>
          <a:xfrm>
            <a:off x="440472" y="1820980"/>
            <a:ext cx="826305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000" dirty="0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For each event we test the hypothesis H</a:t>
            </a:r>
            <a:r>
              <a:rPr lang="en-US" sz="2000" baseline="-25000" dirty="0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0</a:t>
            </a:r>
            <a:r>
              <a:rPr lang="en-US" sz="2000" dirty="0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 : event is of type b</a:t>
            </a:r>
          </a:p>
          <a:p>
            <a:pPr algn="l">
              <a:spcAft>
                <a:spcPts val="1200"/>
              </a:spcAft>
            </a:pPr>
            <a:r>
              <a:rPr lang="en-US" sz="2000" dirty="0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Critical region of test:  </a:t>
            </a:r>
            <a:r>
              <a:rPr lang="en-US" sz="2000" i="1" dirty="0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t</a:t>
            </a:r>
            <a:r>
              <a:rPr lang="en-US" sz="2000" dirty="0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 &gt; </a:t>
            </a:r>
            <a:r>
              <a:rPr lang="en-US" sz="2000" i="1" dirty="0" err="1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t</a:t>
            </a:r>
            <a:r>
              <a:rPr lang="en-US" sz="2000" i="1" baseline="-25000" dirty="0" err="1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c</a:t>
            </a:r>
            <a:endParaRPr lang="en-US" sz="2000" i="1" baseline="-25000" dirty="0">
              <a:solidFill>
                <a:srgbClr val="0070C0"/>
              </a:solidFill>
              <a:latin typeface="+mn-lt"/>
              <a:cs typeface="Calibri" panose="020F0502020204030204" pitchFamily="34" charset="0"/>
            </a:endParaRPr>
          </a:p>
          <a:p>
            <a:pPr algn="l">
              <a:spcAft>
                <a:spcPts val="1200"/>
              </a:spcAft>
            </a:pPr>
            <a:r>
              <a:rPr lang="en-US" sz="2000" dirty="0" err="1">
                <a:latin typeface="+mn-lt"/>
                <a:cs typeface="Calibri" panose="020F0502020204030204" pitchFamily="34" charset="0"/>
              </a:rPr>
              <a:t>metrics.accuracy_score</a:t>
            </a:r>
            <a:r>
              <a:rPr lang="en-US" sz="2000" dirty="0">
                <a:latin typeface="+mn-lt"/>
                <a:cs typeface="Calibri" panose="020F0502020204030204" pitchFamily="34" charset="0"/>
              </a:rPr>
              <a:t>(</a:t>
            </a:r>
            <a:r>
              <a:rPr lang="en-US" sz="2000" dirty="0" err="1">
                <a:latin typeface="+mn-lt"/>
                <a:cs typeface="Calibri" panose="020F0502020204030204" pitchFamily="34" charset="0"/>
              </a:rPr>
              <a:t>y_test</a:t>
            </a:r>
            <a:r>
              <a:rPr lang="en-US" sz="2000" dirty="0">
                <a:latin typeface="+mn-lt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+mn-lt"/>
                <a:cs typeface="Calibri" panose="020F0502020204030204" pitchFamily="34" charset="0"/>
              </a:rPr>
              <a:t>y_pred</a:t>
            </a:r>
            <a:r>
              <a:rPr lang="en-US" sz="2000" dirty="0">
                <a:latin typeface="+mn-lt"/>
                <a:cs typeface="Calibri" panose="020F0502020204030204" pitchFamily="34" charset="0"/>
              </a:rPr>
              <a:t>) </a:t>
            </a:r>
            <a:r>
              <a:rPr lang="en-US" sz="2000" dirty="0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takes as input an array of y values (true class labels) </a:t>
            </a:r>
            <a:r>
              <a:rPr lang="en-US" sz="2000" dirty="0" err="1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y_test</a:t>
            </a:r>
            <a:r>
              <a:rPr lang="en-US" sz="2000" dirty="0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 (from the test sample) and predicted values </a:t>
            </a:r>
            <a:r>
              <a:rPr lang="en-US" sz="2000" dirty="0" err="1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y_pred</a:t>
            </a:r>
            <a:r>
              <a:rPr lang="en-US" sz="2000" dirty="0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, and returns the fraction of times the prediction is correct, i.e.,  </a:t>
            </a:r>
          </a:p>
          <a:p>
            <a:pPr>
              <a:spcAft>
                <a:spcPts val="1200"/>
              </a:spcAft>
            </a:pPr>
            <a:r>
              <a:rPr lang="en-GB" sz="2000" dirty="0" err="1">
                <a:solidFill>
                  <a:srgbClr val="000000"/>
                </a:solidFill>
                <a:effectLst/>
                <a:latin typeface="+mn-lt"/>
              </a:rPr>
              <a:t>metrics.accuracy_score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</a:rPr>
              <a:t>(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</a:rPr>
              <a:t>y_bkg_test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</a:rPr>
              <a:t>,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</a:rPr>
              <a:t>y_bkg_pred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</a:rPr>
              <a:t>)</a:t>
            </a:r>
            <a:endParaRPr lang="en-US" sz="2000" dirty="0">
              <a:solidFill>
                <a:srgbClr val="0070C0"/>
              </a:solidFill>
              <a:latin typeface="+mn-lt"/>
              <a:cs typeface="Calibri" panose="020F0502020204030204" pitchFamily="34" charset="0"/>
            </a:endParaRPr>
          </a:p>
          <a:p>
            <a:pPr algn="l">
              <a:spcAft>
                <a:spcPts val="1200"/>
              </a:spcAft>
            </a:pPr>
            <a:r>
              <a:rPr lang="en-US" sz="2000" dirty="0">
                <a:latin typeface="+mn-lt"/>
                <a:cs typeface="Calibri" panose="020F0502020204030204" pitchFamily="34" charset="0"/>
              </a:rPr>
              <a:t>		= 	P(reject as b | b) 	   = 	1 – P(classify as b | b)    =    1 - P(t &gt; </a:t>
            </a:r>
            <a:r>
              <a:rPr lang="en-US" sz="2000" dirty="0" err="1">
                <a:latin typeface="+mn-lt"/>
                <a:cs typeface="Calibri" panose="020F0502020204030204" pitchFamily="34" charset="0"/>
              </a:rPr>
              <a:t>t</a:t>
            </a:r>
            <a:r>
              <a:rPr lang="en-US" sz="2000" baseline="-25000" dirty="0" err="1">
                <a:latin typeface="+mn-lt"/>
                <a:cs typeface="Calibri" panose="020F0502020204030204" pitchFamily="34" charset="0"/>
              </a:rPr>
              <a:t>c</a:t>
            </a:r>
            <a:r>
              <a:rPr lang="en-US" sz="2000" dirty="0">
                <a:latin typeface="+mn-lt"/>
                <a:cs typeface="Calibri" panose="020F0502020204030204" pitchFamily="34" charset="0"/>
              </a:rPr>
              <a:t> | b)</a:t>
            </a:r>
          </a:p>
          <a:p>
            <a:pPr algn="l">
              <a:spcAft>
                <a:spcPts val="1200"/>
              </a:spcAft>
            </a:pPr>
            <a:r>
              <a:rPr lang="en-US" sz="2000" dirty="0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So add the code:</a:t>
            </a:r>
          </a:p>
          <a:p>
            <a:pPr>
              <a:spcAft>
                <a:spcPts val="1200"/>
              </a:spcAft>
            </a:pPr>
            <a:r>
              <a:rPr lang="en-GB" sz="2000" dirty="0">
                <a:solidFill>
                  <a:srgbClr val="000000"/>
                </a:solidFill>
                <a:effectLst/>
                <a:latin typeface="+mn-lt"/>
              </a:rPr>
              <a:t>size = </a:t>
            </a:r>
            <a:r>
              <a:rPr lang="en-GB" sz="2000" dirty="0">
                <a:solidFill>
                  <a:srgbClr val="1400C4"/>
                </a:solidFill>
                <a:effectLst/>
                <a:latin typeface="+mn-lt"/>
              </a:rPr>
              <a:t>1.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</a:rPr>
              <a:t> -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</a:rPr>
              <a:t>metrics.accuracy_score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</a:rPr>
              <a:t>(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</a:rPr>
              <a:t>y_bkg_test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</a:rPr>
              <a:t>,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</a:rPr>
              <a:t>y_bkg_pred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</a:rPr>
              <a:t>)</a:t>
            </a:r>
            <a:endParaRPr lang="en-US" sz="2000" dirty="0">
              <a:solidFill>
                <a:srgbClr val="0070C0"/>
              </a:solidFill>
              <a:latin typeface="+mn-lt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000" dirty="0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For the LDA this gives:  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</a:rPr>
              <a:t>size of test of background = 0.23387</a:t>
            </a:r>
            <a:endParaRPr lang="en-US" sz="2000" dirty="0">
              <a:solidFill>
                <a:srgbClr val="0070C0"/>
              </a:solidFill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32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B006E2-223D-D903-9E3A-C3072EF08B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47CF2FE2-CC6D-9640-CBE2-75BAC3675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DE6F93-6D0C-5880-DDF4-8EEA2D24F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08F889-46A6-7A5D-E73A-E3E7F3E3D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12C2BE-20CF-3C8F-4F26-174797D38B7B}"/>
              </a:ext>
            </a:extLst>
          </p:cNvPr>
          <p:cNvSpPr txBox="1"/>
          <p:nvPr/>
        </p:nvSpPr>
        <p:spPr>
          <a:xfrm>
            <a:off x="3460253" y="138524"/>
            <a:ext cx="2983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 sheet 5 / 1(b)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87F7E4-7074-B51F-334C-1920CD107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506" y="819818"/>
            <a:ext cx="8451960" cy="60896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9179F81-BAF4-AA6F-F57F-34089D181739}"/>
              </a:ext>
            </a:extLst>
          </p:cNvPr>
          <p:cNvSpPr/>
          <p:nvPr/>
        </p:nvSpPr>
        <p:spPr>
          <a:xfrm>
            <a:off x="295506" y="729519"/>
            <a:ext cx="8451960" cy="789558"/>
          </a:xfrm>
          <a:prstGeom prst="rect">
            <a:avLst/>
          </a:prstGeom>
          <a:solidFill>
            <a:srgbClr val="FFC000">
              <a:alpha val="25051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6EFD14-0CA9-9EA4-DAC3-32CBF0801B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360" y="1841548"/>
            <a:ext cx="6734562" cy="9038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080FC32-333D-11EE-A9A8-52880443D832}"/>
              </a:ext>
            </a:extLst>
          </p:cNvPr>
          <p:cNvSpPr txBox="1"/>
          <p:nvPr/>
        </p:nvSpPr>
        <p:spPr>
          <a:xfrm>
            <a:off x="512956" y="2866210"/>
            <a:ext cx="700296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000" dirty="0">
                <a:solidFill>
                  <a:srgbClr val="000000"/>
                </a:solidFill>
                <a:effectLst/>
                <a:latin typeface="+mn-lt"/>
              </a:rPr>
              <a:t>with prior probabilities </a:t>
            </a:r>
            <a:r>
              <a:rPr lang="el-GR" sz="2000" i="1" dirty="0">
                <a:solidFill>
                  <a:srgbClr val="000000"/>
                </a:solidFill>
                <a:effectLst/>
                <a:latin typeface="+mn-lt"/>
              </a:rPr>
              <a:t>π</a:t>
            </a:r>
            <a:r>
              <a:rPr lang="en-GB" sz="2000" baseline="-25000" dirty="0">
                <a:solidFill>
                  <a:srgbClr val="000000"/>
                </a:solidFill>
                <a:effectLst/>
                <a:latin typeface="+mn-lt"/>
              </a:rPr>
              <a:t>s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</a:rPr>
              <a:t> = </a:t>
            </a:r>
            <a:r>
              <a:rPr lang="el-GR" sz="2000" i="1" dirty="0">
                <a:solidFill>
                  <a:srgbClr val="000000"/>
                </a:solidFill>
                <a:effectLst/>
                <a:latin typeface="+mn-lt"/>
              </a:rPr>
              <a:t>π</a:t>
            </a:r>
            <a:r>
              <a:rPr lang="en-GB" sz="2000" baseline="-25000" dirty="0">
                <a:solidFill>
                  <a:srgbClr val="000000"/>
                </a:solidFill>
                <a:effectLst/>
                <a:latin typeface="+mn-lt"/>
              </a:rPr>
              <a:t>b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</a:rPr>
              <a:t> = 0.5. To get this, add to the code</a:t>
            </a:r>
          </a:p>
          <a:p>
            <a:pPr>
              <a:spcAft>
                <a:spcPts val="1200"/>
              </a:spcAft>
            </a:pPr>
            <a:r>
              <a:rPr lang="en-GB" sz="2000" dirty="0">
                <a:solidFill>
                  <a:srgbClr val="000000"/>
                </a:solidFill>
                <a:effectLst/>
                <a:latin typeface="+mn-lt"/>
              </a:rPr>
              <a:t>	purity =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</a:rPr>
              <a:t>effSig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</a:rPr>
              <a:t>*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</a:rPr>
              <a:t>piSig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</a:rPr>
              <a:t> / (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</a:rPr>
              <a:t>effSig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</a:rPr>
              <a:t>*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</a:rPr>
              <a:t>piSig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</a:rPr>
              <a:t> +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</a:rPr>
              <a:t>effBkg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</a:rPr>
              <a:t>*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</a:rPr>
              <a:t>piBkg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</a:rPr>
              <a:t>)</a:t>
            </a:r>
          </a:p>
          <a:p>
            <a:r>
              <a:rPr lang="en-GB" sz="2000" dirty="0">
                <a:solidFill>
                  <a:srgbClr val="000000"/>
                </a:solidFill>
                <a:latin typeface="+mn-lt"/>
              </a:rPr>
              <a:t>where</a:t>
            </a:r>
            <a:endParaRPr lang="en-GB" sz="2000" dirty="0">
              <a:solidFill>
                <a:srgbClr val="000000"/>
              </a:solidFill>
              <a:effectLst/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414040F-9883-B06D-F09D-7063E4CB52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9057" y="3775827"/>
            <a:ext cx="3771900" cy="469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9C4FA6-F653-B6F7-6E3C-BA495938FE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2647" y="3780628"/>
            <a:ext cx="3746500" cy="4826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A609AEA-B91F-082C-3B39-04A368EFC6EC}"/>
              </a:ext>
            </a:extLst>
          </p:cNvPr>
          <p:cNvSpPr txBox="1"/>
          <p:nvPr/>
        </p:nvSpPr>
        <p:spPr>
          <a:xfrm>
            <a:off x="512956" y="4403701"/>
            <a:ext cx="528022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000" dirty="0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For the LDA this gives:</a:t>
            </a:r>
          </a:p>
          <a:p>
            <a:pPr>
              <a:spcAft>
                <a:spcPts val="1200"/>
              </a:spcAft>
            </a:pPr>
            <a:r>
              <a:rPr lang="en-GB" sz="2000" dirty="0">
                <a:solidFill>
                  <a:srgbClr val="000000"/>
                </a:solidFill>
                <a:effectLst/>
                <a:latin typeface="+mn-lt"/>
              </a:rPr>
              <a:t>	power of test with respect to signal = 0.7916</a:t>
            </a:r>
          </a:p>
          <a:p>
            <a:pPr>
              <a:spcAft>
                <a:spcPts val="1200"/>
              </a:spcAft>
            </a:pPr>
            <a:r>
              <a:rPr lang="en-GB" sz="2000" dirty="0">
                <a:solidFill>
                  <a:srgbClr val="000000"/>
                </a:solidFill>
                <a:effectLst/>
                <a:latin typeface="+mn-lt"/>
              </a:rPr>
              <a:t>	purity of signal sample = 0.7719</a:t>
            </a:r>
          </a:p>
        </p:txBody>
      </p:sp>
    </p:spTree>
    <p:extLst>
      <p:ext uri="{BB962C8B-B14F-4D97-AF65-F5344CB8AC3E}">
        <p14:creationId xmlns:p14="http://schemas.microsoft.com/office/powerpoint/2010/main" val="178059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08AAA0-7F7F-2E93-DF3C-432364826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3DDF14-5F5D-A46B-15FD-DF6006CD4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09" y="711225"/>
            <a:ext cx="8425077" cy="1397176"/>
          </a:xfrm>
          <a:prstGeom prst="rect">
            <a:avLst/>
          </a:prstGeom>
        </p:spPr>
      </p:pic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0BEAAB21-2AA8-651E-1454-5FC8ED72A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5B750C-5EB6-9A2A-C59E-7B64A3D6A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2F7D7E-02D3-02E1-1054-2C9825629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A05B8F-5811-D65F-4E45-0C7EEB520440}"/>
              </a:ext>
            </a:extLst>
          </p:cNvPr>
          <p:cNvSpPr txBox="1"/>
          <p:nvPr/>
        </p:nvSpPr>
        <p:spPr>
          <a:xfrm>
            <a:off x="3460253" y="138524"/>
            <a:ext cx="2951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 sheet 5 / 1(c)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435990-93A6-1FD9-4E75-1FF2FC2E6F6F}"/>
              </a:ext>
            </a:extLst>
          </p:cNvPr>
          <p:cNvSpPr/>
          <p:nvPr/>
        </p:nvSpPr>
        <p:spPr>
          <a:xfrm>
            <a:off x="97593" y="628066"/>
            <a:ext cx="8919370" cy="1513788"/>
          </a:xfrm>
          <a:prstGeom prst="rect">
            <a:avLst/>
          </a:prstGeom>
          <a:solidFill>
            <a:srgbClr val="FFC000">
              <a:alpha val="25051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7C6DF4-461F-310E-0C7F-A6C6B5EC9CCC}"/>
              </a:ext>
            </a:extLst>
          </p:cNvPr>
          <p:cNvSpPr txBox="1"/>
          <p:nvPr/>
        </p:nvSpPr>
        <p:spPr>
          <a:xfrm>
            <a:off x="385151" y="2222469"/>
            <a:ext cx="653364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000" dirty="0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Include the code:</a:t>
            </a:r>
          </a:p>
          <a:p>
            <a:r>
              <a:rPr lang="en-GB" sz="2000" dirty="0" err="1">
                <a:solidFill>
                  <a:srgbClr val="000000"/>
                </a:solidFill>
                <a:effectLst/>
                <a:latin typeface="+mn-lt"/>
              </a:rPr>
              <a:t>clf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</a:rPr>
              <a:t> =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</a:rPr>
              <a:t>MLPClassifier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</a:rPr>
              <a:t>(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</a:rPr>
              <a:t>hidden_layer_sizes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</a:rPr>
              <a:t>=(</a:t>
            </a:r>
            <a:r>
              <a:rPr lang="en-GB" sz="2000" dirty="0">
                <a:solidFill>
                  <a:srgbClr val="1400C4"/>
                </a:solidFill>
                <a:effectLst/>
                <a:latin typeface="+mn-lt"/>
              </a:rPr>
              <a:t>3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</a:rPr>
              <a:t>,), activation=</a:t>
            </a:r>
            <a:r>
              <a:rPr lang="en-GB" sz="2000" dirty="0">
                <a:solidFill>
                  <a:srgbClr val="1400C4"/>
                </a:solidFill>
                <a:effectLst/>
                <a:latin typeface="+mn-lt"/>
              </a:rPr>
              <a:t>'tanh'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</a:rPr>
              <a:t>,</a:t>
            </a:r>
          </a:p>
          <a:p>
            <a:r>
              <a:rPr lang="en-GB" sz="2000" dirty="0" err="1">
                <a:solidFill>
                  <a:srgbClr val="000000"/>
                </a:solidFill>
                <a:effectLst/>
                <a:latin typeface="+mn-lt"/>
              </a:rPr>
              <a:t>max_iter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</a:rPr>
              <a:t>=</a:t>
            </a:r>
            <a:r>
              <a:rPr lang="en-GB" sz="2000" dirty="0">
                <a:solidFill>
                  <a:srgbClr val="1400C4"/>
                </a:solidFill>
                <a:effectLst/>
                <a:latin typeface="+mn-lt"/>
              </a:rPr>
              <a:t>2000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</a:rPr>
              <a:t>,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</a:rPr>
              <a:t>random_state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</a:rPr>
              <a:t>=</a:t>
            </a:r>
            <a:r>
              <a:rPr lang="en-GB" sz="2000" dirty="0">
                <a:solidFill>
                  <a:srgbClr val="1400C4"/>
                </a:solidFill>
                <a:effectLst/>
                <a:latin typeface="+mn-lt"/>
              </a:rPr>
              <a:t>0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E45FA5-80F9-D19C-9C74-581988592396}"/>
              </a:ext>
            </a:extLst>
          </p:cNvPr>
          <p:cNvSpPr txBox="1"/>
          <p:nvPr/>
        </p:nvSpPr>
        <p:spPr>
          <a:xfrm>
            <a:off x="657922" y="4275221"/>
            <a:ext cx="33788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</a:rPr>
              <a:t>H</a:t>
            </a:r>
            <a:r>
              <a:rPr lang="en-GB" sz="20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istogram of the MLP output (as given by </a:t>
            </a:r>
            <a:r>
              <a:rPr lang="en-GB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predict_proba</a:t>
            </a:r>
            <a:r>
              <a:rPr lang="en-GB" sz="20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):</a:t>
            </a:r>
          </a:p>
          <a:p>
            <a:pPr algn="l"/>
            <a:endParaRPr lang="en-US" sz="2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97EA84-DA22-3396-A404-C1CF82F596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9337" y="3440460"/>
            <a:ext cx="4036741" cy="304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86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233B9A-7E0F-91E5-7887-49445D68DB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97B6C37-4959-9E42-AAB7-1ED9B5D8C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40" y="802764"/>
            <a:ext cx="8741317" cy="888389"/>
          </a:xfrm>
          <a:prstGeom prst="rect">
            <a:avLst/>
          </a:prstGeom>
        </p:spPr>
      </p:pic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A5FEBC65-0BF2-867A-65FB-8D3F9B9A8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8E494-70CE-5FD4-D9AA-B9F7372A0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61906A-5A28-641A-261C-56AF1B0B4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60B444-BF2E-7E7E-CD2D-443EA08B9944}"/>
              </a:ext>
            </a:extLst>
          </p:cNvPr>
          <p:cNvSpPr txBox="1"/>
          <p:nvPr/>
        </p:nvSpPr>
        <p:spPr>
          <a:xfrm>
            <a:off x="3460253" y="138524"/>
            <a:ext cx="2983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 sheet 5 / 1(d)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4A1BC1-F785-1C21-F857-DB96B15D7DC3}"/>
              </a:ext>
            </a:extLst>
          </p:cNvPr>
          <p:cNvSpPr/>
          <p:nvPr/>
        </p:nvSpPr>
        <p:spPr>
          <a:xfrm>
            <a:off x="108743" y="761881"/>
            <a:ext cx="8926513" cy="970157"/>
          </a:xfrm>
          <a:prstGeom prst="rect">
            <a:avLst/>
          </a:prstGeom>
          <a:solidFill>
            <a:srgbClr val="FFC000">
              <a:alpha val="25051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D43D91-2D5C-8DF2-CA78-261EA0DD8DF9}"/>
              </a:ext>
            </a:extLst>
          </p:cNvPr>
          <p:cNvSpPr txBox="1"/>
          <p:nvPr/>
        </p:nvSpPr>
        <p:spPr>
          <a:xfrm>
            <a:off x="486548" y="1893730"/>
            <a:ext cx="817090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000" dirty="0">
                <a:solidFill>
                  <a:srgbClr val="000000"/>
                </a:solidFill>
                <a:effectLst/>
                <a:latin typeface="+mn-lt"/>
              </a:rPr>
              <a:t>To select events with the MLP, the function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</a:rPr>
              <a:t>predict_proba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</a:rPr>
              <a:t> is used instead of the decision function. As in (b), to find the purity, use the efficiencies in Bayes’ theorem:</a:t>
            </a:r>
          </a:p>
          <a:p>
            <a:pPr>
              <a:spcAft>
                <a:spcPts val="0"/>
              </a:spcAft>
            </a:pPr>
            <a:r>
              <a:rPr lang="en-GB" sz="2000" dirty="0">
                <a:solidFill>
                  <a:srgbClr val="000000"/>
                </a:solidFill>
                <a:effectLst/>
                <a:latin typeface="+mn-lt"/>
              </a:rPr>
              <a:t>	Signal efficiency = </a:t>
            </a:r>
            <a:r>
              <a:rPr lang="el-GR" sz="2000" dirty="0">
                <a:solidFill>
                  <a:srgbClr val="000000"/>
                </a:solidFill>
                <a:effectLst/>
                <a:latin typeface="+mn-lt"/>
              </a:rPr>
              <a:t>ε</a:t>
            </a:r>
            <a:r>
              <a:rPr lang="en-GB" sz="2000" baseline="-25000" dirty="0">
                <a:solidFill>
                  <a:srgbClr val="000000"/>
                </a:solidFill>
                <a:effectLst/>
                <a:latin typeface="+mn-lt"/>
              </a:rPr>
              <a:t>s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</a:rPr>
              <a:t> = P(t&gt;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</a:rPr>
              <a:t>t</a:t>
            </a:r>
            <a:r>
              <a:rPr lang="en-GB" sz="2000" baseline="-25000" dirty="0" err="1">
                <a:solidFill>
                  <a:srgbClr val="000000"/>
                </a:solidFill>
                <a:effectLst/>
                <a:latin typeface="+mn-lt"/>
              </a:rPr>
              <a:t>c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</a:rPr>
              <a:t>|s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</a:rPr>
              <a:t>)</a:t>
            </a:r>
          </a:p>
          <a:p>
            <a:pPr>
              <a:spcAft>
                <a:spcPts val="0"/>
              </a:spcAft>
            </a:pPr>
            <a:r>
              <a:rPr lang="en-GB" sz="2000" dirty="0">
                <a:solidFill>
                  <a:srgbClr val="000000"/>
                </a:solidFill>
                <a:effectLst/>
                <a:latin typeface="+mn-lt"/>
              </a:rPr>
              <a:t>	Background efficiency = </a:t>
            </a:r>
            <a:r>
              <a:rPr lang="el-GR" sz="2000" dirty="0">
                <a:solidFill>
                  <a:srgbClr val="000000"/>
                </a:solidFill>
                <a:effectLst/>
                <a:latin typeface="+mn-lt"/>
              </a:rPr>
              <a:t>ε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</a:rPr>
              <a:t>b = P(t&gt;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</a:rPr>
              <a:t>t</a:t>
            </a:r>
            <a:r>
              <a:rPr lang="en-GB" sz="2000" baseline="-25000" dirty="0" err="1">
                <a:solidFill>
                  <a:srgbClr val="000000"/>
                </a:solidFill>
                <a:effectLst/>
                <a:latin typeface="+mn-lt"/>
              </a:rPr>
              <a:t>c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</a:rPr>
              <a:t>|b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en-GB" sz="2000" dirty="0">
                <a:solidFill>
                  <a:srgbClr val="000000"/>
                </a:solidFill>
                <a:effectLst/>
                <a:latin typeface="+mn-lt"/>
              </a:rPr>
              <a:t>	Signal purity = P(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</a:rPr>
              <a:t>s|t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</a:rPr>
              <a:t>&gt;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</a:rPr>
              <a:t>t</a:t>
            </a:r>
            <a:r>
              <a:rPr lang="en-GB" sz="2000" baseline="-25000" dirty="0" err="1">
                <a:solidFill>
                  <a:srgbClr val="000000"/>
                </a:solidFill>
                <a:effectLst/>
                <a:latin typeface="+mn-lt"/>
              </a:rPr>
              <a:t>c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</a:rPr>
              <a:t>) = </a:t>
            </a:r>
            <a:r>
              <a:rPr lang="el-GR" sz="2000" dirty="0">
                <a:solidFill>
                  <a:srgbClr val="000000"/>
                </a:solidFill>
                <a:effectLst/>
                <a:latin typeface="+mn-lt"/>
              </a:rPr>
              <a:t>ε</a:t>
            </a:r>
            <a:r>
              <a:rPr lang="en-GB" sz="2000" baseline="-25000" dirty="0">
                <a:solidFill>
                  <a:srgbClr val="000000"/>
                </a:solidFill>
                <a:effectLst/>
                <a:latin typeface="+mn-lt"/>
              </a:rPr>
              <a:t>s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l-GR" sz="2000" dirty="0">
                <a:solidFill>
                  <a:srgbClr val="000000"/>
                </a:solidFill>
                <a:effectLst/>
                <a:latin typeface="+mn-lt"/>
              </a:rPr>
              <a:t>π</a:t>
            </a:r>
            <a:r>
              <a:rPr lang="en-GB" sz="2000" baseline="-25000" dirty="0">
                <a:solidFill>
                  <a:srgbClr val="000000"/>
                </a:solidFill>
                <a:effectLst/>
                <a:latin typeface="+mn-lt"/>
              </a:rPr>
              <a:t>s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</a:rPr>
              <a:t> /(</a:t>
            </a:r>
            <a:r>
              <a:rPr lang="el-GR" sz="2000" dirty="0">
                <a:solidFill>
                  <a:srgbClr val="000000"/>
                </a:solidFill>
                <a:effectLst/>
                <a:latin typeface="+mn-lt"/>
              </a:rPr>
              <a:t>ε</a:t>
            </a:r>
            <a:r>
              <a:rPr lang="en-GB" sz="2000" baseline="-25000" dirty="0">
                <a:solidFill>
                  <a:srgbClr val="000000"/>
                </a:solidFill>
                <a:effectLst/>
                <a:latin typeface="+mn-lt"/>
              </a:rPr>
              <a:t>s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l-GR" sz="2000" dirty="0">
                <a:solidFill>
                  <a:srgbClr val="000000"/>
                </a:solidFill>
                <a:effectLst/>
                <a:latin typeface="+mn-lt"/>
              </a:rPr>
              <a:t>π</a:t>
            </a:r>
            <a:r>
              <a:rPr lang="en-GB" sz="2000" baseline="-25000" dirty="0">
                <a:solidFill>
                  <a:srgbClr val="000000"/>
                </a:solidFill>
                <a:effectLst/>
                <a:latin typeface="+mn-lt"/>
              </a:rPr>
              <a:t>s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</a:rPr>
              <a:t> + </a:t>
            </a:r>
            <a:r>
              <a:rPr lang="el-GR" sz="2000" dirty="0">
                <a:solidFill>
                  <a:srgbClr val="000000"/>
                </a:solidFill>
                <a:effectLst/>
                <a:latin typeface="+mn-lt"/>
              </a:rPr>
              <a:t>ε</a:t>
            </a:r>
            <a:r>
              <a:rPr lang="en-GB" sz="2000" baseline="-25000" dirty="0">
                <a:solidFill>
                  <a:srgbClr val="000000"/>
                </a:solidFill>
                <a:effectLst/>
                <a:latin typeface="+mn-lt"/>
              </a:rPr>
              <a:t>b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l-GR" sz="2000" dirty="0">
                <a:solidFill>
                  <a:srgbClr val="000000"/>
                </a:solidFill>
                <a:effectLst/>
                <a:latin typeface="+mn-lt"/>
              </a:rPr>
              <a:t>π</a:t>
            </a:r>
            <a:r>
              <a:rPr lang="en-GB" sz="2000" baseline="-25000" dirty="0">
                <a:solidFill>
                  <a:srgbClr val="000000"/>
                </a:solidFill>
                <a:effectLst/>
                <a:latin typeface="+mn-lt"/>
              </a:rPr>
              <a:t>b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en-GB" sz="2000" dirty="0">
                <a:solidFill>
                  <a:srgbClr val="000000"/>
                </a:solidFill>
                <a:effectLst/>
                <a:latin typeface="+mn-lt"/>
              </a:rPr>
              <a:t>By defining the critical region with a minimum threshold on its value of 0.5, the program gives:</a:t>
            </a:r>
          </a:p>
          <a:p>
            <a:pPr>
              <a:spcAft>
                <a:spcPts val="0"/>
              </a:spcAft>
            </a:pPr>
            <a:r>
              <a:rPr lang="en-GB" sz="2000" dirty="0">
                <a:solidFill>
                  <a:srgbClr val="000000"/>
                </a:solidFill>
                <a:effectLst/>
                <a:latin typeface="+mn-lt"/>
              </a:rPr>
              <a:t>	power of test with respect to signal = 0.8769</a:t>
            </a:r>
          </a:p>
          <a:p>
            <a:pPr>
              <a:spcAft>
                <a:spcPts val="0"/>
              </a:spcAft>
            </a:pPr>
            <a:r>
              <a:rPr lang="en-GB" sz="2000" dirty="0">
                <a:solidFill>
                  <a:srgbClr val="000000"/>
                </a:solidFill>
                <a:effectLst/>
                <a:latin typeface="+mn-lt"/>
              </a:rPr>
              <a:t>	size of test of background = 0.1129</a:t>
            </a:r>
          </a:p>
          <a:p>
            <a:pPr>
              <a:spcAft>
                <a:spcPts val="0"/>
              </a:spcAft>
            </a:pPr>
            <a:r>
              <a:rPr lang="en-GB" sz="2000" dirty="0">
                <a:solidFill>
                  <a:srgbClr val="000000"/>
                </a:solidFill>
                <a:effectLst/>
                <a:latin typeface="+mn-lt"/>
              </a:rPr>
              <a:t>	purity of signal sample = 0.8859</a:t>
            </a:r>
          </a:p>
          <a:p>
            <a:pPr algn="l">
              <a:spcAft>
                <a:spcPts val="1200"/>
              </a:spcAft>
            </a:pPr>
            <a:endParaRPr lang="en-US" sz="2000" dirty="0">
              <a:solidFill>
                <a:srgbClr val="0070C0"/>
              </a:solidFill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0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FDE9F0-666B-577B-2E1E-76F922C32F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61DF0D8-245A-E080-152C-E90964617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577" y="652421"/>
            <a:ext cx="8341770" cy="2281509"/>
          </a:xfrm>
          <a:prstGeom prst="rect">
            <a:avLst/>
          </a:prstGeom>
        </p:spPr>
      </p:pic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94E4744B-AB59-0763-D438-3CB660716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D7C92-8450-4E9D-9981-24E1BAF03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20C343-16DB-9C51-8793-4ECD697B0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8A1A1D-CF44-ACCA-AD89-39E90CC3F56C}"/>
              </a:ext>
            </a:extLst>
          </p:cNvPr>
          <p:cNvSpPr txBox="1"/>
          <p:nvPr/>
        </p:nvSpPr>
        <p:spPr>
          <a:xfrm>
            <a:off x="2568155" y="94497"/>
            <a:ext cx="4818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 sheet 5 / 2 (bonus question)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5ABDA3-B712-D55D-F841-CB541389A072}"/>
              </a:ext>
            </a:extLst>
          </p:cNvPr>
          <p:cNvSpPr/>
          <p:nvPr/>
        </p:nvSpPr>
        <p:spPr>
          <a:xfrm>
            <a:off x="231407" y="583465"/>
            <a:ext cx="8611511" cy="2350465"/>
          </a:xfrm>
          <a:prstGeom prst="rect">
            <a:avLst/>
          </a:prstGeom>
          <a:solidFill>
            <a:srgbClr val="FFC000">
              <a:alpha val="25051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76D9AF-1285-E064-9F03-69AD487F5BBF}"/>
              </a:ext>
            </a:extLst>
          </p:cNvPr>
          <p:cNvSpPr txBox="1"/>
          <p:nvPr/>
        </p:nvSpPr>
        <p:spPr>
          <a:xfrm>
            <a:off x="320615" y="3237419"/>
            <a:ext cx="4125950" cy="2939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total error rate of a BDT (using AdaBoost) as a function of the number of boosting iterations. </a:t>
            </a:r>
          </a:p>
          <a:p>
            <a:pPr>
              <a:spcAft>
                <a:spcPts val="600"/>
              </a:spcAft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T</a:t>
            </a: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he error rate from the training sample goes to zero after around 10</a:t>
            </a:r>
            <a:r>
              <a:rPr lang="en-GB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</a:t>
            </a: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iterations. For the test sample, a minimum error rate of 12.1% is found at 500 iterations, with a shallow minimum around 12% from 10</a:t>
            </a:r>
            <a:r>
              <a:rPr lang="en-GB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</a:t>
            </a: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to 10</a:t>
            </a:r>
            <a:r>
              <a:rPr lang="en-GB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</a:t>
            </a: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iterations. For more than 10</a:t>
            </a:r>
            <a:r>
              <a:rPr lang="en-GB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</a:t>
            </a: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iterations the error rate increases slowly.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789CCA-BC06-9AFC-E205-2B52B6A5A7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7437" y="3236143"/>
            <a:ext cx="4125948" cy="310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3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E24E17-8727-7284-3365-6BF5EFF82A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0DAAFFF9-87F9-FA4A-50E7-31DA6FEA0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E93A7-B40A-5E3E-E037-FA0FB9328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B114F3-1DB6-7A45-5D5E-A6416F6EC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8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D254F13-04DA-C0A9-9743-68963356301E}"/>
              </a:ext>
            </a:extLst>
          </p:cNvPr>
          <p:cNvSpPr txBox="1">
            <a:spLocks noChangeArrowheads="1"/>
          </p:cNvSpPr>
          <p:nvPr/>
        </p:nvSpPr>
        <p:spPr>
          <a:xfrm>
            <a:off x="157163" y="271463"/>
            <a:ext cx="8842375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Problem on Least-Squares Averaging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B8184A-7779-BABF-F7CE-CA5D029E0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150" y="1059298"/>
            <a:ext cx="7772400" cy="542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33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dirty="0" smtClean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9466</TotalTime>
  <Words>2459</Words>
  <Application>Microsoft Macintosh PowerPoint</Application>
  <PresentationFormat>On-screen Show (4:3)</PresentationFormat>
  <Paragraphs>249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ＭＳ Ｐゴシック</vt:lpstr>
      <vt:lpstr>Arial</vt:lpstr>
      <vt:lpstr>Calibri</vt:lpstr>
      <vt:lpstr>Courier New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Cowan, G</dc:creator>
  <cp:lastModifiedBy>Cowan, G</cp:lastModifiedBy>
  <cp:revision>137</cp:revision>
  <dcterms:created xsi:type="dcterms:W3CDTF">2020-05-18T17:44:39Z</dcterms:created>
  <dcterms:modified xsi:type="dcterms:W3CDTF">2024-11-18T15:56:14Z</dcterms:modified>
</cp:coreProperties>
</file>