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182" r:id="rId2"/>
    <p:sldId id="1280" r:id="rId3"/>
    <p:sldId id="1272" r:id="rId4"/>
    <p:sldId id="1271" r:id="rId5"/>
    <p:sldId id="1273" r:id="rId6"/>
    <p:sldId id="1274" r:id="rId7"/>
    <p:sldId id="1275" r:id="rId8"/>
    <p:sldId id="1276" r:id="rId9"/>
    <p:sldId id="1277" r:id="rId10"/>
    <p:sldId id="1281" r:id="rId11"/>
    <p:sldId id="1278" r:id="rId12"/>
    <p:sldId id="1539" r:id="rId13"/>
    <p:sldId id="1631" r:id="rId14"/>
    <p:sldId id="1632" r:id="rId15"/>
    <p:sldId id="1633" r:id="rId16"/>
    <p:sldId id="1634" r:id="rId17"/>
    <p:sldId id="1531" r:id="rId18"/>
    <p:sldId id="1549" r:id="rId19"/>
    <p:sldId id="1487" r:id="rId20"/>
    <p:sldId id="1545" r:id="rId21"/>
    <p:sldId id="1546" r:id="rId22"/>
    <p:sldId id="1547" r:id="rId23"/>
    <p:sldId id="1548" r:id="rId24"/>
    <p:sldId id="1484" r:id="rId25"/>
    <p:sldId id="1483" r:id="rId26"/>
    <p:sldId id="1482" r:id="rId27"/>
    <p:sldId id="1485" r:id="rId28"/>
    <p:sldId id="1437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16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8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9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651011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Problem sheet 6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info on Problem Sheet 8 regarding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iminuit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Comment about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-sigma covariance ellipse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Another fit example (Snell’s Law)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97EC-E47F-21F7-FF57-EFE06F4D0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DC82D39F-F1CB-EB41-613D-0B00D77C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DFDBC-E90D-4B10-8A56-A542B6B7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30C0E-77E9-D50E-AE49-D201CA19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BF420-845F-1062-A068-B18C637B1973}"/>
              </a:ext>
            </a:extLst>
          </p:cNvPr>
          <p:cNvSpPr txBox="1"/>
          <p:nvPr/>
        </p:nvSpPr>
        <p:spPr>
          <a:xfrm>
            <a:off x="2647068" y="116221"/>
            <a:ext cx="424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 / 2(d) comment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FCAC5-A944-07D9-B5F1-ED575A1550C7}"/>
              </a:ext>
            </a:extLst>
          </p:cNvPr>
          <p:cNvSpPr txBox="1"/>
          <p:nvPr/>
        </p:nvSpPr>
        <p:spPr>
          <a:xfrm>
            <a:off x="389641" y="2646287"/>
            <a:ext cx="460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 of a a function of a parameter: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616683-C39C-A100-1FE9-2E64CAA99BDB}"/>
              </a:ext>
            </a:extLst>
          </p:cNvPr>
          <p:cNvCxnSpPr/>
          <p:nvPr/>
        </p:nvCxnSpPr>
        <p:spPr>
          <a:xfrm>
            <a:off x="1659799" y="6019871"/>
            <a:ext cx="496887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5886B9-D003-540A-7B8F-54AA7E77965E}"/>
              </a:ext>
            </a:extLst>
          </p:cNvPr>
          <p:cNvSpPr txBox="1"/>
          <p:nvPr/>
        </p:nvSpPr>
        <p:spPr>
          <a:xfrm>
            <a:off x="389641" y="717123"/>
            <a:ext cx="7873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want the variance of the estimator of the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but rather the standard deviation of the estimator of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standard deviation (“error of the error”).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9631C4-D9B7-5438-DEAD-1DFD3FF0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12" y="2602789"/>
            <a:ext cx="1460500" cy="63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1E828-74A4-1F53-D18C-34E64E614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90" y="1917452"/>
            <a:ext cx="1358900" cy="546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98A34E-5F39-721A-3248-D3B442A4D31B}"/>
              </a:ext>
            </a:extLst>
          </p:cNvPr>
          <p:cNvSpPr txBox="1"/>
          <p:nvPr/>
        </p:nvSpPr>
        <p:spPr>
          <a:xfrm>
            <a:off x="389641" y="2021833"/>
            <a:ext cx="503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Std. dev. is square root of the variance: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29A7E-4CF1-2049-D314-2D480AD9552A}"/>
              </a:ext>
            </a:extLst>
          </p:cNvPr>
          <p:cNvSpPr txBox="1"/>
          <p:nvPr/>
        </p:nvSpPr>
        <p:spPr>
          <a:xfrm>
            <a:off x="400790" y="4007113"/>
            <a:ext cx="3024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error propagation: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80A2E-2901-E72A-67CA-5DC554E283F1}"/>
              </a:ext>
            </a:extLst>
          </p:cNvPr>
          <p:cNvSpPr txBox="1"/>
          <p:nvPr/>
        </p:nvSpPr>
        <p:spPr>
          <a:xfrm>
            <a:off x="417733" y="3347858"/>
            <a:ext cx="140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7CD763-8BE6-C1EA-9EF0-72131F997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80" y="3237755"/>
            <a:ext cx="1765300" cy="736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1BB33A-D80F-4E85-A1A2-B2A668340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0" y="5668701"/>
            <a:ext cx="1358900" cy="76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9457EB-D5C0-C841-B170-67F73FB68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190" y="4504028"/>
            <a:ext cx="6553200" cy="1016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638FA4-22D0-2DE5-5FBF-08D64234DACD}"/>
              </a:ext>
            </a:extLst>
          </p:cNvPr>
          <p:cNvSpPr txBox="1"/>
          <p:nvPr/>
        </p:nvSpPr>
        <p:spPr>
          <a:xfrm>
            <a:off x="4770790" y="5824365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(compare to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6EF359-5EA6-3209-3471-2932405DF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564" y="5743925"/>
            <a:ext cx="1295400" cy="7493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12EFA1-F595-11CB-48F0-6A0DC47C4B8F}"/>
              </a:ext>
            </a:extLst>
          </p:cNvPr>
          <p:cNvSpPr txBox="1"/>
          <p:nvPr/>
        </p:nvSpPr>
        <p:spPr>
          <a:xfrm>
            <a:off x="7776504" y="58188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0494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2F60E-2E2C-1AFC-18C4-98A1487A5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D488A8C4-D13C-1729-7323-B84C54C5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0F08-5F50-555C-2B2D-864BE4C4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C103-0B34-5B88-365A-1C14D9AC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E53D4-4080-B2C8-7EF3-01B4810BC933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D717CC-2E16-3964-A92E-74890A6E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726644"/>
            <a:ext cx="8465339" cy="778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FBBBCE-C9EF-C5A6-ADBA-02832072E63D}"/>
              </a:ext>
            </a:extLst>
          </p:cNvPr>
          <p:cNvSpPr/>
          <p:nvPr/>
        </p:nvSpPr>
        <p:spPr>
          <a:xfrm>
            <a:off x="342900" y="600189"/>
            <a:ext cx="8458200" cy="1039040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7D707-BA16-8544-72F5-DA6449B39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85125"/>
            <a:ext cx="7772400" cy="40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273512"/>
            <a:ext cx="7550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info on Problem Sheet 8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539646" y="3960361"/>
            <a:ext cx="86083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5989E-E0E3-182D-39D8-3754597D6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35E809F-CD9E-937E-6ABA-F19C91F4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ED377-4786-BF31-3E48-F70D33B8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65D5-A828-071A-749C-3A22A2B7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45C2AF5-7F92-8C2E-584C-D480D8A2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052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“</a:t>
            </a:r>
            <a:r>
              <a:rPr lang="en-GB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-sigma” covariance ellipse</a:t>
            </a:r>
            <a:endParaRPr lang="en-GB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F4270-A0CC-7E87-06BB-2B4A90D760A0}"/>
              </a:ext>
            </a:extLst>
          </p:cNvPr>
          <p:cNvSpPr txBox="1"/>
          <p:nvPr/>
        </p:nvSpPr>
        <p:spPr>
          <a:xfrm>
            <a:off x="290683" y="876373"/>
            <a:ext cx="6775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used the formula for the confidence region: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7F6C8-4DE2-E14F-1D55-BB58C13E18E5}"/>
              </a:ext>
            </a:extLst>
          </p:cNvPr>
          <p:cNvSpPr txBox="1"/>
          <p:nvPr/>
        </p:nvSpPr>
        <p:spPr>
          <a:xfrm>
            <a:off x="391493" y="2509319"/>
            <a:ext cx="7299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the ellipse whose tangents give std. deviations: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1BFEDB-CD0D-EF3B-00EC-F007D5BC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09" y="1286231"/>
            <a:ext cx="5484622" cy="1203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F82B9-90C5-AEB1-0E4F-51FDB0A9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16" y="3051563"/>
            <a:ext cx="5949176" cy="13898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A8C60F-3985-A2E6-A170-96315A71083E}"/>
              </a:ext>
            </a:extLst>
          </p:cNvPr>
          <p:cNvSpPr txBox="1"/>
          <p:nvPr/>
        </p:nvSpPr>
        <p:spPr>
          <a:xfrm>
            <a:off x="7381294" y="3233715"/>
            <a:ext cx="1291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tangents at </a:t>
            </a:r>
          </a:p>
          <a:p>
            <a:pPr algn="l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std.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48F3A9-C345-B3EF-58C7-A584CE8DA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6" y="4538270"/>
            <a:ext cx="4825142" cy="19108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274CBF-0FBD-C98A-DC27-812B5ECABCA6}"/>
              </a:ext>
            </a:extLst>
          </p:cNvPr>
          <p:cNvSpPr txBox="1"/>
          <p:nvPr/>
        </p:nvSpPr>
        <p:spPr>
          <a:xfrm>
            <a:off x="5658549" y="4771363"/>
            <a:ext cx="328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-sigma ellipse corresponds 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E8AB66-0789-0198-D743-54F018078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14" y="5763801"/>
            <a:ext cx="2613750" cy="61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CFB948-D849-15FF-3514-94B588297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381" y="5195262"/>
            <a:ext cx="26035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1170-8258-E4AB-CA93-D656F21B1D50}"/>
              </a:ext>
            </a:extLst>
          </p:cNvPr>
          <p:cNvSpPr txBox="1"/>
          <p:nvPr/>
        </p:nvSpPr>
        <p:spPr>
          <a:xfrm>
            <a:off x="1883735" y="249865"/>
            <a:ext cx="53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using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E4D8-A9E2-5E12-6B37-98CC46459565}"/>
              </a:ext>
            </a:extLst>
          </p:cNvPr>
          <p:cNvSpPr txBox="1"/>
          <p:nvPr/>
        </p:nvSpPr>
        <p:spPr>
          <a:xfrm>
            <a:off x="439247" y="1380457"/>
            <a:ext cx="43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only argument of the log-likelihood function is the parameter array, and the data array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enters as global (usually not a good idea):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85C7-6D1D-B967-F725-78EDF10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28" y="1175848"/>
            <a:ext cx="4369282" cy="30639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C4242-B187-0BC8-191E-DD87F375086E}"/>
              </a:ext>
            </a:extLst>
          </p:cNvPr>
          <p:cNvGrpSpPr/>
          <p:nvPr/>
        </p:nvGrpSpPr>
        <p:grpSpPr>
          <a:xfrm>
            <a:off x="439247" y="4150184"/>
            <a:ext cx="5283200" cy="1961442"/>
            <a:chOff x="364819" y="3885308"/>
            <a:chExt cx="5283200" cy="1961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D72DE-E143-9E82-FEBA-75827377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19" y="3885308"/>
              <a:ext cx="4432300" cy="96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DBE6DA-A0C0-416B-DBF7-420CF91A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19" y="5414950"/>
              <a:ext cx="5283200" cy="431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C2732-E6E8-15A6-1472-C771EC8EEA8F}"/>
                </a:ext>
              </a:extLst>
            </p:cNvPr>
            <p:cNvSpPr txBox="1"/>
            <p:nvPr/>
          </p:nvSpPr>
          <p:spPr>
            <a:xfrm>
              <a:off x="1339702" y="490703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1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1A0F1-4697-6232-9A5F-7D019B79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7BD7394-8F12-374F-B2E8-B17AB102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16EF-A2DE-C2B4-8B6B-0CD602AF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45C07-C5E3-8A70-1D2B-31A59962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BCF-443D-4149-2AD8-C38880212513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18E4E-27A1-EF49-B7CB-A08D383B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6" y="699248"/>
            <a:ext cx="8521898" cy="37197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86840E-3674-8446-E169-F97C2A900FE1}"/>
              </a:ext>
            </a:extLst>
          </p:cNvPr>
          <p:cNvSpPr/>
          <p:nvPr/>
        </p:nvSpPr>
        <p:spPr>
          <a:xfrm>
            <a:off x="397536" y="699248"/>
            <a:ext cx="8458200" cy="3719755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0F6D1-EC5F-60AF-168E-2763301DE31B}"/>
              </a:ext>
            </a:extLst>
          </p:cNvPr>
          <p:cNvSpPr txBox="1"/>
          <p:nvPr/>
        </p:nvSpPr>
        <p:spPr>
          <a:xfrm>
            <a:off x="341313" y="9463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data can be avoided if we make the objective function a method of a class: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5712-1AE8-C575-C40F-6B8B85AA28B1}"/>
              </a:ext>
            </a:extLst>
          </p:cNvPr>
          <p:cNvSpPr txBox="1"/>
          <p:nvPr/>
        </p:nvSpPr>
        <p:spPr>
          <a:xfrm>
            <a:off x="1905001" y="228599"/>
            <a:ext cx="5028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Commentary on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282C5-403F-ECC9-64EF-8935ADB5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64" y="1848823"/>
            <a:ext cx="6509656" cy="43900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E84E3-6838-C25D-BEE3-3A40BF2BB774}"/>
              </a:ext>
            </a:extLst>
          </p:cNvPr>
          <p:cNvSpPr txBox="1"/>
          <p:nvPr/>
        </p:nvSpPr>
        <p:spPr>
          <a:xfrm>
            <a:off x="6601522" y="2185639"/>
            <a:ext cx="242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called when object created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(= “constructor”)</a:t>
            </a:r>
          </a:p>
        </p:txBody>
      </p:sp>
    </p:spTree>
    <p:extLst>
      <p:ext uri="{BB962C8B-B14F-4D97-AF65-F5344CB8AC3E}">
        <p14:creationId xmlns:p14="http://schemas.microsoft.com/office/powerpoint/2010/main" val="13207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725DF-BD07-C059-64CD-7ECCA091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376"/>
            <a:ext cx="7772400" cy="4829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371600" y="429696"/>
            <a:ext cx="568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(continued)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42372-BB6E-83BC-A545-1D2FA671DAC3}"/>
              </a:ext>
            </a:extLst>
          </p:cNvPr>
          <p:cNvSpPr txBox="1"/>
          <p:nvPr/>
        </p:nvSpPr>
        <p:spPr>
          <a:xfrm>
            <a:off x="5742199" y="3914078"/>
            <a:ext cx="30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makes object itself behave like a callable function</a:t>
            </a:r>
          </a:p>
        </p:txBody>
      </p:sp>
    </p:spTree>
    <p:extLst>
      <p:ext uri="{BB962C8B-B14F-4D97-AF65-F5344CB8AC3E}">
        <p14:creationId xmlns:p14="http://schemas.microsoft.com/office/powerpoint/2010/main" val="2057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602359" y="320839"/>
            <a:ext cx="529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8527C-04D0-B31B-5D33-B9FFBA90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091138"/>
            <a:ext cx="7772400" cy="3739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9ED040-DF0A-586A-5277-9BCC9011D5EA}"/>
              </a:ext>
            </a:extLst>
          </p:cNvPr>
          <p:cNvSpPr txBox="1"/>
          <p:nvPr/>
        </p:nvSpPr>
        <p:spPr>
          <a:xfrm>
            <a:off x="338982" y="5106681"/>
            <a:ext cx="8466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full program see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/~cowan/stat/exercises/fitting/python/ </a:t>
            </a:r>
          </a:p>
        </p:txBody>
      </p:sp>
    </p:spTree>
    <p:extLst>
      <p:ext uri="{BB962C8B-B14F-4D97-AF65-F5344CB8AC3E}">
        <p14:creationId xmlns:p14="http://schemas.microsoft.com/office/powerpoint/2010/main" val="4205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5195E-9407-FE48-8169-D5359D89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4" y="2086311"/>
            <a:ext cx="4244689" cy="315136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0F08CAF-0572-9F44-A2F7-795315888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0523"/>
            <a:ext cx="825226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example:  refraction data from Ptolemy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B9226-E624-6D40-88C6-F33C93F1F626}"/>
              </a:ext>
            </a:extLst>
          </p:cNvPr>
          <p:cNvSpPr txBox="1"/>
          <p:nvPr/>
        </p:nvSpPr>
        <p:spPr>
          <a:xfrm>
            <a:off x="468728" y="997802"/>
            <a:ext cx="8376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Astronomer Claudius Ptolemy obtained data on refraction of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by water in around 140 A.D.: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46C4C-B5E3-7E41-B532-451E3199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094" y="2434036"/>
            <a:ext cx="2714628" cy="3119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45B1D-D544-9E46-8FAF-991E16686FCB}"/>
              </a:ext>
            </a:extLst>
          </p:cNvPr>
          <p:cNvSpPr txBox="1"/>
          <p:nvPr/>
        </p:nvSpPr>
        <p:spPr>
          <a:xfrm>
            <a:off x="5352585" y="1678125"/>
            <a:ext cx="3185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Angles of incidence and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refraction (degrees)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C1906D-2901-BB46-ADFD-3B3DC308EA18}"/>
              </a:ext>
            </a:extLst>
          </p:cNvPr>
          <p:cNvSpPr txBox="1"/>
          <p:nvPr/>
        </p:nvSpPr>
        <p:spPr>
          <a:xfrm>
            <a:off x="556662" y="5531581"/>
            <a:ext cx="8389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angle of incidence is set with negligible error, and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measured angle of refraction has a standard deviation of ½°.</a:t>
            </a:r>
          </a:p>
        </p:txBody>
      </p:sp>
    </p:spTree>
    <p:extLst>
      <p:ext uri="{BB962C8B-B14F-4D97-AF65-F5344CB8AC3E}">
        <p14:creationId xmlns:p14="http://schemas.microsoft.com/office/powerpoint/2010/main" val="38093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98BED9-8559-CF4A-9FC3-E1AC4092E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052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Laws of refraction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F532C-438B-8741-B0F6-AAD1BC52129B}"/>
              </a:ext>
            </a:extLst>
          </p:cNvPr>
          <p:cNvSpPr txBox="1"/>
          <p:nvPr/>
        </p:nvSpPr>
        <p:spPr>
          <a:xfrm>
            <a:off x="635056" y="982688"/>
            <a:ext cx="512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commonly used law of refraction was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9259F6-FA37-8844-91F3-8122EEA25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94" y="1628111"/>
            <a:ext cx="12573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5C9DCD-E50D-B24C-A2FC-88745892263A}"/>
              </a:ext>
            </a:extLst>
          </p:cNvPr>
          <p:cNvSpPr txBox="1"/>
          <p:nvPr/>
        </p:nvSpPr>
        <p:spPr>
          <a:xfrm>
            <a:off x="635054" y="2297973"/>
            <a:ext cx="5898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it is reported that Ptolemy preferred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C92A67-B8AB-E747-A966-B507C7E3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112" y="2998424"/>
            <a:ext cx="2171700" cy="546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043BAD-04BE-0044-BF09-D7A759CDC5AC}"/>
              </a:ext>
            </a:extLst>
          </p:cNvPr>
          <p:cNvSpPr txBox="1"/>
          <p:nvPr/>
        </p:nvSpPr>
        <p:spPr>
          <a:xfrm>
            <a:off x="635050" y="3734203"/>
            <a:ext cx="807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law of refraction discovered by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984 (and rediscovered by Snell in 1621) 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67EEF4-5A20-BB4E-B262-EBAAB85DB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81" y="4840502"/>
            <a:ext cx="2705100" cy="850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8FE37F-A229-0845-9D68-66B0644003EB}"/>
              </a:ext>
            </a:extLst>
          </p:cNvPr>
          <p:cNvSpPr txBox="1"/>
          <p:nvPr/>
        </p:nvSpPr>
        <p:spPr>
          <a:xfrm>
            <a:off x="574573" y="5835634"/>
            <a:ext cx="853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ratio of indices of refraction of the two media.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6751A9-B0A5-5A42-856F-A1DB22E394C9}"/>
              </a:ext>
            </a:extLst>
          </p:cNvPr>
          <p:cNvSpPr txBox="1"/>
          <p:nvPr/>
        </p:nvSpPr>
        <p:spPr>
          <a:xfrm>
            <a:off x="4828717" y="163071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6033B6-2056-C743-9347-02A071AD5C6C}"/>
              </a:ext>
            </a:extLst>
          </p:cNvPr>
          <p:cNvSpPr txBox="1"/>
          <p:nvPr/>
        </p:nvSpPr>
        <p:spPr>
          <a:xfrm>
            <a:off x="5455829" y="302622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4294E-8008-8F43-95BF-545EB2CBA757}"/>
              </a:ext>
            </a:extLst>
          </p:cNvPr>
          <p:cNvSpPr txBox="1"/>
          <p:nvPr/>
        </p:nvSpPr>
        <p:spPr>
          <a:xfrm>
            <a:off x="5686617" y="510725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B4629-2E01-A14A-9856-8FBF097D2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301750"/>
            <a:ext cx="5588000" cy="42545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A5EB04D-C8B8-2044-BC7D-36206906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052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fit: 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</a:t>
            </a:r>
            <a:r>
              <a:rPr lang="en-GB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3600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9B802-5F3C-D145-801C-E99B90FBD4E4}"/>
              </a:ext>
            </a:extLst>
          </p:cNvPr>
          <p:cNvSpPr txBox="1"/>
          <p:nvPr/>
        </p:nvSpPr>
        <p:spPr>
          <a:xfrm>
            <a:off x="2690245" y="2536372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6.7 ⨉ 10</a:t>
            </a:r>
            <a:r>
              <a:rPr lang="en-US" baseline="30000" dirty="0"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8421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16D2DC-42D8-2B41-811C-FDBB3AEC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314450"/>
            <a:ext cx="5626100" cy="422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64FE4-4E3C-F74A-ABAF-6E22AD49E8D9}"/>
              </a:ext>
            </a:extLst>
          </p:cNvPr>
          <p:cNvSpPr txBox="1"/>
          <p:nvPr/>
        </p:nvSpPr>
        <p:spPr>
          <a:xfrm>
            <a:off x="2690245" y="253637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382BF6E-4EA7-B646-9C34-F7B7A1EE0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052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fit: 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</a:t>
            </a:r>
            <a:r>
              <a:rPr lang="en-GB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βθ</a:t>
            </a:r>
            <a:r>
              <a:rPr lang="en-GB" sz="36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1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EDD4D-0872-3041-8804-A647301C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327150"/>
            <a:ext cx="5600700" cy="4203700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FBE2B85D-2D1E-4049-9C88-48380EF25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052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fit:  Snell’s Law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6E72F1-80EC-2348-B03E-2DDD2BBCCD77}"/>
              </a:ext>
            </a:extLst>
          </p:cNvPr>
          <p:cNvSpPr txBox="1"/>
          <p:nvPr/>
        </p:nvSpPr>
        <p:spPr>
          <a:xfrm>
            <a:off x="2690245" y="253637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0.051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92368-13C6-4846-8138-1A5742784E63}"/>
              </a:ext>
            </a:extLst>
          </p:cNvPr>
          <p:cNvSpPr txBox="1"/>
          <p:nvPr/>
        </p:nvSpPr>
        <p:spPr>
          <a:xfrm>
            <a:off x="491405" y="5562875"/>
            <a:ext cx="879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Fitted index of refraction of water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1.3116 ± 0.0056  found not quite compatible with currently known value 1.330.</a:t>
            </a:r>
          </a:p>
        </p:txBody>
      </p:sp>
    </p:spTree>
    <p:extLst>
      <p:ext uri="{BB962C8B-B14F-4D97-AF65-F5344CB8AC3E}">
        <p14:creationId xmlns:p14="http://schemas.microsoft.com/office/powerpoint/2010/main" val="2111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0D97A-926F-EE27-270E-282F71CFA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ADDE5E3-D78D-CF75-78F0-F1DE7E8D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390BE-D4F5-E5B8-6176-F0CB13CD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BA367-EA8E-29AA-EF9B-E8B2F9C2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1D107-2FB9-AD5A-38CF-FB9F70278E05}"/>
              </a:ext>
            </a:extLst>
          </p:cNvPr>
          <p:cNvSpPr txBox="1"/>
          <p:nvPr/>
        </p:nvSpPr>
        <p:spPr>
          <a:xfrm>
            <a:off x="3460253" y="138524"/>
            <a:ext cx="296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 / 1(a)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8EA209-7EC1-B615-1CF6-B64B816D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0189"/>
            <a:ext cx="7772400" cy="5065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356DDA-9E6B-6B5E-0F48-394DF998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23" y="5908561"/>
            <a:ext cx="2857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6B4A-4CB5-9A97-F649-335F2C52C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D1C4DE4-345A-FA35-A62F-1FD9121B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0CA5-2F1A-B6B4-AC9D-4A6903CF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E770-4918-FC58-6B5E-36117D00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827E0-5BF3-D9B5-D3D5-0D25C2570F3E}"/>
              </a:ext>
            </a:extLst>
          </p:cNvPr>
          <p:cNvSpPr txBox="1"/>
          <p:nvPr/>
        </p:nvSpPr>
        <p:spPr>
          <a:xfrm>
            <a:off x="3460253" y="138524"/>
            <a:ext cx="298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 / 1(b)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18B49C-3A16-56DA-646C-3DECE4D4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92" y="1057872"/>
            <a:ext cx="7772400" cy="31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7E96-6D97-BEE8-1EC0-4649886A5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CFCBB-9884-BD17-A5AF-C752D6BD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74" y="760094"/>
            <a:ext cx="8458200" cy="973606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F237E9E-E0CD-5D21-6E3D-02BB598E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D6D4D-5D10-D046-6C20-0F51AFE0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823B-8371-D413-A935-CFF29BAE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7E126-C63D-2D7E-49B5-7E3D3CCF43FF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ADB6B-864D-968A-95FC-5B76A5B4D60B}"/>
              </a:ext>
            </a:extLst>
          </p:cNvPr>
          <p:cNvSpPr/>
          <p:nvPr/>
        </p:nvSpPr>
        <p:spPr>
          <a:xfrm>
            <a:off x="310626" y="664734"/>
            <a:ext cx="8458200" cy="1133511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B9B71-C729-43EA-2148-6D0D07C2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74" y="2172431"/>
            <a:ext cx="7772400" cy="3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95D25-FD8B-5AC8-EA39-07D839497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D66409-B174-D8BB-9E5A-F52D59CE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90" y="1994660"/>
            <a:ext cx="7772400" cy="4520555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8EF20D97-6342-2C2A-3940-44DE00DE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A34FF-3A3A-CA1F-1198-9A3CAD6F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2591E-6B12-8FEB-0949-1A463E5A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4DB9E-D48A-69A5-0FCD-17A88AA874E8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D98067-5EF5-9CE5-C945-A87786B9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10" y="697604"/>
            <a:ext cx="8289180" cy="527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CC6864-F675-1619-2CB7-16A5366D2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716" y="1177245"/>
            <a:ext cx="15696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C61F9-2CB6-43DD-E6B2-F3B6FF6AF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015" y="1272495"/>
            <a:ext cx="2345143" cy="54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EE07F9-3BEF-8F06-D426-30E3CC233429}"/>
              </a:ext>
            </a:extLst>
          </p:cNvPr>
          <p:cNvSpPr/>
          <p:nvPr/>
        </p:nvSpPr>
        <p:spPr>
          <a:xfrm>
            <a:off x="342900" y="600188"/>
            <a:ext cx="8458200" cy="1297057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85A15-6FB2-623E-2B77-3F6EF39B4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971D4B0-7168-41F0-1175-4128402E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D780-7DB0-587C-EEAE-4C363433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24090-21F6-6303-0F05-AAE6AFA8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2AA95-AFB9-966C-85F0-38E1AFA54EFA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D57101-BF26-E189-907B-C5E204BAF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09" y="1317811"/>
            <a:ext cx="7029981" cy="4995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D83962-D85F-2E97-C817-44586093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0" y="696729"/>
            <a:ext cx="8191500" cy="36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61D126-A246-2D18-B336-8D38ECCEBC36}"/>
              </a:ext>
            </a:extLst>
          </p:cNvPr>
          <p:cNvSpPr/>
          <p:nvPr/>
        </p:nvSpPr>
        <p:spPr>
          <a:xfrm>
            <a:off x="342900" y="600189"/>
            <a:ext cx="8458200" cy="550879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CCDEC-5493-1EDB-EEB1-86B933278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F7D54FA-ED15-F433-D1CD-2B19C142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00668-84B7-E869-2D94-24DDA303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2A8EB-8484-F6CC-8FCA-0AC514F6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44D68-168A-C0AD-1FEF-0E1E1F8AF6C4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C8A6D3-71D3-3DF9-D890-92E270CD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20053"/>
            <a:ext cx="7772400" cy="54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6A3A1-DBD1-1F6A-4C46-8BCA2357F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28BA58B-2EBC-4A31-79C2-2C225F9D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A095-7858-DA5A-7CE9-7627C65C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2DA19-36D7-0D51-BDB3-8E82F852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6874B-F296-983E-87B9-3C9871F75D6B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E3F51-9286-4F4C-F506-2C716484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5" y="2217930"/>
            <a:ext cx="7747000" cy="431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1C9BBC-1AF7-2A1C-2FDC-254CA7884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1" y="690725"/>
            <a:ext cx="8764556" cy="625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D2E05-44B3-C96E-A135-0A3DD8CFC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84" y="1337158"/>
            <a:ext cx="1816100" cy="71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AE442-06E7-5C18-F095-9CF9CE1CF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097" y="1316020"/>
            <a:ext cx="20574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1D2019-4913-1934-0FC9-957FA9A1A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148" y="1418240"/>
            <a:ext cx="1981200" cy="596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85F344-81D7-AD99-5D99-D7CD83F8CF1C}"/>
              </a:ext>
            </a:extLst>
          </p:cNvPr>
          <p:cNvSpPr/>
          <p:nvPr/>
        </p:nvSpPr>
        <p:spPr>
          <a:xfrm>
            <a:off x="189571" y="600189"/>
            <a:ext cx="8664497" cy="1473938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9215</TotalTime>
  <Words>1978</Words>
  <Application>Microsoft Macintosh PowerPoint</Application>
  <PresentationFormat>On-screen Show (4:3)</PresentationFormat>
  <Paragraphs>247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Menlo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145</cp:revision>
  <dcterms:created xsi:type="dcterms:W3CDTF">2020-05-18T17:44:39Z</dcterms:created>
  <dcterms:modified xsi:type="dcterms:W3CDTF">2024-11-24T21:06:26Z</dcterms:modified>
</cp:coreProperties>
</file>