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handoutMasterIdLst>
    <p:handoutMasterId r:id="rId63"/>
  </p:handoutMasterIdLst>
  <p:sldIdLst>
    <p:sldId id="327" r:id="rId2"/>
    <p:sldId id="1458" r:id="rId3"/>
    <p:sldId id="1530" r:id="rId4"/>
    <p:sldId id="1469" r:id="rId5"/>
    <p:sldId id="1531" r:id="rId6"/>
    <p:sldId id="1533" r:id="rId7"/>
    <p:sldId id="1534" r:id="rId8"/>
    <p:sldId id="1536" r:id="rId9"/>
    <p:sldId id="1537" r:id="rId10"/>
    <p:sldId id="1538" r:id="rId11"/>
    <p:sldId id="1539" r:id="rId12"/>
    <p:sldId id="1540" r:id="rId13"/>
    <p:sldId id="1545" r:id="rId14"/>
    <p:sldId id="1484" r:id="rId15"/>
    <p:sldId id="1472" r:id="rId16"/>
    <p:sldId id="1474" r:id="rId17"/>
    <p:sldId id="1475" r:id="rId18"/>
    <p:sldId id="1543" r:id="rId19"/>
    <p:sldId id="1546" r:id="rId20"/>
    <p:sldId id="1542" r:id="rId21"/>
    <p:sldId id="1476" r:id="rId22"/>
    <p:sldId id="1547" r:id="rId23"/>
    <p:sldId id="1551" r:id="rId24"/>
    <p:sldId id="1485" r:id="rId25"/>
    <p:sldId id="1478" r:id="rId26"/>
    <p:sldId id="1529" r:id="rId27"/>
    <p:sldId id="1492" r:id="rId28"/>
    <p:sldId id="1493" r:id="rId29"/>
    <p:sldId id="1494" r:id="rId30"/>
    <p:sldId id="1495" r:id="rId31"/>
    <p:sldId id="1496" r:id="rId32"/>
    <p:sldId id="1497" r:id="rId33"/>
    <p:sldId id="1498" r:id="rId34"/>
    <p:sldId id="1499" r:id="rId35"/>
    <p:sldId id="1528" r:id="rId36"/>
    <p:sldId id="1506" r:id="rId37"/>
    <p:sldId id="1507" r:id="rId38"/>
    <p:sldId id="1508" r:id="rId39"/>
    <p:sldId id="1512" r:id="rId40"/>
    <p:sldId id="1515" r:id="rId41"/>
    <p:sldId id="1516" r:id="rId42"/>
    <p:sldId id="1517" r:id="rId43"/>
    <p:sldId id="1518" r:id="rId44"/>
    <p:sldId id="1522" r:id="rId45"/>
    <p:sldId id="1523" r:id="rId46"/>
    <p:sldId id="1524" r:id="rId47"/>
    <p:sldId id="1500" r:id="rId48"/>
    <p:sldId id="1501" r:id="rId49"/>
    <p:sldId id="1502" r:id="rId50"/>
    <p:sldId id="1503" r:id="rId51"/>
    <p:sldId id="1504" r:id="rId52"/>
    <p:sldId id="1505" r:id="rId53"/>
    <p:sldId id="1509" r:id="rId54"/>
    <p:sldId id="1510" r:id="rId55"/>
    <p:sldId id="1511" r:id="rId56"/>
    <p:sldId id="1513" r:id="rId57"/>
    <p:sldId id="1514" r:id="rId58"/>
    <p:sldId id="1519" r:id="rId59"/>
    <p:sldId id="1520" r:id="rId60"/>
    <p:sldId id="1521" r:id="rId6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91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8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12/8/24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2:55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0.6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25 5913,'13'3'84,"-4"-1"-140,-8-5-39,0 0 22,-1 2 34,1-3 39,0 1 0,0 0 0,0-1 0,2 0 0,-2 2 0,1-1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1.39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 0 5952,'7'7'577,"-2"-1"-353,-5-7 140,0 0-6,0 0-251,0-1 2436,0 2-2498,0 4-40,0 2 118,-1 7 57,0 10 21,-1-3-44,1 8 190,-2-8-168,2-1-173,-2 0 196,1 0-74,0-1-77,0-2 38,1 0 40,0 1-129,1-7 56,0 0-33,0-7-18,0-1-2060,0-1 1204,3 1-68,5 1-548,4 2 1467,5 1 0,-8-3 0,-1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2.0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405 1 6115,'3'5'436,"1"-2"-368,-6-3 88,1 0 52,-2 2-24,-2 3-44,-2 3 28,-1 3-22,-2 3-34,-1 2 50,-4 4-78,0 3-39,-4 3-11,0 4 72,-17 19-28,7-12-16,-11 11 0,14-16-6,0-4 28,3-1-12,1-2-21,3-2 16,2-3-17,3-2-22,1-4 23,4-1-46,1-4-5,1-1-44,3-2-46,2-1-252,0 0-150,2-3-51,0 1-101,5-1-118,2-1 762,6-1 0,-4 0 0,-2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4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139 93 6182,'10'3'577,"-1"-1"-398,-6-6 11,-1 2 258,1-4-123,-2 1-84,1-1-68,-1 1-16,0 1-62,-1-1 28,0 1-5,0-1-28,0 1-85,0 0 46,0 0-51,-2-1 0,-3-1 28,0 2 28,-3-2-28,1 3 56,-10-4-61,6 4-1,-14-1 23,14 3-45,-4 1 28,6 0-28,2 0 6,1 0 22,0 3-23,1-1-5,-2 3 73,3 0-67,-1 1 78,1 1-40,0 1 40,1 2 51,1 1 78,0 6-90,2-4 95,5 9-89,1-9 67,9 5-157,-4-9 34,4-1-6,-4-4-61,3-2-6,1 0-28,5-2-196,0 0 50,1 0-44,-1 0 39,-3 0 50,-3-1-6,1-4 91,-6-1-12,-1-3 56,-6 3-6,0-1 6,0 1 0,-1 1-39,0 0 39,0 1 0,0-1 11,-1-1-11,1 1 28,-1 0-22,1 2 22,-1 1 56,1 0-12,0 0-21,0 1 268,-1 0-280,2 1 12,-1 0-29,1 0 12,0 0 44,0 0 185,4 6-123,-2 0 56,4 5-106,-2-3-73,0 0 151,-1 0-62,0 0 135,1-1-101,0 0 106,3-1-123,-1-2-61,4-1-62,1-2-106,2-1-645,4 0-229,5 0-313,4 1-265,10 0-122,0 0 1680,5 0 0,-22 0 0,-4-1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22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5751,'10'2'0,"-3"0"0,-8-2-6,0 1 2,1-1 1,-1 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1.93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5 6008,'11'3'499,"-3"-2"-337,-8-2-5,0-1 0,0 1-29,0 1 12,0-1 599,0 0-571,0-1 1054,0 1-1177,0 6-40,-2 3 40,0 5-17,-3 0 51,2 2-79,-1-2 33,-1 3 46,1-3-51,-1 3 224,-1 6-241,1-5 252,-3 12-263,5-15 140,-4 4-78,5-7-51,-3-2 90,3-2-68,-1 0 29,2-4-57,0 0 29,1-1-6,-1-2-510,1 1-352,-1 0-29,1 1-296,6-2 1159,9 0 0,-6-1 0,3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3.1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35 3 6014,'-11'-2'319,"2"1"-179,9 1 3445,0 0-3580,-1 3 34,0 0 85,-1 5-124,0 0 173,0 1-89,1 0-33,-1 0 122,2-1-167,0 1 44,0-2-50,0 1 51,0-1 55,0 4-39,0-2 40,0 2-29,0-4-78,0 1 0,0-1 45,0 1-23,-1-1-22,1 0 6,-1 0 67,1-1-17,0 0-28,0 0-28,-1-1 0,1 1 50,0-1 6,0 1-28,0-1 22,0 0-55,0-2 5,0 0-11,0 0-40,0 1 51,0-1 23,0 1 66,0-1-66,0 1-23,0-1-40,2 1 96,0-1-56,0-2 0,-1 0 0,-1-1-106,2 0-549,-1 0-185,3 0-219,-2-2-627,4-6 96,-1-1 1590,0 1 0,-3 3 0,-2 5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4.4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9 136 6070,'-4'-4'498,"0"2"-375,4 2 594,0 0-644,0-2 78,0-1 17,1 0-6,1-1-61,1 1 73,0 0-40,1 1-22,-2-2 34,2 0-90,1 0 5,1-1 23,7-5-28,-3 2-56,6-4 28,-2 3-5,-2 0-23,1 0 0,0 1 0,-3 2 11,2-1-11,-4 1 28,3 1-28,-6 3 0,0 0-28,-2 2 17,1 0 11,-1 0 0,1 0 0,0 2 0,1 1 28,-2 0-23,0 2 1,1-2 16,-1 2-10,0-2-12,1 1 17,-1-1 17,0 0-34,0 0 22,1 1 68,-1-1-1,2-1-44,-1 2 84,4 0-67,-3-3 16,2 2 62,-2-3-134,0 0 78,0 0-51,0 0-27,0 0 61,0 0-67,0 0 0,-1 0-6,1 0 51,-1 0-17,6 0-28,-3 0 118,4-1-118,-5-1 56,2 1-56,-2-1 50,3 0-50,-3 0 0,-1 0-22,2 0 22,-4 2-11,3 0-135,-3 0-319,2 0-185,0 0-481,6-3-376,2 0 1507,5-3 0,-9 4 0,-1-2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5.34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146 11 6187,'-3'-6'784,"1"1"-526,0 5-135,0 0 0,-1 0-39,-1 0 56,-1 2 34,0 2 156,-6 9-218,3-1 23,-4 6 44,3-3-45,-1 3 79,0-1 107,-4 10-113,4-6-84,-2 7-5,5-7 50,-1 8-90,4-5 29,0 8-107,3-7 151,1-2-95,2 2-50,1-3 61,4 1 0,0-3-33,0-2-57,8 7 23,-8-11-302,7 4-460,-8-13-359,4-3-458,1-2 1579,4-7 0,-7 4 0,-1-2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6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85 0 6294,'6'5'823,"-2"-2"-621,-4-4 105,0 0 511,0 0-616,-2 1-135,1 0 11,-1 0-39,0 0 57,-2 3-24,0 3 30,-3 4 83,0 0-51,1 3-61,-3 0 173,0 8-145,1-5-11,-1 5-85,4-6 141,0-1-84,0 0-6,1 1 16,2-1-16,0-1-56,1 0 0,0-1 73,1-1-34,0 1-39,4 3 124,-1-4-124,5 1 0,-3-4 56,3 0 0,-2-4 5,4 0-5,-3-3 157,0-1-207,1 0 134,1 0-140,1-1 61,0-1-61,0-3 51,1 0-46,-2-2 113,5-4-34,-3 0-84,2-3-23,-3 2-33,-1 1 73,1-1-17,-1 1 39,-1 1 40,-1 0 10,-2 1-89,1-4-78,-2 2 78,1-2-28,-3 4-45,-1 0-33,-1 1 100,0-4-145,0 3 140,0-3-45,0 5-107,0-4-33,-1 4 191,-2-1-68,-2 2-28,-2 0 23,1 2 22,-4-1 56,2 2-112,0-1 106,0 2-22,-9 2 28,6-1-28,-6 1 23,8 0-7,-2 0 7,1 1 5,-1 1 0,1 2-6,1 0-5,2 0 11,-3 2-6,4-3 1,-1 2 5,3-2 0,2 0-62,-1 1 68,1-1-6,0 0 0,1 2 11,0 0-11,0 1 0,0 1 6,1 0 66,0-1-66,0 2-6,0-1 34,1 3 38,1-3-32,2 3-40,1-5 218,-1 1-212,2-2 72,0 2-22,0-2-6,1 0-44,-2-2-6,0-1 134,-1 0-134,2 0 51,-2-1-1,5 0 1,-3 0-51,2 0 0,-4 0 44,4 0 12,-2 0 12,2 0-63,-1 0 163,0-2-112,-1 0-50,1-1 111,-1 1-44,1 0-73,-2-2 0,2 1 0,-1 0-134,0-1 78,1 1-521,-2-1-263,3-1-1983,8-4 2823,-2 1 0,1 0 0,-8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06.6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 38 5784,'4'7'67,"-1"0"-39,-1-10 6,-2 0 67,1 0-40,-1 0-33,2-2 12,-1 3-7,1-3 1,-2 1-1,1 0 40,-1 2 67,0-1-56,0 1-11,0 0-6,0 0 28,0 0 90,0 1-95,0 0 89,0 1 11,0-1-117,0-1 11,0 2 756,0-2-840,-1 5 50,0-1-22,0 4-22,1 0 11,-1 1-17,1 1 89,-1 0-72,0 0 39,1 0 28,-1 0-84,0 1 34,-1 0-34,1-1 22,-1 0 29,1 5-23,-1-2 50,2 2-78,-2-2 22,1 0-10,0-1 11,0 1 10,1-2-27,0 1 22,0 0 78,0 3-66,0-3-35,0 7 46,0-8-46,0 3 18,0-3 5,0 1 5,0 0-33,0-1 0,0 2 28,0-1-11,0 2-11,0-2-6,0 1 67,0-1-11,0 1-45,0-1-11,0 1 28,0-1 22,0 1-50,0-1 28,0 1 12,0 1 10,0-1-50,1 5 34,0-4 5,0 4-39,1-6 45,-2 0-40,2-1 74,-1 0-79,2 0 0,-2-2 61,1 1-27,0 2-6,0-2 39,1 3-11,-1-4-90,-1 2 34,0-1 0,1 1 12,0 0 66,0 1-39,-1 1-39,1 0 39,-2-1 12,2 7-51,-1-5 50,2 8-50,-2-8-17,2 4 101,-3-6-89,2 1 5,0-1 0,1 1-23,-1-1 119,-1 0-96,1 1 67,0 0-62,0-1 29,0 2-34,-1-3 0,1 2 84,0-1-84,2 3 73,-2-4-68,0 4-5,0-6 45,-1 6-112,0-4 112,0 4-45,0-4 39,0 1 51,0-1-51,-1 1-39,1 0 0,0-1-17,-1 0 62,1 1-17,-1-1 101,0 5-180,0-4 51,0 4 0,0-5 28,0 2-22,1-1-6,-1 2 17,1-1 117,0-1-196,0 2 62,-1 6 17,1-4 28,-1 4-39,0-4-6,0 0 72,0 1-144,0 0 72,1 0 0,-1-1-6,0 1 40,2 4-34,-1-6 78,2 5-140,-2-5 62,0 0 0,0 1 0,-1 1 6,0-1-6,0 2 0,0-1 84,0 0-146,0-1 62,0 9 0,0-7 51,0 6-51,0-9 0,0-1 11,0-1 17,0 4-28,0-5 0,0 3 50,0-4-117,0 0 67,0 0 0,-1 0 45,1 0-45,-2 0 0,2-1 0,0 1 78,0-1-78,-1 1 0,1-1-117,-2 7 128,1-5 51,0 7-6,0-7-56,1 1 0,0-3-28,0-1-34,0 3 62,0-3 50,0 0-50,0-2 0,0 0-5,0 0 10,0-1-94,0 1 100,0-2-11,0 1 95,0-1-28,0 1-67,0-2 0,0 2-11,0-3-45,0 1 56,0-1 67,0 0-78,0 0 11,0 0-56,0 2-78,0-3 134,0 3 0,0-1 11,0 0 67,0 0-78,0-1 0,0 1 73,0 0-207,0 0 134,0 0 0,0 0 101,0 2-101,0 0 0,0-2 72,0 1-172,0-1 100,0 1 28,-1 0-28,1 1 50,0 0-56,0 0 6,0 0 0,0-3-72,0 0 10,0-1 62,0 2 0,0-1-1915,0 0-264,0-5 2179,0-1 0,0 0 0,0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4:07.83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25 6 6120,'-9'-3'639,"2"1"-488,7 2 1579,0 0-1590,1 4 67,3 1 24,2 7 4,3 2 0,3 4-45,0 3 34,1 5-100,-2 1-119,0 2 135,-3 1 11,1 1-151,-3 0 331,0 30-331,-2-19 0,-3 22 140,-4-28-129,-3-3-5,-4-1 100,-4 3-106,4-11 0,-1 1-151,6-12-2258,-10 3 696,3-5 1713,-9 3 0,13-10 0,1-1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19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0 165 5885,'6'6'325,"-1"-1"-269,-4-5 157,0 0 111,0 0-251,0-1 700,-1 1-773,2-1 73,2 1 27,0 0-49,3 0 66,1 0-10,5 0-34,-2 0-73,4 0 50,-6 0-50,-1 0 11,-2 0 0,1 0-11,-1 0 0,0 0 51,0 0-51,2 0 28,1 0 17,2 0-17,2-1 95,9-2-78,-4 1 39,5-4-84,-6 4 39,0-2-39,0 1 22,7-2-22,-6 3 0,3-2 6,-6 4 22,-1-1-28,-1-1 0,0 2 5,0-1-10,-1 1 5,0-1 33,6 1-10,-3 0-23,4 0 0,-5 0 33,8 0-33,-5-1 0,5 1 17,-7-1 6,-1 1-23,-1 0 11,0-2 6,-1 2 22,1-1-28,-1 1 17,0-2 12,3 0-40,6-1 0,-3 1 0,5-2 6,-6 2-6,0-1 0,-1 2 56,1 1-56,-3-1-6,5 1-5,-5-2 5,6 2 6,-8-1 45,4 0-45,-4 1 0,3 0 0,-1 0-11,1 0 5,0 0 12,-1 0 22,0 0-28,-2 0 22,1 0-22,1 0 6,6 0 50,-4 0-56,7 0 5,-7 0 57,9 0-62,-5 0 0,7 0 6,-8 0 44,8 0-44,-5 0 5,6 0 28,-8 0-39,-2 1 0,0 2 0,0-2 11,0 1 17,-2 0-17,1 1-11,-3 0 0,2-2-5,-2 2 5,2-1 0,-2-1-17,2 1 45,1-2-28,0 1 78,12 1-16,-5-2-40,7 1-16,-7-1 67,9 1-73,-9 0 39,7 0-39,-13-1 0,0 2 0,-2-2 6,-1 1-23,-3-1 22,3 2-5,-5-1 45,8 2 6,-7-1-46,5-1 6,-4 0 45,1-1-61,1 1 5,0-1 0,1 0 17,-3 0-17,1 0 50,-2 0-95,0 1 90,0-1-28,0 2-17,1-2 17,0 0-17,2 1 0,0-1 11,8 2-11,-4-2 0,6 1 39,-8-1 28,6 0-67,-7 0 0,5 0-11,-7 0 22,-1 0-11,2 0 6,0 0 39,5 0-12,1 0-33,1 0 51,3-2-18,-1 0-27,0-1-6,-1 2 0,-1 0 39,-2-1-39,0 2 0,-1-1 39,7 0-33,-6 0-6,5 0 0,-8 0 5,-1-1 18,-2 2-23,-1-1 0,-3 1 22,-1-1-16,-3 1-6,0 0 0,2 0-6,13-1 6,-5 1 6,11-2 33,-8 0-39,-1 1 0,1-1 39,-1 1-44,-1-1 5,-2 0 0,-1 1 28,-1-1 11,0 1-45,7 0-67,-5 0 73,6 0 56,-7-1 0,0 2-56,-1-1 0,-1 1 17,0-2-50,4 2 33,-2-1 5,3 1 34,-3-1-39,1 0 73,0 1-67,1-1-6,1 1 33,-1-1-100,1 1 118,-2-1-51,-1 1-40,5 0 40,-4-1-5,4 0 66,-5 0-61,2 0 6,1-1 67,2 2 5,0-3-78,1 2-11,-2-2-56,7 0 61,-6 2 12,3-1-6,-9 1 0,-1 0 78,1 0-78,-1-1 0,2 1-45,2-1 40,0 0 5,2 0 0,0-1 50,14-1-50,-11 1-17,9-1 12,-14 1 5,-2 2 0,-1-2 84,1 0-84,1 2-11,1-2 11,0 1-84,3-1 84,-1 2 11,2-1 39,-1 0-50,1 0 67,-1 0-67,0 1 0,-2 1-72,5-2 77,-6 2 62,9-3-67,-11 2 0,5-1 0,-5 0 0,3 2-5,1-3 5,1 2 0,1-2 67,1 1-67,1 1 0,0 0 0,0 0 11,0 0 40,0-1-51,0 1 0,-2 0 0,0 1 33,0-1-33,9 1 45,-5-1-34,6 1-11,-6 0-11,13-1 73,-8-1-62,10 0 0,-12 2-129,1 0 129,-1 0 0,0 0 5,-2 0 96,-2 0-101,-1 0 0,-4 0 11,5 0 6,0 0-17,-1 0 23,-2 0 21,-5 0-44,1 0 0,-1 0-11,0 0 11,0 0 0,-2 0 0,0 0-17,0 2 40,0-1-23,-1 0 0,2 0 61,2 1-61,1 0 56,9 1-56,-4-2 17,6 1-17,-3-2 11,-3 1 51,5 0-51,-4 0-11,2-1 0,1 0 79,2 1-63,2-1-1024,15 0 1064,5 0-56,-2 0 0,14 0 0,-32 1 56,10-1-96,-24 1 40,8-1-11,5 2-67,2-1 78,0 1 0,-5 0 1009,0 1-1009,2-1 11,1 0-11,0-1 89,2 2-89,-1-2 0,1 1 0,-2-1-84,-2 0 247,11 2-163,-11-2-107,16 4 113,-18-4-6,6 2 0,-9 0-45,0-1 45,0 0 0,0 0 118,0 0-6,-1 0-112,-3 0 45,1-1-118,-2 0 146,7 1-73,-5 0 0,6-1 72,-6 1-72,0-1 0,0 0 129,2 0-129,-1 1-11,10 0 84,-4 0-6,8-1-67,-11 0 11,1 0-5,-2 1 62,0 0-46,-3 0-22,0-1-22,-1 1 22,-1-2 0,-1 2-107,8-1 202,-5 0-55,5 0-40,-3 0 22,-1-1 23,2 1-45,0-1 0,0 1 0,-1-1 145,-2 0-156,0 0 11,-2 0-50,5 0 50,-5 0 0,3 0 106,-8 0-106,-2 0 0,-1 0 0,0 0-61,0 0 61,1 0 0,2 0 145,6 0-145,-1-1-22,9 0 22,-10-1-62,2 0 73,-7 1-11,-2 1 28,0-1-16,0 1-12,1-1 0,2 0 33,2 0-33,2 0 0,1 0 23,1 0-46,1 0 174,0 1-302,11-2 151,-11 2 0,8-1 73,-16 1 101,6-1-286,-3 0 112,5 1 0,-2-1-135,1 0 158,1 1-23,-1-1 112,0 1-34,0 0-156,0-1 44,-2 1 34,1-1-50,2 1 50,-6-1 0,3 0 145,-7 1-218,0-2 73,0 2-112,1 0 112,0 0 0,-1-1 79,3 1-79,-1-1 185,1 1-185,0 0 11,7 0 39,-5 0-50,9-1-73,-11 1 180,9 0-107,-8 0 17,5 0 55,-4 0-49,9 0 167,-5 0-100,5 0 22,-6 0-112,-2 0 129,-2 0-1,-3 0-111,-3 0 67,-1 0 6,-2 0 111,-3 0-3046,0 0 1003,4 0-987,2 0 2829,5-3 0,-4 3 0,-1-2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28.42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198 18 6361,'5'1'952,"-1"0"-375,-5-6-337,1 3-32,-2-2 32,2 1-21,-1 2-6,1-1 95,-1 2 202,0-2-448,0 2-62,0-1 0,0 1-6,-2 0 6,-2 0 0,-1 2 17,-3 3 39,-3 3-17,-2 4-39,-3 4 6,-1 0 106,0 4-112,1 0 0,1 2-6,1-1 12,2 2 38,2 0-44,3-2 0,2 0 17,1-2-17,3-1 0,0-1 0,1-2 39,1-1 6,3-1-11,-1-2 67,9 3-40,-1-4-61,8 4 6,-6-8 95,4 0-96,-4-4 1,3 0 167,-1-2-133,2 0-29,-1 0-11,1 0 39,0 0-17,-1-1 18,1-2 66,6-6-56,-5 0-33,5-5-17,-5 4-17,-3-1 12,2-2 5,-2-1 0,1 0 0,-1 0 89,0-1-66,1-5-163,-4 4 129,1-4 11,-6 6 0,-1 0 22,-1 0-22,-1 0 0,2 0 0,-4 1-168,2 0 168,-1 1-56,-1 1-218,-1-5 100,-1 6-5,-2-2 11,-1 6 168,-3 2 0,-1-1 0,1 2 22,-1-1 12,0-1-34,0 2 0,2-1-129,-2 2 123,0-1-33,-1 0 39,-1 1-56,-2 1 62,-1 0-12,-1 1-55,-6 0 55,5 0 6,-6 0 0,12 0-28,0 0 28,4 0 0,-1 1-84,-1 1 78,-1 2 6,-2 0-39,0 2 39,0 0-179,0 1 61,2 0-100,0-1-102,1 0 163,3 0-16,0-1 33,1 1 84,2-2-146,-3 4 112,2-1-89,0 1-6,1-4-184,0 4 184,0-4-5,1 4 50,0-4 56,0 1 11,0-1 51,0 1 5,0-2-11,0 1 22,0-1-5,0 2 11,-2-1 0,0 1 28,-1-2 67,2 1 62,-3 1-107,0-1-5,0 1-17,1 0 0,-1-1-5,2-1-12,0 0 34,0 0-29,0-1 46,1-1-28,1 1 5,-1-1 39,1-1-27,0 2 139,-1 1-117,0-1 111,0 1-133,0-1 55,0 1-55,0-1-1,0-1 28,0 0 1850,1 0-1788,2-1 39,0 1 151,2-1-240,1 0 190,0 0-101,4-1-129,-1 0 225,2-1-264,-1-1 140,1-1 12,0 2-147,1-2 130,-1 0-68,2 2-66,-1-2 116,1 1-43,-1 2-85,-1-1 0,0 0 140,-3 1-17,1-1-56,-1 1-67,2 0 236,2-1-236,-2-1 0,3 1-51,-5 0 51,3 1 11,-3 0 62,2-2 6,-4 3-79,0-1 0,-1 1 11,0-1-84,-1 1 73,-1 0 34,0 0-46,1 0 12,-2 0-224,0 0 118,0 0 106,0 0 118,0 0-29,0 0-89,1 0 11,-1 0 51,1 0-62,-1 0 0,1 0-11,-2 0 112,1 0-101,0 0 0,0 0 0,1 0 84,0 0-73,0 0-11,0 0 112,0 0-34,-1 0-78,0 0 0,1 0 112,0 0-11,-1 0-112,1 0 11,1 0-202,-1 0 62,-1 0-1596,1 0 218,-2 0-880,4-1 2398,0-1 0,-1 1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5.78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18 219 5930,'-10'-6'459,"2"1"-207,8 5 683,0 0-812,2-2 17,0 1-45,1-2 12,2 0 22,0 0-79,2-1 68,3 1-51,0 0 11,2-2-5,2 3-67,-1-2 72,2 1-61,-1 1 0,1 1 61,1 1 17,2 0-56,2 0 141,4 0-157,0 0 111,5 0-55,1 0-74,3-1 135,1 0-61,3 0-7,0-2 108,20 0-152,-13-1 25,-3 0 0,0 1-443,8-4 390,17 0 0,-19 1 162,2 0-150,3-1 27,2 1-39,3-2 61,1 1-16,-1 1-45,-21 4 0,1 0-50,15 0 106,11 2-45,-25 0-11,-3 0 11,-1 1 191,-1 1-124,0 1-39,-2-2 57,1 0 383,1-1-412,-1 0-67,0 0 0,0 1 112,12 3-112,-11-1 84,10 0-78,-16 0 5,1-1 34,-1 1-39,0-2 139,1 0-100,17-1 56,-9 0 5,29 0-89,-9-2 11,-1 1-28,-4-2 0,-18 1 0,-2 1 78,0 0-50,-1 1-28,0 0 84,-2 0-22,-1 0-56,11 0 156,-9 0-22,8 0-140,-11 0 0,3 0 129,-1 0-90,5 0-39,-2 1 23,3 1 179,0-1-85,21 3-117,-12-2 95,17 0-33,-17-1-62,0 0 0,0 1 140,-1 0-118,-2 0-22,15 2 124,-15-1-124,9 0 0,-18-1 140,14 1 5,-12-2-145,13 1 0,-15-2 0,1 1 90,0-1-90,2 0 0,0 0 129,1 0-17,-1 0-112,-1 0 0,-3 0 16,-1 0 12,0 0-16,-2 0-12,1 0 218,-1-1-218,1 1 246,17-1-122,4 1-124,0-1 100,-1 0-184,-18 0 314,1 1-230,0 0 0,0-1 17,2 0 134,-1 1-151,3-1 0,0 1 0,2 0 213,1 0-239,-1-1 1,1 0 25,9 0 17,-11-1 0,-1 0 84,1 0 56,11-1-157,4 0-40,-2-1 40,-5 2 0,-17 1 0,1 0 0,-1-1 174,-1 0-140,1-1-34,-1 2 0,-2 0-112,-2-1 128,-1 1-16,0 0 135,9-1-40,-7 1-95,17-1 17,-15 0 135,18-1-152,-17 1 0,9 0-17,-11 2 17,1-2 0,2 0-135,0 0 214,0 1-79,0-2 0,-2 3 112,-1-2-112,-1 1 17,7-1-57,-8 0 158,11-1-118,-15 2 56,14-3-3448,-13 2 3409,9 0 0,-9 1 100,-1 1-117,-1-1 0,1 0 17,-3 1-17,1-1 3392,-2 0-3392,1 0-39,-1 1 78,9-2-39,-3 1 0,7 0-151,-6 1 168,3 0-17,-1-1 151,2 1 56,7-1-207,-8 1-146,6 0 124,-13 0 22,0 0 0,0 0 274,0 0-274,-1 0 0,1 0-22,-2 0 22,-1 0-106,6 0 106,-5 0 44,4 0-21,-8 0-23,2 0 39,-5 0 90,2 0-129,-4 0 0,1 0-23,1 0 152,1 0-258,3 0 129,1 0 0,3 0 0,11-1 0,-7 1-22,7-1 89,-9 0-196,0 1 129,1 0 152,20-1-152,-13-1 184,30 0-94,-28-1-90,9 0-67,-13 1 44,-5 1 23,-1 0 0,-6 0 0,-2 1 191,-2-1-191,-2 1 0,-1-1 0,-2 1-62,1-1 62,-2 1 129,2-1-151,-1 0-107,0-1 112,0 2 34,1-1-17,-1 1 341,4-1-341,-1 0 0,4-1-106,-2 0-84,2 0 229,0 1-39,-1 0 0,0 1 213,5-1-213,-2 0-84,2 0 84,-3 0 22,0 0-22,-5 1-84,1 0-106,-5 0 106,-2 0-1395,1 0 1462,-2 3 34,0 0 151,-1 4-168,1 1 0,1 0 0,0 2 0,0 0 95,0 7 17,0-2-129,0 5 17,0-6 0,0 2 73,0-1-73,0-1 0,0 2 135,-1 6-135,0-6 0,0 6 17,1-8 117,0 2-117,0-2-17,0 2 173,0-2-173,0 1 0,0-1 0,0 0 0,0 1-39,0-1 162,0 0-123,0 6-106,0-5 89,0 4 17,0-7 0,0 0 39,0 0-39,0-1 0,0-1 336,0 5-229,0-5-107,0 8-129,0-9 151,0 4-22,0-4 236,0 1-113,0 1-39,1-1-84,0 1 0,1 1-39,0-1 78,0 0 112,0 0 51,2 5-225,-2-5 23,-1 3-73,0-6 73,-1 0 0,1-2 0,-1-1 51,0 1 89,0 0-280,0 0 89,0 4 264,0-3-168,1 3-45,-1-3 73,1-1-51,0 2-44,1-1 22,-1 2 0,0-3 95,1 2-95,0-1 0,1-1 0,-2 1 207,1 1-229,0 1 22,2 0 0,-1 0-140,1 2 162,2 3-22,1-2 163,0 1-163,-2-5 0,-2-1 0,1-1-68,-1 2 68,-2-2 23,2 1 234,-1 0-397,0-2 140,-1 1-280,0 2 303,0-3-23,0 2 0,1-3 185,-2 1-40,1-1-145,-1 1-50,2-1-90,-1 2 185,-1-3-45,2 3 0,-2-3 95,0 1-95,0 0 0,0-2 0,0 1-45,0 2 45,0-2 0,0 2 140,0-1-140,0 1 0,0 0 0,1 0 67,1 0 79,-1-1-101,0-1-45,-1 0 207,1 1-207,-1-2 0,0 2 0,0-1 22,0 0 6,0-1 202,0 1-230,0-2 157,0 1-236,0-2 29,0 2 50,0-2 230,0 2-230,0 0 23,0-2 212,0 2-213,0-1-22,0 0-7310,0 0 3664,4-5 3646,-1-1 0,2-1 0,-2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7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243 80 6120,'2'3'588,"-1"0"-459,1-3 274,-1 0-268,-1 0 94,1-1-11,0-1-61,-1 0 45,0 0-40,0-1-5,0 0-6,0 1-11,0-1 6,0 0-96,-2-1-27,-1-2 39,-2 1-56,-1-1-6,0 1 84,-6-3-17,3 2 0,-9-4 23,7 7-85,-3-4 85,5 6-45,1-1-40,0 1 62,0 0-33,-1 1 95,-1 0-129,0 0 56,-3 1-56,6 0-34,-3 2 29,4 1 5,1 2 89,0 0-10,-4 7 72,2-2-101,-3 6 90,3-6-101,-1 7 1,3-7 55,-1 4-34,4-7 79,0 0-134,2 0 89,0 0 23,0 0 44,0 2-95,2-2 68,2 4-135,2-7 117,2 2-44,-1-3-73,2 1 179,2-2-123,2 1 51,1-2-96,1-1 62,0 0-73,0-1-56,0 0-151,-1-1-471,4-8 460,-4 1-208,3-6 40,-6 1 246,0 0 67,-1 1 73,-1 1 0,1 0 5,-3 3 23,0 0 28,-2 2-16,0 2 111,-2 2-39,-1 0 67,0 2-61,-1-1 313,0 1-431,1 0 45,-1 1 22,2 2 246,0 5-195,1 1 112,0 4 16,0-4 0,-1 3 181,1-2-63,0 4 128,0-1-128,2 0-61,-1 1 78,2-2-253,0-1 141,2-1 572,2-1-304,2-3 264,6-2-274,17-2-527,-4-1-3843,30-8 1149,-23 2-45,15-7 286,-22 4 2453,0-2 0,-17 5 0,-3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34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6081,'1'6'734,"0"-1"-516,-1-5-5,2 0 453,-1 0-392,-1 0-22,2 0-28,-1 0 73,1 0-111,-1 0-80,1 0-27,-1 0-57,0 0-22,-1 0-230,5 0-342,1 0-687,8 0 1259,2 0 0,-3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70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 6395,'12'7'817,"-2"0"-615,-9-7 55,0 0 6,2 0-78,0 0-112,1 0-28,1 0-45,1 0-146,1 0-397,3 0 543,3-1 0,-5 1 0,2-1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12T18:23:39.97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5 6663,'4'0'947,"-2"0"-802,0 0 46,-2 0-135,2 0-40,2 0-16,1 0-246,2 0-515,7 0-471,0 0 1232,6-2 0,-10 1 0,-2-1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12/8/24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Statistical Data Analysis / lecture week 11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Statistical Data Analysis / lecture week 11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7" Type="http://schemas.openxmlformats.org/officeDocument/2006/relationships/image" Target="../media/image45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7" Type="http://schemas.openxmlformats.org/officeDocument/2006/relationships/image" Target="../media/image58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tiff"/><Relationship Id="rId5" Type="http://schemas.openxmlformats.org/officeDocument/2006/relationships/image" Target="../media/image56.tiff"/><Relationship Id="rId4" Type="http://schemas.openxmlformats.org/officeDocument/2006/relationships/image" Target="../media/image55.tif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tif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.pn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../media/image28.png"/><Relationship Id="rId21" Type="http://schemas.openxmlformats.org/officeDocument/2006/relationships/image" Target="../media/image19.png"/><Relationship Id="rId34" Type="http://schemas.openxmlformats.org/officeDocument/2006/relationships/customXml" Target="../ink/ink17.xml"/><Relationship Id="rId7" Type="http://schemas.openxmlformats.org/officeDocument/2006/relationships/image" Target="../media/image12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23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../media/image14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27.png"/><Relationship Id="rId40" Type="http://schemas.openxmlformats.org/officeDocument/2006/relationships/customXml" Target="../ink/ink20.xml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23" Type="http://schemas.openxmlformats.org/officeDocument/2006/relationships/image" Target="../media/image20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../media/image18.png"/><Relationship Id="rId31" Type="http://schemas.openxmlformats.org/officeDocument/2006/relationships/image" Target="../media/image24.png"/><Relationship Id="rId4" Type="http://schemas.openxmlformats.org/officeDocument/2006/relationships/customXml" Target="../ink/ink2.xml"/><Relationship Id="rId9" Type="http://schemas.openxmlformats.org/officeDocument/2006/relationships/image" Target="../media/image13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22.png"/><Relationship Id="rId30" Type="http://schemas.openxmlformats.org/officeDocument/2006/relationships/customXml" Target="../ink/ink15.xml"/><Relationship Id="rId35" Type="http://schemas.openxmlformats.org/officeDocument/2006/relationships/image" Target="../media/image26.png"/><Relationship Id="rId8" Type="http://schemas.openxmlformats.org/officeDocument/2006/relationships/customXml" Target="../ink/ink4.xml"/><Relationship Id="rId3" Type="http://schemas.openxmlformats.org/officeDocument/2006/relationships/image" Target="../media/image10.png"/><Relationship Id="rId12" Type="http://schemas.openxmlformats.org/officeDocument/2006/relationships/customXml" Target="../ink/ink6.xml"/><Relationship Id="rId17" Type="http://schemas.openxmlformats.org/officeDocument/2006/relationships/image" Target="../media/image17.png"/><Relationship Id="rId25" Type="http://schemas.openxmlformats.org/officeDocument/2006/relationships/image" Target="../media/image21.png"/><Relationship Id="rId33" Type="http://schemas.openxmlformats.org/officeDocument/2006/relationships/image" Target="../media/image25.png"/><Relationship Id="rId38" Type="http://schemas.openxmlformats.org/officeDocument/2006/relationships/customXml" Target="../ink/ink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7F5BD9D9-B74D-F04D-B6E0-E911ECFD5168}"/>
              </a:ext>
            </a:extLst>
          </p:cNvPr>
          <p:cNvSpPr txBox="1">
            <a:spLocks noChangeArrowheads="1"/>
          </p:cNvSpPr>
          <p:nvPr/>
        </p:nvSpPr>
        <p:spPr>
          <a:xfrm>
            <a:off x="101600" y="302310"/>
            <a:ext cx="8926513" cy="11525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</a:t>
            </a:r>
            <a:r>
              <a:rPr lang="en-GB" altLang="en-US" sz="3600">
                <a:solidFill>
                  <a:srgbClr val="CC3300"/>
                </a:solidFill>
                <a:ea typeface="ＭＳ Ｐゴシック" panose="020B0600070205080204" pitchFamily="34" charset="-128"/>
              </a:rPr>
              <a:t>Analysis  2024/25</a:t>
            </a:r>
            <a:endParaRPr lang="en-GB" altLang="en-US" sz="3600" dirty="0">
              <a:solidFill>
                <a:srgbClr val="CC3300"/>
              </a:solidFill>
              <a:ea typeface="ＭＳ Ｐゴシック" panose="020B0600070205080204" pitchFamily="34" charset="-128"/>
            </a:endParaRPr>
          </a:p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Week 11</a:t>
            </a:r>
          </a:p>
        </p:txBody>
      </p:sp>
      <p:sp>
        <p:nvSpPr>
          <p:cNvPr id="31" name="Text Box 4">
            <a:extLst>
              <a:ext uri="{FF2B5EF4-FFF2-40B4-BE49-F238E27FC236}">
                <a16:creationId xmlns:a16="http://schemas.microsoft.com/office/drawing/2014/main" id="{76C7A71B-DB10-D14D-95B9-7366BB8609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1739900"/>
            <a:ext cx="6359525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London Postgraduate Lectures on Particle Physics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University of London MSc/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MSci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course PH4515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2675" y="3144838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568E7F40-561B-E34D-9A16-816C9F356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5246688"/>
            <a:ext cx="71104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Course web page via RHUL </a:t>
            </a:r>
            <a:r>
              <a:rPr lang="en-US" altLang="en-US" sz="2400" dirty="0" err="1">
                <a:solidFill>
                  <a:srgbClr val="0070C0"/>
                </a:solidFill>
                <a:latin typeface="+mn-lt"/>
              </a:rPr>
              <a:t>moodle</a:t>
            </a: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 (PH4515)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>
                <a:latin typeface="Courier New" panose="02070309020205020404" pitchFamily="49" charset="0"/>
              </a:rPr>
              <a:t>    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/~cowan/</a:t>
            </a:r>
            <a:r>
              <a:rPr lang="en-US" altLang="en-US" sz="2000" b="1" dirty="0" err="1">
                <a:latin typeface="Courier New" panose="02070309020205020404" pitchFamily="49" charset="0"/>
              </a:rPr>
              <a:t>stat_course.html</a:t>
            </a:r>
            <a:endParaRPr lang="en-US" altLang="en-US" sz="2000" b="1" dirty="0">
              <a:latin typeface="Courier New" panose="02070309020205020404" pitchFamily="49" charset="0"/>
            </a:endParaRPr>
          </a:p>
        </p:txBody>
      </p:sp>
      <p:pic>
        <p:nvPicPr>
          <p:cNvPr id="34" name="Picture 14" descr="crest">
            <a:extLst>
              <a:ext uri="{FF2B5EF4-FFF2-40B4-BE49-F238E27FC236}">
                <a16:creationId xmlns:a16="http://schemas.microsoft.com/office/drawing/2014/main" id="{F0B9DDE1-6A27-5F4C-B9CD-386E09B9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38300"/>
            <a:ext cx="9525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500438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EFBAE0-3112-164A-8089-F81FD3D3FFAA}"/>
              </a:ext>
            </a:extLst>
          </p:cNvPr>
          <p:cNvSpPr txBox="1"/>
          <p:nvPr/>
        </p:nvSpPr>
        <p:spPr>
          <a:xfrm>
            <a:off x="566059" y="957939"/>
            <a:ext cx="4265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goes to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ABABA8-FD97-2543-9A8E-EBA716543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72" y="1605854"/>
            <a:ext cx="51308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4C53A1-D50C-8248-8D04-4D6C9B037DC6}"/>
              </a:ext>
            </a:extLst>
          </p:cNvPr>
          <p:cNvSpPr txBox="1"/>
          <p:nvPr/>
        </p:nvSpPr>
        <p:spPr>
          <a:xfrm>
            <a:off x="566059" y="3254824"/>
            <a:ext cx="1046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56F00F-5F55-A04E-A89A-5B1B424B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9655" y="3053856"/>
            <a:ext cx="3340100" cy="863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B85AFF1-E12D-B548-AEC0-C701A6D1A8F5}"/>
              </a:ext>
            </a:extLst>
          </p:cNvPr>
          <p:cNvSpPr txBox="1"/>
          <p:nvPr/>
        </p:nvSpPr>
        <p:spPr>
          <a:xfrm>
            <a:off x="566059" y="4005365"/>
            <a:ext cx="5298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lower incomplete gamma function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2CBA68-DB63-A344-B349-AAE0F2366ECD}"/>
              </a:ext>
            </a:extLst>
          </p:cNvPr>
          <p:cNvSpPr txBox="1"/>
          <p:nvPr/>
        </p:nvSpPr>
        <p:spPr>
          <a:xfrm>
            <a:off x="500746" y="4581734"/>
            <a:ext cx="79139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Thus the posterior pdf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under assumption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decouples from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limit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and hence we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use this limiting case e.g. for finding an upper limit (credibility interval)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4ECDE85A-5B96-B943-A1A0-2D988BAAB44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(3)</a:t>
            </a:r>
          </a:p>
        </p:txBody>
      </p:sp>
    </p:spTree>
    <p:extLst>
      <p:ext uri="{BB962C8B-B14F-4D97-AF65-F5344CB8AC3E}">
        <p14:creationId xmlns:p14="http://schemas.microsoft.com/office/powerpoint/2010/main" val="406198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EAFA39-0F84-454E-B6C9-2BAB695B700D}"/>
              </a:ext>
            </a:extLst>
          </p:cNvPr>
          <p:cNvSpPr txBox="1"/>
          <p:nvPr/>
        </p:nvSpPr>
        <p:spPr>
          <a:xfrm>
            <a:off x="446316" y="990600"/>
            <a:ext cx="793539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hypothesis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no internal parameters so its marginal likelihood is simply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278481-55CA-154C-8FA4-DC3AA734DA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0288" y="2643114"/>
            <a:ext cx="6160832" cy="2734427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508A7B3-87C9-B64F-9BBE-5DED0231EDAC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(4)</a:t>
            </a:r>
          </a:p>
        </p:txBody>
      </p:sp>
    </p:spTree>
    <p:extLst>
      <p:ext uri="{BB962C8B-B14F-4D97-AF65-F5344CB8AC3E}">
        <p14:creationId xmlns:p14="http://schemas.microsoft.com/office/powerpoint/2010/main" val="209455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26572" y="159959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3E43F9D-3678-9F43-9B23-323D8B6C03ED}"/>
              </a:ext>
            </a:extLst>
          </p:cNvPr>
          <p:cNvSpPr txBox="1"/>
          <p:nvPr/>
        </p:nvSpPr>
        <p:spPr>
          <a:xfrm>
            <a:off x="337458" y="865931"/>
            <a:ext cx="28255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Bayes factor is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293EAFB-5FF1-2045-AD4F-59CDE4B15DCA}"/>
              </a:ext>
            </a:extLst>
          </p:cNvPr>
          <p:cNvGrpSpPr/>
          <p:nvPr/>
        </p:nvGrpSpPr>
        <p:grpSpPr>
          <a:xfrm>
            <a:off x="678076" y="1473495"/>
            <a:ext cx="7831095" cy="864000"/>
            <a:chOff x="1018695" y="1828990"/>
            <a:chExt cx="7831095" cy="88155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87F6E4C-2364-2549-91FF-9F3D8F8CA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8695" y="1986640"/>
              <a:ext cx="1193800" cy="5715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D7CBB06-C55B-B343-9F83-CE05D31F9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2177" y="1910440"/>
              <a:ext cx="609600" cy="8001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94F5419-17D9-4445-A2E7-85DE1C6CB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9390" y="1828990"/>
              <a:ext cx="5740400" cy="850900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162B3813-9052-3242-A7D5-3B7646E134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950" y="2487236"/>
            <a:ext cx="4574587" cy="3992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AE07868-377B-9D40-8D41-9CE531E118D0}"/>
              </a:ext>
            </a:extLst>
          </p:cNvPr>
          <p:cNvSpPr txBox="1"/>
          <p:nvPr/>
        </p:nvSpPr>
        <p:spPr>
          <a:xfrm>
            <a:off x="5263846" y="2776362"/>
            <a:ext cx="352620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2,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the data start to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favour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further, the larger volume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’s parameter space penalizes it (Ockham’s razor).</a:t>
            </a:r>
          </a:p>
        </p:txBody>
      </p:sp>
    </p:spTree>
    <p:extLst>
      <p:ext uri="{BB962C8B-B14F-4D97-AF65-F5344CB8AC3E}">
        <p14:creationId xmlns:p14="http://schemas.microsoft.com/office/powerpoint/2010/main" val="115658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7973BC4-7E90-5F4C-A2AC-53D8C9F82894}"/>
              </a:ext>
            </a:extLst>
          </p:cNvPr>
          <p:cNvSpPr txBox="1">
            <a:spLocks noChangeArrowheads="1"/>
          </p:cNvSpPr>
          <p:nvPr/>
        </p:nvSpPr>
        <p:spPr>
          <a:xfrm>
            <a:off x="326572" y="203503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Ockham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518E97-1B04-B04C-996A-F71AA40F8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149" y="914401"/>
            <a:ext cx="8227333" cy="521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11-2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57080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 determination of Bayes factors</a:t>
            </a:r>
          </a:p>
        </p:txBody>
      </p:sp>
    </p:spTree>
    <p:extLst>
      <p:ext uri="{BB962C8B-B14F-4D97-AF65-F5344CB8AC3E}">
        <p14:creationId xmlns:p14="http://schemas.microsoft.com/office/powerpoint/2010/main" val="69017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E007FA9-B742-914E-BF30-377DE363ACD9}"/>
              </a:ext>
            </a:extLst>
          </p:cNvPr>
          <p:cNvSpPr txBox="1">
            <a:spLocks noChangeArrowheads="1"/>
          </p:cNvSpPr>
          <p:nvPr/>
        </p:nvSpPr>
        <p:spPr>
          <a:xfrm>
            <a:off x="909637" y="123826"/>
            <a:ext cx="73247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Numerical determination of Bayes factors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FFE742C-181F-F84A-8F10-0430359E2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735013"/>
            <a:ext cx="70393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numerator and denominator of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ij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of the form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1EAC55DE-DA23-D34F-AB93-92ADC9F6C926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1543050"/>
            <a:ext cx="2833688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F23131C1-7449-1546-877E-EC99DBB22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5925" y="1539875"/>
            <a:ext cx="2778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‘marginal likelihood’</a:t>
            </a:r>
          </a:p>
        </p:txBody>
      </p:sp>
      <p:sp>
        <p:nvSpPr>
          <p:cNvPr id="10" name="Line 6">
            <a:extLst>
              <a:ext uri="{FF2B5EF4-FFF2-40B4-BE49-F238E27FC236}">
                <a16:creationId xmlns:a16="http://schemas.microsoft.com/office/drawing/2014/main" id="{CB754443-CF01-9646-BFC3-F28BEBE955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18063" y="1792288"/>
            <a:ext cx="566737" cy="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8DE26504-42D6-0143-81A6-40DBE8242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2200275"/>
            <a:ext cx="7953375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Various ways to compute these, e.g., using sampling of the posterior pdf (which we can do with MCMC).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Harmonic Mean (and improvements)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Importance sampling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Parallel tempering (</a:t>
            </a:r>
            <a:r>
              <a:rPr lang="en-US" altLang="en-US" sz="2400" dirty="0">
                <a:cs typeface="Times New Roman" panose="02020603050405020304" pitchFamily="18" charset="0"/>
              </a:rPr>
              <a:t>~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thermodynamic integration)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Nested Sampling (</a:t>
            </a:r>
            <a:r>
              <a:rPr lang="en-US" alt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), ...</a:t>
            </a:r>
          </a:p>
        </p:txBody>
      </p:sp>
      <p:pic>
        <p:nvPicPr>
          <p:cNvPr id="12" name="Picture 9">
            <a:extLst>
              <a:ext uri="{FF2B5EF4-FFF2-40B4-BE49-F238E27FC236}">
                <a16:creationId xmlns:a16="http://schemas.microsoft.com/office/drawing/2014/main" id="{73C3EE99-3AFD-884A-B20C-15FDC446E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4681538"/>
            <a:ext cx="67722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5D19566-3DCC-F94A-A794-53E405BFE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5862638"/>
            <a:ext cx="79438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73FDD8C9-BDA5-9744-9B14-A64266311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5178425"/>
            <a:ext cx="8001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5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9BEDA93-6542-5F47-81E2-A6F1BDF42503}"/>
              </a:ext>
            </a:extLst>
          </p:cNvPr>
          <p:cNvSpPr txBox="1">
            <a:spLocks noChangeArrowheads="1"/>
          </p:cNvSpPr>
          <p:nvPr/>
        </p:nvSpPr>
        <p:spPr>
          <a:xfrm>
            <a:off x="1970149" y="163783"/>
            <a:ext cx="4697413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EC47D4C-DE97-B34B-A17C-3F2909DCD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757692"/>
            <a:ext cx="74766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E.g., consider only one model and write Bayes theorem as: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7CD945A9-D805-3B4F-A427-B59D48588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63" y="1424442"/>
            <a:ext cx="20193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DD93EBB3-0476-6F44-9C3B-A34286821D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440442"/>
            <a:ext cx="6408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normalized to unity so integrate both sides,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8B8CA66-751F-B242-9085-90E99313F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69117"/>
            <a:ext cx="47053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4551B5A4-EBC7-1B4E-9925-8AA297E38E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4345442"/>
            <a:ext cx="84470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 sample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the posterior via MCMC and estimate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one over the average of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1/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(the harmonic mean of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BE206520-D890-1948-B2DA-0E78E9796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9963" y="2767467"/>
            <a:ext cx="16528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posterior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expectation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6EA97FB5-0DEB-3948-9125-1306F09A6A6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80100" y="3107192"/>
            <a:ext cx="1290638" cy="346075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>
            <a:extLst>
              <a:ext uri="{FF2B5EF4-FFF2-40B4-BE49-F238E27FC236}">
                <a16:creationId xmlns:a16="http://schemas.microsoft.com/office/drawing/2014/main" id="{B45FE374-0198-E54A-843C-99EFF4F1C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216674"/>
            <a:ext cx="7981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08F197-48F9-BD43-BC98-47708CFC8460}"/>
              </a:ext>
            </a:extLst>
          </p:cNvPr>
          <p:cNvSpPr txBox="1"/>
          <p:nvPr/>
        </p:nvSpPr>
        <p:spPr>
          <a:xfrm>
            <a:off x="468539" y="5867705"/>
            <a:ext cx="77006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Called the “worst Monte Carlo method ever”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radfordneal.wordpress.com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/2008/08/17/the-harmonic-mean-of-the-likelihood-worst-monte-carlo-method-ever/</a:t>
            </a:r>
          </a:p>
        </p:txBody>
      </p:sp>
    </p:spTree>
    <p:extLst>
      <p:ext uri="{BB962C8B-B14F-4D97-AF65-F5344CB8AC3E}">
        <p14:creationId xmlns:p14="http://schemas.microsoft.com/office/powerpoint/2010/main" val="399583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E74F8A-0218-164F-8B9C-0BF9F752125A}"/>
              </a:ext>
            </a:extLst>
          </p:cNvPr>
          <p:cNvSpPr txBox="1">
            <a:spLocks noChangeArrowheads="1"/>
          </p:cNvSpPr>
          <p:nvPr/>
        </p:nvSpPr>
        <p:spPr>
          <a:xfrm>
            <a:off x="430213" y="303213"/>
            <a:ext cx="8431212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Improvements to harmonic mean estimator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9F379B6D-8728-8E43-9196-D0BC9CB2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1008063"/>
            <a:ext cx="765478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harmonic mean estimator is numerically very unstable;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formally infinite variance (!).  A variant (cf. Gelfand and Dey):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75652B7-63C2-3342-A032-9F5E1EFB6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3" y="2214563"/>
            <a:ext cx="4198937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Rearrange Bayes </a:t>
            </a:r>
            <a:r>
              <a:rPr lang="en-US" alt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thm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multiply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both sides by arbitrary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82C1696-88D2-BB4E-9BBD-BDDF67628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251075"/>
            <a:ext cx="2562225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FD2AA52-12E7-774F-83AF-9DFFC9ED5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088" y="3617460"/>
            <a:ext cx="23384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Integrate over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</a:t>
            </a:r>
          </a:p>
        </p:txBody>
      </p:sp>
      <p:pic>
        <p:nvPicPr>
          <p:cNvPr id="12" name="Picture 8">
            <a:extLst>
              <a:ext uri="{FF2B5EF4-FFF2-40B4-BE49-F238E27FC236}">
                <a16:creationId xmlns:a16="http://schemas.microsoft.com/office/drawing/2014/main" id="{8A13389A-4E9A-8245-987D-0A68834B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5670550"/>
            <a:ext cx="7905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>
            <a:extLst>
              <a:ext uri="{FF2B5EF4-FFF2-40B4-BE49-F238E27FC236}">
                <a16:creationId xmlns:a16="http://schemas.microsoft.com/office/drawing/2014/main" id="{457F3010-E9DD-FA44-B6F2-6E92AF278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016" y="4529138"/>
            <a:ext cx="8505825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Improved convergence if tails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fall off faster than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harmonic mean estimator is special case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=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FB6B74-4DF0-F044-A7B7-2397EA6857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146" y="3442325"/>
            <a:ext cx="60198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38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433513" y="215717"/>
            <a:ext cx="6538686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F4B694-06BE-4045-9FD7-B436C9575C3E}"/>
              </a:ext>
            </a:extLst>
          </p:cNvPr>
          <p:cNvSpPr txBox="1"/>
          <p:nvPr/>
        </p:nvSpPr>
        <p:spPr>
          <a:xfrm>
            <a:off x="435426" y="1012372"/>
            <a:ext cx="50230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International Journal of Modern Physics A Vol. 35, No. 24 (2020) 2050142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A0CDB1-8FFE-C046-9191-CF7417F8BB2D}"/>
              </a:ext>
            </a:extLst>
          </p:cNvPr>
          <p:cNvSpPr txBox="1"/>
          <p:nvPr/>
        </p:nvSpPr>
        <p:spPr>
          <a:xfrm>
            <a:off x="446310" y="2231572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Want to compute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EDE908-8A08-1F41-9A28-59CE83463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777" y="2063318"/>
            <a:ext cx="1968500" cy="889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41CA8B-2BB8-D046-AB9F-7335589A50DD}"/>
              </a:ext>
            </a:extLst>
          </p:cNvPr>
          <p:cNvSpPr txBox="1"/>
          <p:nvPr/>
        </p:nvSpPr>
        <p:spPr>
          <a:xfrm>
            <a:off x="391887" y="4244178"/>
            <a:ext cx="7033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 integral over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subvolume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volume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endParaRPr lang="en-US" sz="2400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E6137-2D38-884A-952A-274C7CBAF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346" y="4876261"/>
            <a:ext cx="2171700" cy="8636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DAB5DCB-815D-D64A-8615-0699BD956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99" y="901721"/>
            <a:ext cx="1255713" cy="87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DB072F7-F24C-0F4F-868E-476DEA9422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218" y="1071328"/>
            <a:ext cx="915987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939E00D-12B8-4E4B-AF6B-3053AFE36C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630" y="1006623"/>
            <a:ext cx="1058272" cy="7868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0283FB0-EA3F-A146-86F1-7585EC047077}"/>
              </a:ext>
            </a:extLst>
          </p:cNvPr>
          <p:cNvSpPr txBox="1"/>
          <p:nvPr/>
        </p:nvSpPr>
        <p:spPr>
          <a:xfrm>
            <a:off x="5781256" y="2261307"/>
            <a:ext cx="2422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support of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84B3E12-CB5D-494D-A020-F8904832FD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099" y="4931119"/>
            <a:ext cx="1054100" cy="711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F653BA7-C048-1B4C-904F-A4BBD0D2D1B4}"/>
              </a:ext>
            </a:extLst>
          </p:cNvPr>
          <p:cNvSpPr txBox="1"/>
          <p:nvPr/>
        </p:nvSpPr>
        <p:spPr>
          <a:xfrm>
            <a:off x="391887" y="3262267"/>
            <a:ext cx="8109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unnormalized target density; we can sample from this with MCMC.</a:t>
            </a:r>
          </a:p>
        </p:txBody>
      </p:sp>
    </p:spTree>
    <p:extLst>
      <p:ext uri="{BB962C8B-B14F-4D97-AF65-F5344CB8AC3E}">
        <p14:creationId xmlns:p14="http://schemas.microsoft.com/office/powerpoint/2010/main" val="277087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1152881" y="319494"/>
            <a:ext cx="7098487" cy="632179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(2)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E659A6-2C89-A84B-A25F-A25D642A2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0282" y="3674266"/>
            <a:ext cx="3073400" cy="927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A46EA3-C99F-5940-83B7-04DF441B65E2}"/>
              </a:ext>
            </a:extLst>
          </p:cNvPr>
          <p:cNvSpPr txBox="1"/>
          <p:nvPr/>
        </p:nvSpPr>
        <p:spPr>
          <a:xfrm>
            <a:off x="444457" y="3906984"/>
            <a:ext cx="4506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these to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A32745-7E3F-4A45-BE63-0028020E79AB}"/>
              </a:ext>
            </a:extLst>
          </p:cNvPr>
          <p:cNvSpPr txBox="1"/>
          <p:nvPr/>
        </p:nvSpPr>
        <p:spPr>
          <a:xfrm>
            <a:off x="262551" y="4742273"/>
            <a:ext cx="8647047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“The task of estimating our integral, therefore reduces to choosing one or several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subspaces ∆ — typically small regions around local modes of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sz="2000" i="1" dirty="0">
                <a:latin typeface="Calibri" panose="020F0502020204030204" pitchFamily="34" charset="0"/>
                <a:cs typeface="Calibri" panose="020F0502020204030204" pitchFamily="34" charset="0"/>
              </a:rPr>
              <a:t>λ</a:t>
            </a:r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The full space</a:t>
            </a:r>
          </a:p>
          <a:p>
            <a:r>
              <a:rPr lang="el-GR" sz="2000" dirty="0">
                <a:latin typeface="Calibri" panose="020F0502020204030204" pitchFamily="34" charset="0"/>
                <a:cs typeface="Calibri" panose="020F0502020204030204" pitchFamily="34" charset="0"/>
              </a:rPr>
              <a:t>Ω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over which the integration ought to be performed can be large or even inﬁnite,</a:t>
            </a:r>
          </a:p>
          <a:p>
            <a:pPr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while this does not aﬀect the outcome of our integral estimate.”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						A. Caldwell et al., IJMP A Vol. 35, No. 24 (2020) 2050142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DAE42-6AD8-8D47-883E-B7151022D897}"/>
              </a:ext>
            </a:extLst>
          </p:cNvPr>
          <p:cNvSpPr txBox="1"/>
          <p:nvPr/>
        </p:nvSpPr>
        <p:spPr>
          <a:xfrm>
            <a:off x="438873" y="2623838"/>
            <a:ext cx="5423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using MCMC, estimate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fraction of points found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3103B53-5C16-D349-9ABA-F972981F6A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424" y="2672430"/>
            <a:ext cx="1181100" cy="787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7C7EE5A-F039-D74B-9746-4EEC219604FF}"/>
              </a:ext>
            </a:extLst>
          </p:cNvPr>
          <p:cNvSpPr txBox="1"/>
          <p:nvPr/>
        </p:nvSpPr>
        <p:spPr>
          <a:xfrm>
            <a:off x="417101" y="950094"/>
            <a:ext cx="8135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not small in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can find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harmonic mean: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8443E5-E382-9A4B-9996-24B7D432C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50" y="1577522"/>
            <a:ext cx="7632700" cy="85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6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11-1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979" y="2074409"/>
            <a:ext cx="3685753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Bayesian model selection</a:t>
            </a:r>
          </a:p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Bayes factors</a:t>
            </a:r>
          </a:p>
        </p:txBody>
      </p:sp>
    </p:spTree>
    <p:extLst>
      <p:ext uri="{BB962C8B-B14F-4D97-AF65-F5344CB8AC3E}">
        <p14:creationId xmlns:p14="http://schemas.microsoft.com/office/powerpoint/2010/main" val="274302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B401903-FB25-4B48-A7B4-009BCE4E31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201" y="5520534"/>
            <a:ext cx="1216542" cy="1169551"/>
          </a:xfrm>
          <a:prstGeom prst="rect">
            <a:avLst/>
          </a:prstGeom>
        </p:spPr>
      </p:pic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615043" y="318154"/>
            <a:ext cx="7761514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Adaptive Harmonic Mean Integration (3)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6C72EC3-CA94-414F-9DA8-96D97D7F8D85}"/>
              </a:ext>
            </a:extLst>
          </p:cNvPr>
          <p:cNvSpPr txBox="1"/>
          <p:nvPr/>
        </p:nvSpPr>
        <p:spPr>
          <a:xfrm>
            <a:off x="522516" y="856342"/>
            <a:ext cx="7667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Testing AHMI with multimodal multidimensional Cauchy pdf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44551B-A30B-5E4D-9C9D-121E7762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76" y="1456748"/>
            <a:ext cx="4044047" cy="3956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489909-DAE5-6944-93E8-6A26C3455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9563" y="1656287"/>
            <a:ext cx="5226960" cy="23553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6A49A5C-25D9-7943-9E6B-48144AFEAEC6}"/>
              </a:ext>
            </a:extLst>
          </p:cNvPr>
          <p:cNvSpPr txBox="1"/>
          <p:nvPr/>
        </p:nvSpPr>
        <p:spPr>
          <a:xfrm>
            <a:off x="4343400" y="32041"/>
            <a:ext cx="60306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A. Caldwell et al., IJMP A Vol. 35, No. 24 (2020) 2050142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C73055-6745-9D45-91A7-B2C59681D8B8}"/>
              </a:ext>
            </a:extLst>
          </p:cNvPr>
          <p:cNvSpPr txBox="1"/>
          <p:nvPr/>
        </p:nvSpPr>
        <p:spPr>
          <a:xfrm>
            <a:off x="4495800" y="4208720"/>
            <a:ext cx="456632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Challenging pdf because of long tails.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Good results for up to 7 dimensions for MCMC sample size of 10</a:t>
            </a:r>
            <a:r>
              <a:rPr lang="en-US" sz="20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4C1D41-C0ED-4046-84C5-A3168FCCFA8C}"/>
              </a:ext>
            </a:extLst>
          </p:cNvPr>
          <p:cNvSpPr txBox="1"/>
          <p:nvPr/>
        </p:nvSpPr>
        <p:spPr>
          <a:xfrm>
            <a:off x="1801582" y="5538676"/>
            <a:ext cx="4665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Software:  Bayesian Analysis Toolkit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FE058FB-F695-494C-9E0D-9EA087EFCDF7}"/>
              </a:ext>
            </a:extLst>
          </p:cNvPr>
          <p:cNvSpPr txBox="1"/>
          <p:nvPr/>
        </p:nvSpPr>
        <p:spPr>
          <a:xfrm>
            <a:off x="2205185" y="5966743"/>
            <a:ext cx="3858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https://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github.com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/bat/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BAT.jl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3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B53103-CECB-7446-92E5-91476FC010ED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Importance sampling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7CD371D-D002-5749-A635-785BEF0D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363" y="1001713"/>
            <a:ext cx="76454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which we can evaluate at arbitrary 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also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with MC.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067DD18E-E4B1-A547-82E7-76C70AA1F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2009775"/>
            <a:ext cx="49244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marginal likelihood can be written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4FFF70AB-422A-7241-86DC-93881B43A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088" y="2628900"/>
            <a:ext cx="59531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2027E071-2A76-CD48-8B5F-156E0DF50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4496777"/>
            <a:ext cx="798891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Best convergence when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approximates shape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π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562ABA81-69B1-7E4C-B749-9BED7305A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4" y="5167268"/>
            <a:ext cx="821531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for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e.g. multivariate Gaussian with mean and covariance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 from posterior.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F89878-3C71-4749-B1F7-555CF186514B}"/>
              </a:ext>
            </a:extLst>
          </p:cNvPr>
          <p:cNvSpPr txBox="1"/>
          <p:nvPr/>
        </p:nvSpPr>
        <p:spPr>
          <a:xfrm>
            <a:off x="503238" y="3861777"/>
            <a:ext cx="6843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 average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altLang="en-US" sz="8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altLang="en-US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0397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BE2F54-9FF4-A842-92FB-5F2F397CB13D}"/>
              </a:ext>
            </a:extLst>
          </p:cNvPr>
          <p:cNvSpPr txBox="1"/>
          <p:nvPr/>
        </p:nvSpPr>
        <p:spPr>
          <a:xfrm>
            <a:off x="674915" y="1051485"/>
            <a:ext cx="7013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2400" dirty="0"/>
              <a:t>Bayesian Analysis, No. 4, pp. 833-860 (2006)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93635C-4009-F240-B8AF-5DA6C5277A0B}"/>
              </a:ext>
            </a:extLst>
          </p:cNvPr>
          <p:cNvSpPr txBox="1"/>
          <p:nvPr/>
        </p:nvSpPr>
        <p:spPr>
          <a:xfrm>
            <a:off x="478970" y="1802980"/>
            <a:ext cx="2875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compute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46ACAD-2BB4-1B4E-BE18-6FE8F1D09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020" y="1687284"/>
            <a:ext cx="2806700" cy="736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6238B77-BDA5-964B-BD20-5C19A2A1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600" y="1895020"/>
            <a:ext cx="1168400" cy="342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17803D-2C36-BB48-87C5-3AA45214F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608" y="2536333"/>
            <a:ext cx="1663700" cy="355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1718E3E-1388-9946-8EF9-BBA7CF551F77}"/>
              </a:ext>
            </a:extLst>
          </p:cNvPr>
          <p:cNvSpPr txBox="1"/>
          <p:nvPr/>
        </p:nvSpPr>
        <p:spPr>
          <a:xfrm>
            <a:off x="446569" y="3136351"/>
            <a:ext cx="8432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add up portions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(equivalently,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space in any order.  Use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A1C776-0141-A348-9EEF-C9722627D5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801" y="3830238"/>
            <a:ext cx="2768600" cy="76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D62841C-7AC9-D94F-8D5B-C01053CEF420}"/>
              </a:ext>
            </a:extLst>
          </p:cNvPr>
          <p:cNvSpPr txBox="1"/>
          <p:nvPr/>
        </p:nvSpPr>
        <p:spPr>
          <a:xfrm>
            <a:off x="457455" y="4808392"/>
            <a:ext cx="32943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inverse function as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0CAED7-3164-8742-B432-8444D414DD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2083" y="4891065"/>
            <a:ext cx="1549400" cy="419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33DB2F6-8413-A240-98A7-6E53A7C5151A}"/>
              </a:ext>
            </a:extLst>
          </p:cNvPr>
          <p:cNvSpPr txBox="1"/>
          <p:nvPr/>
        </p:nvSpPr>
        <p:spPr>
          <a:xfrm>
            <a:off x="5424990" y="4809350"/>
            <a:ext cx="3570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that the desired result is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1A7906F-78FB-C648-87B9-65897786FE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5096" y="5442208"/>
            <a:ext cx="2146300" cy="8255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E711201-7C09-4F4E-9D1B-FDDD7BB9EB85}"/>
              </a:ext>
            </a:extLst>
          </p:cNvPr>
          <p:cNvSpPr txBox="1"/>
          <p:nvPr/>
        </p:nvSpPr>
        <p:spPr>
          <a:xfrm>
            <a:off x="4583467" y="5526319"/>
            <a:ext cx="33933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Elements of </a:t>
            </a:r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are sorted</a:t>
            </a:r>
          </a:p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by decreasing likelihood.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6EEA1D7-3DFB-0541-AC42-4029D5860AA6}"/>
              </a:ext>
            </a:extLst>
          </p:cNvPr>
          <p:cNvSpPr txBox="1"/>
          <p:nvPr/>
        </p:nvSpPr>
        <p:spPr>
          <a:xfrm>
            <a:off x="4800954" y="3824331"/>
            <a:ext cx="31171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near 1 means low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all of</a:t>
            </a:r>
          </a:p>
          <a:p>
            <a:pPr algn="l"/>
            <a:r>
              <a:rPr lang="el-GR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space included.</a:t>
            </a:r>
          </a:p>
        </p:txBody>
      </p:sp>
    </p:spTree>
    <p:extLst>
      <p:ext uri="{BB962C8B-B14F-4D97-AF65-F5344CB8AC3E}">
        <p14:creationId xmlns:p14="http://schemas.microsoft.com/office/powerpoint/2010/main" val="392873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A09BC5-42BB-014B-8BA0-7DD3E9ED0A64}"/>
              </a:ext>
            </a:extLst>
          </p:cNvPr>
          <p:cNvSpPr txBox="1">
            <a:spLocks noChangeArrowheads="1"/>
          </p:cNvSpPr>
          <p:nvPr/>
        </p:nvSpPr>
        <p:spPr>
          <a:xfrm>
            <a:off x="2548246" y="329977"/>
            <a:ext cx="3870325" cy="36036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Nested sampling</a:t>
            </a:r>
            <a:r>
              <a:rPr lang="el-GR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 (2)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A812E-58BB-3A4C-A79C-774698C51B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395" y="979006"/>
            <a:ext cx="5334000" cy="28448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29EE5F57-1D8D-6F43-AC57-2FF9D36D890F}"/>
              </a:ext>
            </a:extLst>
          </p:cNvPr>
          <p:cNvSpPr txBox="1"/>
          <p:nvPr/>
        </p:nvSpPr>
        <p:spPr>
          <a:xfrm>
            <a:off x="4505180" y="23586"/>
            <a:ext cx="4743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J. Skilling, </a:t>
            </a:r>
            <a:r>
              <a:rPr lang="en-GB" sz="1600" dirty="0"/>
              <a:t>Bayesian Analysis, No. 4, pp. 833-860 (2006)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4C7AB0-C141-B54D-9026-F4321BA773C7}"/>
              </a:ext>
            </a:extLst>
          </p:cNvPr>
          <p:cNvSpPr txBox="1"/>
          <p:nvPr/>
        </p:nvSpPr>
        <p:spPr>
          <a:xfrm>
            <a:off x="6236421" y="1784763"/>
            <a:ext cx="2451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evidence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area under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curve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0A9CE7-328D-8343-AE88-81F6D5B59F5D}"/>
              </a:ext>
            </a:extLst>
          </p:cNvPr>
          <p:cNvSpPr txBox="1"/>
          <p:nvPr/>
        </p:nvSpPr>
        <p:spPr>
          <a:xfrm>
            <a:off x="456395" y="3973066"/>
            <a:ext cx="83423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Computational challenge is to sample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</a:t>
            </a:r>
            <a:r>
              <a:rPr lang="el-GR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prior subject to constraint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&gt;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Software: 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MultiNest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DA6C15-5FB9-5847-9CE7-221F80328763}"/>
              </a:ext>
            </a:extLst>
          </p:cNvPr>
          <p:cNvSpPr txBox="1"/>
          <p:nvPr/>
        </p:nvSpPr>
        <p:spPr>
          <a:xfrm>
            <a:off x="1012477" y="4962657"/>
            <a:ext cx="72606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600" dirty="0"/>
              <a:t>Farhan </a:t>
            </a:r>
            <a:r>
              <a:rPr lang="en-GB" sz="1600" dirty="0" err="1"/>
              <a:t>Feroz</a:t>
            </a:r>
            <a:r>
              <a:rPr lang="en-GB" sz="1600" dirty="0"/>
              <a:t>, Mike Hobson, Mon. Not. Roy. Astron. Soc., 384, 2, 449-463 (2008); arXiv:0704.3704,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M. Bridges, Mon. Not. Roy. Astron. Soc. 398: 1601-1614,2009; arXiv:0809.3437 </a:t>
            </a:r>
          </a:p>
          <a:p>
            <a:pPr>
              <a:spcAft>
                <a:spcPts val="600"/>
              </a:spcAft>
            </a:pPr>
            <a:r>
              <a:rPr lang="en-GB" sz="1600" dirty="0"/>
              <a:t>F. </a:t>
            </a:r>
            <a:r>
              <a:rPr lang="en-GB" sz="1600" dirty="0" err="1"/>
              <a:t>Feroz</a:t>
            </a:r>
            <a:r>
              <a:rPr lang="en-GB" sz="1600" dirty="0"/>
              <a:t>, M.P. Hobson, E. Cameron, A.N. Pettitt, arXiv:1306.2144</a:t>
            </a:r>
            <a:endParaRPr lang="en-US" sz="1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06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285067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11-3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6584" y="1573659"/>
            <a:ext cx="7793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 (part 1)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86A63D6-E23A-C64B-BD9D-AE0F4E7CBD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85" y="2815034"/>
            <a:ext cx="810774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final part of the lectures constitutes a “special seminar” on material that will not be on the exam.  Details in: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Cowan,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s-I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Eur. Phys. J. C (2019) 79:133,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arXiv:1809.05778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 Cowan,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 of Systematic Uncertainty Estimation on the Muon g − 2 Anomaly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 EPJ Web of Conferences 258, 09002 (2022), arXiv:2107.02652</a:t>
            </a:r>
          </a:p>
          <a:p>
            <a:pPr>
              <a:spcAft>
                <a:spcPts val="1200"/>
              </a:spcAft>
            </a:pP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Canonero, A. </a:t>
            </a:r>
            <a:r>
              <a:rPr lang="en-US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Brazzale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G. Cowan,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Higher-order asymptotic corrections and their application to the Gamma Variance Model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s-I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Eur. Phys. J. C (2023) 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83:1100, arXiv:2304.10574</a:t>
            </a:r>
          </a:p>
          <a:p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 Canonero and G. Cowan, </a:t>
            </a:r>
            <a:r>
              <a:rPr lang="en-US" sz="1600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Systematic Uncertainties and Errors-on-Errors in Measurement Combinations: Methodology and Application to the 7-8 TeV ATLAS-CMS Top Quark Mass Combination</a:t>
            </a:r>
            <a:r>
              <a:rPr lang="en-US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arXiv:2407.05322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C7364F-8850-BD43-AA55-2FCBF7DD7ADF}"/>
              </a:ext>
            </a:extLst>
          </p:cNvPr>
          <p:cNvSpPr txBox="1"/>
          <p:nvPr/>
        </p:nvSpPr>
        <p:spPr>
          <a:xfrm>
            <a:off x="2680971" y="2168385"/>
            <a:ext cx="3499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“Errors on Errors”</a:t>
            </a:r>
          </a:p>
        </p:txBody>
      </p:sp>
    </p:spTree>
    <p:extLst>
      <p:ext uri="{BB962C8B-B14F-4D97-AF65-F5344CB8AC3E}">
        <p14:creationId xmlns:p14="http://schemas.microsoft.com/office/powerpoint/2010/main" val="171596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E5117-93D1-884F-869D-E21A0B322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539749"/>
            <a:ext cx="5998673" cy="5730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6FFAE9-12AE-0C49-9311-2F119255BC0D}"/>
              </a:ext>
            </a:extLst>
          </p:cNvPr>
          <p:cNvSpPr txBox="1"/>
          <p:nvPr/>
        </p:nvSpPr>
        <p:spPr>
          <a:xfrm>
            <a:off x="0" y="0"/>
            <a:ext cx="2176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https://</a:t>
            </a:r>
            <a:r>
              <a:rPr lang="en-US" sz="1600" dirty="0" err="1">
                <a:solidFill>
                  <a:srgbClr val="0070C0"/>
                </a:solidFill>
              </a:rPr>
              <a:t>xkcd.com</a:t>
            </a:r>
            <a:r>
              <a:rPr lang="en-US" sz="1600" dirty="0">
                <a:solidFill>
                  <a:srgbClr val="0070C0"/>
                </a:solidFill>
              </a:rPr>
              <a:t>/2110/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991FD-DF5E-D445-9BC2-4D984DD8A0D4}"/>
              </a:ext>
            </a:extLst>
          </p:cNvPr>
          <p:cNvSpPr txBox="1"/>
          <p:nvPr/>
        </p:nvSpPr>
        <p:spPr>
          <a:xfrm>
            <a:off x="6714228" y="15875"/>
            <a:ext cx="2429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Randall Munroe, </a:t>
            </a:r>
            <a:r>
              <a:rPr lang="en-US" sz="1600" dirty="0" err="1">
                <a:solidFill>
                  <a:srgbClr val="0070C0"/>
                </a:solidFill>
              </a:rPr>
              <a:t>xkcd.com</a:t>
            </a:r>
            <a:endParaRPr lang="en-US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82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83EBC-C2A3-E743-9238-69D39807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55" y="195188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 on errors:  the issue</a:t>
            </a:r>
            <a:endParaRPr lang="en-GB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031578-5AC1-1246-9FA8-AE39DD67B11B}"/>
              </a:ext>
            </a:extLst>
          </p:cNvPr>
          <p:cNvSpPr txBox="1"/>
          <p:nvPr/>
        </p:nvSpPr>
        <p:spPr>
          <a:xfrm>
            <a:off x="498895" y="881743"/>
            <a:ext cx="8329419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method of least squares requires the standard deviations of the measured quantities, but often these are poorly known.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uncertainty (e.g. confidence interval) of an LS average does not reflect goodness of fit: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LS average of 9 ± 1 and 11 ± 1 is 10 ± 0.71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LS average of 5 ± 1 and 15 ± 1 is 10 ± 0.71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LS estimators are equivalent to maximum-likelihood assuming Gaussian distributed measurements; but the tails of a Gaussian fall off very fast, not always an appropriate model.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Outliers in LS average  have very large influence.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Solution:  incorporate the uncertainty in the standard deviations of the measurements into the analysis.</a:t>
            </a:r>
          </a:p>
        </p:txBody>
      </p:sp>
    </p:spTree>
    <p:extLst>
      <p:ext uri="{BB962C8B-B14F-4D97-AF65-F5344CB8AC3E}">
        <p14:creationId xmlns:p14="http://schemas.microsoft.com/office/powerpoint/2010/main" val="3868669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0083EBC-C2A3-E743-9238-69D398072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855" y="195188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Formulation of the problem</a:t>
            </a:r>
            <a:endParaRPr lang="en-GB" sz="36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13C7F7D6-FBCA-D445-8C18-22FDB50102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225" y="842963"/>
            <a:ext cx="8286750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measurements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have probability (density)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parameters of interest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l-GR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nuisance parameters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provide info on nuisance parameters, often treat their best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indep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Gaussian distributed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., giving likelihood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56726049-0621-814E-9BD0-33687858A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3076575"/>
            <a:ext cx="52625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FA040677-EFB1-4A41-87ED-426ECCB950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3" y="3833813"/>
            <a:ext cx="4897437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6">
            <a:extLst>
              <a:ext uri="{FF2B5EF4-FFF2-40B4-BE49-F238E27FC236}">
                <a16:creationId xmlns:a16="http://schemas.microsoft.com/office/drawing/2014/main" id="{BE0FFC2B-4211-DA4F-B5EB-4ED2E367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4935538"/>
            <a:ext cx="50403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log-likelihood (up to additive const.)</a:t>
            </a:r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FE466326-AFEB-BB48-BF47-48DF1DF7CE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13" y="5435600"/>
            <a:ext cx="55308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911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BCFF724-ADD0-FE4A-8ACF-278D93E81F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176213"/>
            <a:ext cx="823753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Systematic errors and their uncertainty</a:t>
            </a:r>
            <a:endParaRPr lang="en-GB" sz="3600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9A7AB93-D232-6D49-BC99-5A3E69616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965200"/>
            <a:ext cx="80549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represent a systematic bias and its best estimate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real measurement is zero.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the corresponding “systematic errors”.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well known, e.g., it is itself a statistical error known from sample size of a control measurement.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Other times the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from an indirect measurement, Gaussian model approximate and/or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not exactly known.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 sometimes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at best a guess that represents an uncertainty in the underlying model (“theoretical error”).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any case we can allow that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not known in general with perfect accuracy.</a:t>
            </a:r>
          </a:p>
        </p:txBody>
      </p:sp>
    </p:spTree>
    <p:extLst>
      <p:ext uri="{BB962C8B-B14F-4D97-AF65-F5344CB8AC3E}">
        <p14:creationId xmlns:p14="http://schemas.microsoft.com/office/powerpoint/2010/main" val="278781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AA83C0-569D-E64B-9F11-99DDCE9F6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model for variance estimates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A63F2B6E-27DC-6944-87BD-9E7894452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188" y="906463"/>
            <a:ext cx="843756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want to treat the systematic errors as uncertain,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let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 adjustable nuisance parameters.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or equivalently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is an estimate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the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as independent and gamma distributed: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BB6F5D1-1C08-244D-B407-5FAB4638D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5030561"/>
            <a:ext cx="8429625" cy="143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 that they give desired mean and width for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</a:t>
            </a:r>
          </a:p>
          <a:p>
            <a:pPr>
              <a:spcAft>
                <a:spcPts val="6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1/2√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≈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“error on the error” 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31D39201-BF0C-F44F-A91B-6DE1DFD4E5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3330575"/>
            <a:ext cx="38354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0CA9565-80CA-C44B-8063-5512A48E1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463" y="3292475"/>
            <a:ext cx="1447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9838915-3DCD-B049-92F0-C84284FA7C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275" y="4141788"/>
            <a:ext cx="16383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18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882039" y="127305"/>
            <a:ext cx="7056437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Bayesian model selection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EE0DB479-75C4-3B44-BF4C-936A70CF3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725940"/>
            <a:ext cx="8559800" cy="3354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Fundamentally the probability of a hypothesis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the Bayesian approach is given by its posterior probability given the data: 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sz="2400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Bef>
                <a:spcPct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Finding this requires assignment of prior probabilities to all hypotheses that are considered.</a:t>
            </a:r>
          </a:p>
          <a:p>
            <a:pPr>
              <a:spcBef>
                <a:spcPct val="0"/>
              </a:spcBef>
              <a:buNone/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give the posterior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odds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(ratio of probabilities) for any pair of hypotheses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(use Bayes’ theorem; factors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sz="2400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cancel):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476A5E8-74D9-0B42-8BB0-5F5E00961A31}"/>
              </a:ext>
            </a:extLst>
          </p:cNvPr>
          <p:cNvSpPr txBox="1"/>
          <p:nvPr/>
        </p:nvSpPr>
        <p:spPr>
          <a:xfrm>
            <a:off x="859970" y="5301343"/>
            <a:ext cx="2000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posterior odds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1FE5D64-60DC-8849-8BF9-7978FC74AA95}"/>
              </a:ext>
            </a:extLst>
          </p:cNvPr>
          <p:cNvSpPr txBox="1"/>
          <p:nvPr/>
        </p:nvSpPr>
        <p:spPr>
          <a:xfrm>
            <a:off x="6451047" y="5321276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AFFA550-924C-F545-966E-4419540196C8}"/>
              </a:ext>
            </a:extLst>
          </p:cNvPr>
          <p:cNvSpPr txBox="1"/>
          <p:nvPr/>
        </p:nvSpPr>
        <p:spPr>
          <a:xfrm>
            <a:off x="3696917" y="5401634"/>
            <a:ext cx="1706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Bayes factor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A848F9F-9C91-3F4D-8687-87C36BD473D6}"/>
              </a:ext>
            </a:extLst>
          </p:cNvPr>
          <p:cNvCxnSpPr>
            <a:cxnSpLocks/>
          </p:cNvCxnSpPr>
          <p:nvPr/>
        </p:nvCxnSpPr>
        <p:spPr>
          <a:xfrm flipV="1">
            <a:off x="2188028" y="4811486"/>
            <a:ext cx="275771" cy="46166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4C5041C-3FCF-8F46-BE4F-DA35166BDFEF}"/>
              </a:ext>
            </a:extLst>
          </p:cNvPr>
          <p:cNvCxnSpPr>
            <a:cxnSpLocks/>
          </p:cNvCxnSpPr>
          <p:nvPr/>
        </p:nvCxnSpPr>
        <p:spPr>
          <a:xfrm flipV="1">
            <a:off x="4550228" y="4963886"/>
            <a:ext cx="0" cy="36512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A9BCE37-0EB9-574D-9546-5FECF36DA85E}"/>
              </a:ext>
            </a:extLst>
          </p:cNvPr>
          <p:cNvCxnSpPr>
            <a:cxnSpLocks/>
          </p:cNvCxnSpPr>
          <p:nvPr/>
        </p:nvCxnSpPr>
        <p:spPr>
          <a:xfrm flipH="1" flipV="1">
            <a:off x="5732608" y="4951946"/>
            <a:ext cx="569140" cy="40318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 Box 4">
            <a:extLst>
              <a:ext uri="{FF2B5EF4-FFF2-40B4-BE49-F238E27FC236}">
                <a16:creationId xmlns:a16="http://schemas.microsoft.com/office/drawing/2014/main" id="{1FB9BE00-5FAB-3C4D-8B46-97416A73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40" y="5978367"/>
            <a:ext cx="74144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See:  </a:t>
            </a:r>
            <a:r>
              <a:rPr lang="en-US" alt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Kass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and Raftery, </a:t>
            </a:r>
            <a:r>
              <a:rPr lang="en-US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Bayes Factors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J. Am Stat. Assoc 90 (1995) 773.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B9118D11-A6D1-0146-BF94-608972FBB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256" y="3930924"/>
            <a:ext cx="38227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16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B1F2FE9-8407-C94D-B297-CF778B094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88925"/>
            <a:ext cx="8237538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GB" sz="36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√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CC0DE79F-768A-894B-8E97-2BE6768AB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475" y="1173163"/>
            <a:ext cx="41985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l-G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 gamma distribution,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476B186-3DE8-C840-9FD1-A71463442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1892300"/>
            <a:ext cx="41783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>
            <a:extLst>
              <a:ext uri="{FF2B5EF4-FFF2-40B4-BE49-F238E27FC236}">
                <a16:creationId xmlns:a16="http://schemas.microsoft.com/office/drawing/2014/main" id="{8CCFD501-A2EA-A247-BF30-D7E0B1E14F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957263"/>
            <a:ext cx="210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D74A9A0F-6EA8-A84C-BB79-127437F8F3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1030288"/>
            <a:ext cx="19939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AA78D9-0E75-EF49-8C69-84909306A054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854575" y="2395538"/>
            <a:ext cx="547688" cy="128587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A3635B3-09C4-E143-9A6A-5EFBAD19A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0850" y="2330450"/>
            <a:ext cx="3211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“error on error”</a:t>
            </a:r>
          </a:p>
        </p:txBody>
      </p:sp>
      <p:pic>
        <p:nvPicPr>
          <p:cNvPr id="13" name="Picture 14">
            <a:extLst>
              <a:ext uri="{FF2B5EF4-FFF2-40B4-BE49-F238E27FC236}">
                <a16:creationId xmlns:a16="http://schemas.microsoft.com/office/drawing/2014/main" id="{BFCD916D-FDA4-A743-A7B8-9D3C20C4B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2992438"/>
            <a:ext cx="8974137" cy="352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4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B846E4-9A4B-464C-A9E2-A1C45D60D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274638"/>
            <a:ext cx="7223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 for gamma model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8ACA1814-914E-E342-8E02-5590E1133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250" y="884238"/>
            <a:ext cx="826591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one were to have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,..,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with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</a:t>
            </a:r>
          </a:p>
          <a:p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and we use the sample variance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B150A3A6-1642-BC44-ABB9-449907E6F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1790700"/>
            <a:ext cx="33147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D75ADBA4-2847-CE4E-BC59-56E0262A33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00363"/>
            <a:ext cx="81322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estimate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 a chi-square distribution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degrees of freedom, which is a special case of the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distribution 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1/2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  (In general one doesn’t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a sample of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values, but if this were to be how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was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estimated, the gamma model would follow.)</a:t>
            </a:r>
          </a:p>
          <a:p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Furthermore choice of the gamma distribution 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allows one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profile over the nuisance parameters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 and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leads to a simple profile likelihood.</a:t>
            </a:r>
          </a:p>
        </p:txBody>
      </p:sp>
    </p:spTree>
    <p:extLst>
      <p:ext uri="{BB962C8B-B14F-4D97-AF65-F5344CB8AC3E}">
        <p14:creationId xmlns:p14="http://schemas.microsoft.com/office/powerpoint/2010/main" val="19712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A13C676-3468-4547-A03B-1568D63D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3938" y="121648"/>
            <a:ext cx="7223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Likelihood for gamma error model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CD1F8BE-B452-9D4D-996D-95E9F5820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247" y="2988222"/>
            <a:ext cx="8336203" cy="3724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Treated like data: 	     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 primary measurements)</a:t>
            </a:r>
            <a:endParaRPr lang="en-US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(estimates of nuisance par.)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(estimates of variances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         				  of estimates of NP)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Adjustable parameters:   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(parameters of interest)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	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(nuisance parameters)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    				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(sys. errors = std. dev. of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				  of NP estimates)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 parameters:     	     	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(rel. err. in estimate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1D7E84B2-C0F8-D64E-8C5F-F84241F0C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661243"/>
            <a:ext cx="7229475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1D7866-7F40-C740-A3F1-CAB7FDC297BE}"/>
              </a:ext>
            </a:extLst>
          </p:cNvPr>
          <p:cNvSpPr txBox="1"/>
          <p:nvPr/>
        </p:nvSpPr>
        <p:spPr>
          <a:xfrm>
            <a:off x="7393023" y="1945177"/>
            <a:ext cx="12314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1/4r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A31FFCF-1E1C-5F4C-BCF9-1E1FF1ECFE60}"/>
              </a:ext>
            </a:extLst>
          </p:cNvPr>
          <p:cNvSpPr txBox="1"/>
          <p:nvPr/>
        </p:nvSpPr>
        <p:spPr>
          <a:xfrm>
            <a:off x="5606136" y="2147853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6036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FD2BCE-E9F8-6B48-9CDA-F01D726BA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systematic errors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F33D2B1-BB39-2D46-8D6E-41162C653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863" y="963613"/>
            <a:ext cx="53562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profile over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closed form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9C6F088-74E5-314B-81FC-8AEE9E848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595438"/>
            <a:ext cx="6411913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FE830E9-C09B-FA42-94D2-6526BA5BA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2678113"/>
            <a:ext cx="761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gives the profile log-likelihood (up to additive const.)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E0BE55A9-E451-0748-B06A-63ABEDBB3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5" y="3527425"/>
            <a:ext cx="81835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9">
            <a:extLst>
              <a:ext uri="{FF2B5EF4-FFF2-40B4-BE49-F238E27FC236}">
                <a16:creationId xmlns:a16="http://schemas.microsoft.com/office/drawing/2014/main" id="{09F2367E-3159-4540-9276-D21BE28C0D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381375"/>
            <a:ext cx="8461375" cy="1912938"/>
          </a:xfrm>
          <a:prstGeom prst="rect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0">
            <a:extLst>
              <a:ext uri="{FF2B5EF4-FFF2-40B4-BE49-F238E27FC236}">
                <a16:creationId xmlns:a16="http://schemas.microsoft.com/office/drawing/2014/main" id="{35781DD7-AE06-6241-A6C9-9F5E07BDB4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5553075"/>
            <a:ext cx="826825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limit of small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 log terms revert back to the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quadratic form seen with known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514D46-2D83-C149-A09C-CA985551D4EB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905500" y="5064125"/>
            <a:ext cx="444500" cy="534988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4939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962CDD-2435-1E45-887B-E3BF895A9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 likelihood from Student’s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23142598-8E50-6C49-A07E-C0FC94517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1090613"/>
            <a:ext cx="17113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9D99676A-24B3-1C49-8167-8156BB5D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285875"/>
            <a:ext cx="5707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can arrive at same likelihood by defining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E60E356-04D5-CB46-8F37-38A214889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2141538"/>
            <a:ext cx="64055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 and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4D47D355-B434-7346-B922-10A2A4FDA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795588"/>
            <a:ext cx="5256213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>
            <a:extLst>
              <a:ext uri="{FF2B5EF4-FFF2-40B4-BE49-F238E27FC236}">
                <a16:creationId xmlns:a16="http://schemas.microsoft.com/office/drawing/2014/main" id="{AE3CCE19-48B6-C949-8274-C83A042C2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9650" y="3136900"/>
            <a:ext cx="8082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C7504226-B649-264D-85F4-E8464EACE8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3014663"/>
            <a:ext cx="13335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CD50EE0D-57F8-F84F-9F6F-B71FFE7C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222750"/>
            <a:ext cx="80629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Resulting likelihood same as profile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ʹ(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l-GR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gamma model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83A68A5-23AE-8F41-BA23-B8D6B5F452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918075"/>
            <a:ext cx="7018338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72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Statistical Data Analysis</a:t>
            </a:r>
            <a:b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</a:br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11-4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FD0ABA72-ABE2-5B45-BE6A-4565148DB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579" y="2074409"/>
            <a:ext cx="77930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models with uncertain error parameters (part 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B56BF2C-205F-9448-A426-4F1E7405BE38}"/>
              </a:ext>
            </a:extLst>
          </p:cNvPr>
          <p:cNvSpPr txBox="1"/>
          <p:nvPr/>
        </p:nvSpPr>
        <p:spPr>
          <a:xfrm>
            <a:off x="609600" y="3060320"/>
            <a:ext cx="5958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the profile likelihood from Lecture 11-3:</a:t>
            </a:r>
          </a:p>
        </p:txBody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F023D063-24D0-2344-9F4D-1505B0F93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29" y="3882045"/>
            <a:ext cx="8183563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850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0CE63DD0-4242-D448-B2E5-96E15D7F82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269875"/>
            <a:ext cx="4268788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CE547F41-06F0-1F46-A204-5A8D258ACC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175" y="274638"/>
            <a:ext cx="48736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fitting, averages</a:t>
            </a:r>
            <a:endParaRPr lang="en-GB" sz="36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DC8ABF9-BBA6-0E45-B393-E49EA9676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1973263"/>
            <a:ext cx="37211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25446601-124C-AD4B-80BA-444AE63F3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993775"/>
            <a:ext cx="34531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independent </a:t>
            </a: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1,...,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2E79BCA5-4A31-FC4A-952E-B19FF22D81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933950"/>
            <a:ext cx="78867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02008F98-5622-D746-B115-9C6B00D96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3321050"/>
            <a:ext cx="7766485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the parameters of interest in the fit function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bias parameters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constrained by control measurements </a:t>
            </a:r>
            <a:endParaRPr lang="el-GR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so that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known we have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B52B3-C0D0-F947-AA77-4825EDBDD2C5}"/>
              </a:ext>
            </a:extLst>
          </p:cNvPr>
          <p:cNvSpPr txBox="1"/>
          <p:nvPr/>
        </p:nvSpPr>
        <p:spPr>
          <a:xfrm>
            <a:off x="3114934" y="2604102"/>
            <a:ext cx="1291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(known).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A361A9-A476-1544-A0B2-A710479DB347}"/>
              </a:ext>
            </a:extLst>
          </p:cNvPr>
          <p:cNvSpPr/>
          <p:nvPr/>
        </p:nvSpPr>
        <p:spPr>
          <a:xfrm>
            <a:off x="2743006" y="2867025"/>
            <a:ext cx="161925" cy="1405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73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01440A-94E0-4844-B655-0EF47CB8A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with known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C3E1956-2830-E84C-892B-F1E218196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2332038"/>
            <a:ext cx="67818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BCBC7FEB-B401-694C-AA4A-442C346B6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1223963"/>
            <a:ext cx="80787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Profiling over the bias parameters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known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gives usual least-squares (BLUE)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8ED11EE5-AEF7-F745-984D-C7FA52564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3778250"/>
            <a:ext cx="8307388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Widely used technique for curve fitting in Particle Physics.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Generally in real measurement,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Generalized to case of correlated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summing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statistical and systematic covariance matrices.</a:t>
            </a:r>
          </a:p>
        </p:txBody>
      </p:sp>
    </p:spTree>
    <p:extLst>
      <p:ext uri="{BB962C8B-B14F-4D97-AF65-F5344CB8AC3E}">
        <p14:creationId xmlns:p14="http://schemas.microsoft.com/office/powerpoint/2010/main" val="466294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1CE2C1-C49B-8645-B1F4-E721737A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225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Curve fitting with uncertain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GB" sz="36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endParaRPr lang="en-GB" sz="36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D63131A6-6E8E-D24D-8E1B-EA0449B902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2884488"/>
            <a:ext cx="8569325" cy="90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48B62CC2-BD2D-A949-B5B0-93F1BA91D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1131888"/>
            <a:ext cx="8520113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now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are adjustable parameters with gamma distributed estimates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Retaining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profiling over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gives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3F2E5B8E-A209-3C45-A725-4EC8BCFC5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4522788"/>
            <a:ext cx="8016875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17A79833-9F44-1B4A-B0F2-98488069A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4038600"/>
            <a:ext cx="68168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Profiled values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solution to cubic equations:</a:t>
            </a:r>
          </a:p>
        </p:txBody>
      </p:sp>
    </p:spTree>
    <p:extLst>
      <p:ext uri="{BB962C8B-B14F-4D97-AF65-F5344CB8AC3E}">
        <p14:creationId xmlns:p14="http://schemas.microsoft.com/office/powerpoint/2010/main" val="415943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DD1F91A-3B7E-D945-9327-8B9B8E1B1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" y="1839913"/>
            <a:ext cx="506412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697402EB-9223-5441-A136-56DD744F68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7575" y="150813"/>
            <a:ext cx="740568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 average of two measurements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1D2D9A72-037B-C048-9A17-77AF3D0B3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2085975"/>
            <a:ext cx="3213700" cy="320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discrepancy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between values to be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averaged gives larger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length saturates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level of absolute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discrepancy between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input values.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A8B64BF9-7FE1-5548-9F6D-4396E25C7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863" y="673100"/>
            <a:ext cx="6850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Approximate (”MINOS”) confidence interval based on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3F9D38F-A792-DB44-BEFA-6E9BE1251E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463" y="1136650"/>
            <a:ext cx="28448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4">
            <a:extLst>
              <a:ext uri="{FF2B5EF4-FFF2-40B4-BE49-F238E27FC236}">
                <a16:creationId xmlns:a16="http://schemas.microsoft.com/office/drawing/2014/main" id="{8A3A8C86-3CF8-DE4F-B02F-BB7B1E64C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8713" y="1192213"/>
            <a:ext cx="736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6784EB0-8C34-3C4C-93D9-859A8D3A5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3780" y="5717640"/>
            <a:ext cx="189141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relative error 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sys. error</a:t>
            </a:r>
          </a:p>
        </p:txBody>
      </p:sp>
      <p:cxnSp>
        <p:nvCxnSpPr>
          <p:cNvPr id="13" name="Straight Arrow Connector 7">
            <a:extLst>
              <a:ext uri="{FF2B5EF4-FFF2-40B4-BE49-F238E27FC236}">
                <a16:creationId xmlns:a16="http://schemas.microsoft.com/office/drawing/2014/main" id="{AD2CBB7D-8330-774E-ACB3-E3FBF8D62F2D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538788" y="6116638"/>
            <a:ext cx="920750" cy="187325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">
            <a:extLst>
              <a:ext uri="{FF2B5EF4-FFF2-40B4-BE49-F238E27FC236}">
                <a16:creationId xmlns:a16="http://schemas.microsoft.com/office/drawing/2014/main" id="{F252A858-FDBD-6449-A999-5A0CBD8DEB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1155700"/>
            <a:ext cx="3860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15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12106D-D822-FB4A-947B-D64EEC2FDBB9}"/>
              </a:ext>
            </a:extLst>
          </p:cNvPr>
          <p:cNvSpPr txBox="1">
            <a:spLocks noChangeArrowheads="1"/>
          </p:cNvSpPr>
          <p:nvPr/>
        </p:nvSpPr>
        <p:spPr>
          <a:xfrm>
            <a:off x="2397125" y="120196"/>
            <a:ext cx="4248150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Bayes factor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1549D3DA-F12C-534A-9256-EE969DB25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020" y="2392902"/>
            <a:ext cx="8343900" cy="408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regarded as measuring the weight of </a:t>
            </a:r>
          </a:p>
          <a:p>
            <a:pPr>
              <a:spcBef>
                <a:spcPct val="0"/>
              </a:spcBef>
              <a:spcAft>
                <a:spcPct val="400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evidence of the data in support of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2400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j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and can be used much like a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(or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Z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value).</a:t>
            </a:r>
          </a:p>
          <a:p>
            <a:pPr>
              <a:spcBef>
                <a:spcPct val="0"/>
              </a:spcBef>
              <a:spcAft>
                <a:spcPts val="1200"/>
              </a:spcAft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Jeffreys scale, analogous to the 5</a:t>
            </a:r>
            <a:r>
              <a:rPr lang="el-GR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rule in Particle Physics: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i="1" dirty="0">
                <a:cs typeface="Times New Roman" panose="02020603050405020304" pitchFamily="18" charset="0"/>
              </a:rPr>
              <a:t>	B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10</a:t>
            </a: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	Evidence against </a:t>
            </a:r>
            <a:r>
              <a:rPr lang="en-US" altLang="en-US" sz="2400" i="1" dirty="0">
                <a:cs typeface="Times New Roman" panose="02020603050405020304" pitchFamily="18" charset="0"/>
              </a:rPr>
              <a:t>H</a:t>
            </a:r>
            <a:r>
              <a:rPr lang="en-US" altLang="en-US" sz="2400" baseline="-25000" dirty="0">
                <a:cs typeface="Times New Roman" panose="02020603050405020304" pitchFamily="18" charset="0"/>
              </a:rPr>
              <a:t>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--------------------------------------------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1 to 3		Not worth more than a bare mention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3 to 20		Positive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20 to 150	Strong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&gt; 150		Very strong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8B59FA-7724-1F45-AAAB-90CD3338082A}"/>
              </a:ext>
            </a:extLst>
          </p:cNvPr>
          <p:cNvSpPr txBox="1"/>
          <p:nvPr/>
        </p:nvSpPr>
        <p:spPr>
          <a:xfrm>
            <a:off x="425450" y="716843"/>
            <a:ext cx="8169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likelihood ratio of the two hypotheses: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928C53-80B4-0442-8993-E76FF6EC6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2365" y="1377410"/>
            <a:ext cx="2273300" cy="901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9CFB15C-492F-B449-B568-34D087659D4A}"/>
              </a:ext>
            </a:extLst>
          </p:cNvPr>
          <p:cNvSpPr txBox="1"/>
          <p:nvPr/>
        </p:nvSpPr>
        <p:spPr>
          <a:xfrm>
            <a:off x="5033106" y="1448113"/>
            <a:ext cx="37228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= posterior odds if one takes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prior odds equal to one.</a:t>
            </a:r>
          </a:p>
        </p:txBody>
      </p:sp>
    </p:spTree>
    <p:extLst>
      <p:ext uri="{BB962C8B-B14F-4D97-AF65-F5344CB8AC3E}">
        <p14:creationId xmlns:p14="http://schemas.microsoft.com/office/powerpoint/2010/main" val="395284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Statistical Data Analysis / lecture week 11</a:t>
            </a: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6F271968-44C1-7C42-B3A7-7CA84FB613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113" y="2386013"/>
            <a:ext cx="4445000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F8373834-4513-314C-9580-A8C4B5253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</a:t>
            </a:r>
          </a:p>
        </p:txBody>
      </p:sp>
      <p:sp>
        <p:nvSpPr>
          <p:cNvPr id="17" name="TextBox 2">
            <a:extLst>
              <a:ext uri="{FF2B5EF4-FFF2-40B4-BE49-F238E27FC236}">
                <a16:creationId xmlns:a16="http://schemas.microsoft.com/office/drawing/2014/main" id="{A09F715C-80A7-684D-82CE-499D52A6A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17575"/>
            <a:ext cx="817704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average 5 values,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8, 9, 10, 11, 12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all with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stat. and sys. errors of 1.0, and suppose negligible error on error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take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0.01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08EDB5-4B00-1443-AF8C-D8B913C6DE28}"/>
              </a:ext>
            </a:extLst>
          </p:cNvPr>
          <p:cNvSpPr txBox="1"/>
          <p:nvPr/>
        </p:nvSpPr>
        <p:spPr>
          <a:xfrm>
            <a:off x="7159288" y="4251099"/>
            <a:ext cx="1901483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inner error bars</a:t>
            </a:r>
          </a:p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outer error bars </a:t>
            </a:r>
          </a:p>
          <a:p>
            <a:pPr algn="l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(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l-GR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sz="20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½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470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8E40667-DB2C-1E46-B80C-5131F8095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Sensitivity of average to outliers (2)</a:t>
            </a:r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0E3AD5C-6196-F347-8321-2AFAE76B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979488"/>
            <a:ext cx="7444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suppose the measurement at 10 had come out at 20: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C90B8E4-657F-CC40-A179-73439CA8B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663700"/>
            <a:ext cx="43561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5A0FFB39-0B9A-9243-A4EE-3FAE761C0E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38" y="5599113"/>
            <a:ext cx="84105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pulled up to 12.0, size of confidence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unchanged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(would be exactly unchanged with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A3A9FB48-08BF-8A4D-AAB4-407E5BB9B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75" y="3289300"/>
            <a:ext cx="12730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“outlier”</a:t>
            </a:r>
          </a:p>
        </p:txBody>
      </p:sp>
      <p:cxnSp>
        <p:nvCxnSpPr>
          <p:cNvPr id="11" name="Straight Arrow Connector 7">
            <a:extLst>
              <a:ext uri="{FF2B5EF4-FFF2-40B4-BE49-F238E27FC236}">
                <a16:creationId xmlns:a16="http://schemas.microsoft.com/office/drawing/2014/main" id="{F65971CD-6529-8646-B7AF-21EF86E1B38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773613" y="2784475"/>
            <a:ext cx="2249487" cy="735013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8975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5C46FD5-AE07-7F41-8DD7-AA53CE5B8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0E3900B-F340-A149-9C6F-028F80FCB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1600200"/>
            <a:ext cx="4368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E3DC7D40-E93D-AA4D-8519-029B9E1E3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338" y="979488"/>
            <a:ext cx="540564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assign to each measurement </a:t>
            </a:r>
            <a:r>
              <a:rPr lang="en-US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0.2, 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5B3C481D-122D-5643-80C7-B292C30E10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5553075"/>
            <a:ext cx="7346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still at 10.00, size of interval moves 0.63 → 0.65</a:t>
            </a:r>
          </a:p>
        </p:txBody>
      </p:sp>
    </p:spTree>
    <p:extLst>
      <p:ext uri="{BB962C8B-B14F-4D97-AF65-F5344CB8AC3E}">
        <p14:creationId xmlns:p14="http://schemas.microsoft.com/office/powerpoint/2010/main" val="173951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BD9DD85-4110-024B-BF27-DC823E9F7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Average with all 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0.2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59889625-5FE9-2D47-A53F-6AA62F4BCF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900" y="1587500"/>
            <a:ext cx="4343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49F66DBB-E514-CB4B-AF2B-08E2FB62A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" y="979488"/>
            <a:ext cx="75343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now with the outlier (middle measurement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→ 20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3401F18C-5F72-8241-9ADE-1ED7CFFD5E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5324475"/>
            <a:ext cx="758507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→10.75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(outlier pulls much less).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Half-size of interval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0.78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(inflated because of bad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g.o.f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.).</a:t>
            </a:r>
          </a:p>
        </p:txBody>
      </p:sp>
    </p:spTree>
    <p:extLst>
      <p:ext uri="{BB962C8B-B14F-4D97-AF65-F5344CB8AC3E}">
        <p14:creationId xmlns:p14="http://schemas.microsoft.com/office/powerpoint/2010/main" val="162258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8A7109-21A4-1B41-B485-FEA7A71C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/ Conclusions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BED815F-0018-FF40-8B36-23DDAE5782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949325"/>
            <a:ext cx="8577263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 model for variance estimates gives confidence intervals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increase in size when the data are internally inconsistent,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gives decreased sensitivity to outliers (known property of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based regression).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Equivalence with Student’s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model,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1/2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degrees of freedom.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Simple profile likelihood – quadratic terms replaced by logarithmic: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4838EC86-6F72-4E48-9181-111FA74F0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810000"/>
            <a:ext cx="8461375" cy="1912938"/>
          </a:xfrm>
          <a:prstGeom prst="rect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Straight Arrow Connector 4">
            <a:extLst>
              <a:ext uri="{FF2B5EF4-FFF2-40B4-BE49-F238E27FC236}">
                <a16:creationId xmlns:a16="http://schemas.microsoft.com/office/drawing/2014/main" id="{3C1350C9-941F-5E4E-A9AD-19F7A12E790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938463" y="4697413"/>
            <a:ext cx="488950" cy="0"/>
          </a:xfrm>
          <a:prstGeom prst="straightConnector1">
            <a:avLst/>
          </a:prstGeom>
          <a:noFill/>
          <a:ln w="38100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10" name="Picture 1">
            <a:extLst>
              <a:ext uri="{FF2B5EF4-FFF2-40B4-BE49-F238E27FC236}">
                <a16:creationId xmlns:a16="http://schemas.microsoft.com/office/drawing/2014/main" id="{EEE11007-5B34-E542-97AC-60ABDA8609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763" y="4224338"/>
            <a:ext cx="14732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520E9EC6-7FF8-8141-AA69-CA70AECC0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4206875"/>
            <a:ext cx="45974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8467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1DDACB7-F170-CC4B-9417-1E9BC411D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41649"/>
            <a:ext cx="87278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 / </a:t>
            </a:r>
            <a:r>
              <a:rPr lang="el-GR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Conclusions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C319156D-F10F-8F43-9C47-C4B2D20C03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76" y="777205"/>
            <a:ext cx="8161480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break for increased error-on-error, may need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correction, higher-order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 MC.*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Method assumes that meaningful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can be assigned and is valuable when systematic errors are not well known but enough “expert knowledge” is available to do so.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Alternatively, one could try to fit a global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all systematic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errors, analogous to PDG scale factor method or meta-analysis</a:t>
            </a:r>
          </a:p>
          <a:p>
            <a:pPr>
              <a:spcAft>
                <a:spcPts val="1200"/>
              </a:spcAft>
            </a:pP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la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DerSimonian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Laird.  (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future work).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also use e.g. as “stress test” – crank up the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until significance of result degrades and ask if you really trust the assigned systematic errors at that level.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1C0457-9E80-8244-0806-6F5BD9FCBD85}"/>
              </a:ext>
            </a:extLst>
          </p:cNvPr>
          <p:cNvSpPr txBox="1"/>
          <p:nvPr/>
        </p:nvSpPr>
        <p:spPr>
          <a:xfrm>
            <a:off x="557976" y="6080065"/>
            <a:ext cx="7824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* see E. Canonero et al., Eur. Phys. J. C (2023) 83:1100, arXiv:2304.10574 </a:t>
            </a:r>
          </a:p>
        </p:txBody>
      </p:sp>
    </p:spTree>
    <p:extLst>
      <p:ext uri="{BB962C8B-B14F-4D97-AF65-F5344CB8AC3E}">
        <p14:creationId xmlns:p14="http://schemas.microsoft.com/office/powerpoint/2010/main" val="3227634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B2BD72A-E48A-E248-8867-7A0178672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85193"/>
            <a:ext cx="836612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Slides</a:t>
            </a:r>
            <a:endParaRPr lang="en-GB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464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C2C954-4184-2F48-A155-DB555DDF7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Single-measurement model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0CD00D7C-581B-9447-A937-EF816CE96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3152775"/>
            <a:ext cx="75707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3B3CD4FB-935C-BF42-89EE-7CE08308CB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025525"/>
            <a:ext cx="4095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a simplest example consider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A2A2A9DE-DB6E-794F-A53B-7B2238879C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613" y="1774825"/>
            <a:ext cx="254749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Aft>
                <a:spcPts val="12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Gauss(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l-GR" baseline="30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Gamma(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l-GR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A14D2BB1-328D-BC40-A363-A1E9DE939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175" y="2168525"/>
            <a:ext cx="1739900" cy="75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3D01E53A-81EF-3241-B1A8-3BAF412D1E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963" y="2151063"/>
            <a:ext cx="18907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BADE942D-5047-5E4B-AD69-F380FB5808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4237038"/>
            <a:ext cx="2506662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id="{8D3838DF-E001-AF42-80A2-71C683E985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988" y="4543425"/>
            <a:ext cx="5327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Test values of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-2 ln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ED7859EE-4009-AF48-9CD4-7B31166476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1788" y="5284788"/>
            <a:ext cx="48466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18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F96D974-2C08-BC45-9A09-52B7777184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600" i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l-GR" sz="3600" i="1" baseline="-250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endParaRPr lang="en-GB" sz="3600" i="1" baseline="-250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2F0A12F9-16A8-1E48-ACEF-EC6D44FEF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979488"/>
            <a:ext cx="7635875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Wilks’ theorem, in the asymptotic limit we should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chi-squared(1).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Here “asymptotic limit” means all estimators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Gauss, which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→ 0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For increasing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clear deviations visible: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46058F-2B82-AB42-B99B-7F06871AC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10" y="2898581"/>
            <a:ext cx="3733800" cy="3530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3B0977-8884-3C4C-B8F4-EC178637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094" y="2964205"/>
            <a:ext cx="37592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6CA4166-D914-174D-A36C-E6885CEBB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sz="36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3600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  <a:endParaRPr lang="en-GB" sz="3600" i="1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D0C3D0CE-D612-064B-9B72-DF816FDFA2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138" y="979488"/>
            <a:ext cx="64404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larger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breakdown of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gets worse: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3D2189C8-1C86-194F-880B-E9C5D51B7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2750" y="5338763"/>
            <a:ext cx="81265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Values of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several tenths are relevant so we cannot in general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rely on </a:t>
            </a:r>
            <a:r>
              <a:rPr 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asymptotics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get confidence intervals,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-values, etc.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FBE699-BFBD-6945-A7CC-897DE9753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834" y="1711682"/>
            <a:ext cx="3810000" cy="3505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941059B-D97D-0246-8B19-9434CFDF29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028" y="1716623"/>
            <a:ext cx="3771900" cy="351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9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Marginal likelihood (evidence)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0DBD91-2F9A-E040-A471-52210D6936E9}"/>
              </a:ext>
            </a:extLst>
          </p:cNvPr>
          <p:cNvSpPr txBox="1"/>
          <p:nvPr/>
        </p:nvSpPr>
        <p:spPr>
          <a:xfrm>
            <a:off x="359229" y="954322"/>
            <a:ext cx="81207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model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contains internal 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these must be characterized by a prior pdf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8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marginalized: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F45C2-DBFC-AC4B-8F7C-162A38271D99}"/>
              </a:ext>
            </a:extLst>
          </p:cNvPr>
          <p:cNvSpPr txBox="1"/>
          <p:nvPr/>
        </p:nvSpPr>
        <p:spPr>
          <a:xfrm>
            <a:off x="370115" y="2865661"/>
            <a:ext cx="7455054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is called the “marginal likelihood” or “evidence”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is independent of the overall prior probability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3D45B2-C83B-FF42-9CE5-2E0D8C002403}"/>
              </a:ext>
            </a:extLst>
          </p:cNvPr>
          <p:cNvSpPr txBox="1"/>
          <p:nvPr/>
        </p:nvSpPr>
        <p:spPr>
          <a:xfrm>
            <a:off x="337458" y="4928577"/>
            <a:ext cx="71054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it depends on the prior pdf for the model’s internal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1BA505-C58D-8C46-B1EC-DB9936A9D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8423" y="4037836"/>
            <a:ext cx="3467100" cy="7747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50691C-2810-B14D-9320-E9778BB8E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873" y="5641975"/>
            <a:ext cx="3124200" cy="838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7F281C-C414-C644-A4FD-AF21C71604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221" y="1887177"/>
            <a:ext cx="750375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339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59DAE9-084C-D646-901D-6A4F5B6DC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6" y="3140616"/>
            <a:ext cx="3784600" cy="35052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523C43E1-BE81-3744-A779-762C50008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corrections</a:t>
            </a: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41264910-05CD-9249-BF80-FD24C9FF0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923211"/>
            <a:ext cx="3535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can modify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95D66B81-A10F-FF4B-8D95-31F19CD14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642349"/>
            <a:ext cx="8126520" cy="1354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such that the new statistic’s distribution is better approximated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chi-squared for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degrees of freedom (Bartlett, 1937).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this example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≈ 1 + 3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+  2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works well: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119AAFB-51C4-F941-806B-E76E39D8A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5" y="827961"/>
            <a:ext cx="19431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17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DDA736A-F6BC-DC4F-A92C-2F4804C25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Bartlett corrections (2)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9A753-F2BC-4246-86A6-C873F0CEF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5" y="1009650"/>
            <a:ext cx="804168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agreement for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 tenths out to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√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l-GR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ʹ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several, i.e.,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 for significances of several sigma: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C5AFD5-0667-C347-AA5F-D4D9892F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32" y="2082147"/>
            <a:ext cx="3771900" cy="3492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23A7F73-9728-EA4E-AD74-6DD03D151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746" y="2082146"/>
            <a:ext cx="37719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97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E14CEFC-8597-6F40-A924-D3D5731A17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68.3% CL confidence interval for</a:t>
            </a:r>
            <a:r>
              <a:rPr lang="el-GR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GB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EC61BB-D63D-DC4C-9AF3-E86438C7F5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8" y="1477963"/>
            <a:ext cx="39560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8F9008-83BD-FC4B-86F0-D9E9051901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1503363"/>
            <a:ext cx="391477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57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1976B78-F57C-6943-9D41-78D3F8B8F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Goodness of fit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9D78530-93FD-3A4F-A078-F0DE61520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1131888"/>
            <a:ext cx="54498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quantify goodness of fit with statistic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70D6B16-F5C0-1343-A60A-7F7EEFF46D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704975"/>
            <a:ext cx="2398712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FAC66C9-1DBC-3046-8EC5-523A25C510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2882900"/>
            <a:ext cx="79263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F934DD93-1B72-5C40-813A-7E75C3C3E4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4114800"/>
            <a:ext cx="770326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Lʹ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l-GR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l-GR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has an adjustable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each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(the saturated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model).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should have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chi-squared(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may need Bartlett correction or MC.</a:t>
            </a:r>
          </a:p>
        </p:txBody>
      </p:sp>
    </p:spTree>
    <p:extLst>
      <p:ext uri="{BB962C8B-B14F-4D97-AF65-F5344CB8AC3E}">
        <p14:creationId xmlns:p14="http://schemas.microsoft.com/office/powerpoint/2010/main" val="194039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C66FECB-426A-754D-8B39-E2D88577C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FAA84F5F-0451-5D4C-80B7-0EB95AF3B5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713" y="1011238"/>
            <a:ext cx="6869112" cy="539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2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F01F844-013E-A64B-8CDD-21E88CE47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Distributions of Bartlett-corrected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qʹ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A5E3EBF-381A-CD47-AE08-F0C411544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413" y="985838"/>
            <a:ext cx="683418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373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87E3810-D692-3C4D-9A20-28F47DF19E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99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with interval from </a:t>
            </a:r>
            <a:r>
              <a:rPr lang="en-GB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l-GR" sz="36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r>
              <a:rPr lang="en-GB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nuisance parameters profiled at </a:t>
            </a:r>
            <a:r>
              <a:rPr lang="el-GR" sz="36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endParaRPr lang="en-GB" sz="36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7B3E685A-C317-924A-B97D-AE0C1B9C6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1487488"/>
            <a:ext cx="53721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516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DE63B6E-AEE1-934C-B6AD-A9FEF7B44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of intervals</a:t>
            </a:r>
            <a:endParaRPr lang="en-GB" sz="3600" i="1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7498471B-8519-AA49-AC7B-78C5E8AEB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938" y="896938"/>
            <a:ext cx="4127668" cy="5609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previous average of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numbers but now generate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1, 2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values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v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Gamma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spcAft>
                <a:spcPts val="300"/>
              </a:spcAft>
            </a:pP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y,i</a:t>
            </a:r>
            <a:r>
              <a:rPr lang="en-US" i="1" baseline="-25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l-GR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u,i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look at the probability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the interval covers the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true value of </a:t>
            </a:r>
            <a:r>
              <a:rPr lang="el-GR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stays reasonable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0.5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even not bad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Profile Construction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to </a:t>
            </a:r>
            <a:r>
              <a:rPr lang="en-US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1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B9FD644-1B1F-2440-8C79-BBF05F0149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388" y="1881188"/>
            <a:ext cx="477837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239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48527BD-34B3-2341-9290-DBAD7511F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5819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 approach to errors on errors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0398878E-A4F9-1E48-B753-6603D149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039813"/>
            <a:ext cx="842557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Naively one might think that the error on the error in the previous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could be taken into account conservatively by inflating 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systematic errors, i.e., 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F4A6C529-0DD5-8642-9AB5-5CE292BFC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650" y="2552700"/>
            <a:ext cx="2841625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CD661283-4CD2-B64B-A764-40AFE5FB80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663" y="3182938"/>
            <a:ext cx="195277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this gives </a:t>
            </a: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6E09DE92-81B1-BB4E-9AD4-4737DFBEF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4049713"/>
            <a:ext cx="294163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BAAF5C3-9A2E-194B-B04A-EF2DD0797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814888"/>
            <a:ext cx="2719388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5E0C49CF-E263-9641-9184-DB73FE3B0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2750" y="4021819"/>
            <a:ext cx="43749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without outlier (middle meas. 10)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A4264CFE-5586-9040-BD62-1E6FBAD03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2588" y="4786994"/>
            <a:ext cx="391953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outlier (middle meas. 20)</a:t>
            </a:r>
          </a:p>
        </p:txBody>
      </p:sp>
      <p:sp>
        <p:nvSpPr>
          <p:cNvPr id="14" name="TextBox 12">
            <a:extLst>
              <a:ext uri="{FF2B5EF4-FFF2-40B4-BE49-F238E27FC236}">
                <a16:creationId xmlns:a16="http://schemas.microsoft.com/office/drawing/2014/main" id="{1E925CAC-40CE-984A-AFE0-987410599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5400675"/>
            <a:ext cx="82305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the sensitivity to the outlier is not reduced and the size of the</a:t>
            </a:r>
          </a:p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 is still independent of goodness of fit.</a:t>
            </a:r>
          </a:p>
        </p:txBody>
      </p:sp>
    </p:spTree>
    <p:extLst>
      <p:ext uri="{BB962C8B-B14F-4D97-AF65-F5344CB8AC3E}">
        <p14:creationId xmlns:p14="http://schemas.microsoft.com/office/powerpoint/2010/main" val="84319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169B7BF-E066-4A40-81A1-D31DDC3D4D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uncertainties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CB05BB0-00E7-964B-A0E6-3A4DBF1F7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49325"/>
            <a:ext cx="8763233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phrase “correlated uncertainties” usually means that a single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 affects the distribution (e.g.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mean) of more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 one measurement.   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consider measurements </a:t>
            </a:r>
            <a:r>
              <a:rPr lang="en-US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parameters of interest 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nuisance parameters </a:t>
            </a:r>
            <a:r>
              <a:rPr lang="el-GR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l-GR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5782403-5C62-F14B-98BB-0D1AAB5D4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116263"/>
            <a:ext cx="4826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00FD6F1F-6FF4-094C-8ADD-747111FB8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4184650"/>
            <a:ext cx="8159862" cy="1723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the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defined here as contributing to a bias and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(known) factors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determine how much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affects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before suppose one has independent control measurements </a:t>
            </a:r>
          </a:p>
          <a:p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l-GR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ui</a:t>
            </a:r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411005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models with internal parameters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27F8A4C-DAAE-9D4E-9F8D-49875A1B7191}"/>
              </a:ext>
            </a:extLst>
          </p:cNvPr>
          <p:cNvSpPr txBox="1"/>
          <p:nvPr/>
        </p:nvSpPr>
        <p:spPr>
          <a:xfrm>
            <a:off x="500743" y="1132115"/>
            <a:ext cx="77941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Bayes factor is thus the ratio of marginal likelihoods for the two models: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09C33-E2D6-4240-BE36-D736438D5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420" y="2268888"/>
            <a:ext cx="6489700" cy="927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0CFA8D-137F-2648-BAC3-CCFB82740C22}"/>
              </a:ext>
            </a:extLst>
          </p:cNvPr>
          <p:cNvSpPr txBox="1"/>
          <p:nvPr/>
        </p:nvSpPr>
        <p:spPr>
          <a:xfrm>
            <a:off x="478971" y="3501764"/>
            <a:ext cx="81860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Simplifying the notation, the numerator and denominator are both of the 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CE7174E-E172-B94E-94E8-6E5AB71E0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9478" y="4547754"/>
            <a:ext cx="31623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114820-7626-3F4C-842A-710E486FFE0C}"/>
              </a:ext>
            </a:extLst>
          </p:cNvPr>
          <p:cNvSpPr txBox="1"/>
          <p:nvPr/>
        </p:nvSpPr>
        <p:spPr>
          <a:xfrm>
            <a:off x="435427" y="5488459"/>
            <a:ext cx="8414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high-dimensional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these integrals can be very difficult to compute (more on this later).</a:t>
            </a:r>
          </a:p>
        </p:txBody>
      </p:sp>
    </p:spTree>
    <p:extLst>
      <p:ext uri="{BB962C8B-B14F-4D97-AF65-F5344CB8AC3E}">
        <p14:creationId xmlns:p14="http://schemas.microsoft.com/office/powerpoint/2010/main" val="224009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0867785-6D38-9C40-B300-4102AE766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5350" y="244475"/>
            <a:ext cx="7272338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36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Correlated uncertainties  (2)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6199FD48-C1AD-F543-BE1D-C103B7119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588" y="1177925"/>
            <a:ext cx="4714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total bias of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be defined as 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8CF7EC2-E59F-3540-AC88-1EDB133683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7338" y="1000125"/>
            <a:ext cx="20447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AB27E548-91C5-E94A-B983-B7A2306BF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375" y="2297113"/>
            <a:ext cx="37599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which can be estimated with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E10AF63B-63AD-DC40-AF48-F5D176143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2105025"/>
            <a:ext cx="18923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D5178EE9-D848-E24B-B036-CFFCE6856E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038" y="3321050"/>
            <a:ext cx="64378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estimators are correlated having covariance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44AA4739-60EA-D843-B7C6-8C742F447F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890963"/>
            <a:ext cx="463550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8">
            <a:extLst>
              <a:ext uri="{FF2B5EF4-FFF2-40B4-BE49-F238E27FC236}">
                <a16:creationId xmlns:a16="http://schemas.microsoft.com/office/drawing/2014/main" id="{FBA62D05-3938-9C45-B497-D0566FB56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488" y="4932363"/>
            <a:ext cx="85147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sense the present method treats “correlated uncertainties”,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the control measurements </a:t>
            </a:r>
            <a:r>
              <a:rPr lang="en-US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independent, but nuisance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affect multiple measurements, and thus bias estimates</a:t>
            </a:r>
          </a:p>
          <a:p>
            <a:r>
              <a: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are correlated.</a:t>
            </a:r>
          </a:p>
        </p:txBody>
      </p:sp>
    </p:spTree>
    <p:extLst>
      <p:ext uri="{BB962C8B-B14F-4D97-AF65-F5344CB8AC3E}">
        <p14:creationId xmlns:p14="http://schemas.microsoft.com/office/powerpoint/2010/main" val="32584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5110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Priors for Bayes factors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DEBCA-ED7A-184C-8A32-E00FC779A349}"/>
              </a:ext>
            </a:extLst>
          </p:cNvPr>
          <p:cNvSpPr txBox="1"/>
          <p:nvPr/>
        </p:nvSpPr>
        <p:spPr>
          <a:xfrm>
            <a:off x="498172" y="653146"/>
            <a:ext cx="851233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Prior pdfs for the marginal likelihoods used in Bayes factors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cannot be improper, i.e., they cannot be defined only up to an arbitrary normalization constant, in which case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ij</a:t>
            </a:r>
            <a:r>
              <a:rPr lang="en-US" sz="2400" baseline="-25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not be well defined.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try to take a ”non-informative” prior to be constant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 to some large cut-off, in the hope that the Bayes factor will decouple from it: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DD7845-3757-CD49-AE35-F8189AB8B135}"/>
              </a:ext>
            </a:extLst>
          </p:cNvPr>
          <p:cNvSpPr txBox="1"/>
          <p:nvPr/>
        </p:nvSpPr>
        <p:spPr>
          <a:xfrm>
            <a:off x="427171" y="4778825"/>
            <a:ext cx="837170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such cases we find that the Bayes factor remains sensitive to the cut-off even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all priors used for Bayes factors must reflect a meaningful degrees of uncertainty about the parameters.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14:cNvPr>
              <p14:cNvContentPartPr/>
              <p14:nvPr/>
            </p14:nvContentPartPr>
            <p14:xfrm>
              <a:off x="-416520" y="3274714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4917A6F-0045-EA4D-A5DB-EC748A5745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25160" y="3265714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32A29F5B-2766-944F-9F62-C80C163DF4CE}"/>
              </a:ext>
            </a:extLst>
          </p:cNvPr>
          <p:cNvGrpSpPr/>
          <p:nvPr/>
        </p:nvGrpSpPr>
        <p:grpSpPr>
          <a:xfrm>
            <a:off x="2982686" y="3617756"/>
            <a:ext cx="4173794" cy="987821"/>
            <a:chOff x="2297623" y="3674397"/>
            <a:chExt cx="6046337" cy="14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14:cNvPr>
                <p14:cNvContentPartPr/>
                <p14:nvPr/>
              </p14:nvContentPartPr>
              <p14:xfrm>
                <a:off x="3148440" y="3820917"/>
                <a:ext cx="52560" cy="1019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B9EAC65-DE99-B048-B6D8-52A33DA3E67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28261" y="3800586"/>
                  <a:ext cx="91980" cy="10600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14:cNvPr>
                <p14:cNvContentPartPr/>
                <p14:nvPr/>
              </p14:nvContentPartPr>
              <p14:xfrm>
                <a:off x="3227640" y="4767357"/>
                <a:ext cx="4083840" cy="91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E3D241A-47EC-0445-8C3C-76DDAD477CB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207306" y="4747483"/>
                  <a:ext cx="4124035" cy="132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14:cNvPr>
                <p14:cNvContentPartPr/>
                <p14:nvPr/>
              </p14:nvContentPartPr>
              <p14:xfrm>
                <a:off x="7696320" y="4702197"/>
                <a:ext cx="229680" cy="2041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8E74D4D-643F-C340-B8F8-84ED5DF1B63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76471" y="4681879"/>
                  <a:ext cx="269850" cy="2442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14:cNvPr>
                <p14:cNvContentPartPr/>
                <p14:nvPr/>
              </p14:nvContentPartPr>
              <p14:xfrm>
                <a:off x="3250680" y="4183437"/>
                <a:ext cx="3706560" cy="6008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D9EE104-3C58-7741-ACFF-8F11E1E2AA3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30345" y="4163110"/>
                  <a:ext cx="3746756" cy="64102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14:cNvPr>
                <p14:cNvContentPartPr/>
                <p14:nvPr/>
              </p14:nvContentPartPr>
              <p14:xfrm>
                <a:off x="6921960" y="4964277"/>
                <a:ext cx="369720" cy="141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5640776-7DE6-9345-B31E-83C3D78F902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902103" y="4943982"/>
                  <a:ext cx="409907" cy="18076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CA1A79CF-1769-7941-A19B-7F25047CC80F}"/>
                </a:ext>
              </a:extLst>
            </p:cNvPr>
            <p:cNvGrpSpPr/>
            <p:nvPr/>
          </p:nvGrpSpPr>
          <p:grpSpPr>
            <a:xfrm>
              <a:off x="7070280" y="4178037"/>
              <a:ext cx="385560" cy="11520"/>
              <a:chOff x="6308280" y="4147114"/>
              <a:chExt cx="385560" cy="115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14:cNvPr>
                  <p14:cNvContentPartPr/>
                  <p14:nvPr/>
                </p14:nvContentPartPr>
                <p14:xfrm>
                  <a:off x="6308280" y="4147114"/>
                  <a:ext cx="41040" cy="612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2900A7B-0F8B-9045-9DB3-DB2E56470D96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287996" y="4127342"/>
                    <a:ext cx="80665" cy="461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14:cNvPr>
                  <p14:cNvContentPartPr/>
                  <p14:nvPr/>
                </p14:nvContentPartPr>
                <p14:xfrm>
                  <a:off x="6514920" y="4147114"/>
                  <a:ext cx="48960" cy="756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6599B28-641C-4648-AB87-F5F8FBE0E955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6495148" y="4127269"/>
                    <a:ext cx="88505" cy="477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14:cNvPr>
                  <p14:cNvContentPartPr/>
                  <p14:nvPr/>
                </p14:nvContentPartPr>
                <p14:xfrm>
                  <a:off x="6645600" y="4155394"/>
                  <a:ext cx="48240" cy="324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C96B35F2-CBE6-3A4C-A9A1-4DE277B2CBE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625264" y="4135491"/>
                    <a:ext cx="88440" cy="425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A910AEB7-7441-2A4B-BDAF-347166AC9F8A}"/>
                </a:ext>
              </a:extLst>
            </p:cNvPr>
            <p:cNvGrpSpPr/>
            <p:nvPr/>
          </p:nvGrpSpPr>
          <p:grpSpPr>
            <a:xfrm>
              <a:off x="7766880" y="3917037"/>
              <a:ext cx="577080" cy="302760"/>
              <a:chOff x="7004880" y="3886114"/>
              <a:chExt cx="577080" cy="3027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14:cNvPr>
                  <p14:cNvContentPartPr/>
                  <p14:nvPr/>
                </p14:nvContentPartPr>
                <p14:xfrm>
                  <a:off x="7004880" y="3905554"/>
                  <a:ext cx="17640" cy="15480"/>
                </p14:xfrm>
              </p:contentPart>
            </mc:Choice>
            <mc:Fallback xmlns="">
              <p:pic>
                <p:nvPicPr>
                  <p:cNvPr id="28" name="Ink 27">
                    <a:extLst>
                      <a:ext uri="{FF2B5EF4-FFF2-40B4-BE49-F238E27FC236}">
                        <a16:creationId xmlns:a16="http://schemas.microsoft.com/office/drawing/2014/main" id="{67131FED-C07B-D74E-BEB5-FBB9D40CE981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984919" y="3885852"/>
                    <a:ext cx="56634" cy="55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14:cNvPr>
                  <p14:cNvContentPartPr/>
                  <p14:nvPr/>
                </p14:nvContentPartPr>
                <p14:xfrm>
                  <a:off x="7011360" y="3886114"/>
                  <a:ext cx="30240" cy="153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2E064D38-6316-F440-851F-08873697B26C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6991042" y="3865823"/>
                    <a:ext cx="70403" cy="193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14:cNvPr>
                  <p14:cNvContentPartPr/>
                  <p14:nvPr/>
                </p14:nvContentPartPr>
                <p14:xfrm>
                  <a:off x="7054920" y="3907714"/>
                  <a:ext cx="214920" cy="28116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E6ED96C-0EA4-4545-96FA-B0E4099326C3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7034564" y="3887867"/>
                    <a:ext cx="255158" cy="3213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14:cNvPr>
                  <p14:cNvContentPartPr/>
                  <p14:nvPr/>
                </p14:nvContentPartPr>
                <p14:xfrm>
                  <a:off x="7270200" y="4099234"/>
                  <a:ext cx="311760" cy="87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D1CA4FD4-87E9-964B-87CE-394E6FF18C91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7250331" y="4079374"/>
                    <a:ext cx="351972" cy="127674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1C6C175E-B72C-CF42-8D01-5F33C5B6160D}"/>
                </a:ext>
              </a:extLst>
            </p:cNvPr>
            <p:cNvGrpSpPr/>
            <p:nvPr/>
          </p:nvGrpSpPr>
          <p:grpSpPr>
            <a:xfrm>
              <a:off x="2297623" y="3674397"/>
              <a:ext cx="686880" cy="345240"/>
              <a:chOff x="1644480" y="3643474"/>
              <a:chExt cx="686880" cy="34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14:cNvPr>
                  <p14:cNvContentPartPr/>
                  <p14:nvPr/>
                </p14:nvContentPartPr>
                <p14:xfrm>
                  <a:off x="1692720" y="3722674"/>
                  <a:ext cx="9360" cy="396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15D021F8-7BA3-9648-BEAD-1EDE4CDD28AD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1672596" y="3704194"/>
                    <a:ext cx="49140" cy="40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14:cNvPr>
                  <p14:cNvContentPartPr/>
                  <p14:nvPr/>
                </p14:nvContentPartPr>
                <p14:xfrm>
                  <a:off x="1674360" y="3720154"/>
                  <a:ext cx="39600" cy="13464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29951849-F825-464B-BF91-E804E649EC21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1654560" y="3699840"/>
                    <a:ext cx="79671" cy="1747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14:cNvPr>
                  <p14:cNvContentPartPr/>
                  <p14:nvPr/>
                </p14:nvContentPartPr>
                <p14:xfrm>
                  <a:off x="1772280" y="3743194"/>
                  <a:ext cx="18360" cy="135360"/>
                </p14:xfrm>
              </p:contentPart>
            </mc:Choice>
            <mc:Fallback xmlns="">
              <p:pic>
                <p:nvPicPr>
                  <p:cNvPr id="46" name="Ink 45">
                    <a:extLst>
                      <a:ext uri="{FF2B5EF4-FFF2-40B4-BE49-F238E27FC236}">
                        <a16:creationId xmlns:a16="http://schemas.microsoft.com/office/drawing/2014/main" id="{DCA20AD1-CBFB-A642-8DB1-0894B1951AAA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1752508" y="3722843"/>
                    <a:ext cx="58375" cy="175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14:cNvPr>
                  <p14:cNvContentPartPr/>
                  <p14:nvPr/>
                </p14:nvContentPartPr>
                <p14:xfrm>
                  <a:off x="1644480" y="3695314"/>
                  <a:ext cx="242640" cy="7128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61E290F7-8329-5946-A068-2BD90995E2DD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1624653" y="3675016"/>
                    <a:ext cx="282293" cy="1114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14:cNvPr>
                  <p14:cNvContentPartPr/>
                  <p14:nvPr/>
                </p14:nvContentPartPr>
                <p14:xfrm>
                  <a:off x="1986480" y="3651754"/>
                  <a:ext cx="76680" cy="26172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7EBEABEB-994C-194E-8430-3E93EFE9FE1D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966127" y="3631440"/>
                    <a:ext cx="116913" cy="3014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14:cNvPr>
                  <p14:cNvContentPartPr/>
                  <p14:nvPr/>
                </p14:nvContentPartPr>
                <p14:xfrm>
                  <a:off x="2127240" y="3711874"/>
                  <a:ext cx="146880" cy="16380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326E4CAF-FE6D-1F49-9BA1-8BDD3CB4DAB2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2106932" y="3691517"/>
                    <a:ext cx="187024" cy="204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14:cNvPr>
                  <p14:cNvContentPartPr/>
                  <p14:nvPr/>
                </p14:nvContentPartPr>
                <p14:xfrm>
                  <a:off x="2267280" y="3643474"/>
                  <a:ext cx="64080" cy="34524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4169EDB3-4C0E-7D4B-8D55-49048AEC6F18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2247491" y="3623611"/>
                    <a:ext cx="104130" cy="38543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56688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02F3DFB-FCF1-704E-800E-3F016D11AACA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A7595B-1416-4143-A814-EFD7BFF3F513}"/>
              </a:ext>
            </a:extLst>
          </p:cNvPr>
          <p:cNvSpPr txBox="1"/>
          <p:nvPr/>
        </p:nvSpPr>
        <p:spPr>
          <a:xfrm>
            <a:off x="525032" y="1132114"/>
            <a:ext cx="814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Poisson(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known.  We want to compare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CD9586-E886-7347-813D-FB3769D6F9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837" y="1899554"/>
            <a:ext cx="2019300" cy="1130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128F99-C961-D447-BE81-FD07DC9A3701}"/>
              </a:ext>
            </a:extLst>
          </p:cNvPr>
          <p:cNvSpPr txBox="1"/>
          <p:nvPr/>
        </p:nvSpPr>
        <p:spPr>
          <a:xfrm>
            <a:off x="525032" y="3443383"/>
            <a:ext cx="4352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likelihoods of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and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126014C-B549-2B47-9172-6FCA0C731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738" y="4168906"/>
            <a:ext cx="2540000" cy="80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D796C0-C9A0-7E48-B080-DDDCCB5CE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6989" y="5131188"/>
            <a:ext cx="41402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88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Statistical Data Analysis / lecture week 11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0DA40B3-5F1D-3E42-ADF2-1F43245F142F}"/>
              </a:ext>
            </a:extLst>
          </p:cNvPr>
          <p:cNvSpPr txBox="1"/>
          <p:nvPr/>
        </p:nvSpPr>
        <p:spPr>
          <a:xfrm>
            <a:off x="489857" y="1023257"/>
            <a:ext cx="8164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the prior pdf for the parameter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9A16FF-201D-F04B-9C28-FCCDA7A4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3480" y="1778246"/>
            <a:ext cx="2349500" cy="82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BE67D0-4F71-674D-9D42-BEBA19053242}"/>
              </a:ext>
            </a:extLst>
          </p:cNvPr>
          <p:cNvSpPr txBox="1"/>
          <p:nvPr/>
        </p:nvSpPr>
        <p:spPr>
          <a:xfrm>
            <a:off x="489857" y="2811208"/>
            <a:ext cx="6934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posterior probability for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given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is, assuming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453A36C-70D8-AB49-B674-E978E6C575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7" y="3382429"/>
            <a:ext cx="5651500" cy="100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08B661-DBC2-8F45-A563-B0688FD334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1048" y="4397822"/>
            <a:ext cx="3898900" cy="10668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66F30B1B-3B8E-0348-8BE4-BA2D3B3F0B92}"/>
              </a:ext>
            </a:extLst>
          </p:cNvPr>
          <p:cNvSpPr txBox="1">
            <a:spLocks noChangeArrowheads="1"/>
          </p:cNvSpPr>
          <p:nvPr/>
        </p:nvSpPr>
        <p:spPr>
          <a:xfrm>
            <a:off x="337458" y="247047"/>
            <a:ext cx="8512332" cy="5792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Bayes factor for Poisson counting experiment (2)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5621A4-DFB9-FA4F-8E50-FC16AD78AD12}"/>
              </a:ext>
            </a:extLst>
          </p:cNvPr>
          <p:cNvSpPr txBox="1"/>
          <p:nvPr/>
        </p:nvSpPr>
        <p:spPr>
          <a:xfrm>
            <a:off x="5555764" y="191556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B6AAB4-0A24-A141-BF73-93E583056567}"/>
              </a:ext>
            </a:extLst>
          </p:cNvPr>
          <p:cNvSpPr txBox="1"/>
          <p:nvPr/>
        </p:nvSpPr>
        <p:spPr>
          <a:xfrm>
            <a:off x="6885710" y="4692224"/>
            <a:ext cx="1768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≤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≤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6658C94-49C6-D94F-A1DB-36A18CC311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0278" y="5549957"/>
            <a:ext cx="4737100" cy="901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5B60C6-502A-E946-9D41-A67E647A9E1F}"/>
              </a:ext>
            </a:extLst>
          </p:cNvPr>
          <p:cNvSpPr txBox="1"/>
          <p:nvPr/>
        </p:nvSpPr>
        <p:spPr>
          <a:xfrm>
            <a:off x="7783750" y="5410624"/>
            <a:ext cx="1240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= lower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incomplete</a:t>
            </a: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gamma 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function</a:t>
            </a:r>
          </a:p>
        </p:txBody>
      </p:sp>
    </p:spTree>
    <p:extLst>
      <p:ext uri="{BB962C8B-B14F-4D97-AF65-F5344CB8AC3E}">
        <p14:creationId xmlns:p14="http://schemas.microsoft.com/office/powerpoint/2010/main" val="318283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m = \int L(\vec{x} | \vec{\theta}) \pi(\vec{\theta}) \, d \vec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82"/>
  <p:tag name="BOXHEIGHT" val="374"/>
  <p:tag name="BOXFONT" val="10"/>
  <p:tag name="BOXWRAP" val="False"/>
  <p:tag name="WORKAROUNDTRANSPARENCYBUG" val="False"/>
  <p:tag name="ALLOWFONTSUBSTITUTION" val="False"/>
  <p:tag name="BITMAPFORMAT" val="png256"/>
  <p:tag name="ORIGWIDTH" val="203"/>
  <p:tag name="PICTUREFILESIZE" val="2050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29436</TotalTime>
  <Words>4832</Words>
  <Application>Microsoft Macintosh PowerPoint</Application>
  <PresentationFormat>On-screen Show (4:3)</PresentationFormat>
  <Paragraphs>561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715</cp:revision>
  <dcterms:created xsi:type="dcterms:W3CDTF">2020-05-18T17:44:39Z</dcterms:created>
  <dcterms:modified xsi:type="dcterms:W3CDTF">2024-12-08T16:10:26Z</dcterms:modified>
</cp:coreProperties>
</file>