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327" r:id="rId2"/>
    <p:sldId id="1265" r:id="rId3"/>
    <p:sldId id="293" r:id="rId4"/>
    <p:sldId id="1288" r:id="rId5"/>
    <p:sldId id="1290" r:id="rId6"/>
    <p:sldId id="1291" r:id="rId7"/>
    <p:sldId id="1292" r:id="rId8"/>
    <p:sldId id="1295" r:id="rId9"/>
    <p:sldId id="1339" r:id="rId10"/>
    <p:sldId id="1302" r:id="rId11"/>
    <p:sldId id="1336" r:id="rId12"/>
    <p:sldId id="1296" r:id="rId13"/>
    <p:sldId id="300" r:id="rId14"/>
    <p:sldId id="1297" r:id="rId15"/>
    <p:sldId id="1298" r:id="rId16"/>
    <p:sldId id="1299" r:id="rId17"/>
    <p:sldId id="1340" r:id="rId18"/>
    <p:sldId id="1300" r:id="rId19"/>
    <p:sldId id="1301" r:id="rId20"/>
    <p:sldId id="1337" r:id="rId21"/>
    <p:sldId id="1303" r:id="rId22"/>
    <p:sldId id="1343" r:id="rId23"/>
    <p:sldId id="1342" r:id="rId24"/>
    <p:sldId id="1344" r:id="rId25"/>
    <p:sldId id="1341" r:id="rId26"/>
    <p:sldId id="1310" r:id="rId27"/>
    <p:sldId id="1311" r:id="rId28"/>
    <p:sldId id="1312" r:id="rId29"/>
    <p:sldId id="1313" r:id="rId30"/>
    <p:sldId id="1314" r:id="rId31"/>
    <p:sldId id="1315" r:id="rId32"/>
    <p:sldId id="1316" r:id="rId33"/>
    <p:sldId id="1304" r:id="rId34"/>
    <p:sldId id="1338" r:id="rId35"/>
    <p:sldId id="1305" r:id="rId36"/>
    <p:sldId id="1306" r:id="rId37"/>
    <p:sldId id="1293" r:id="rId38"/>
    <p:sldId id="1317" r:id="rId39"/>
    <p:sldId id="1318" r:id="rId40"/>
    <p:sldId id="1319" r:id="rId41"/>
    <p:sldId id="1320" r:id="rId42"/>
    <p:sldId id="1345" r:id="rId43"/>
    <p:sldId id="1322" r:id="rId44"/>
    <p:sldId id="1323" r:id="rId45"/>
    <p:sldId id="1324" r:id="rId46"/>
    <p:sldId id="1325" r:id="rId47"/>
    <p:sldId id="1326" r:id="rId48"/>
    <p:sldId id="1327" r:id="rId49"/>
    <p:sldId id="1346" r:id="rId50"/>
    <p:sldId id="1328" r:id="rId51"/>
    <p:sldId id="1347" r:id="rId52"/>
    <p:sldId id="1329" r:id="rId53"/>
    <p:sldId id="1330" r:id="rId54"/>
    <p:sldId id="1331" r:id="rId55"/>
    <p:sldId id="1332" r:id="rId56"/>
    <p:sldId id="1294" r:id="rId57"/>
    <p:sldId id="1333" r:id="rId58"/>
    <p:sldId id="1334" r:id="rId59"/>
    <p:sldId id="1335" r:id="rId6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2644C0"/>
    <a:srgbClr val="656FC0"/>
    <a:srgbClr val="4488C0"/>
    <a:srgbClr val="3321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56"/>
    <p:restoredTop sz="94648"/>
  </p:normalViewPr>
  <p:slideViewPr>
    <p:cSldViewPr snapToGrid="0" snapToObjects="1">
      <p:cViewPr varScale="1">
        <p:scale>
          <a:sx n="117" d="100"/>
          <a:sy n="117" d="100"/>
        </p:scale>
        <p:origin x="168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8A0AD8A-6175-BA45-B7A6-2C3707D77F72}" type="datetimeFigureOut">
              <a:rPr lang="en-US"/>
              <a:pPr>
                <a:defRPr/>
              </a:pPr>
              <a:t>11/1/21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8ACD9B0-D231-FE49-81CB-64F8C3634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97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85BA98-68FF-844C-BF25-1E2D4E0C9AB9}" type="datetimeFigureOut">
              <a:rPr lang="en-US"/>
              <a:pPr>
                <a:defRPr/>
              </a:pPr>
              <a:t>11/1/21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56549BF-B062-CB42-8684-FA34A4C9B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54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62480" y="6480175"/>
            <a:ext cx="5628640" cy="365125"/>
          </a:xfrm>
        </p:spPr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Statistical Data Analysis / lecture week 5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0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F9C888-ED01-3242-9E8B-ED2F10E550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G. Cowan / RHUL Physics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5DC365-A707-314F-8FA2-B23BD6627B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Statistical Data Analysis / lecture week 5</a:t>
            </a: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8DCCB5F-841C-414E-B1AB-5E25757461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79EB9-B8C9-BB4B-B380-8DF577E3788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66093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9920" y="6480175"/>
            <a:ext cx="619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Statistical Data Analysis / lecture week 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4513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2BA2C1-ED4F-8E4D-98C5-E3F481D6C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tif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tif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if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tiff"/><Relationship Id="rId4" Type="http://schemas.openxmlformats.org/officeDocument/2006/relationships/image" Target="../media/image38.tif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em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emf"/><Relationship Id="rId5" Type="http://schemas.openxmlformats.org/officeDocument/2006/relationships/image" Target="../media/image53.emf"/><Relationship Id="rId4" Type="http://schemas.openxmlformats.org/officeDocument/2006/relationships/image" Target="../media/image5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faculty.marshall.usc.edu/gareth-james/ISL/ISLR%20Seventh%20Printing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tif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5</a:t>
            </a:r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7F5BD9D9-B74D-F04D-B6E0-E911ECFD5168}"/>
              </a:ext>
            </a:extLst>
          </p:cNvPr>
          <p:cNvSpPr txBox="1">
            <a:spLocks noChangeArrowheads="1"/>
          </p:cNvSpPr>
          <p:nvPr/>
        </p:nvSpPr>
        <p:spPr>
          <a:xfrm>
            <a:off x="101600" y="302310"/>
            <a:ext cx="8926513" cy="11525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Statistical Data </a:t>
            </a:r>
            <a:r>
              <a:rPr lang="en-GB" altLang="en-US" sz="3600">
                <a:solidFill>
                  <a:srgbClr val="CC3300"/>
                </a:solidFill>
                <a:ea typeface="ＭＳ Ｐゴシック" panose="020B0600070205080204" pitchFamily="34" charset="-128"/>
              </a:rPr>
              <a:t>Analysis  2021/22</a:t>
            </a:r>
            <a:endParaRPr lang="en-GB" altLang="en-US" sz="3600" dirty="0">
              <a:solidFill>
                <a:srgbClr val="CC3300"/>
              </a:solidFill>
              <a:ea typeface="ＭＳ Ｐゴシック" panose="020B0600070205080204" pitchFamily="34" charset="-128"/>
            </a:endParaRPr>
          </a:p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Week 5</a:t>
            </a:r>
          </a:p>
        </p:txBody>
      </p:sp>
      <p:sp>
        <p:nvSpPr>
          <p:cNvPr id="31" name="Text Box 4">
            <a:extLst>
              <a:ext uri="{FF2B5EF4-FFF2-40B4-BE49-F238E27FC236}">
                <a16:creationId xmlns:a16="http://schemas.microsoft.com/office/drawing/2014/main" id="{76C7A71B-DB10-D14D-95B9-7366BB860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1739900"/>
            <a:ext cx="635952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London Postgraduate Lectures on Particle Physics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University of London MSc/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MSci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course PH4515</a:t>
            </a:r>
          </a:p>
        </p:txBody>
      </p:sp>
      <p:sp>
        <p:nvSpPr>
          <p:cNvPr id="32" name="Text Box 9">
            <a:extLst>
              <a:ext uri="{FF2B5EF4-FFF2-40B4-BE49-F238E27FC236}">
                <a16:creationId xmlns:a16="http://schemas.microsoft.com/office/drawing/2014/main" id="{157F5F6E-D922-3946-84E5-8B8302584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2675" y="3144838"/>
            <a:ext cx="479297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Glen Cowan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Physics Department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Royal Holloway, University of London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g.cowan@rhul.ac.uk</a:t>
            </a:r>
            <a:endParaRPr lang="en-US" altLang="en-US" sz="2000" b="1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www.pp.rhul.ac.uk</a:t>
            </a:r>
            <a:r>
              <a:rPr lang="en-US" altLang="en-US" sz="2000" b="1" dirty="0">
                <a:latin typeface="Courier New" panose="02070309020205020404" pitchFamily="49" charset="0"/>
              </a:rPr>
              <a:t>/~cowan</a:t>
            </a:r>
          </a:p>
        </p:txBody>
      </p:sp>
      <p:sp>
        <p:nvSpPr>
          <p:cNvPr id="33" name="Text Box 11">
            <a:extLst>
              <a:ext uri="{FF2B5EF4-FFF2-40B4-BE49-F238E27FC236}">
                <a16:creationId xmlns:a16="http://schemas.microsoft.com/office/drawing/2014/main" id="{568E7F40-561B-E34D-9A16-816C9F356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5246688"/>
            <a:ext cx="7110412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Course web page via RHUL 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moodle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(PH4515) and also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    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www.pp.rhul.ac.uk</a:t>
            </a:r>
            <a:r>
              <a:rPr lang="en-US" altLang="en-US" sz="2000" b="1" dirty="0">
                <a:latin typeface="Courier New" panose="02070309020205020404" pitchFamily="49" charset="0"/>
              </a:rPr>
              <a:t>/~cowan/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stat_course.html</a:t>
            </a:r>
            <a:endParaRPr lang="en-US" altLang="en-US" sz="2000" b="1" dirty="0">
              <a:latin typeface="Courier New" panose="02070309020205020404" pitchFamily="49" charset="0"/>
            </a:endParaRPr>
          </a:p>
        </p:txBody>
      </p:sp>
      <p:pic>
        <p:nvPicPr>
          <p:cNvPr id="34" name="Picture 14" descr="crest">
            <a:extLst>
              <a:ext uri="{FF2B5EF4-FFF2-40B4-BE49-F238E27FC236}">
                <a16:creationId xmlns:a16="http://schemas.microsoft.com/office/drawing/2014/main" id="{F0B9DDE1-6A27-5F4C-B9CD-386E09B98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638300"/>
            <a:ext cx="9525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0">
            <a:extLst>
              <a:ext uri="{FF2B5EF4-FFF2-40B4-BE49-F238E27FC236}">
                <a16:creationId xmlns:a16="http://schemas.microsoft.com/office/drawing/2014/main" id="{3C57AE4F-05F6-9E43-9610-58146FFB24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500438"/>
            <a:ext cx="23368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831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10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FB3D969-203A-9F43-8ACF-55A5C3A1B3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2650" y="246287"/>
            <a:ext cx="7127875" cy="431800"/>
          </a:xfrm>
          <a:noFill/>
        </p:spPr>
        <p:txBody>
          <a:bodyPr lIns="91430" tIns="45715" rIns="91430" bIns="45715"/>
          <a:lstStyle/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Neural network example from LEP II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1C3B0243-B778-2348-A45F-445754360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908050"/>
            <a:ext cx="7665584" cy="461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1" rIns="91420" bIns="45711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Signal:  </a:t>
            </a:r>
            <a:r>
              <a:rPr lang="en-US" altLang="en-US" dirty="0" err="1">
                <a:solidFill>
                  <a:srgbClr val="0070C0"/>
                </a:solidFill>
              </a:rPr>
              <a:t>e</a:t>
            </a:r>
            <a:r>
              <a:rPr lang="en-US" altLang="en-US" baseline="30000" dirty="0" err="1">
                <a:solidFill>
                  <a:srgbClr val="0070C0"/>
                </a:solidFill>
                <a:latin typeface="Symbol" pitchFamily="2" charset="2"/>
              </a:rPr>
              <a:t>+</a:t>
            </a:r>
            <a:r>
              <a:rPr lang="en-US" altLang="en-US" dirty="0" err="1">
                <a:solidFill>
                  <a:srgbClr val="0070C0"/>
                </a:solidFill>
              </a:rPr>
              <a:t>e</a:t>
            </a:r>
            <a:r>
              <a:rPr lang="en-US" altLang="en-US" baseline="30000" dirty="0">
                <a:solidFill>
                  <a:srgbClr val="0070C0"/>
                </a:solidFill>
                <a:latin typeface="Symbol" pitchFamily="2" charset="2"/>
              </a:rPr>
              <a:t>-</a:t>
            </a:r>
            <a:r>
              <a:rPr lang="en-US" altLang="en-US" dirty="0">
                <a:solidFill>
                  <a:srgbClr val="0070C0"/>
                </a:solidFill>
              </a:rPr>
              <a:t> → W</a:t>
            </a:r>
            <a:r>
              <a:rPr lang="en-US" altLang="en-US" baseline="30000" dirty="0">
                <a:solidFill>
                  <a:srgbClr val="0070C0"/>
                </a:solidFill>
                <a:latin typeface="Symbol" pitchFamily="2" charset="2"/>
              </a:rPr>
              <a:t>+</a:t>
            </a:r>
            <a:r>
              <a:rPr lang="en-US" altLang="en-US" dirty="0">
                <a:solidFill>
                  <a:srgbClr val="0070C0"/>
                </a:solidFill>
              </a:rPr>
              <a:t>W</a:t>
            </a:r>
            <a:r>
              <a:rPr lang="en-US" altLang="en-US" baseline="30000" dirty="0">
                <a:solidFill>
                  <a:srgbClr val="0070C0"/>
                </a:solidFill>
                <a:latin typeface="Symbol" pitchFamily="2" charset="2"/>
              </a:rPr>
              <a:t>-</a:t>
            </a:r>
            <a:r>
              <a:rPr lang="en-US" altLang="en-US" dirty="0">
                <a:solidFill>
                  <a:srgbClr val="0070C0"/>
                </a:solidFill>
              </a:rPr>
              <a:t>   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(often 4 well separated hadron jets)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ACD4F1DA-7770-1C4E-A57D-B6E4DC5043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88" y="1390650"/>
            <a:ext cx="7863523" cy="461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1" rIns="91420" bIns="45711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Background:  </a:t>
            </a:r>
            <a:r>
              <a:rPr lang="en-US" altLang="en-US" dirty="0" err="1">
                <a:solidFill>
                  <a:srgbClr val="0070C0"/>
                </a:solidFill>
              </a:rPr>
              <a:t>e</a:t>
            </a:r>
            <a:r>
              <a:rPr lang="en-US" altLang="en-US" baseline="30000" dirty="0" err="1">
                <a:solidFill>
                  <a:srgbClr val="0070C0"/>
                </a:solidFill>
                <a:latin typeface="Symbol" pitchFamily="2" charset="2"/>
              </a:rPr>
              <a:t>+</a:t>
            </a:r>
            <a:r>
              <a:rPr lang="en-US" altLang="en-US" dirty="0" err="1">
                <a:solidFill>
                  <a:srgbClr val="0070C0"/>
                </a:solidFill>
              </a:rPr>
              <a:t>e</a:t>
            </a:r>
            <a:r>
              <a:rPr lang="en-US" altLang="en-US" baseline="30000" dirty="0">
                <a:solidFill>
                  <a:srgbClr val="0070C0"/>
                </a:solidFill>
                <a:latin typeface="Symbol" pitchFamily="2" charset="2"/>
              </a:rPr>
              <a:t>-</a:t>
            </a:r>
            <a:r>
              <a:rPr lang="en-US" altLang="en-US" dirty="0">
                <a:solidFill>
                  <a:srgbClr val="0070C0"/>
                </a:solidFill>
              </a:rPr>
              <a:t> → </a:t>
            </a:r>
            <a:r>
              <a:rPr lang="en-US" altLang="en-US" dirty="0" err="1">
                <a:solidFill>
                  <a:srgbClr val="0070C0"/>
                </a:solidFill>
              </a:rPr>
              <a:t>qqgg</a:t>
            </a:r>
            <a:r>
              <a:rPr lang="en-US" altLang="en-US" dirty="0">
                <a:solidFill>
                  <a:srgbClr val="0070C0"/>
                </a:solidFill>
              </a:rPr>
              <a:t> 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(4 less well separated hadron jets)</a:t>
            </a:r>
          </a:p>
        </p:txBody>
      </p:sp>
      <p:pic>
        <p:nvPicPr>
          <p:cNvPr id="8" name="Picture 5" descr="nn_inputs">
            <a:extLst>
              <a:ext uri="{FF2B5EF4-FFF2-40B4-BE49-F238E27FC236}">
                <a16:creationId xmlns:a16="http://schemas.microsoft.com/office/drawing/2014/main" id="{78D9A76D-3D23-6544-B397-EF9528B65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133600"/>
            <a:ext cx="3589337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nn_output">
            <a:extLst>
              <a:ext uri="{FF2B5EF4-FFF2-40B4-BE49-F238E27FC236}">
                <a16:creationId xmlns:a16="http://schemas.microsoft.com/office/drawing/2014/main" id="{F25FFEFB-AD06-4F4C-B294-43D8395C1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076700"/>
            <a:ext cx="3127375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7">
            <a:extLst>
              <a:ext uri="{FF2B5EF4-FFF2-40B4-BE49-F238E27FC236}">
                <a16:creationId xmlns:a16="http://schemas.microsoft.com/office/drawing/2014/main" id="{E461299E-F178-FA43-A769-080094177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2170113"/>
            <a:ext cx="4808455" cy="1200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1" rIns="91420" bIns="45711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</a:rPr>
              <a:t>← 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input variables based on jet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structure, event shape, ...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none by itself gives much separation.</a:t>
            </a: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81815BD6-4060-6245-8CD9-90841036F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8550" y="3622675"/>
            <a:ext cx="3132933" cy="461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1" rIns="91420" bIns="45711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Neural network output:</a:t>
            </a: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6E03F166-9231-524F-99B2-CAD608342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851525"/>
            <a:ext cx="5862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1" rIns="91420" bIns="45711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(Garrido, </a:t>
            </a:r>
            <a:r>
              <a:rPr lang="en-US" alt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Juste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Martinez, ALEPH 96-144)</a:t>
            </a:r>
          </a:p>
        </p:txBody>
      </p:sp>
    </p:spTree>
    <p:extLst>
      <p:ext uri="{BB962C8B-B14F-4D97-AF65-F5344CB8AC3E}">
        <p14:creationId xmlns:p14="http://schemas.microsoft.com/office/powerpoint/2010/main" val="1422901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5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Statistical Data Analysis</a:t>
            </a:r>
            <a:b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</a:br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5-2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FD0ABA72-ABE2-5B45-BE6A-4565148DB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9034" y="2009095"/>
            <a:ext cx="3614451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Network architecture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Training neural networks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Overtraining</a:t>
            </a:r>
          </a:p>
        </p:txBody>
      </p:sp>
    </p:spTree>
    <p:extLst>
      <p:ext uri="{BB962C8B-B14F-4D97-AF65-F5344CB8AC3E}">
        <p14:creationId xmlns:p14="http://schemas.microsoft.com/office/powerpoint/2010/main" val="49575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">
            <a:extLst>
              <a:ext uri="{FF2B5EF4-FFF2-40B4-BE49-F238E27FC236}">
                <a16:creationId xmlns:a16="http://schemas.microsoft.com/office/drawing/2014/main" id="{A5708E42-BCA4-1143-BCF6-74124FD1F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936625"/>
            <a:ext cx="8522398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Theorem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An MLP with a single hidden layer having a sufficiently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large number of nodes can approximate arbitrarily well the optimal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decision boundary.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Holds for any continuous non-polynomial activation function</a:t>
            </a:r>
          </a:p>
          <a:p>
            <a:r>
              <a:rPr lang="en-US" altLang="en-US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Leshno</a:t>
            </a:r>
            <a:r>
              <a:rPr lang="en-US" alt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Lin, </a:t>
            </a:r>
            <a:r>
              <a:rPr lang="en-US" altLang="en-US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Pinkus</a:t>
            </a:r>
            <a:r>
              <a:rPr lang="en-US" alt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altLang="en-US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Schocken</a:t>
            </a:r>
            <a:r>
              <a:rPr lang="en-US" alt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(1993) Neural Networks 6, 861-867</a:t>
            </a:r>
          </a:p>
        </p:txBody>
      </p:sp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12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3DE86260-4141-8F4F-9C74-3922193C6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260350"/>
            <a:ext cx="860425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Network architecture</a:t>
            </a:r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D7F628DC-DCB6-3D43-8AAF-271B70645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3069542"/>
            <a:ext cx="8006443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However, the number of required nodes may be very large; cannot train well with finite samples of training data.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Recent advances in 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Deep Neural Networks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shown important advantages in having multiple hidden layers.</a:t>
            </a:r>
          </a:p>
          <a:p>
            <a:pPr>
              <a:spcAft>
                <a:spcPts val="6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particle physics applications of Deep Learning, see e.g. </a:t>
            </a:r>
          </a:p>
          <a:p>
            <a:pPr>
              <a:spcAft>
                <a:spcPts val="600"/>
              </a:spcAft>
            </a:pPr>
            <a:r>
              <a:rPr lang="en-US" altLang="en-US" sz="1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Baldi</a:t>
            </a:r>
            <a:r>
              <a:rPr lang="en-US" altLang="en-US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Sadowski and </a:t>
            </a:r>
            <a:r>
              <a:rPr lang="en-US" altLang="en-US" sz="1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Whiteson</a:t>
            </a:r>
            <a:r>
              <a:rPr lang="en-US" altLang="en-US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Nature Communications</a:t>
            </a:r>
            <a:r>
              <a:rPr lang="en-US" altLang="en-US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 (2014);  arXiv:1402.4735.</a:t>
            </a:r>
          </a:p>
          <a:p>
            <a:r>
              <a:rPr lang="en-US" altLang="en-US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 Guest, Kyle Cranmer, Daniel </a:t>
            </a:r>
            <a:r>
              <a:rPr lang="en-US" altLang="en-US" sz="1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Whiteson</a:t>
            </a:r>
            <a:r>
              <a:rPr lang="en-US" altLang="en-US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Deep Learning and its Application to LHC Physics</a:t>
            </a:r>
            <a:r>
              <a:rPr lang="en-US" altLang="en-US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Annu</a:t>
            </a:r>
            <a:r>
              <a:rPr lang="en-GB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Rev. </a:t>
            </a:r>
            <a:r>
              <a:rPr lang="en-GB" sz="1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Nucl</a:t>
            </a:r>
            <a:r>
              <a:rPr lang="en-GB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Part. Sci. 2018. 68:1–22</a:t>
            </a:r>
            <a:r>
              <a:rPr lang="en-US" altLang="en-US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 arXiv:1806.11484.</a:t>
            </a:r>
          </a:p>
        </p:txBody>
      </p:sp>
    </p:spTree>
    <p:extLst>
      <p:ext uri="{BB962C8B-B14F-4D97-AF65-F5344CB8AC3E}">
        <p14:creationId xmlns:p14="http://schemas.microsoft.com/office/powerpoint/2010/main" val="1516012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91405" y="29865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+mn-lt"/>
              </a:rPr>
              <a:t>Deep Neural Networks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041" y="922115"/>
            <a:ext cx="816806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multilayer perceptron can have be generalized to have an arbitrary number of hidden layers, with an arbitrary number of nodes in each (= “network architecture”).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“deep” network has several (or many) hidden layers: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790" y="2778791"/>
            <a:ext cx="5486807" cy="29777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69423" y="0"/>
            <a:ext cx="46745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Times New Roman"/>
              </a:rPr>
              <a:t>http://</a:t>
            </a:r>
            <a:r>
              <a:rPr lang="en-US" sz="1600" dirty="0" err="1">
                <a:solidFill>
                  <a:srgbClr val="000000"/>
                </a:solidFill>
                <a:latin typeface="Times New Roman"/>
              </a:rPr>
              <a:t>neuralnetworksanddeeplearning.com</a:t>
            </a:r>
            <a:r>
              <a:rPr lang="en-US" sz="1600" dirty="0">
                <a:solidFill>
                  <a:srgbClr val="000000"/>
                </a:solidFill>
                <a:latin typeface="Times New Roman"/>
              </a:rPr>
              <a:t>/chap1.html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6432" y="5860843"/>
            <a:ext cx="7729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“Deep Learning” is a very recent and active field of research.</a:t>
            </a:r>
          </a:p>
        </p:txBody>
      </p:sp>
    </p:spTree>
    <p:extLst>
      <p:ext uri="{BB962C8B-B14F-4D97-AF65-F5344CB8AC3E}">
        <p14:creationId xmlns:p14="http://schemas.microsoft.com/office/powerpoint/2010/main" val="40000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14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7AEC29C9-6DE7-9F43-93F9-C814319B8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52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73D330C-ADB0-184E-8CDE-1DB58FD2EBEC}"/>
              </a:ext>
            </a:extLst>
          </p:cNvPr>
          <p:cNvSpPr txBox="1"/>
          <p:nvPr/>
        </p:nvSpPr>
        <p:spPr>
          <a:xfrm>
            <a:off x="2360512" y="3635829"/>
            <a:ext cx="2547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(or “loss function”)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9043F8-C0CA-2E4D-8B54-D9776D260E9E}"/>
              </a:ext>
            </a:extLst>
          </p:cNvPr>
          <p:cNvSpPr txBox="1"/>
          <p:nvPr/>
        </p:nvSpPr>
        <p:spPr>
          <a:xfrm>
            <a:off x="7549076" y="9525"/>
            <a:ext cx="15949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(not examinable)</a:t>
            </a:r>
          </a:p>
        </p:txBody>
      </p:sp>
    </p:spTree>
    <p:extLst>
      <p:ext uri="{BB962C8B-B14F-4D97-AF65-F5344CB8AC3E}">
        <p14:creationId xmlns:p14="http://schemas.microsoft.com/office/powerpoint/2010/main" val="4091818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15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17512BDB-52A8-F044-961C-154A6A8501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53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C32F7C2-A6FD-B746-B772-076876DA0DAE}"/>
              </a:ext>
            </a:extLst>
          </p:cNvPr>
          <p:cNvGrpSpPr/>
          <p:nvPr/>
        </p:nvGrpSpPr>
        <p:grpSpPr>
          <a:xfrm>
            <a:off x="366713" y="5170714"/>
            <a:ext cx="8472490" cy="827314"/>
            <a:chOff x="366713" y="5170714"/>
            <a:chExt cx="8472490" cy="82731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CAE932B-4EDE-2B4A-974F-491A3E83839E}"/>
                </a:ext>
              </a:extLst>
            </p:cNvPr>
            <p:cNvSpPr/>
            <p:nvPr/>
          </p:nvSpPr>
          <p:spPr>
            <a:xfrm>
              <a:off x="1899921" y="5170714"/>
              <a:ext cx="6939282" cy="4136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29F1A17-5E9A-D14D-8955-1A6FAE673C9C}"/>
                </a:ext>
              </a:extLst>
            </p:cNvPr>
            <p:cNvSpPr/>
            <p:nvPr/>
          </p:nvSpPr>
          <p:spPr>
            <a:xfrm>
              <a:off x="366713" y="5584371"/>
              <a:ext cx="2354716" cy="4136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FFFAA45-F918-2742-A2A9-D095C4D94249}"/>
              </a:ext>
            </a:extLst>
          </p:cNvPr>
          <p:cNvSpPr txBox="1"/>
          <p:nvPr/>
        </p:nvSpPr>
        <p:spPr>
          <a:xfrm>
            <a:off x="1877282" y="5123996"/>
            <a:ext cx="7467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264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update </a:t>
            </a:r>
            <a:r>
              <a:rPr lang="en-US" sz="2400" b="1" i="1" dirty="0">
                <a:solidFill>
                  <a:srgbClr val="264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solidFill>
                  <a:srgbClr val="264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randomly chosen event </a:t>
            </a:r>
            <a:r>
              <a:rPr lang="en-US" sz="2400" i="1" dirty="0">
                <a:solidFill>
                  <a:srgbClr val="264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264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(or ”mini-batch”)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EF4B94-E4B1-F242-970A-2F7627C91E62}"/>
              </a:ext>
            </a:extLst>
          </p:cNvPr>
          <p:cNvSpPr txBox="1"/>
          <p:nvPr/>
        </p:nvSpPr>
        <p:spPr>
          <a:xfrm>
            <a:off x="6894513" y="5713900"/>
            <a:ext cx="20537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(“stochastic </a:t>
            </a:r>
          </a:p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gradient descent”)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3C6314-1416-CE46-B3EC-03316E1FF6EE}"/>
              </a:ext>
            </a:extLst>
          </p:cNvPr>
          <p:cNvSpPr txBox="1"/>
          <p:nvPr/>
        </p:nvSpPr>
        <p:spPr>
          <a:xfrm>
            <a:off x="7549076" y="9525"/>
            <a:ext cx="15949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(not examinable)</a:t>
            </a:r>
          </a:p>
        </p:txBody>
      </p:sp>
    </p:spTree>
    <p:extLst>
      <p:ext uri="{BB962C8B-B14F-4D97-AF65-F5344CB8AC3E}">
        <p14:creationId xmlns:p14="http://schemas.microsoft.com/office/powerpoint/2010/main" val="1336354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16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D6C5E8CF-AD75-454E-8EC1-EBC27D71B9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51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77D16D-00F3-0344-AAFF-1AEA37A7615A}"/>
              </a:ext>
            </a:extLst>
          </p:cNvPr>
          <p:cNvSpPr txBox="1"/>
          <p:nvPr/>
        </p:nvSpPr>
        <p:spPr>
          <a:xfrm>
            <a:off x="7549076" y="9525"/>
            <a:ext cx="15949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(not examinable)</a:t>
            </a:r>
          </a:p>
        </p:txBody>
      </p:sp>
    </p:spTree>
    <p:extLst>
      <p:ext uri="{BB962C8B-B14F-4D97-AF65-F5344CB8AC3E}">
        <p14:creationId xmlns:p14="http://schemas.microsoft.com/office/powerpoint/2010/main" val="14098255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17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B854A9A-D58B-0F44-A16A-C07C12CAD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255813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Comments on network training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9D5983-500A-0D40-A5EF-450F154B177E}"/>
              </a:ext>
            </a:extLst>
          </p:cNvPr>
          <p:cNvSpPr txBox="1"/>
          <p:nvPr/>
        </p:nvSpPr>
        <p:spPr>
          <a:xfrm>
            <a:off x="593271" y="1045029"/>
            <a:ext cx="795745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algorithms for adjusting the network parameters have become a very active field of research (and beyond the scope of this course).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Recent ideas include: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“Deep” neural nets, use of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ReLU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activation function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Stochastic gradient descent:  estimate of gradient 	approximated by a randomly selected subset of the data.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Dropout:  randomly exclude nodes during training 	(prevents “overtraining”)</a:t>
            </a:r>
          </a:p>
        </p:txBody>
      </p:sp>
    </p:spTree>
    <p:extLst>
      <p:ext uri="{BB962C8B-B14F-4D97-AF65-F5344CB8AC3E}">
        <p14:creationId xmlns:p14="http://schemas.microsoft.com/office/powerpoint/2010/main" val="11322872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18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B854A9A-D58B-0F44-A16A-C07C12CAD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38100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Overtraining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50EAE3CF-B5E7-8A4E-840C-BFADB1577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725" y="619125"/>
            <a:ext cx="8900001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Including more parameters in a classifier makes its decision boundary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increasingly flexible, e.g., more nodes/layers for a neural network.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“flexible” classifier may conform too closely to the training points;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same boundary will not perform well on an independent test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sample (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“overtraining”).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37019E1C-952F-7F44-BD98-73A016415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8" y="2784475"/>
            <a:ext cx="4176712" cy="377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E5DF63B6-6D5A-5147-B7E1-A7EFCBDF14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2751138"/>
            <a:ext cx="4130675" cy="377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CCA7DFD9-B23C-6741-BE86-31C78A0B5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8225" y="2847975"/>
            <a:ext cx="21132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training sample</a:t>
            </a:r>
          </a:p>
        </p:txBody>
      </p:sp>
      <p:sp>
        <p:nvSpPr>
          <p:cNvPr id="10" name="TextBox 14">
            <a:extLst>
              <a:ext uri="{FF2B5EF4-FFF2-40B4-BE49-F238E27FC236}">
                <a16:creationId xmlns:a16="http://schemas.microsoft.com/office/drawing/2014/main" id="{54C68D71-382E-0A49-9D24-DCF27BB42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0225" y="2841625"/>
            <a:ext cx="32976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independent test sample</a:t>
            </a:r>
          </a:p>
        </p:txBody>
      </p:sp>
    </p:spTree>
    <p:extLst>
      <p:ext uri="{BB962C8B-B14F-4D97-AF65-F5344CB8AC3E}">
        <p14:creationId xmlns:p14="http://schemas.microsoft.com/office/powerpoint/2010/main" val="24818274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19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0EADD01-DEF7-E940-9893-ECE658D27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195263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Monitoring overtraining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B32283FA-2DD3-BC4A-B05C-A3A694497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830263"/>
            <a:ext cx="82756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monitor the fraction of misclassified events (or similar, e.g.,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error function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E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w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for test and training samples, it will usually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decrease for both as the boundary is made more flexible:</a:t>
            </a:r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B5D39671-E442-6E48-B640-372101B644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2200275"/>
            <a:ext cx="3176588" cy="296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C1C9048B-8067-B04C-95B0-249C9AFB6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3513" y="2506663"/>
            <a:ext cx="8177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error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rate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5C3A20D5-724C-074D-9A24-D5E4931C1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6050" y="5192713"/>
            <a:ext cx="31861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flexibility (e.g., number 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nodes/layers in MLP)</a:t>
            </a: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C3ABF82C-B591-7E4B-B7D7-1A8AE436D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4650" y="4119563"/>
            <a:ext cx="16253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sample</a:t>
            </a:r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id="{D897D2C2-A54E-A84C-9A99-ACD9B5F16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1788" y="4613275"/>
            <a:ext cx="2257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training sample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1B88539-8FDA-2E45-BFDD-5A90B070FCE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395788" y="3255963"/>
            <a:ext cx="0" cy="911225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B3B7D13-520B-B340-B6E3-7E5381183F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5788" y="2262188"/>
            <a:ext cx="32972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optimum at minimum of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error rate for test sample</a:t>
            </a:r>
          </a:p>
        </p:txBody>
      </p:sp>
      <p:cxnSp>
        <p:nvCxnSpPr>
          <p:cNvPr id="14" name="Straight Arrow Connector 19">
            <a:extLst>
              <a:ext uri="{FF2B5EF4-FFF2-40B4-BE49-F238E27FC236}">
                <a16:creationId xmlns:a16="http://schemas.microsoft.com/office/drawing/2014/main" id="{BB6DBF03-90D1-004C-B56A-7BA16377A3B2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176838" y="3565525"/>
            <a:ext cx="554037" cy="66675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TextBox 17">
            <a:extLst>
              <a:ext uri="{FF2B5EF4-FFF2-40B4-BE49-F238E27FC236}">
                <a16:creationId xmlns:a16="http://schemas.microsoft.com/office/drawing/2014/main" id="{8EF29707-41C3-9D46-A5F5-4F0722BDF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5175" y="3224213"/>
            <a:ext cx="28590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 in error rate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indicates overtraining</a:t>
            </a:r>
          </a:p>
        </p:txBody>
      </p:sp>
    </p:spTree>
    <p:extLst>
      <p:ext uri="{BB962C8B-B14F-4D97-AF65-F5344CB8AC3E}">
        <p14:creationId xmlns:p14="http://schemas.microsoft.com/office/powerpoint/2010/main" val="3271432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5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Statistical Data Analysis</a:t>
            </a:r>
            <a:b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</a:br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5-1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FD0ABA72-ABE2-5B45-BE6A-4565148DB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9034" y="2009095"/>
            <a:ext cx="3520964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Beyond linear classifiers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Neural networks </a:t>
            </a:r>
          </a:p>
        </p:txBody>
      </p:sp>
    </p:spTree>
    <p:extLst>
      <p:ext uri="{BB962C8B-B14F-4D97-AF65-F5344CB8AC3E}">
        <p14:creationId xmlns:p14="http://schemas.microsoft.com/office/powerpoint/2010/main" val="314323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5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Statistical Data Analysis</a:t>
            </a:r>
            <a:b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</a:br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5-3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FD0ABA72-ABE2-5B45-BE6A-4565148DB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9034" y="2009095"/>
            <a:ext cx="6309741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Non-parametric probability density estimation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Kernel density estimator</a:t>
            </a:r>
          </a:p>
        </p:txBody>
      </p:sp>
    </p:spTree>
    <p:extLst>
      <p:ext uri="{BB962C8B-B14F-4D97-AF65-F5344CB8AC3E}">
        <p14:creationId xmlns:p14="http://schemas.microsoft.com/office/powerpoint/2010/main" val="225702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21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B438F470-ACE6-4040-892F-559140055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15888"/>
            <a:ext cx="8604250" cy="657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Probability Density Estimation (PDE)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01912D-C5F5-434F-BBBA-1553F2FCFFE7}"/>
              </a:ext>
            </a:extLst>
          </p:cNvPr>
          <p:cNvSpPr txBox="1"/>
          <p:nvPr/>
        </p:nvSpPr>
        <p:spPr>
          <a:xfrm>
            <a:off x="554718" y="773296"/>
            <a:ext cx="80808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possible way to approximate the likelihood ratio for two hypotheses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to first find a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non-parametric estimator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the corresponding pdfs and then use these to define the test statistic (decision function),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5C3404-F6EE-4E4C-B7F3-2789AC803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263" y="2421674"/>
            <a:ext cx="2286000" cy="990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327D2D-6720-9640-9B4C-3DC2BC072032}"/>
              </a:ext>
            </a:extLst>
          </p:cNvPr>
          <p:cNvSpPr txBox="1"/>
          <p:nvPr/>
        </p:nvSpPr>
        <p:spPr>
          <a:xfrm>
            <a:off x="543832" y="3481774"/>
            <a:ext cx="773248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Here the term “non-parametric” means the the estimate will be very general, not necessarily from a specific pdf family, and have a “local” character reflecting training data values.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-dimensional histogram was a brute-force example of this; there are better ways.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Non-parametric pdf estimates are useful in many ways; here for obtaining a test statistic but one example.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236EA0-6C5D-B24E-AC4F-58626CB07797}"/>
              </a:ext>
            </a:extLst>
          </p:cNvPr>
          <p:cNvSpPr txBox="1"/>
          <p:nvPr/>
        </p:nvSpPr>
        <p:spPr>
          <a:xfrm>
            <a:off x="5857194" y="2501476"/>
            <a:ext cx="18375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(hats denote </a:t>
            </a:r>
          </a:p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estimators)</a:t>
            </a:r>
          </a:p>
        </p:txBody>
      </p:sp>
    </p:spTree>
    <p:extLst>
      <p:ext uri="{BB962C8B-B14F-4D97-AF65-F5344CB8AC3E}">
        <p14:creationId xmlns:p14="http://schemas.microsoft.com/office/powerpoint/2010/main" val="17108056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22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B438F470-ACE6-4040-892F-559140055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036" y="192090"/>
            <a:ext cx="8604250" cy="657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Correlation vs. independence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8634BF-8980-AC44-A173-91329EA03296}"/>
              </a:ext>
            </a:extLst>
          </p:cNvPr>
          <p:cNvSpPr txBox="1"/>
          <p:nvPr/>
        </p:nvSpPr>
        <p:spPr>
          <a:xfrm>
            <a:off x="498815" y="1045026"/>
            <a:ext cx="8146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general a multivariate pdf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does  not factorize into a product of the marginal pdfs for the individual variables, and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C3AE09-D075-4148-8535-C9E6310EC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3507" y="1992012"/>
            <a:ext cx="2400300" cy="11303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7D9061-D4FC-664C-A85A-2BBAA512591B}"/>
              </a:ext>
            </a:extLst>
          </p:cNvPr>
          <p:cNvSpPr txBox="1"/>
          <p:nvPr/>
        </p:nvSpPr>
        <p:spPr>
          <a:xfrm>
            <a:off x="498815" y="3219499"/>
            <a:ext cx="6560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 holds if the components of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independent.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B5C4A0-750D-0C46-8FF6-BC58793E3B27}"/>
              </a:ext>
            </a:extLst>
          </p:cNvPr>
          <p:cNvSpPr txBox="1"/>
          <p:nvPr/>
        </p:nvSpPr>
        <p:spPr>
          <a:xfrm>
            <a:off x="498815" y="4004124"/>
            <a:ext cx="8342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particular, the components of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may in general have nonzero covariances, i.e., they are correlated: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87439C-7F52-7745-AE0C-08A9B3F882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257" y="5006429"/>
            <a:ext cx="64008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2826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23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F077F5C-CCAD-D84B-828E-229F0312D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15888"/>
            <a:ext cx="8604250" cy="657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Decorrelation of input variables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951321-41A2-6843-9C95-912F5D0910B0}"/>
              </a:ext>
            </a:extLst>
          </p:cNvPr>
          <p:cNvSpPr txBox="1"/>
          <p:nvPr/>
        </p:nvSpPr>
        <p:spPr>
          <a:xfrm>
            <a:off x="261257" y="814380"/>
            <a:ext cx="8766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can always define new input variables by an orthogonal transformation such that the transformed variables are uncorrelated: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5D3009-4E35-2F4E-A1D2-2E7DA1885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636" y="1803898"/>
            <a:ext cx="1219200" cy="444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451A23-69B1-AD4F-9B54-268ECA2BA0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5362" y="1803898"/>
            <a:ext cx="2971800" cy="4953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981BCE6-CCA5-9F4B-A890-85528C252482}"/>
              </a:ext>
            </a:extLst>
          </p:cNvPr>
          <p:cNvSpPr txBox="1"/>
          <p:nvPr/>
        </p:nvSpPr>
        <p:spPr>
          <a:xfrm>
            <a:off x="315684" y="2427101"/>
            <a:ext cx="83094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can show that this is achieved when the rows of the matrix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the eigenvectors of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(cf. SDA Sec. 1.7).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5900631-8E3B-574A-B9C9-557093D569E4}"/>
              </a:ext>
            </a:extLst>
          </p:cNvPr>
          <p:cNvGrpSpPr/>
          <p:nvPr/>
        </p:nvGrpSpPr>
        <p:grpSpPr>
          <a:xfrm>
            <a:off x="1146147" y="3374570"/>
            <a:ext cx="6835010" cy="3155242"/>
            <a:chOff x="1146147" y="3429000"/>
            <a:chExt cx="6835010" cy="315524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0B475F0-7995-124A-80BC-6D640031F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8557" y="3431658"/>
              <a:ext cx="6832600" cy="31115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EF4F78C-2514-BD48-9034-0630C66816A4}"/>
                </a:ext>
              </a:extLst>
            </p:cNvPr>
            <p:cNvSpPr txBox="1"/>
            <p:nvPr/>
          </p:nvSpPr>
          <p:spPr>
            <a:xfrm>
              <a:off x="6339205" y="6181695"/>
              <a:ext cx="37702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r>
                <a:rPr lang="en-US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D9B2F95-D67B-D34A-82A5-238CE3D70257}"/>
                </a:ext>
              </a:extLst>
            </p:cNvPr>
            <p:cNvSpPr txBox="1"/>
            <p:nvPr/>
          </p:nvSpPr>
          <p:spPr>
            <a:xfrm rot="16200000">
              <a:off x="4550124" y="3432847"/>
              <a:ext cx="37702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r>
                <a:rPr lang="en-US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C679A6A-FE73-8E44-A3C5-F6848B846102}"/>
                </a:ext>
              </a:extLst>
            </p:cNvPr>
            <p:cNvSpPr txBox="1"/>
            <p:nvPr/>
          </p:nvSpPr>
          <p:spPr>
            <a:xfrm>
              <a:off x="2931381" y="6214910"/>
              <a:ext cx="36420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8BE110B-F67E-A24F-964F-BEC1E3A487E9}"/>
                </a:ext>
              </a:extLst>
            </p:cNvPr>
            <p:cNvSpPr txBox="1"/>
            <p:nvPr/>
          </p:nvSpPr>
          <p:spPr>
            <a:xfrm rot="16200000">
              <a:off x="1148712" y="3466062"/>
              <a:ext cx="36420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25603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24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AF1E68-6798-3742-8727-AEA8498C5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6428" y="3609108"/>
            <a:ext cx="3934615" cy="900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C665B29-AA51-4D4F-B809-72E679B77D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372" y="5414693"/>
            <a:ext cx="2754000" cy="324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64D3525-3074-0949-BD41-B2ECEA19B600}"/>
              </a:ext>
            </a:extLst>
          </p:cNvPr>
          <p:cNvGrpSpPr/>
          <p:nvPr/>
        </p:nvGrpSpPr>
        <p:grpSpPr>
          <a:xfrm>
            <a:off x="333042" y="2421651"/>
            <a:ext cx="3712815" cy="3155042"/>
            <a:chOff x="577063" y="2353129"/>
            <a:chExt cx="3712815" cy="315504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4857294-B3B8-4443-8C55-8A5D0C06C3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00578" y="2353129"/>
              <a:ext cx="3289300" cy="28702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A291D6C-4B73-1E48-B630-9C7A2C80EBF6}"/>
                </a:ext>
              </a:extLst>
            </p:cNvPr>
            <p:cNvSpPr txBox="1"/>
            <p:nvPr/>
          </p:nvSpPr>
          <p:spPr>
            <a:xfrm>
              <a:off x="3633230" y="5046506"/>
              <a:ext cx="4235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4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CA865C1-CB9C-004C-BE5B-AB1DC5AB4BA8}"/>
                </a:ext>
              </a:extLst>
            </p:cNvPr>
            <p:cNvSpPr txBox="1"/>
            <p:nvPr/>
          </p:nvSpPr>
          <p:spPr>
            <a:xfrm>
              <a:off x="577063" y="2353129"/>
              <a:ext cx="4235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4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Rectangle 2">
            <a:extLst>
              <a:ext uri="{FF2B5EF4-FFF2-40B4-BE49-F238E27FC236}">
                <a16:creationId xmlns:a16="http://schemas.microsoft.com/office/drawing/2014/main" id="{454F2910-EF69-9A46-B1DD-AF61AC60E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15888"/>
            <a:ext cx="8604250" cy="657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Decorrelation is only first step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67D8A7-3E2D-094D-A7AB-8881696E626E}"/>
              </a:ext>
            </a:extLst>
          </p:cNvPr>
          <p:cNvSpPr txBox="1"/>
          <p:nvPr/>
        </p:nvSpPr>
        <p:spPr>
          <a:xfrm>
            <a:off x="371011" y="1033726"/>
            <a:ext cx="8772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even with zero correlation, a multivariate pdf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will in general have features such that the components are not independent.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E76CB4-F2EE-1146-AF69-C02FE830A758}"/>
              </a:ext>
            </a:extLst>
          </p:cNvPr>
          <p:cNvSpPr txBox="1"/>
          <p:nvPr/>
        </p:nvSpPr>
        <p:spPr>
          <a:xfrm>
            <a:off x="4518578" y="2271596"/>
            <a:ext cx="4270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pdf with zero covariance (no tilt) but components still not independent, since clearly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4EDB33-F02F-8A42-9AAF-B9A19C1FA204}"/>
              </a:ext>
            </a:extLst>
          </p:cNvPr>
          <p:cNvSpPr txBox="1"/>
          <p:nvPr/>
        </p:nvSpPr>
        <p:spPr>
          <a:xfrm>
            <a:off x="4626428" y="4648200"/>
            <a:ext cx="1905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and therefore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DEC4D92-2987-C348-9A56-FA085D53F37A}"/>
              </a:ext>
            </a:extLst>
          </p:cNvPr>
          <p:cNvCxnSpPr>
            <a:cxnSpLocks/>
          </p:cNvCxnSpPr>
          <p:nvPr/>
        </p:nvCxnSpPr>
        <p:spPr>
          <a:xfrm flipH="1">
            <a:off x="3600967" y="2688771"/>
            <a:ext cx="798222" cy="700889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80821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25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92E5CCF-F4E9-AC42-8F8D-16B6F6C00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15888"/>
            <a:ext cx="860425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Naive Bayes method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308A0820-402E-B943-A533-772EE4708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8" y="801010"/>
            <a:ext cx="8173007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 “decorrelate”</a:t>
            </a:r>
            <a:r>
              <a:rPr lang="el-GR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i.e., find 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u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 = A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with 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cov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[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u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u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j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] =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V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[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u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]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δ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ij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i="1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Pdfs of 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u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then related by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0B1464AD-2821-2245-A788-9D4CD8F1AC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2024973"/>
            <a:ext cx="16256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88C1D467-938D-5040-B80D-58CB565B8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6263" y="1953535"/>
            <a:ext cx="9773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A2D4B000-8ADA-3145-A8FB-BBD5CB975A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281" y="2573342"/>
            <a:ext cx="8432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that the “decorrelated”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g(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u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can be approximated by product of marginal pdfs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90C6DA-E6BF-B34C-A145-E4A34A6231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9186" y="3429000"/>
            <a:ext cx="2565400" cy="1066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D0C198-E4B3-6545-AF63-14E4144B597F}"/>
              </a:ext>
            </a:extLst>
          </p:cNvPr>
          <p:cNvSpPr txBox="1"/>
          <p:nvPr/>
        </p:nvSpPr>
        <p:spPr>
          <a:xfrm>
            <a:off x="493260" y="4591678"/>
            <a:ext cx="4299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take as an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estimator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988EEF0-4F6B-434D-841E-2A51B739B2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357" y="1938880"/>
            <a:ext cx="2667000" cy="5207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5B4EB28-A38B-B74F-B94E-C8AD850DAA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711" y="5228115"/>
            <a:ext cx="84328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2269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26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92E5CCF-F4E9-AC42-8F8D-16B6F6C00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15888"/>
            <a:ext cx="860425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Naive Bayes method (2)</a:t>
            </a: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E859284C-C1D2-0440-9B90-20B9EC7D5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770" y="1053306"/>
            <a:ext cx="83707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Approximate the pdfs separately for the two hypotheses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(separate matrices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marginal pdfs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g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0,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g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1,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  Then define test statistic as</a:t>
            </a: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794C8838-9C53-4847-8911-4EDA6455A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339" y="3470332"/>
            <a:ext cx="8330861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Gives “Naive Bayes” classifier.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Reduces problem of estimating an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-dimensional pdf to finding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one-dimensional marginal pdfs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g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u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B05558-2491-0346-AA89-4B27922A2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805" y="2329836"/>
            <a:ext cx="22860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3996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27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16A7361-63CC-BD46-9DEC-1E3E96E6D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119" y="201980"/>
            <a:ext cx="78041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Kernel-based PDE (KDE)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BC93B501-1DC5-3A40-8B04-5D724E19D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785" y="803276"/>
            <a:ext cx="66511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d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dimensions,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training events, 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..., 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2C54FD10-B338-4543-A3EB-4C4DEA9D0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160" y="5145089"/>
            <a:ext cx="3321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e.g. Gaussian kernel: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E2E59430-0187-8742-97CD-0A53DCC3A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6060" y="4238626"/>
            <a:ext cx="9540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kernel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1846FCAC-0954-2346-9B5B-05E25758F9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4860" y="3876676"/>
            <a:ext cx="30860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bandwidth 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(smoothing parameter)</a:t>
            </a:r>
          </a:p>
        </p:txBody>
      </p:sp>
      <p:pic>
        <p:nvPicPr>
          <p:cNvPr id="10" name="Picture 9" descr="txp_fig">
            <a:extLst>
              <a:ext uri="{FF2B5EF4-FFF2-40B4-BE49-F238E27FC236}">
                <a16:creationId xmlns:a16="http://schemas.microsoft.com/office/drawing/2014/main" id="{6627593D-0824-CD4C-BD6E-28031E1C00CC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197" y="5092701"/>
            <a:ext cx="3405188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txp_fig">
            <a:extLst>
              <a:ext uri="{FF2B5EF4-FFF2-40B4-BE49-F238E27FC236}">
                <a16:creationId xmlns:a16="http://schemas.microsoft.com/office/drawing/2014/main" id="{C3DE4971-EC5D-8B44-953A-02044FC380BA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285" y="3044826"/>
            <a:ext cx="3914775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Line 7">
            <a:extLst>
              <a:ext uri="{FF2B5EF4-FFF2-40B4-BE49-F238E27FC236}">
                <a16:creationId xmlns:a16="http://schemas.microsoft.com/office/drawing/2014/main" id="{0CFC22DA-0564-1D44-9CE6-5B2B9A3A6A4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952547" y="3797301"/>
            <a:ext cx="582613" cy="274638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269107A6-2060-844C-BCF4-6D8296713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297" y="1855789"/>
            <a:ext cx="239014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where we want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know pdf</a:t>
            </a:r>
          </a:p>
        </p:txBody>
      </p:sp>
      <p:sp>
        <p:nvSpPr>
          <p:cNvPr id="14" name="TextBox 15">
            <a:extLst>
              <a:ext uri="{FF2B5EF4-FFF2-40B4-BE49-F238E27FC236}">
                <a16:creationId xmlns:a16="http://schemas.microsoft.com/office/drawing/2014/main" id="{51C99598-D09E-1D41-96E8-6278FD230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7560" y="1714501"/>
            <a:ext cx="202651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baseline="30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training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</a:t>
            </a:r>
          </a:p>
        </p:txBody>
      </p:sp>
      <p:sp>
        <p:nvSpPr>
          <p:cNvPr id="15" name="Line 7">
            <a:extLst>
              <a:ext uri="{FF2B5EF4-FFF2-40B4-BE49-F238E27FC236}">
                <a16:creationId xmlns:a16="http://schemas.microsoft.com/office/drawing/2014/main" id="{B2C6ACE3-14F6-D447-BAA8-54BC927CC89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79547" y="2376489"/>
            <a:ext cx="554038" cy="6350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Line 7">
            <a:extLst>
              <a:ext uri="{FF2B5EF4-FFF2-40B4-BE49-F238E27FC236}">
                <a16:creationId xmlns:a16="http://schemas.microsoft.com/office/drawing/2014/main" id="{EA90A10F-A300-4745-8D83-1A0EC3D8759F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1035" y="2751139"/>
            <a:ext cx="212725" cy="26035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Line 8">
            <a:extLst>
              <a:ext uri="{FF2B5EF4-FFF2-40B4-BE49-F238E27FC236}">
                <a16:creationId xmlns:a16="http://schemas.microsoft.com/office/drawing/2014/main" id="{A9010E86-E110-254D-923A-A63BE874BA4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038147" y="3743326"/>
            <a:ext cx="96838" cy="473075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13AB84-83AA-344C-BA9E-11FEEEB5B9C6}"/>
              </a:ext>
            </a:extLst>
          </p:cNvPr>
          <p:cNvSpPr txBox="1"/>
          <p:nvPr/>
        </p:nvSpPr>
        <p:spPr>
          <a:xfrm>
            <a:off x="455160" y="5894537"/>
            <a:ext cx="7435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do individually for each component (i.e.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)).</a:t>
            </a:r>
          </a:p>
        </p:txBody>
      </p:sp>
    </p:spTree>
    <p:extLst>
      <p:ext uri="{BB962C8B-B14F-4D97-AF65-F5344CB8AC3E}">
        <p14:creationId xmlns:p14="http://schemas.microsoft.com/office/powerpoint/2010/main" val="20940227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28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3C240AD-8122-2542-BD63-88876F32C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13" y="377825"/>
            <a:ext cx="78041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Gaussian KDE in 1-dimension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147A40D8-DB84-5A40-ACF8-CF0CFF044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166" y="1077686"/>
            <a:ext cx="826157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the pdf (dashed line) below is not known, but we can generate or observe values that follow it (the red tick marks):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BCBEE1C9-1357-1C40-92B7-F9D36E7522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938" y="2174875"/>
            <a:ext cx="5765800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303153AF-BFD5-D54B-84D6-A71D21678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313" y="5253038"/>
            <a:ext cx="81814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 is to find an approximation to the pdf using the data values.</a:t>
            </a:r>
          </a:p>
        </p:txBody>
      </p:sp>
    </p:spTree>
    <p:extLst>
      <p:ext uri="{BB962C8B-B14F-4D97-AF65-F5344CB8AC3E}">
        <p14:creationId xmlns:p14="http://schemas.microsoft.com/office/powerpoint/2010/main" val="26988562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29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86253ED-5666-234F-B8B4-4912A581A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13" y="377825"/>
            <a:ext cx="78041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Gaussian KDE in 1-dimension (cont.)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FB8795DD-A28E-324A-BEA9-677192855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975" y="1144588"/>
            <a:ext cx="736272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Place a kernel pdf (here a Gaussian) </a:t>
            </a:r>
            <a:r>
              <a:rPr lang="en-US" alt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centred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around each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generated event weighted by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1/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event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A6543C32-D2B7-0244-AA64-B20E24369B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163" y="2174875"/>
            <a:ext cx="5689600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6896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6C2A71B4-A7C3-F048-9CFE-4E1DAE9DAF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52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99451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30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C1900F3-4306-A44F-8741-CBA436BC8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13" y="377825"/>
            <a:ext cx="78041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Gaussian KDE in 1-dimension (cont.)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283AD6C2-E34B-7944-B5B3-17C9CEF6E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975" y="1144588"/>
            <a:ext cx="619297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KDE estimate the pdf is given by the sum of 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of the Gaussians:</a:t>
            </a: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E86768AB-D1CA-CE42-8D0A-EA3F4AB0AD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2193925"/>
            <a:ext cx="5689600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07037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31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F0E4015-2349-0548-BCD5-17E23D8AB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13" y="377825"/>
            <a:ext cx="78041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Choice of kernel width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91D7DCAF-8DE3-2940-8DCF-046EC6562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963" y="1128713"/>
            <a:ext cx="74850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width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the Gaussians is analogous to the bin width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a histogram.  If it is too small, the estimator has noise:</a:t>
            </a: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49F0E2E9-D988-6447-A665-63A3B9E6D4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2201863"/>
            <a:ext cx="5676900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13727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32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C4CC2CFF-5428-C74D-9F70-0F8BC94BA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75" y="1128713"/>
            <a:ext cx="78978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width of Gaussian kernels too large, structure is washed out: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522BE893-8920-844B-86F0-8A9B743890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025" y="2185988"/>
            <a:ext cx="5689600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20FCDD7D-EB98-6F4E-B472-956DECE6B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13" y="377825"/>
            <a:ext cx="78041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Choice of kernel width (cont.)</a:t>
            </a:r>
          </a:p>
        </p:txBody>
      </p:sp>
    </p:spTree>
    <p:extLst>
      <p:ext uri="{BB962C8B-B14F-4D97-AF65-F5344CB8AC3E}">
        <p14:creationId xmlns:p14="http://schemas.microsoft.com/office/powerpoint/2010/main" val="3722478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33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6FBC70EB-6635-D74D-9426-2C272DF8F6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650" y="564467"/>
            <a:ext cx="8213595" cy="6032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Various strategies can be applied to choose width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kernel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based trade-off between bias and variance (noise).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Adaptive KDE allows width of kernel to vary, e.g., wide where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target pdf is low (few events); narrow where pdf is high.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Advantage of KDE:  no training! 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Disadvantage of KDE:  to evaluate we need to sum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even</a:t>
            </a:r>
            <a:r>
              <a:rPr lang="en-US" altLang="en-US" baseline="-25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altLang="en-US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terms,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if we have many events this can be slow.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Special treatment required if kernel extends beyond range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pdf defined.  Can e.g., renormalize the kernels to unity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inside the allowed range; alternatively “mirror” the events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 the boundary (contribution from the mirrored events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exactly compensates the amount lost outside the boundary).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Software in ROOT:  </a:t>
            </a:r>
            <a:r>
              <a:rPr lang="en-US" alt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RooKeysPdf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(K. Cranmer, CPC 136:198,2001),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in python:  </a:t>
            </a:r>
            <a:r>
              <a:rPr lang="en-US" alt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sklearn.neighbors.KernelDensity</a:t>
            </a: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BB7B39F-BB7C-7B47-AD2B-B7695299C7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298" y="79828"/>
            <a:ext cx="78041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KDE discussion</a:t>
            </a:r>
          </a:p>
        </p:txBody>
      </p:sp>
    </p:spTree>
    <p:extLst>
      <p:ext uri="{BB962C8B-B14F-4D97-AF65-F5344CB8AC3E}">
        <p14:creationId xmlns:p14="http://schemas.microsoft.com/office/powerpoint/2010/main" val="20357710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5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Statistical Data Analysis</a:t>
            </a:r>
            <a:b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</a:br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5-4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FD0ABA72-ABE2-5B45-BE6A-4565148DB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9034" y="2009095"/>
            <a:ext cx="3355790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Examples of classifiers</a:t>
            </a:r>
          </a:p>
          <a:p>
            <a:pPr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Boosted decision trees</a:t>
            </a:r>
          </a:p>
        </p:txBody>
      </p:sp>
    </p:spTree>
    <p:extLst>
      <p:ext uri="{BB962C8B-B14F-4D97-AF65-F5344CB8AC3E}">
        <p14:creationId xmlns:p14="http://schemas.microsoft.com/office/powerpoint/2010/main" val="372181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35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49ABF1A8-C198-934B-A562-B52AB4F2E1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9144000" cy="652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">
            <a:extLst>
              <a:ext uri="{FF2B5EF4-FFF2-40B4-BE49-F238E27FC236}">
                <a16:creationId xmlns:a16="http://schemas.microsoft.com/office/drawing/2014/main" id="{527630F8-18CA-404D-978D-F734FA3BD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738" y="1189038"/>
            <a:ext cx="72493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event characterized by 3 variables,  </a:t>
            </a:r>
            <a:r>
              <a:rPr lang="en-US" altLang="en-US" b="1" i="1" dirty="0">
                <a:solidFill>
                  <a:srgbClr val="0070C0"/>
                </a:solidFill>
              </a:rPr>
              <a:t>x</a:t>
            </a:r>
            <a:r>
              <a:rPr lang="en-US" altLang="en-US" i="1" dirty="0">
                <a:solidFill>
                  <a:srgbClr val="0070C0"/>
                </a:solidFill>
              </a:rPr>
              <a:t> = </a:t>
            </a:r>
            <a:r>
              <a:rPr lang="en-US" altLang="en-US" dirty="0">
                <a:solidFill>
                  <a:srgbClr val="0070C0"/>
                </a:solidFill>
              </a:rPr>
              <a:t>(</a:t>
            </a:r>
            <a:r>
              <a:rPr lang="en-US" altLang="en-US" i="1" dirty="0">
                <a:solidFill>
                  <a:srgbClr val="0070C0"/>
                </a:solidFill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</a:rPr>
              <a:t>1</a:t>
            </a:r>
            <a:r>
              <a:rPr lang="en-US" altLang="en-US" i="1" dirty="0">
                <a:solidFill>
                  <a:srgbClr val="0070C0"/>
                </a:solidFill>
              </a:rPr>
              <a:t>, x</a:t>
            </a:r>
            <a:r>
              <a:rPr lang="en-US" altLang="en-US" baseline="-25000" dirty="0">
                <a:solidFill>
                  <a:srgbClr val="0070C0"/>
                </a:solidFill>
              </a:rPr>
              <a:t>2</a:t>
            </a:r>
            <a:r>
              <a:rPr lang="en-US" altLang="en-US" i="1" dirty="0">
                <a:solidFill>
                  <a:srgbClr val="0070C0"/>
                </a:solidFill>
              </a:rPr>
              <a:t>, x</a:t>
            </a:r>
            <a:r>
              <a:rPr lang="en-US" altLang="en-US" baseline="-25000" dirty="0">
                <a:solidFill>
                  <a:srgbClr val="0070C0"/>
                </a:solidFill>
              </a:rPr>
              <a:t>3</a:t>
            </a:r>
            <a:r>
              <a:rPr lang="en-US" altLang="en-US" dirty="0">
                <a:solidFill>
                  <a:srgbClr val="0070C0"/>
                </a:solidFill>
              </a:rPr>
              <a:t>):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321A49-EEC9-154A-B096-A355E946E130}"/>
              </a:ext>
            </a:extLst>
          </p:cNvPr>
          <p:cNvSpPr txBox="1"/>
          <p:nvPr/>
        </p:nvSpPr>
        <p:spPr>
          <a:xfrm>
            <a:off x="2808515" y="4357760"/>
            <a:ext cx="383438" cy="40011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B19243-44E0-F140-904F-06D91F0D8C92}"/>
              </a:ext>
            </a:extLst>
          </p:cNvPr>
          <p:cNvSpPr txBox="1"/>
          <p:nvPr/>
        </p:nvSpPr>
        <p:spPr>
          <a:xfrm>
            <a:off x="5377088" y="4374351"/>
            <a:ext cx="383438" cy="40011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AF650D-A210-A048-A2F9-F3B0A498D1D3}"/>
              </a:ext>
            </a:extLst>
          </p:cNvPr>
          <p:cNvSpPr txBox="1"/>
          <p:nvPr/>
        </p:nvSpPr>
        <p:spPr>
          <a:xfrm>
            <a:off x="8056651" y="4346874"/>
            <a:ext cx="383438" cy="40011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676DF0-0CDF-E34F-B578-495A0F1F8C59}"/>
              </a:ext>
            </a:extLst>
          </p:cNvPr>
          <p:cNvSpPr txBox="1"/>
          <p:nvPr/>
        </p:nvSpPr>
        <p:spPr>
          <a:xfrm>
            <a:off x="2325326" y="2804976"/>
            <a:ext cx="707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back-</a:t>
            </a:r>
          </a:p>
          <a:p>
            <a:pPr algn="l"/>
            <a:r>
              <a:rPr lang="en-US" sz="1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ground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F57174-3205-EA42-A3CF-BF5A5E7447ED}"/>
              </a:ext>
            </a:extLst>
          </p:cNvPr>
          <p:cNvSpPr txBox="1"/>
          <p:nvPr/>
        </p:nvSpPr>
        <p:spPr>
          <a:xfrm>
            <a:off x="1168400" y="2237501"/>
            <a:ext cx="6591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signal</a:t>
            </a:r>
          </a:p>
        </p:txBody>
      </p:sp>
    </p:spTree>
    <p:extLst>
      <p:ext uri="{BB962C8B-B14F-4D97-AF65-F5344CB8AC3E}">
        <p14:creationId xmlns:p14="http://schemas.microsoft.com/office/powerpoint/2010/main" val="34104077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36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0F0B01AE-6195-D94E-8008-99F7C4E86F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475" y="1106488"/>
            <a:ext cx="562927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D55F5671-D262-394F-9691-59392AF5F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475" y="312738"/>
            <a:ext cx="78041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example </a:t>
            </a:r>
            <a:r>
              <a:rPr lang="en-US" altLang="en-US" sz="3200" dirty="0">
                <a:solidFill>
                  <a:srgbClr val="0070C0"/>
                </a:solidFill>
              </a:rPr>
              <a:t>(</a:t>
            </a:r>
            <a:r>
              <a:rPr lang="en-US" altLang="en-US" sz="3200" i="1" dirty="0">
                <a:solidFill>
                  <a:srgbClr val="0070C0"/>
                </a:solidFill>
              </a:rPr>
              <a:t>x</a:t>
            </a:r>
            <a:r>
              <a:rPr lang="en-US" altLang="en-US" sz="3200" baseline="-25000" dirty="0">
                <a:solidFill>
                  <a:srgbClr val="0070C0"/>
                </a:solidFill>
              </a:rPr>
              <a:t>1</a:t>
            </a:r>
            <a:r>
              <a:rPr lang="en-US" altLang="en-US" sz="3200" i="1" dirty="0">
                <a:solidFill>
                  <a:srgbClr val="0070C0"/>
                </a:solidFill>
              </a:rPr>
              <a:t>, x</a:t>
            </a:r>
            <a:r>
              <a:rPr lang="en-US" altLang="en-US" sz="3200" baseline="-25000" dirty="0">
                <a:solidFill>
                  <a:srgbClr val="0070C0"/>
                </a:solidFill>
              </a:rPr>
              <a:t>2</a:t>
            </a:r>
            <a:r>
              <a:rPr lang="en-US" altLang="en-US" sz="3200" i="1" dirty="0">
                <a:solidFill>
                  <a:srgbClr val="0070C0"/>
                </a:solidFill>
              </a:rPr>
              <a:t>, x</a:t>
            </a:r>
            <a:r>
              <a:rPr lang="en-US" altLang="en-US" sz="3200" baseline="-25000" dirty="0">
                <a:solidFill>
                  <a:srgbClr val="0070C0"/>
                </a:solidFill>
              </a:rPr>
              <a:t>3</a:t>
            </a:r>
            <a:r>
              <a:rPr lang="en-US" altLang="en-US" sz="3200" dirty="0">
                <a:solidFill>
                  <a:srgbClr val="0070C0"/>
                </a:solidFill>
              </a:rPr>
              <a:t>)</a:t>
            </a:r>
            <a:endParaRPr lang="en-GB" altLang="en-US" sz="3200" dirty="0">
              <a:solidFill>
                <a:srgbClr val="0070C0"/>
              </a:solidFill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82D49EE8-6DD3-B740-B7E8-83183E75B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793" y="1922011"/>
            <a:ext cx="16722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cut on </a:t>
            </a:r>
            <a:r>
              <a:rPr lang="en-US" altLang="en-US" i="1" dirty="0">
                <a:solidFill>
                  <a:srgbClr val="0070C0"/>
                </a:solidFill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</a:rPr>
              <a:t>3</a:t>
            </a:r>
            <a:endParaRPr lang="en-US" altLang="en-US" i="1" dirty="0">
              <a:solidFill>
                <a:srgbClr val="0070C0"/>
              </a:solidFill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54DFE3B8-E1DB-204E-84B6-700EEA3FA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25" y="4981575"/>
            <a:ext cx="11352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 dirty="0">
                <a:solidFill>
                  <a:srgbClr val="0070C0"/>
                </a:solidFill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</a:rPr>
              <a:t>3</a:t>
            </a:r>
            <a:r>
              <a:rPr lang="en-US" altLang="en-US" dirty="0">
                <a:solidFill>
                  <a:srgbClr val="0070C0"/>
                </a:solidFill>
              </a:rPr>
              <a:t> &lt; 0.5</a:t>
            </a: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1D61A281-26A3-0B48-94E9-EF6F6E38FB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6963" y="4824413"/>
            <a:ext cx="12891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 dirty="0">
                <a:solidFill>
                  <a:srgbClr val="0070C0"/>
                </a:solidFill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</a:rPr>
              <a:t>3</a:t>
            </a:r>
            <a:r>
              <a:rPr lang="en-US" altLang="en-US" dirty="0">
                <a:solidFill>
                  <a:srgbClr val="0070C0"/>
                </a:solidFill>
              </a:rPr>
              <a:t> &lt; 0.25</a:t>
            </a: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DBA8808C-FB3E-0444-BE39-4B02C8E683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3625" y="1927225"/>
            <a:ext cx="12891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 dirty="0">
                <a:solidFill>
                  <a:srgbClr val="0070C0"/>
                </a:solidFill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</a:rPr>
              <a:t>3</a:t>
            </a:r>
            <a:r>
              <a:rPr lang="en-US" altLang="en-US" dirty="0">
                <a:solidFill>
                  <a:srgbClr val="0070C0"/>
                </a:solidFill>
              </a:rPr>
              <a:t> &lt; 0.75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0DD468-D5FC-714A-8E4B-8EE295B6F85A}"/>
              </a:ext>
            </a:extLst>
          </p:cNvPr>
          <p:cNvSpPr txBox="1"/>
          <p:nvPr/>
        </p:nvSpPr>
        <p:spPr>
          <a:xfrm>
            <a:off x="6894513" y="3429640"/>
            <a:ext cx="38343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834DB0-3157-FD47-980E-DE6A0475BA70}"/>
              </a:ext>
            </a:extLst>
          </p:cNvPr>
          <p:cNvSpPr txBox="1"/>
          <p:nvPr/>
        </p:nvSpPr>
        <p:spPr>
          <a:xfrm>
            <a:off x="6860642" y="6140005"/>
            <a:ext cx="38343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139F7F1-1AED-2640-90EB-1A871684D4F7}"/>
              </a:ext>
            </a:extLst>
          </p:cNvPr>
          <p:cNvSpPr txBox="1"/>
          <p:nvPr/>
        </p:nvSpPr>
        <p:spPr>
          <a:xfrm>
            <a:off x="4033520" y="6105969"/>
            <a:ext cx="38343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927C55F-0A61-3441-AE46-A0E5B7730B2E}"/>
              </a:ext>
            </a:extLst>
          </p:cNvPr>
          <p:cNvSpPr txBox="1"/>
          <p:nvPr/>
        </p:nvSpPr>
        <p:spPr>
          <a:xfrm>
            <a:off x="4129542" y="3393222"/>
            <a:ext cx="38343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93E51F8-4D1B-5E4E-9452-3884A9A67F43}"/>
              </a:ext>
            </a:extLst>
          </p:cNvPr>
          <p:cNvSpPr txBox="1"/>
          <p:nvPr/>
        </p:nvSpPr>
        <p:spPr>
          <a:xfrm>
            <a:off x="1708201" y="1296143"/>
            <a:ext cx="38343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1856745-5D87-BD4F-98F9-ABAC4BDCDB45}"/>
              </a:ext>
            </a:extLst>
          </p:cNvPr>
          <p:cNvSpPr txBox="1"/>
          <p:nvPr/>
        </p:nvSpPr>
        <p:spPr>
          <a:xfrm>
            <a:off x="4452612" y="1289806"/>
            <a:ext cx="38343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A95C907-2164-4B4C-9B1A-E09DE430FAE6}"/>
              </a:ext>
            </a:extLst>
          </p:cNvPr>
          <p:cNvSpPr txBox="1"/>
          <p:nvPr/>
        </p:nvSpPr>
        <p:spPr>
          <a:xfrm>
            <a:off x="1666240" y="3966412"/>
            <a:ext cx="38343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68DBD8A-2D7C-6942-A0C8-29CA1DC13F4F}"/>
              </a:ext>
            </a:extLst>
          </p:cNvPr>
          <p:cNvSpPr txBox="1"/>
          <p:nvPr/>
        </p:nvSpPr>
        <p:spPr>
          <a:xfrm>
            <a:off x="4468495" y="3982829"/>
            <a:ext cx="38343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442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37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4560088-B179-844F-A194-36043BBA2B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25"/>
            <a:ext cx="9144000" cy="649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85F5F76B-6C68-F34A-A2ED-0C455C5552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050" y="1412875"/>
            <a:ext cx="5041900" cy="2087563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E3444422-21E8-A448-AD77-0751D8E0ADE6}"/>
              </a:ext>
            </a:extLst>
          </p:cNvPr>
          <p:cNvSpPr txBox="1">
            <a:spLocks noChangeArrowheads="1"/>
          </p:cNvSpPr>
          <p:nvPr/>
        </p:nvSpPr>
        <p:spPr bwMode="auto">
          <a:xfrm rot="19851609">
            <a:off x="2114550" y="1936750"/>
            <a:ext cx="53292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</a:rPr>
              <a:t>Find these on next homework assignment.</a:t>
            </a:r>
          </a:p>
          <a:p>
            <a:endParaRPr lang="en-US" altLang="en-US" dirty="0">
              <a:solidFill>
                <a:srgbClr val="0070C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22BB79-5E53-B747-9449-FA937CC0D1CC}"/>
              </a:ext>
            </a:extLst>
          </p:cNvPr>
          <p:cNvSpPr txBox="1"/>
          <p:nvPr/>
        </p:nvSpPr>
        <p:spPr>
          <a:xfrm>
            <a:off x="4016828" y="5920730"/>
            <a:ext cx="29848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07F0C4-07DC-5D45-B352-71C90DF0E286}"/>
              </a:ext>
            </a:extLst>
          </p:cNvPr>
          <p:cNvSpPr txBox="1"/>
          <p:nvPr/>
        </p:nvSpPr>
        <p:spPr>
          <a:xfrm>
            <a:off x="6668431" y="5894554"/>
            <a:ext cx="29848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18271776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38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05F0645-0AAD-7342-ACA4-3C539C6063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1175" y="163513"/>
            <a:ext cx="7708900" cy="701675"/>
          </a:xfrm>
        </p:spPr>
        <p:txBody>
          <a:bodyPr lIns="0" tIns="0" rIns="0" bIns="0"/>
          <a:lstStyle/>
          <a:p>
            <a:pPr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 sz="40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Particle i.d. in MiniBooNE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76467463-5B1A-024C-A714-2CC0FA47D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688" y="984250"/>
            <a:ext cx="3683000" cy="1259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Detector is a 12-m diameter tank of mineral oil exposed to a beam of neutrinos and viewed by 1520 photomultiplier tubes: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640E9C67-BBE1-C645-932A-533E80338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388" y="968375"/>
            <a:ext cx="1530350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780AF28B-28E3-D643-8636-4FA9A349E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388" y="2627313"/>
            <a:ext cx="1528762" cy="158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82D5B105-FBA1-904A-AE50-47714874A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388" y="4286250"/>
            <a:ext cx="153035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7A7F4B1D-B910-FA45-B628-FB62DCA0B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63" y="2800350"/>
            <a:ext cx="1493837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45CB2137-48F6-B742-8259-A55C6330D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75" y="1389063"/>
            <a:ext cx="1493838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>
            <a:extLst>
              <a:ext uri="{FF2B5EF4-FFF2-40B4-BE49-F238E27FC236}">
                <a16:creationId xmlns:a16="http://schemas.microsoft.com/office/drawing/2014/main" id="{832DDED1-8486-0A42-A5B5-6E6118D15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450" y="4354513"/>
            <a:ext cx="1624013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0">
            <a:extLst>
              <a:ext uri="{FF2B5EF4-FFF2-40B4-BE49-F238E27FC236}">
                <a16:creationId xmlns:a16="http://schemas.microsoft.com/office/drawing/2014/main" id="{EF0B38A3-1326-D842-8117-4A0143D16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6025" y="5938838"/>
            <a:ext cx="334486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160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H.J. Yang, MiniBooNE PID, DNP06</a:t>
            </a:r>
          </a:p>
        </p:txBody>
      </p:sp>
      <p:pic>
        <p:nvPicPr>
          <p:cNvPr id="14" name="Picture 11" descr="boone_tank">
            <a:extLst>
              <a:ext uri="{FF2B5EF4-FFF2-40B4-BE49-F238E27FC236}">
                <a16:creationId xmlns:a16="http://schemas.microsoft.com/office/drawing/2014/main" id="{0ACCDB12-EF4B-0449-8E98-1CC168582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2320925"/>
            <a:ext cx="215900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2">
            <a:extLst>
              <a:ext uri="{FF2B5EF4-FFF2-40B4-BE49-F238E27FC236}">
                <a16:creationId xmlns:a16="http://schemas.microsoft.com/office/drawing/2014/main" id="{BACAF5FE-39D4-9642-824E-A65938F95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" y="5106988"/>
            <a:ext cx="3684588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Search for </a:t>
            </a:r>
            <a:r>
              <a:rPr lang="el-GR" altLang="en-US" sz="22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ν</a:t>
            </a:r>
            <a:r>
              <a:rPr lang="el-GR" altLang="en-US" sz="2200" baseline="-33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el-GR" altLang="en-US" sz="2200" dirty="0">
                <a:solidFill>
                  <a:srgbClr val="0070C0"/>
                </a:solidFill>
                <a:cs typeface="Times New Roman" panose="02020603050405020304" pitchFamily="18" charset="0"/>
              </a:rPr>
              <a:t>ν</a:t>
            </a:r>
            <a:r>
              <a:rPr lang="en-GB" altLang="en-US" sz="2200" baseline="-33000" dirty="0">
                <a:solidFill>
                  <a:srgbClr val="0070C0"/>
                </a:solidFill>
                <a:cs typeface="Times New Roman" panose="02020603050405020304" pitchFamily="18" charset="0"/>
              </a:rPr>
              <a:t>e</a:t>
            </a: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oscillations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required particle i.d. using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 from the </a:t>
            </a:r>
            <a:r>
              <a:rPr lang="en-GB" altLang="en-US" sz="2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PMTs.</a:t>
            </a:r>
            <a:endParaRPr lang="en-GB" altLang="en-US" sz="22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5755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39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C03770B-1EC7-3047-A280-E519102B36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0688" y="266700"/>
            <a:ext cx="7708900" cy="701675"/>
          </a:xfrm>
        </p:spPr>
        <p:txBody>
          <a:bodyPr lIns="0" tIns="0" rIns="0" bIns="0"/>
          <a:lstStyle/>
          <a:p>
            <a:pPr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 sz="40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Decision trees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9FE1BDB7-503D-124A-8697-B77B68A03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0" y="1838325"/>
            <a:ext cx="3240088" cy="355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">
            <a:extLst>
              <a:ext uri="{FF2B5EF4-FFF2-40B4-BE49-F238E27FC236}">
                <a16:creationId xmlns:a16="http://schemas.microsoft.com/office/drawing/2014/main" id="{EEC6A4D6-3ABC-8E4A-AFD5-7390DC44A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213" y="1046163"/>
            <a:ext cx="8161337" cy="62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spcAft>
                <a:spcPts val="1300"/>
              </a:spcAft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 of all the input variables, find the one for which with a single “cut” (require e.g. </a:t>
            </a:r>
            <a:r>
              <a:rPr lang="en-GB" altLang="en-US" sz="22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GB" altLang="en-US" sz="2200" dirty="0">
                <a:solidFill>
                  <a:srgbClr val="0070C0"/>
                </a:solidFill>
                <a:cs typeface="Times New Roman" panose="02020603050405020304" pitchFamily="18" charset="0"/>
              </a:rPr>
              <a:t> &lt; </a:t>
            </a:r>
            <a:r>
              <a:rPr lang="en-GB" altLang="en-US" sz="22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GB" altLang="en-US" sz="22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c</a:t>
            </a: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gives best improvement in signal purity: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19972FF0-D308-2545-A64C-B29E153FD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9550" y="5548313"/>
            <a:ext cx="34290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18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 by MiniBooNE experiment,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18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Roe et al., NIM 543 (2005) 577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7B3C01DB-EC8D-8449-86A5-6491A65B8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988" y="3095625"/>
            <a:ext cx="4476750" cy="330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spcAft>
                <a:spcPts val="1300"/>
              </a:spcAft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</a:t>
            </a:r>
            <a:r>
              <a:rPr lang="en-GB" altLang="en-US" sz="22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w</a:t>
            </a:r>
            <a:r>
              <a:rPr lang="en-GB" altLang="en-US" sz="2200" i="1" baseline="-33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is the weight of the </a:t>
            </a:r>
            <a:r>
              <a:rPr lang="en-GB" altLang="en-US" sz="22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GB" altLang="en-US" sz="2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event.</a:t>
            </a:r>
          </a:p>
          <a:p>
            <a:pPr eaLnBrk="1">
              <a:lnSpc>
                <a:spcPct val="93000"/>
              </a:lnSpc>
              <a:spcAft>
                <a:spcPts val="1300"/>
              </a:spcAft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Resulting nodes classified as either signal/background.</a:t>
            </a:r>
          </a:p>
          <a:p>
            <a:pPr eaLnBrk="1">
              <a:lnSpc>
                <a:spcPct val="93000"/>
              </a:lnSpc>
              <a:spcAft>
                <a:spcPct val="40000"/>
              </a:spcAft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Iterate until stop criterion reached based on e.g. purity or minimum number of events in a node.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set of cuts defines the decision boundary.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4B57644-8DAA-A142-817F-DC596C1F5D46}"/>
              </a:ext>
            </a:extLst>
          </p:cNvPr>
          <p:cNvGrpSpPr/>
          <p:nvPr/>
        </p:nvGrpSpPr>
        <p:grpSpPr>
          <a:xfrm>
            <a:off x="1069748" y="1870075"/>
            <a:ext cx="3387725" cy="985838"/>
            <a:chOff x="1516063" y="1870075"/>
            <a:chExt cx="3387725" cy="985838"/>
          </a:xfrm>
        </p:grpSpPr>
        <p:pic>
          <p:nvPicPr>
            <p:cNvPr id="10" name="Picture 7">
              <a:extLst>
                <a:ext uri="{FF2B5EF4-FFF2-40B4-BE49-F238E27FC236}">
                  <a16:creationId xmlns:a16="http://schemas.microsoft.com/office/drawing/2014/main" id="{DAB17828-FB2C-B64B-8304-0862428429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6063" y="1870075"/>
              <a:ext cx="3387725" cy="985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4A24368-9AAA-DB48-9A56-4943DABAD0ED}"/>
                </a:ext>
              </a:extLst>
            </p:cNvPr>
            <p:cNvSpPr txBox="1"/>
            <p:nvPr/>
          </p:nvSpPr>
          <p:spPr>
            <a:xfrm>
              <a:off x="1561378" y="2089799"/>
              <a:ext cx="34657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501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15AA73E7-3507-E447-A0DC-87C20FBAF9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49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95438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40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11DEDE6-A915-404E-A662-90E758B3D3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1613" y="298450"/>
            <a:ext cx="8351837" cy="701675"/>
          </a:xfrm>
        </p:spPr>
        <p:txBody>
          <a:bodyPr lIns="0" tIns="0" rIns="0" bIns="0"/>
          <a:lstStyle/>
          <a:p>
            <a:pPr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 sz="40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Finding the best single cut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207B1650-DE1B-1347-ACAD-0BE2B2791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1136650"/>
            <a:ext cx="7845425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spcAft>
                <a:spcPts val="1300"/>
              </a:spcAft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level of separation within a node can, e.g., be quantified by the </a:t>
            </a:r>
            <a:r>
              <a:rPr lang="en-GB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Gini coefficient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calculated from the (s or b) purity 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as: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742CD48-129C-FC41-9D54-13E5CECAF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050" y="1989138"/>
            <a:ext cx="20320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1">
            <a:extLst>
              <a:ext uri="{FF2B5EF4-FFF2-40B4-BE49-F238E27FC236}">
                <a16:creationId xmlns:a16="http://schemas.microsoft.com/office/drawing/2014/main" id="{ED12B858-1B08-6D4C-B56B-61408FE3C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13" y="3648533"/>
            <a:ext cx="786574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 cut that splits a set of events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into subsets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one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quantify the improvement in separation by the change in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weighted Gini coefficients: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8B9E7DBE-D77A-EE4C-81E1-2947AB3D8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5081368"/>
            <a:ext cx="434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4">
            <a:extLst>
              <a:ext uri="{FF2B5EF4-FFF2-40B4-BE49-F238E27FC236}">
                <a16:creationId xmlns:a16="http://schemas.microsoft.com/office/drawing/2014/main" id="{79AA1546-CEE5-4A44-B823-820FED8C9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0475" y="5097243"/>
            <a:ext cx="17933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where, e.g.,  </a:t>
            </a: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00E420FA-2EEA-CA43-A318-75F8425DC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13" y="5035331"/>
            <a:ext cx="192087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6">
            <a:extLst>
              <a:ext uri="{FF2B5EF4-FFF2-40B4-BE49-F238E27FC236}">
                <a16:creationId xmlns:a16="http://schemas.microsoft.com/office/drawing/2014/main" id="{2959DA94-5985-9449-860E-03DE5FC66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915485"/>
            <a:ext cx="50483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Choose e.g. the cut to the maximize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Δ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BC4342-31AF-5B43-9333-E0551A5BC3B1}"/>
              </a:ext>
            </a:extLst>
          </p:cNvPr>
          <p:cNvSpPr txBox="1"/>
          <p:nvPr/>
        </p:nvSpPr>
        <p:spPr>
          <a:xfrm>
            <a:off x="446314" y="2569029"/>
            <a:ext cx="58963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gives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0, </a:t>
            </a:r>
          </a:p>
          <a:p>
            <a:pPr algn="l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1/2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gives max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1/4.</a:t>
            </a:r>
          </a:p>
        </p:txBody>
      </p:sp>
    </p:spTree>
    <p:extLst>
      <p:ext uri="{BB962C8B-B14F-4D97-AF65-F5344CB8AC3E}">
        <p14:creationId xmlns:p14="http://schemas.microsoft.com/office/powerpoint/2010/main" val="40025614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41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F93926-D6F4-3C4F-ABD2-C4F1E26AE5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7013" y="300038"/>
            <a:ext cx="8470900" cy="700087"/>
          </a:xfrm>
          <a:noFill/>
        </p:spPr>
        <p:txBody>
          <a:bodyPr lIns="0" tIns="0" rIns="0" bIns="0"/>
          <a:lstStyle/>
          <a:p>
            <a:pPr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40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Decision trees (2)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2110A66E-BF4D-584E-AE72-CEB63E910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133475"/>
            <a:ext cx="8497887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terminal nodes (leaves) are classified a signal or background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depending on majority vote (or e.g. signal fraction greater than a</a:t>
            </a:r>
          </a:p>
          <a:p>
            <a:pPr>
              <a:spcAft>
                <a:spcPts val="1200"/>
              </a:spcAft>
            </a:pP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specified threshold).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classifies every point in input-variable space as either signal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background, a decision tree classifier, with discriminant function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7A41D34F-D327-6A42-976B-19709C147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8150" y="3476625"/>
            <a:ext cx="53167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) = 1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</a:t>
            </a:r>
            <a:r>
              <a:rPr lang="en-US" altLang="en-US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signal region, </a:t>
            </a:r>
            <a:r>
              <a:rPr lang="en-US" altLang="en-US" dirty="0">
                <a:solidFill>
                  <a:schemeClr val="tx1"/>
                </a:solidFill>
                <a:latin typeface="Symbol" pitchFamily="2" charset="2"/>
                <a:cs typeface="Calibri" panose="020F0502020204030204" pitchFamily="34" charset="0"/>
              </a:rPr>
              <a:t>-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otherwise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81FA889D-2DF5-7243-9AF3-8CB8501F3F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" y="4157663"/>
            <a:ext cx="8912679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Decision trees tend to be very sensitive to statistical fluctuations in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training sample.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Ensemble methods such as boosting can be used to reduce these fluctuations.</a:t>
            </a:r>
          </a:p>
        </p:txBody>
      </p:sp>
    </p:spTree>
    <p:extLst>
      <p:ext uri="{BB962C8B-B14F-4D97-AF65-F5344CB8AC3E}">
        <p14:creationId xmlns:p14="http://schemas.microsoft.com/office/powerpoint/2010/main" val="30070799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42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A5ED19B-940F-1B4F-818E-92B2890D92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7013" y="64180"/>
            <a:ext cx="8470900" cy="700087"/>
          </a:xfrm>
          <a:noFill/>
        </p:spPr>
        <p:txBody>
          <a:bodyPr lIns="0" tIns="0" rIns="0" bIns="0"/>
          <a:lstStyle/>
          <a:p>
            <a:pPr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36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Boosting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FD1043-E384-AC40-A2F4-339FFF5BA7C3}"/>
              </a:ext>
            </a:extLst>
          </p:cNvPr>
          <p:cNvSpPr txBox="1"/>
          <p:nvPr/>
        </p:nvSpPr>
        <p:spPr>
          <a:xfrm>
            <a:off x="467292" y="533397"/>
            <a:ext cx="84709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Boosting is a general method for creating a set of classifiers that can be combined to achieve a new one that is better than any individual one (an example of ”ensemble learning”).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applied to decision trees but can be applied to any classifier.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have a training sample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consisting of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events with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B9C91968-B75E-A941-91A9-A649E5FDD5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933" y="2804201"/>
            <a:ext cx="5817618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en-US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,...,</a:t>
            </a:r>
            <a:r>
              <a:rPr lang="en-US" altLang="en-US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               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 data vectors</a:t>
            </a:r>
          </a:p>
          <a:p>
            <a:pPr>
              <a:spcAft>
                <a:spcPts val="600"/>
              </a:spcAft>
            </a:pP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,...,</a:t>
            </a:r>
            <a:r>
              <a:rPr lang="en-US" altLang="en-US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i="1" baseline="-25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               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true class labels (+1 or -1)</a:t>
            </a:r>
          </a:p>
          <a:p>
            <a:pPr>
              <a:spcAft>
                <a:spcPts val="600"/>
              </a:spcAft>
            </a:pP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w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,...,</a:t>
            </a:r>
            <a:r>
              <a:rPr lang="en-US" altLang="en-US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w</a:t>
            </a:r>
            <a:r>
              <a:rPr lang="en-US" altLang="en-US" i="1" baseline="-25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          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 weights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D270D4-5244-634C-82D9-E2D9719A45C6}"/>
              </a:ext>
            </a:extLst>
          </p:cNvPr>
          <p:cNvSpPr txBox="1"/>
          <p:nvPr/>
        </p:nvSpPr>
        <p:spPr>
          <a:xfrm>
            <a:off x="457200" y="4256309"/>
            <a:ext cx="827829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Define a rule to create from this an ensemble of training samples</a:t>
            </a:r>
          </a:p>
          <a:p>
            <a:pPr>
              <a:spcAft>
                <a:spcPts val="1200"/>
              </a:spcAft>
            </a:pP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,..., derive a classifier from each and average them.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Trick is to create modifications in the training samples to give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classifiers with smaller error rates than the preceding ones.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successful example is </a:t>
            </a:r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AdaBoost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(Freund and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Schapire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1997).</a:t>
            </a:r>
          </a:p>
        </p:txBody>
      </p:sp>
    </p:spTree>
    <p:extLst>
      <p:ext uri="{BB962C8B-B14F-4D97-AF65-F5344CB8AC3E}">
        <p14:creationId xmlns:p14="http://schemas.microsoft.com/office/powerpoint/2010/main" val="25474527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43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227AA0-D943-114B-8426-F406ED6D38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7013" y="96838"/>
            <a:ext cx="8470900" cy="700087"/>
          </a:xfrm>
          <a:noFill/>
        </p:spPr>
        <p:txBody>
          <a:bodyPr lIns="0" tIns="0" rIns="0" bIns="0"/>
          <a:lstStyle/>
          <a:p>
            <a:pPr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40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AdaBoost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1EBA36B3-99AA-9F48-A9E3-7C5C4D082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50" y="701673"/>
            <a:ext cx="6983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 initialize the training sample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using the original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B0342613-7B87-8443-89AE-EFC1D6F13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938" y="1227136"/>
            <a:ext cx="5817618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en-US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,...,</a:t>
            </a:r>
            <a:r>
              <a:rPr lang="en-US" altLang="en-US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                 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 data vectors</a:t>
            </a:r>
          </a:p>
          <a:p>
            <a:pPr>
              <a:spcAft>
                <a:spcPts val="600"/>
              </a:spcAft>
            </a:pP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,...,</a:t>
            </a:r>
            <a:r>
              <a:rPr lang="en-US" altLang="en-US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i="1" baseline="-25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                 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true class labels (+1 or -1)</a:t>
            </a:r>
          </a:p>
          <a:p>
            <a:pPr>
              <a:spcAft>
                <a:spcPts val="600"/>
              </a:spcAft>
            </a:pP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w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baseline="30000" dirty="0">
                <a:solidFill>
                  <a:schemeClr val="tx1"/>
                </a:solidFill>
                <a:cs typeface="Times New Roman" panose="02020603050405020304" pitchFamily="18" charset="0"/>
              </a:rPr>
              <a:t>(1)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,...,</a:t>
            </a:r>
            <a:r>
              <a:rPr lang="en-US" altLang="en-US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w</a:t>
            </a:r>
            <a:r>
              <a:rPr lang="en-US" altLang="en-US" i="1" baseline="-25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baseline="30000" dirty="0">
                <a:solidFill>
                  <a:schemeClr val="tx1"/>
                </a:solidFill>
                <a:cs typeface="Times New Roman" panose="02020603050405020304" pitchFamily="18" charset="0"/>
              </a:rPr>
              <a:t>(1)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         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 weights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A18B0E52-CA29-BB4D-9A6F-C38EBF67F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3" y="2616198"/>
            <a:ext cx="62558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the weights equal and normalized such that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F64BC0A6-3937-A542-8745-5936AE626D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100" y="3128961"/>
            <a:ext cx="18034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id="{262D645D-77B6-F545-AA45-D0F8A7A40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224336"/>
            <a:ext cx="82823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Then train the classifier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(e.g., a decision tree) with a method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uses the event weights.  Recall for an event at point  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CF0D53B4-E3D5-6D48-9E59-A6B9292D2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122861"/>
            <a:ext cx="79944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) = +1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altLang="en-US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signal region, </a:t>
            </a:r>
            <a:r>
              <a:rPr lang="en-US" altLang="en-US" dirty="0">
                <a:solidFill>
                  <a:schemeClr val="tx1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background region          </a:t>
            </a:r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4B11AC20-939F-C846-AE7E-2702805D4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538" y="5681661"/>
            <a:ext cx="73787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will define an iterative procedure that gives a series of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classifiers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,...</a:t>
            </a:r>
          </a:p>
        </p:txBody>
      </p:sp>
    </p:spTree>
    <p:extLst>
      <p:ext uri="{BB962C8B-B14F-4D97-AF65-F5344CB8AC3E}">
        <p14:creationId xmlns:p14="http://schemas.microsoft.com/office/powerpoint/2010/main" val="26553426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44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5CAB3A-E292-2F4C-A8C4-765385D10E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7013" y="180975"/>
            <a:ext cx="8470900" cy="700088"/>
          </a:xfrm>
          <a:noFill/>
        </p:spPr>
        <p:txBody>
          <a:bodyPr lIns="0" tIns="0" rIns="0" bIns="0"/>
          <a:lstStyle/>
          <a:p>
            <a:pPr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40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Error rate of the </a:t>
            </a:r>
            <a:r>
              <a:rPr lang="en-GB" altLang="en-US" sz="40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k</a:t>
            </a:r>
            <a:r>
              <a:rPr lang="en-GB" altLang="en-US" sz="40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th classifier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96E37C04-59BC-6249-937F-04F4C57E1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50" y="963613"/>
            <a:ext cx="69326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the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 iteration the classifier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has an error rate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D320C3-B2F3-AC49-AF95-7DF04703D2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438" y="1473200"/>
            <a:ext cx="40767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D3C8905-773C-8040-887B-5F8A3D50B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338" y="2506663"/>
            <a:ext cx="61880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= 1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true and is zero otherwise.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D8CC0C-F53B-F34D-A732-535FEED5D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3" y="3217863"/>
            <a:ext cx="79155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Next assign a score to the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 classifier based on its error rate,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C7D748-ACC1-C645-A11E-CEB8FC67E8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438" y="3944938"/>
            <a:ext cx="23622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14845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45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336E69-5429-524B-8874-BF03CC8ED2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7013" y="180975"/>
            <a:ext cx="8470900" cy="700088"/>
          </a:xfrm>
          <a:noFill/>
        </p:spPr>
        <p:txBody>
          <a:bodyPr lIns="0" tIns="0" rIns="0" bIns="0"/>
          <a:lstStyle/>
          <a:p>
            <a:pPr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40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Updating the event weights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B5758E6A-5E32-5043-9AB5-1DF2E0FC6F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946150"/>
            <a:ext cx="81514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classifier at each iterative step is found from an updated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training sample, in which the weight of event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modified from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step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+1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according to</a:t>
            </a: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E87B638F-006D-AF4E-AD55-3A518A50BB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313" y="2157413"/>
            <a:ext cx="37211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9A0F0558-78D1-8047-8CB4-5EE4D2BB0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3246438"/>
            <a:ext cx="8307388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Here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Z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a normalization factor defined such that the sum of the weights over all events is equal to one.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is, the weight for event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increased in the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+1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training sample if it was classified incorrectly in step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Idea is that next time around the classifier should pay more 	attention to this event and try to get it right.</a:t>
            </a:r>
          </a:p>
        </p:txBody>
      </p:sp>
    </p:spTree>
    <p:extLst>
      <p:ext uri="{BB962C8B-B14F-4D97-AF65-F5344CB8AC3E}">
        <p14:creationId xmlns:p14="http://schemas.microsoft.com/office/powerpoint/2010/main" val="15994503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46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94C2CD-B904-6746-9A75-07D3AA15C8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7013" y="180975"/>
            <a:ext cx="8470900" cy="700088"/>
          </a:xfrm>
          <a:noFill/>
        </p:spPr>
        <p:txBody>
          <a:bodyPr lIns="0" tIns="0" rIns="0" bIns="0"/>
          <a:lstStyle/>
          <a:p>
            <a:pPr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40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Defining the decision function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D78E6618-066F-424E-BBE4-D711FB46F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4" y="946150"/>
            <a:ext cx="812595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After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boosting iterations, the final decision function is defined as a weighted linear combination of the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77448A3D-6EF7-404A-B398-DDAEB152D9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238" y="1847850"/>
            <a:ext cx="27559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792CE47B-A9EA-714E-A93F-617ACA03AF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00" y="2981325"/>
            <a:ext cx="83052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can show that the error rate on the training data of the final 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classifier satisfies the bound</a:t>
            </a: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811FE8AF-937B-FF49-B666-F16935F6D4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638" y="3870325"/>
            <a:ext cx="30988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7">
            <a:extLst>
              <a:ext uri="{FF2B5EF4-FFF2-40B4-BE49-F238E27FC236}">
                <a16:creationId xmlns:a16="http://schemas.microsoft.com/office/drawing/2014/main" id="{72561B09-0036-3C49-B31D-6AF324DC2A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" y="5045075"/>
            <a:ext cx="835619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 as long as the </a:t>
            </a:r>
            <a:r>
              <a:rPr lang="el-GR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ε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&lt; ½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(better than random guessing), with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enough boosting iterations every event in the training sample will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classified correctly.</a:t>
            </a:r>
          </a:p>
        </p:txBody>
      </p:sp>
    </p:spTree>
    <p:extLst>
      <p:ext uri="{BB962C8B-B14F-4D97-AF65-F5344CB8AC3E}">
        <p14:creationId xmlns:p14="http://schemas.microsoft.com/office/powerpoint/2010/main" val="39594360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47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4BC29BB9-54BF-3B46-99DB-8D8686B383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50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18094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48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9476073-1085-A64A-8517-C0B2E51D07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0688" y="271463"/>
            <a:ext cx="7708900" cy="701675"/>
          </a:xfrm>
        </p:spPr>
        <p:txBody>
          <a:bodyPr lIns="0" tIns="0" rIns="0" bIns="0"/>
          <a:lstStyle/>
          <a:p>
            <a:pPr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 sz="4000">
                <a:solidFill>
                  <a:srgbClr val="0070C0"/>
                </a:solidFill>
                <a:ea typeface="ＭＳ Ｐゴシック" panose="020B0600070205080204" pitchFamily="34" charset="-128"/>
              </a:rPr>
              <a:t>Monitoring overtraining</a:t>
            </a:r>
            <a:r>
              <a:rPr lang="en-GB" altLang="en-US">
                <a:solidFill>
                  <a:srgbClr val="0070C0"/>
                </a:solidFill>
                <a:ea typeface="ＭＳ Ｐゴシック" panose="020B0600070205080204" pitchFamily="34" charset="-128"/>
              </a:rPr>
              <a:t> 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83E2E87C-D181-C24D-ADB7-B16541CB4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575" y="1123950"/>
            <a:ext cx="5313363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">
            <a:extLst>
              <a:ext uri="{FF2B5EF4-FFF2-40B4-BE49-F238E27FC236}">
                <a16:creationId xmlns:a16="http://schemas.microsoft.com/office/drawing/2014/main" id="{A6B7C382-CA6C-0E4D-B13F-2175395A6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546" y="1566409"/>
            <a:ext cx="2270686" cy="1709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8675"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28675"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28675"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28675"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28675"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</a:t>
            </a:r>
            <a:r>
              <a:rPr lang="en-GB" altLang="en-US" sz="2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MiniBooNE</a:t>
            </a:r>
            <a:endParaRPr lang="en-GB" altLang="en-US" sz="22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>
              <a:lnSpc>
                <a:spcPct val="93000"/>
              </a:lnSpc>
              <a:spcAft>
                <a:spcPct val="40000"/>
              </a:spcAft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example: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Performance stable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after a few hundred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trees.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9C71D87-785B-2C43-B1CF-DF930724E25B}"/>
              </a:ext>
            </a:extLst>
          </p:cNvPr>
          <p:cNvSpPr/>
          <p:nvPr/>
        </p:nvSpPr>
        <p:spPr>
          <a:xfrm>
            <a:off x="2800232" y="5921829"/>
            <a:ext cx="5462706" cy="3440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F7958D-E3D1-BF48-AA51-5ED8E5820CC6}"/>
              </a:ext>
            </a:extLst>
          </p:cNvPr>
          <p:cNvSpPr txBox="1"/>
          <p:nvPr/>
        </p:nvSpPr>
        <p:spPr>
          <a:xfrm>
            <a:off x="4572000" y="5804198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16A67F-6FFC-9243-81E3-597DB96A8504}"/>
              </a:ext>
            </a:extLst>
          </p:cNvPr>
          <p:cNvSpPr txBox="1"/>
          <p:nvPr/>
        </p:nvSpPr>
        <p:spPr>
          <a:xfrm>
            <a:off x="7108372" y="5771539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30273256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49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9476073-1085-A64A-8517-C0B2E51D07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0688" y="271463"/>
            <a:ext cx="7708900" cy="701675"/>
          </a:xfrm>
        </p:spPr>
        <p:txBody>
          <a:bodyPr lIns="0" tIns="0" rIns="0" bIns="0"/>
          <a:lstStyle/>
          <a:p>
            <a:pPr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 sz="40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Ensemble methods</a:t>
            </a:r>
            <a:endParaRPr lang="en-GB" altLang="en-US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E0ACDA-DE8E-034F-91CC-D289112554BE}"/>
              </a:ext>
            </a:extLst>
          </p:cNvPr>
          <p:cNvSpPr txBox="1"/>
          <p:nvPr/>
        </p:nvSpPr>
        <p:spPr>
          <a:xfrm>
            <a:off x="431574" y="979713"/>
            <a:ext cx="846205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Boosting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an example of “ensemble learning”; the original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training sample is “boosted” into an ensemble of samples.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 related methods include: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Bagging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(bootstrap aggregating) :  the training samples are created by sampling events randomly from the original sample with replacement.  In a given sample, an event might occur zero, one or multiple times.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Random forest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a type of bagging where features are randomly dropped.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in Ch. 8 of </a:t>
            </a:r>
            <a:r>
              <a:rPr lang="en-GB" sz="2400" i="1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 Introduction to Statistical Learning with Applications in R</a:t>
            </a:r>
            <a:r>
              <a:rPr lang="en-GB" sz="2400" i="1" dirty="0">
                <a:solidFill>
                  <a:srgbClr val="0070C0"/>
                </a:solidFill>
              </a:rPr>
              <a:t> 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</a:t>
            </a:r>
            <a:r>
              <a:rPr lang="en-GB" sz="2400" dirty="0">
                <a:solidFill>
                  <a:srgbClr val="0070C0"/>
                </a:solidFill>
              </a:rPr>
              <a:t>James, Witten, Hastie and </a:t>
            </a:r>
            <a:r>
              <a:rPr lang="en-GB" sz="2400" dirty="0" err="1">
                <a:solidFill>
                  <a:srgbClr val="0070C0"/>
                </a:solidFill>
              </a:rPr>
              <a:t>Tibshirani</a:t>
            </a:r>
            <a:r>
              <a:rPr lang="en-GB" sz="2400" dirty="0">
                <a:solidFill>
                  <a:srgbClr val="0070C0"/>
                </a:solidFill>
              </a:rPr>
              <a:t>; see also </a:t>
            </a:r>
          </a:p>
          <a:p>
            <a:r>
              <a:rPr lang="en-GB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videos by Hastie and </a:t>
            </a:r>
            <a:r>
              <a:rPr lang="en-GB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Tibshirani</a:t>
            </a:r>
            <a:r>
              <a:rPr lang="en-GB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FE0D69-7013-6D4C-9C16-DDDED25FFC86}"/>
              </a:ext>
            </a:extLst>
          </p:cNvPr>
          <p:cNvSpPr txBox="1"/>
          <p:nvPr/>
        </p:nvSpPr>
        <p:spPr>
          <a:xfrm>
            <a:off x="419102" y="6085114"/>
            <a:ext cx="8501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sz="1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www.r-bloggers.com</a:t>
            </a:r>
            <a:r>
              <a:rPr lang="en-US" sz="1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/2014/09/in-depth-introduction-to-machine-learning-in-15-hours-of-expert-videos/</a:t>
            </a:r>
          </a:p>
        </p:txBody>
      </p:sp>
    </p:spTree>
    <p:extLst>
      <p:ext uri="{BB962C8B-B14F-4D97-AF65-F5344CB8AC3E}">
        <p14:creationId xmlns:p14="http://schemas.microsoft.com/office/powerpoint/2010/main" val="3865214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5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FFAC9DFD-5922-F848-B3B5-DE80340EE6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9144000" cy="651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55817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50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64F4D12-AA8F-CE40-9676-98C16D142D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0688" y="115888"/>
            <a:ext cx="7708900" cy="701675"/>
          </a:xfrm>
        </p:spPr>
        <p:txBody>
          <a:bodyPr lIns="0" tIns="0" rIns="0" bIns="0"/>
          <a:lstStyle/>
          <a:p>
            <a:pPr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Extra slides</a:t>
            </a:r>
          </a:p>
        </p:txBody>
      </p:sp>
    </p:spTree>
    <p:extLst>
      <p:ext uri="{BB962C8B-B14F-4D97-AF65-F5344CB8AC3E}">
        <p14:creationId xmlns:p14="http://schemas.microsoft.com/office/powerpoint/2010/main" val="32664874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51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9B90D7BA-8AAF-914E-B778-5AC8243AC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490" y="264279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Network training</a:t>
            </a:r>
            <a:endParaRPr lang="en-GB" altLang="en-US" sz="32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1BCFD4-454D-E146-A5D0-FDEEFB137416}"/>
              </a:ext>
            </a:extLst>
          </p:cNvPr>
          <p:cNvSpPr txBox="1"/>
          <p:nvPr/>
        </p:nvSpPr>
        <p:spPr>
          <a:xfrm>
            <a:off x="598715" y="968829"/>
            <a:ext cx="74129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each of the training events we have the feature vector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true event type (class label):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DDF671-01D7-414E-B066-1868685FDC94}"/>
              </a:ext>
            </a:extLst>
          </p:cNvPr>
          <p:cNvSpPr txBox="1"/>
          <p:nvPr/>
        </p:nvSpPr>
        <p:spPr>
          <a:xfrm>
            <a:off x="1600200" y="1992086"/>
            <a:ext cx="4772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= 0,1, 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0,...,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1D74EE-D1F6-8545-9DFC-2C0FADFF70BF}"/>
              </a:ext>
            </a:extLst>
          </p:cNvPr>
          <p:cNvSpPr txBox="1"/>
          <p:nvPr/>
        </p:nvSpPr>
        <p:spPr>
          <a:xfrm>
            <a:off x="576943" y="2710543"/>
            <a:ext cx="8081058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have a functional form for the decision function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depends on a vector of weights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the training data to determine the weights by minimizing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“loss function”.  Various possibilities, e.g.,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4E082C6-09CC-3E46-AAC0-FB7A82822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614" y="4478564"/>
            <a:ext cx="3378200" cy="9271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CBC98F0-EC2D-F648-9BED-E6BFB7ED4460}"/>
              </a:ext>
            </a:extLst>
          </p:cNvPr>
          <p:cNvSpPr txBox="1"/>
          <p:nvPr/>
        </p:nvSpPr>
        <p:spPr>
          <a:xfrm>
            <a:off x="5769429" y="4724399"/>
            <a:ext cx="3022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quadratic loss function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ECD21C-D7ED-9B4C-AE90-9C8FF0160FBC}"/>
              </a:ext>
            </a:extLst>
          </p:cNvPr>
          <p:cNvSpPr txBox="1"/>
          <p:nvPr/>
        </p:nvSpPr>
        <p:spPr>
          <a:xfrm>
            <a:off x="7674429" y="5529943"/>
            <a:ext cx="11644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cross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entropy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448DF39-FE82-754D-B9DF-C72767CC49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65" y="5481865"/>
            <a:ext cx="66929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37420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52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2F6AD74-1892-424C-B979-0E893E8229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0688" y="115888"/>
            <a:ext cx="7708900" cy="701675"/>
          </a:xfrm>
        </p:spPr>
        <p:txBody>
          <a:bodyPr lIns="0" tIns="0" rIns="0" bIns="0"/>
          <a:lstStyle/>
          <a:p>
            <a:pPr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 sz="36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 simple example (2D)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E750A574-7669-0549-8F58-A7B31A32CD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663" y="5891213"/>
            <a:ext cx="23622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9">
            <a:extLst>
              <a:ext uri="{FF2B5EF4-FFF2-40B4-BE49-F238E27FC236}">
                <a16:creationId xmlns:a16="http://schemas.microsoft.com/office/drawing/2014/main" id="{7DD6A8ED-BB80-514C-BAAE-7B89A2F44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8" y="746125"/>
            <a:ext cx="8278812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two variables,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and suppose we have formulas for the joint pdfs for both signal (s) and background (b) events (in real problems the formulas are usually </a:t>
            </a:r>
            <a:r>
              <a:rPr lang="en-US" alt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notavailable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en-US" altLang="en-US"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~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Gaussian, different means for s/b,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Gaussians have same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which depends on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l-GR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~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exponential, same for both s and b,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=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 f</a:t>
            </a:r>
            <a:r>
              <a:rPr lang="en-US" altLang="en-US" sz="8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):</a:t>
            </a:r>
          </a:p>
        </p:txBody>
      </p:sp>
      <p:pic>
        <p:nvPicPr>
          <p:cNvPr id="8" name="Picture 13">
            <a:extLst>
              <a:ext uri="{FF2B5EF4-FFF2-40B4-BE49-F238E27FC236}">
                <a16:creationId xmlns:a16="http://schemas.microsoft.com/office/drawing/2014/main" id="{147AC708-3CBB-F548-8853-F6FF52314C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3781425"/>
            <a:ext cx="66294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>
            <a:extLst>
              <a:ext uri="{FF2B5EF4-FFF2-40B4-BE49-F238E27FC236}">
                <a16:creationId xmlns:a16="http://schemas.microsoft.com/office/drawing/2014/main" id="{CD93837A-0170-D443-B8BE-647678306C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850" y="4800600"/>
            <a:ext cx="66929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0">
            <a:extLst>
              <a:ext uri="{FF2B5EF4-FFF2-40B4-BE49-F238E27FC236}">
                <a16:creationId xmlns:a16="http://schemas.microsoft.com/office/drawing/2014/main" id="{25ABBD7D-3948-2348-8A96-2483CB481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" y="3662363"/>
            <a:ext cx="7505700" cy="2817812"/>
          </a:xfrm>
          <a:prstGeom prst="rect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9228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53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BE4EDF2-5BD5-E147-8041-D554F5FF5B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1975" y="74613"/>
            <a:ext cx="7708900" cy="630237"/>
          </a:xfrm>
        </p:spPr>
        <p:txBody>
          <a:bodyPr lIns="0" tIns="0" rIns="0" bIns="0"/>
          <a:lstStyle/>
          <a:p>
            <a:pPr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Joint and marginal distributions of </a:t>
            </a:r>
            <a:r>
              <a:rPr lang="en-GB" altLang="en-US" sz="36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x</a:t>
            </a:r>
            <a:r>
              <a:rPr lang="en-GB" altLang="en-US" sz="360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1</a:t>
            </a:r>
            <a:r>
              <a:rPr lang="en-GB" alt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, </a:t>
            </a:r>
            <a:r>
              <a:rPr lang="en-GB" altLang="en-US" sz="36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x</a:t>
            </a:r>
            <a:r>
              <a:rPr lang="en-GB" altLang="en-US" sz="360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2</a:t>
            </a:r>
            <a:endParaRPr lang="en-GB" altLang="en-US" sz="3600" dirty="0">
              <a:solidFill>
                <a:srgbClr val="0070C0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F2DA491F-F98C-CC4F-A007-596F9AB87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" y="765175"/>
            <a:ext cx="304800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9D9B6FCC-D628-D442-9689-CBE0930B6A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00" y="787400"/>
            <a:ext cx="305276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4">
            <a:extLst>
              <a:ext uri="{FF2B5EF4-FFF2-40B4-BE49-F238E27FC236}">
                <a16:creationId xmlns:a16="http://schemas.microsoft.com/office/drawing/2014/main" id="{20948065-626A-E140-A72D-D6530B376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1238250"/>
            <a:ext cx="11588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>
                <a:solidFill>
                  <a:srgbClr val="0070C0"/>
                </a:solidFill>
              </a:rPr>
              <a:t>background</a:t>
            </a: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22BE3944-C582-444C-9C45-DFA8B79AD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4975" y="1736725"/>
            <a:ext cx="6746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>
                <a:solidFill>
                  <a:srgbClr val="0070C0"/>
                </a:solidFill>
              </a:rPr>
              <a:t>signal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1C8BA5A-30D7-BB48-AEE4-741443952FD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865313" y="1693863"/>
            <a:ext cx="266700" cy="392112"/>
          </a:xfrm>
          <a:prstGeom prst="straightConnector1">
            <a:avLst/>
          </a:prstGeom>
          <a:noFill/>
          <a:ln w="2857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Arrow Connector 15">
            <a:extLst>
              <a:ext uri="{FF2B5EF4-FFF2-40B4-BE49-F238E27FC236}">
                <a16:creationId xmlns:a16="http://schemas.microsoft.com/office/drawing/2014/main" id="{5C81178B-726A-A64B-9041-00D097BF96A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947988" y="2128838"/>
            <a:ext cx="293687" cy="349250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Box 14">
            <a:extLst>
              <a:ext uri="{FF2B5EF4-FFF2-40B4-BE49-F238E27FC236}">
                <a16:creationId xmlns:a16="http://schemas.microsoft.com/office/drawing/2014/main" id="{028CCEC7-548E-5847-A175-ABF8AB897E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8513" y="4249738"/>
            <a:ext cx="4081245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same for s, b.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does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help discriminate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between the two event types?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40C942C6-754A-8F4D-ACA5-3103EA9D26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3665538"/>
            <a:ext cx="3090862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554546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54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5CF1ED9-29EA-5947-9194-4AA90D3E5F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1975" y="194359"/>
            <a:ext cx="7708900" cy="701675"/>
          </a:xfrm>
        </p:spPr>
        <p:txBody>
          <a:bodyPr lIns="0" tIns="0" rIns="0" bIns="0"/>
          <a:lstStyle/>
          <a:p>
            <a:pPr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 sz="36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Likelihood ratio for 2D example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6AE32BA3-9B65-EE47-BE92-B7203744E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313" y="1003300"/>
            <a:ext cx="7950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Neyman-Pearson lemma says best critical region is determined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the likelihood ratio: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711DB1-ED08-4546-9177-688087269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363" y="2097088"/>
            <a:ext cx="30861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62173A-E94D-1946-81DF-742E2FBFD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324225"/>
            <a:ext cx="73898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Equivalently we can use any monotonic function of this as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test statistic, e.g.,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0DB34C-12B1-6449-9DF7-9BE9BEF40F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900" y="4386263"/>
            <a:ext cx="43561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5D2B43DA-7F13-6A4E-AE2E-5DD96FC36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" y="5487988"/>
            <a:ext cx="82089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Boundary of optimal critical region will be curve of constant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ln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and this depends on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5641636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55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0988C39-DB77-3F4F-AA88-3210217284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0688" y="357188"/>
            <a:ext cx="7708900" cy="701675"/>
          </a:xfrm>
        </p:spPr>
        <p:txBody>
          <a:bodyPr lIns="0" tIns="0" rIns="0" bIns="0"/>
          <a:lstStyle/>
          <a:p>
            <a:pPr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 sz="36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Contours of constant MVA output</a:t>
            </a:r>
          </a:p>
        </p:txBody>
      </p:sp>
      <p:pic>
        <p:nvPicPr>
          <p:cNvPr id="7" name="Picture 1" descr="Fisher_contour.gif">
            <a:extLst>
              <a:ext uri="{FF2B5EF4-FFF2-40B4-BE49-F238E27FC236}">
                <a16:creationId xmlns:a16="http://schemas.microsoft.com/office/drawing/2014/main" id="{323D252F-3194-EA49-969F-C38F7D0B34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050" y="1254125"/>
            <a:ext cx="4125913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LR_contour.gif">
            <a:extLst>
              <a:ext uri="{FF2B5EF4-FFF2-40B4-BE49-F238E27FC236}">
                <a16:creationId xmlns:a16="http://schemas.microsoft.com/office/drawing/2014/main" id="{109AB1D8-5C9D-2A4C-AE52-3043517D3F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238250"/>
            <a:ext cx="4125912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C9C84F0-CBAC-1B43-A4E2-947224B73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00" y="4876800"/>
            <a:ext cx="2851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Exact likelihood ratio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92BDEA-E1B9-7646-A181-0EB811966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0825" y="4922838"/>
            <a:ext cx="25701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Fisher discriminant</a:t>
            </a:r>
          </a:p>
        </p:txBody>
      </p:sp>
    </p:spTree>
    <p:extLst>
      <p:ext uri="{BB962C8B-B14F-4D97-AF65-F5344CB8AC3E}">
        <p14:creationId xmlns:p14="http://schemas.microsoft.com/office/powerpoint/2010/main" val="412693031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56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830294C-1A2F-EB43-8293-74EA0C29FD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0688" y="357188"/>
            <a:ext cx="7708900" cy="701675"/>
          </a:xfrm>
        </p:spPr>
        <p:txBody>
          <a:bodyPr lIns="0" tIns="0" rIns="0" bIns="0"/>
          <a:lstStyle/>
          <a:p>
            <a:pPr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 sz="36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Contours of constant MVA output</a:t>
            </a:r>
          </a:p>
        </p:txBody>
      </p:sp>
      <p:pic>
        <p:nvPicPr>
          <p:cNvPr id="6" name="Picture 3" descr="MLP_contour.gif">
            <a:extLst>
              <a:ext uri="{FF2B5EF4-FFF2-40B4-BE49-F238E27FC236}">
                <a16:creationId xmlns:a16="http://schemas.microsoft.com/office/drawing/2014/main" id="{345753C2-1EBF-6448-9F6D-942EA54A11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238250"/>
            <a:ext cx="4125912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BDT200_contour.gif">
            <a:extLst>
              <a:ext uri="{FF2B5EF4-FFF2-40B4-BE49-F238E27FC236}">
                <a16:creationId xmlns:a16="http://schemas.microsoft.com/office/drawing/2014/main" id="{1D1E16C5-FEC2-7148-8674-EDE7E3FAB2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638" y="1254125"/>
            <a:ext cx="4127500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8BFF33E7-8A87-7447-A6E1-334544912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00" y="4876800"/>
            <a:ext cx="36360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Multilayer Perceptron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hidden layer with 2 nodes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8E340BDA-82EE-8F4B-8489-14F37C19E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0825" y="4922838"/>
            <a:ext cx="33813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Boosted Decision Tree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 iterations (AdaBoost)</a:t>
            </a:r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id="{3D08F105-8AF7-2948-8683-8ACDE1E7F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563" y="5911850"/>
            <a:ext cx="72675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Training samples:  10</a:t>
            </a:r>
            <a:r>
              <a:rPr lang="en-US" altLang="en-US" baseline="300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signal and 10</a:t>
            </a:r>
            <a:r>
              <a:rPr lang="en-US" altLang="en-US" baseline="300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background events</a:t>
            </a:r>
          </a:p>
        </p:txBody>
      </p:sp>
    </p:spTree>
    <p:extLst>
      <p:ext uri="{BB962C8B-B14F-4D97-AF65-F5344CB8AC3E}">
        <p14:creationId xmlns:p14="http://schemas.microsoft.com/office/powerpoint/2010/main" val="176586462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57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F897BE36-333A-A340-AF1F-7878D19547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1404938"/>
            <a:ext cx="4954587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3AF983AB-872E-4F4F-B5B8-DF1346C277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2800" y="309563"/>
            <a:ext cx="7708900" cy="506412"/>
          </a:xfrm>
        </p:spPr>
        <p:txBody>
          <a:bodyPr lIns="0" tIns="0" rIns="0" bIns="0"/>
          <a:lstStyle/>
          <a:p>
            <a:pPr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 sz="36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ROC curve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5D2B3C9D-462D-E14F-873D-1D2766B5E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0825" y="1458913"/>
            <a:ext cx="3684588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ROC = “receiver operating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characteristic” (term from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signal processing).</a:t>
            </a:r>
          </a:p>
          <a:p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Shows (usually) background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rejection (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ε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versus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signal efficiency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ε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Higher curve is better;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usually analysis focused on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small part of the curve.</a:t>
            </a:r>
          </a:p>
        </p:txBody>
      </p:sp>
    </p:spTree>
    <p:extLst>
      <p:ext uri="{BB962C8B-B14F-4D97-AF65-F5344CB8AC3E}">
        <p14:creationId xmlns:p14="http://schemas.microsoft.com/office/powerpoint/2010/main" val="171241992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58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0927D5D-FBA2-734C-8768-AABA93EF7F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0688" y="106363"/>
            <a:ext cx="7708900" cy="701675"/>
          </a:xfrm>
        </p:spPr>
        <p:txBody>
          <a:bodyPr lIns="0" tIns="0" rIns="0" bIns="0"/>
          <a:lstStyle/>
          <a:p>
            <a:pPr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 sz="36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2D Example:  discussion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EDD97D5E-4D04-654C-9471-65D723601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25" y="804181"/>
            <a:ext cx="8310563" cy="572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 though the distribution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same for signal and background,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not independent, so using 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an input variable helps.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Here we can understand why:  high values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correspond to a smaller </a:t>
            </a:r>
            <a:r>
              <a:rPr lang="el-GR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the Gaussian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So high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means that the value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was well measured.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don’t consider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then all of the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measurements are lumped together.  Those with large </a:t>
            </a:r>
            <a:r>
              <a:rPr lang="el-GR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(low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“pollute” the well measured events with low </a:t>
            </a:r>
            <a:r>
              <a:rPr lang="el-GR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(high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in HEP there may be variables that are characteristic of how well measured an event is (region of detector, number of pile-up vertices,...).  Including these variables in a multivariate analysis preserves the information carried by the well-measured events, leading to improved performance.</a:t>
            </a:r>
          </a:p>
        </p:txBody>
      </p:sp>
    </p:spTree>
    <p:extLst>
      <p:ext uri="{BB962C8B-B14F-4D97-AF65-F5344CB8AC3E}">
        <p14:creationId xmlns:p14="http://schemas.microsoft.com/office/powerpoint/2010/main" val="408721330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59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D299733-E619-D84F-A071-A53121C25C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0688" y="184150"/>
            <a:ext cx="7708900" cy="701675"/>
          </a:xfrm>
        </p:spPr>
        <p:txBody>
          <a:bodyPr lIns="0" tIns="0" rIns="0" bIns="0"/>
          <a:lstStyle/>
          <a:p>
            <a:pPr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 sz="36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Summary on multivariate methods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64B024AC-76DA-9042-9343-7F96482B8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188" y="877888"/>
            <a:ext cx="8443912" cy="553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>
            <a:lvl1pPr defTabSz="828675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28675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28675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28675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28675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Particle physics has used several multivariate methods for many years:</a:t>
            </a:r>
          </a:p>
          <a:p>
            <a:r>
              <a:rPr lang="en-US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linear (Fisher) discriminant</a:t>
            </a:r>
          </a:p>
          <a:p>
            <a:r>
              <a:rPr lang="en-US" alt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neural networks</a:t>
            </a:r>
          </a:p>
          <a:p>
            <a:pPr>
              <a:spcAft>
                <a:spcPts val="1200"/>
              </a:spcAft>
            </a:pPr>
            <a:r>
              <a:rPr lang="en-US" alt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naive Bayes</a:t>
            </a:r>
            <a:r>
              <a:rPr lang="en-US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>
              <a:spcAft>
                <a:spcPct val="40000"/>
              </a:spcAft>
            </a:pPr>
            <a:r>
              <a:rPr lang="en-US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has in recent years started to use a few more:</a:t>
            </a:r>
          </a:p>
          <a:p>
            <a:r>
              <a:rPr lang="en-US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boosted decision trees</a:t>
            </a:r>
          </a:p>
          <a:p>
            <a:r>
              <a:rPr lang="en-US" alt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support vector machines</a:t>
            </a:r>
          </a:p>
          <a:p>
            <a:r>
              <a:rPr lang="en-US" alt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kernel density estimation</a:t>
            </a:r>
          </a:p>
          <a:p>
            <a:pPr>
              <a:spcAft>
                <a:spcPct val="40000"/>
              </a:spcAft>
            </a:pPr>
            <a:r>
              <a:rPr lang="en-US" altLang="en-US" sz="22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200" i="1" dirty="0">
                <a:solidFill>
                  <a:schemeClr val="tx1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-nearest </a:t>
            </a:r>
            <a:r>
              <a:rPr lang="en-US" altLang="en-US" sz="2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neighbour</a:t>
            </a:r>
            <a:endParaRPr lang="en-US" altLang="en-US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emphasis is often on controlling systematic uncertainties between</a:t>
            </a:r>
          </a:p>
          <a:p>
            <a:pPr>
              <a:spcAft>
                <a:spcPct val="40000"/>
              </a:spcAft>
            </a:pPr>
            <a:r>
              <a:rPr lang="en-US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modeled training data and Nature to avoid false discovery.</a:t>
            </a:r>
          </a:p>
          <a:p>
            <a:r>
              <a:rPr lang="en-US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Although many classifier outputs are "black boxes", a discovery</a:t>
            </a:r>
          </a:p>
          <a:p>
            <a:r>
              <a:rPr lang="en-US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</a:t>
            </a:r>
            <a:r>
              <a:rPr lang="en-US" altLang="en-US" sz="2200" dirty="0">
                <a:solidFill>
                  <a:srgbClr val="0070C0"/>
                </a:solidFill>
                <a:cs typeface="Times New Roman" panose="02020603050405020304" pitchFamily="18" charset="0"/>
              </a:rPr>
              <a:t>5</a:t>
            </a:r>
            <a:r>
              <a:rPr lang="el-GR" altLang="en-US" sz="2200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significance with a sophisticated (opaque) method will win the</a:t>
            </a:r>
          </a:p>
          <a:p>
            <a:r>
              <a:rPr lang="en-US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competition if backed up by, say, </a:t>
            </a:r>
            <a:r>
              <a:rPr lang="en-US" altLang="en-US" sz="2200" dirty="0">
                <a:solidFill>
                  <a:srgbClr val="0070C0"/>
                </a:solidFill>
                <a:cs typeface="Times New Roman" panose="02020603050405020304" pitchFamily="18" charset="0"/>
              </a:rPr>
              <a:t>4</a:t>
            </a:r>
            <a:r>
              <a:rPr lang="el-GR" altLang="en-US" sz="22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evidence from a cut-based method.</a:t>
            </a:r>
          </a:p>
        </p:txBody>
      </p:sp>
    </p:spTree>
    <p:extLst>
      <p:ext uri="{BB962C8B-B14F-4D97-AF65-F5344CB8AC3E}">
        <p14:creationId xmlns:p14="http://schemas.microsoft.com/office/powerpoint/2010/main" val="810552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6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765C7AB-3C90-3142-8E27-77B72CAA9B32}"/>
              </a:ext>
            </a:extLst>
          </p:cNvPr>
          <p:cNvGrpSpPr/>
          <p:nvPr/>
        </p:nvGrpSpPr>
        <p:grpSpPr>
          <a:xfrm>
            <a:off x="0" y="25400"/>
            <a:ext cx="9144000" cy="6542088"/>
            <a:chOff x="0" y="25400"/>
            <a:chExt cx="9144000" cy="6542088"/>
          </a:xfrm>
        </p:grpSpPr>
        <p:pic>
          <p:nvPicPr>
            <p:cNvPr id="5" name="Picture 1">
              <a:extLst>
                <a:ext uri="{FF2B5EF4-FFF2-40B4-BE49-F238E27FC236}">
                  <a16:creationId xmlns:a16="http://schemas.microsoft.com/office/drawing/2014/main" id="{C514F549-3CD4-AE48-841F-5A49F6019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400"/>
              <a:ext cx="9144000" cy="654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2310724-76C3-804F-BB0B-09E259D162FB}"/>
                </a:ext>
              </a:extLst>
            </p:cNvPr>
            <p:cNvSpPr/>
            <p:nvPr/>
          </p:nvSpPr>
          <p:spPr>
            <a:xfrm>
              <a:off x="315686" y="4746171"/>
              <a:ext cx="4931228" cy="7511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C40C7A1-2ACD-2549-A3A4-086A3D6FD178}"/>
                </a:ext>
              </a:extLst>
            </p:cNvPr>
            <p:cNvSpPr/>
            <p:nvPr/>
          </p:nvSpPr>
          <p:spPr>
            <a:xfrm>
              <a:off x="3733799" y="4381046"/>
              <a:ext cx="1393371" cy="3651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E8F375B-B3E4-6048-94DF-8ADA70EF7C45}"/>
                </a:ext>
              </a:extLst>
            </p:cNvPr>
            <p:cNvSpPr txBox="1"/>
            <p:nvPr/>
          </p:nvSpPr>
          <p:spPr>
            <a:xfrm>
              <a:off x="435428" y="4865661"/>
              <a:ext cx="438694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This is called the </a:t>
              </a:r>
              <a:r>
                <a:rPr lang="en-US" sz="24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single layer perceptron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8879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7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40C7D15-0DEC-1D44-93A9-BA318A975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195263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activation function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741C29DA-37E8-E24E-BAE5-57E6D65AF4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66" y="2134908"/>
            <a:ext cx="21590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C49158D-CA86-654F-A4F7-C3250060580E}"/>
              </a:ext>
            </a:extLst>
          </p:cNvPr>
          <p:cNvGrpSpPr/>
          <p:nvPr/>
        </p:nvGrpSpPr>
        <p:grpSpPr>
          <a:xfrm>
            <a:off x="4327848" y="940306"/>
            <a:ext cx="3931915" cy="2712062"/>
            <a:chOff x="1170895" y="2078492"/>
            <a:chExt cx="5981700" cy="4125912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9304A747-D328-8445-943E-1F77CD9F7F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7320" y="2078492"/>
              <a:ext cx="5375275" cy="3960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5">
              <a:extLst>
                <a:ext uri="{FF2B5EF4-FFF2-40B4-BE49-F238E27FC236}">
                  <a16:creationId xmlns:a16="http://schemas.microsoft.com/office/drawing/2014/main" id="{FA619ADA-D3D0-4E43-9D4F-C9F3C71535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0895" y="2318204"/>
              <a:ext cx="685800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">
              <a:extLst>
                <a:ext uri="{FF2B5EF4-FFF2-40B4-BE49-F238E27FC236}">
                  <a16:creationId xmlns:a16="http://schemas.microsoft.com/office/drawing/2014/main" id="{4E602C5C-3E16-684C-91C9-5239E4C042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7645" y="5950404"/>
              <a:ext cx="215900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4D37B32-96D1-9F49-9D0F-8C69C9E885EF}"/>
              </a:ext>
            </a:extLst>
          </p:cNvPr>
          <p:cNvSpPr txBox="1"/>
          <p:nvPr/>
        </p:nvSpPr>
        <p:spPr>
          <a:xfrm>
            <a:off x="713377" y="1147413"/>
            <a:ext cx="33071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use e.g. the ”logistic 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sigmoid”: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A8A431-37E0-F048-B332-E013D20C7CA9}"/>
              </a:ext>
            </a:extLst>
          </p:cNvPr>
          <p:cNvSpPr txBox="1"/>
          <p:nvPr/>
        </p:nvSpPr>
        <p:spPr>
          <a:xfrm>
            <a:off x="587462" y="3722537"/>
            <a:ext cx="37820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(esp. with deep neural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networks) the “Rectified 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Linear Unit” (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ReLU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function: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EB8E1EC-04FF-7348-B28B-61387AC8F9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5185836"/>
            <a:ext cx="3041406" cy="1116000"/>
          </a:xfrm>
          <a:prstGeom prst="rect">
            <a:avLst/>
          </a:prstGeom>
        </p:spPr>
      </p:pic>
      <p:pic>
        <p:nvPicPr>
          <p:cNvPr id="1026" name="Picture 2" descr="A Gentle Introduction to the Rectified Linear Unit (ReLU)">
            <a:extLst>
              <a:ext uri="{FF2B5EF4-FFF2-40B4-BE49-F238E27FC236}">
                <a16:creationId xmlns:a16="http://schemas.microsoft.com/office/drawing/2014/main" id="{9B8A71A6-8FD0-BD4C-9BC4-4E5574D96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222" y="4021636"/>
            <a:ext cx="4095264" cy="216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B173B96-D49C-784A-850D-A9A36A000494}"/>
              </a:ext>
            </a:extLst>
          </p:cNvPr>
          <p:cNvSpPr txBox="1"/>
          <p:nvPr/>
        </p:nvSpPr>
        <p:spPr>
          <a:xfrm>
            <a:off x="8079103" y="5923567"/>
            <a:ext cx="298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4947D8-86EA-0A44-B772-0C687F0FA0B0}"/>
              </a:ext>
            </a:extLst>
          </p:cNvPr>
          <p:cNvSpPr txBox="1"/>
          <p:nvPr/>
        </p:nvSpPr>
        <p:spPr>
          <a:xfrm>
            <a:off x="4327848" y="4129340"/>
            <a:ext cx="596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76162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8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18D6B47B-BD8A-1C4C-B71E-7AF61A1812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53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1770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9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233B39-C62F-F844-A748-C121E9927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2347" y="3822516"/>
            <a:ext cx="3584332" cy="26179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655EAE-F1B3-5B4F-8B56-18CC43D532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0481" y="618638"/>
            <a:ext cx="3242303" cy="31206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BDB988-3241-D04B-B77C-F4481B5B94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456" y="613402"/>
            <a:ext cx="3349032" cy="31694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BA5A0F-4392-7141-8EB4-CB96F1E2DF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456" y="3844288"/>
            <a:ext cx="3544056" cy="26179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1DAC2C6-B3AB-FA45-9403-2FCD3E206B6D}"/>
              </a:ext>
            </a:extLst>
          </p:cNvPr>
          <p:cNvSpPr txBox="1"/>
          <p:nvPr/>
        </p:nvSpPr>
        <p:spPr>
          <a:xfrm>
            <a:off x="1360461" y="171561"/>
            <a:ext cx="1988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Fisher (linear):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65FEFD-98D1-DB45-A515-561D36FFE612}"/>
              </a:ext>
            </a:extLst>
          </p:cNvPr>
          <p:cNvSpPr txBox="1"/>
          <p:nvPr/>
        </p:nvSpPr>
        <p:spPr>
          <a:xfrm>
            <a:off x="5942642" y="153231"/>
            <a:ext cx="2198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Neural network:</a:t>
            </a:r>
          </a:p>
        </p:txBody>
      </p:sp>
    </p:spTree>
    <p:extLst>
      <p:ext uri="{BB962C8B-B14F-4D97-AF65-F5344CB8AC3E}">
        <p14:creationId xmlns:p14="http://schemas.microsoft.com/office/powerpoint/2010/main" val="21387538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K(\vec{x}) = \frac{1}{(2 \pi)^{d/2}} &#13;&#10;e^{- | \vec{x} |^2 / 2 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27"/>
  <p:tag name="PICTUREFILESIZE" val="2364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hat{f}(\vec{x}) = \frac{1}{N h^d }\sum_{i=1}^N &#13;&#10;K \left( \frac{\vec{x} - \vec{x}_i}{h} \right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61"/>
  <p:tag name="PICTUREFILESIZE" val="3239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dirty="0" smtClean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19468</TotalTime>
  <Words>4090</Words>
  <Application>Microsoft Macintosh PowerPoint</Application>
  <PresentationFormat>On-screen Show (4:3)</PresentationFormat>
  <Paragraphs>532</Paragraphs>
  <Slides>59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6" baseType="lpstr">
      <vt:lpstr>StarSymbol</vt:lpstr>
      <vt:lpstr>Arial</vt:lpstr>
      <vt:lpstr>Calibri</vt:lpstr>
      <vt:lpstr>Courier New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Neural network example from LEP 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Particle i.d. in MiniBooNE</vt:lpstr>
      <vt:lpstr>Decision trees</vt:lpstr>
      <vt:lpstr>Finding the best single cut</vt:lpstr>
      <vt:lpstr>Decision trees (2)</vt:lpstr>
      <vt:lpstr>Boosting</vt:lpstr>
      <vt:lpstr>AdaBoost</vt:lpstr>
      <vt:lpstr>Error rate of the kth classifier</vt:lpstr>
      <vt:lpstr>Updating the event weights</vt:lpstr>
      <vt:lpstr>Defining the decision function</vt:lpstr>
      <vt:lpstr>PowerPoint Presentation</vt:lpstr>
      <vt:lpstr>Monitoring overtraining </vt:lpstr>
      <vt:lpstr>Ensemble methods</vt:lpstr>
      <vt:lpstr>Extra slides</vt:lpstr>
      <vt:lpstr>PowerPoint Presentation</vt:lpstr>
      <vt:lpstr>A simple example (2D)</vt:lpstr>
      <vt:lpstr>Joint and marginal distributions of x1, x2</vt:lpstr>
      <vt:lpstr>Likelihood ratio for 2D example</vt:lpstr>
      <vt:lpstr>Contours of constant MVA output</vt:lpstr>
      <vt:lpstr>Contours of constant MVA output</vt:lpstr>
      <vt:lpstr>ROC curve</vt:lpstr>
      <vt:lpstr>2D Example:  discussion</vt:lpstr>
      <vt:lpstr>Summary on multivariate methods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Cowan, G</dc:creator>
  <cp:lastModifiedBy>Cowan, G</cp:lastModifiedBy>
  <cp:revision>357</cp:revision>
  <dcterms:created xsi:type="dcterms:W3CDTF">2020-05-18T17:44:39Z</dcterms:created>
  <dcterms:modified xsi:type="dcterms:W3CDTF">2021-11-01T13:29:56Z</dcterms:modified>
</cp:coreProperties>
</file>