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8.xml" ContentType="application/vnd.openxmlformats-officedocument.presentationml.notesSlide+xml"/>
  <Override PartName="/ppt/ink/ink2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ink/ink225.xml" ContentType="application/inkml+xml"/>
  <Override PartName="/ppt/notesSlides/notesSlide18.xml" ContentType="application/vnd.openxmlformats-officedocument.presentationml.notesSlide+xml"/>
  <Override PartName="/ppt/ink/ink226.xml" ContentType="application/inkml+xml"/>
  <Override PartName="/ppt/notesSlides/notesSlide19.xml" ContentType="application/vnd.openxmlformats-officedocument.presentationml.notesSlide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265" r:id="rId3"/>
    <p:sldId id="293" r:id="rId4"/>
    <p:sldId id="294" r:id="rId5"/>
    <p:sldId id="295" r:id="rId6"/>
    <p:sldId id="1267" r:id="rId7"/>
    <p:sldId id="1268" r:id="rId8"/>
    <p:sldId id="297" r:id="rId9"/>
    <p:sldId id="296" r:id="rId10"/>
    <p:sldId id="1269" r:id="rId11"/>
    <p:sldId id="298" r:id="rId12"/>
    <p:sldId id="299" r:id="rId13"/>
    <p:sldId id="300" r:id="rId14"/>
    <p:sldId id="301" r:id="rId15"/>
    <p:sldId id="349" r:id="rId16"/>
    <p:sldId id="1271" r:id="rId17"/>
    <p:sldId id="1272" r:id="rId18"/>
    <p:sldId id="1273" r:id="rId19"/>
    <p:sldId id="1274" r:id="rId20"/>
    <p:sldId id="1275" r:id="rId21"/>
    <p:sldId id="443" r:id="rId22"/>
    <p:sldId id="444" r:id="rId23"/>
    <p:sldId id="477" r:id="rId24"/>
    <p:sldId id="1277" r:id="rId25"/>
    <p:sldId id="1278" r:id="rId26"/>
    <p:sldId id="348" r:id="rId27"/>
    <p:sldId id="1283" r:id="rId28"/>
    <p:sldId id="1284" r:id="rId29"/>
    <p:sldId id="1285" r:id="rId30"/>
    <p:sldId id="1286" r:id="rId31"/>
    <p:sldId id="1276" r:id="rId32"/>
    <p:sldId id="351" r:id="rId33"/>
    <p:sldId id="1287" r:id="rId34"/>
    <p:sldId id="352" r:id="rId35"/>
    <p:sldId id="353" r:id="rId36"/>
    <p:sldId id="354" r:id="rId37"/>
    <p:sldId id="359" r:id="rId38"/>
    <p:sldId id="360" r:id="rId39"/>
    <p:sldId id="440" r:id="rId40"/>
    <p:sldId id="355" r:id="rId41"/>
    <p:sldId id="356" r:id="rId42"/>
    <p:sldId id="357" r:id="rId43"/>
    <p:sldId id="1280" r:id="rId44"/>
    <p:sldId id="358" r:id="rId45"/>
    <p:sldId id="1270" r:id="rId46"/>
    <p:sldId id="344" r:id="rId47"/>
    <p:sldId id="345" r:id="rId48"/>
    <p:sldId id="346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15:34.4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6667 10499 8147,'-10'-8'6150,"2"2"-5517,8 6-297,0 0-1399,7 4 0,-5-3 0,5 3 1</inkml:trace>
  <inkml:trace contextRef="#ctx0" brushRef="#br0" timeOffset="71399">16679 17314 6042,'-4'-8'11,"1"2"-11,3 6-28,0 0-263,-5 3 291,3-1 0,-4 1 0,5-2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4:31.7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10647 10351 5986,'5'7'-34,"0"0"0,-5-7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7:11.39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20807 9080 6501,'-4'-9'3977,"-1"-11"-1580,4 8-868,0-5 1003,4 2-2863,11 15-520,-6 1 728,4 8-7,-29 0-66,4-10 73,-7-2-414,25-14 537,2 11-359,27 29 298,-30-12 313,-9 22-252,-10-35-3633,-14-14 3633,24 9 0,2-6-202,10 9 185,23 0 23,-11 1-34,14 2 95,-23 2-67,1 5 3566,-7 12-3292,-3-10-67,-35-3-207,20-10-84,-17-10 84,33 10-173,26 2 257,-15 5-90,20 6 359,-48 1-107,12-4-251,-20-2-1798,16-9 1658,3 2 1,1 1 0,2 3-1</inkml:trace>
  <inkml:trace contextRef="#ctx0" brushRef="#br0" timeOffset="6227">21908 7874 13569,'6'2'1955,"-1"-1"-2067,-5-1 275,3 0-634,23-5 471,-10 2 0,16-3-532,-9 11 504,-14 4-3443,4 8 3348,-19-3 123,-3-1-140,-4-6 67,-1-2-453,1-1-807,-9-13 397,33-12 5152,0 15-3751,0 6-319,-2 14-438,-53-1 90,29-16-498,34-14 1316,-4 14-178,40-3 161,-63 28-599,7-14-185,-19-1-369,14-21 554,6 0 0,1 4 0,5 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1:56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69DFDF-E3AA-9148-AA4C-4B265A6EA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C34A58-BA12-FC4E-B4C9-0918309A4EA0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8DABA5-4E3B-2142-84A8-9F3E2A160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4BD12A9-298C-6A41-9FB6-499C1370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2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38EFDB-00DA-1443-9477-C70C96CF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00E692-CB94-DE48-B15C-DB2B811F96EF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7AB13B-1458-C748-AD21-D3F5DB6E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0D29E7-250C-EE4A-A7B7-B64155A6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69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6A755A-3BEB-7E43-80A7-CA2D9B768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3C607-CE18-5146-82E3-7053F28FCE59}" type="slidenum">
              <a:rPr lang="en-US" altLang="en-US" sz="1200">
                <a:solidFill>
                  <a:schemeClr val="tx1"/>
                </a:solidFill>
              </a:rPr>
              <a:pPr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AB0A1E9-1F7F-CF4E-B28D-0EB84883E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1D7A23D-ADF2-374D-9AC8-5EA4FDACB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3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4A44448-E9EE-E544-AF34-82E8EE31F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51AC1C-9568-9A4B-8BD6-41E117CE27E3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30D757-56A6-6145-8807-29716636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959A82-75D0-314F-BD32-3AC130FAE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88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9A731B-9422-EA48-92F3-6C2E86C1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F046C0-6957-DB4D-BC53-A9A4B98180D1}" type="slidenum">
              <a:rPr lang="en-US" altLang="en-US" sz="120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1BDC7D8-601C-9E49-B92E-1FE076D10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119F5A2-7048-D345-8E3B-4104D310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5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87DBA0D-144A-294F-ADBB-A30279C36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7AC0CE-2F53-A342-8F37-A03AE1CD8B72}" type="slidenum">
              <a:rPr lang="en-US" altLang="en-US" sz="120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72A0B52-A9E9-E24B-9AF2-36D207D13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5998138-35EB-F84C-8A4B-FE6049915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1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24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7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A3F494E-4D3C-FF4C-80E9-A8B541F3E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CD3FB1-BC0D-D549-A260-FBDF97EC09A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1D845AD-AC3D-3E47-A070-7C20C34D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5010D2F-93E6-4448-968F-D38AC1D0F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01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1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1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Statistical Data Analysis / lecture week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2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6.tiff"/><Relationship Id="rId4" Type="http://schemas.openxmlformats.org/officeDocument/2006/relationships/image" Target="../media/image19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9.tiff"/><Relationship Id="rId4" Type="http://schemas.openxmlformats.org/officeDocument/2006/relationships/image" Target="../media/image19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4.tiff"/><Relationship Id="rId4" Type="http://schemas.openxmlformats.org/officeDocument/2006/relationships/image" Target="../media/image20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tiff"/><Relationship Id="rId2" Type="http://schemas.openxmlformats.org/officeDocument/2006/relationships/image" Target="../media/image2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219.png"/><Relationship Id="rId18" Type="http://schemas.openxmlformats.org/officeDocument/2006/relationships/customXml" Target="../ink/ink199.xml"/><Relationship Id="rId3" Type="http://schemas.openxmlformats.org/officeDocument/2006/relationships/image" Target="../media/image214.png"/><Relationship Id="rId21" Type="http://schemas.openxmlformats.org/officeDocument/2006/relationships/image" Target="../media/image215.tiff"/><Relationship Id="rId7" Type="http://schemas.openxmlformats.org/officeDocument/2006/relationships/image" Target="../media/image216.png"/><Relationship Id="rId12" Type="http://schemas.openxmlformats.org/officeDocument/2006/relationships/customXml" Target="../ink/ink196.xml"/><Relationship Id="rId17" Type="http://schemas.openxmlformats.org/officeDocument/2006/relationships/image" Target="../media/image221.png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image" Target="../media/image21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95.xml"/><Relationship Id="rId19" Type="http://schemas.openxmlformats.org/officeDocument/2006/relationships/image" Target="../media/image222.png"/><Relationship Id="rId4" Type="http://schemas.openxmlformats.org/officeDocument/2006/relationships/customXml" Target="../ink/ink192.xml"/><Relationship Id="rId9" Type="http://schemas.openxmlformats.org/officeDocument/2006/relationships/image" Target="../media/image217.png"/><Relationship Id="rId14" Type="http://schemas.openxmlformats.org/officeDocument/2006/relationships/customXml" Target="../ink/ink197.xml"/><Relationship Id="rId22" Type="http://schemas.openxmlformats.org/officeDocument/2006/relationships/image" Target="../media/image216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19.png"/><Relationship Id="rId18" Type="http://schemas.openxmlformats.org/officeDocument/2006/relationships/customXml" Target="../ink/ink208.xml"/><Relationship Id="rId3" Type="http://schemas.openxmlformats.org/officeDocument/2006/relationships/image" Target="../media/image214.png"/><Relationship Id="rId21" Type="http://schemas.openxmlformats.org/officeDocument/2006/relationships/image" Target="../media/image218.tiff"/><Relationship Id="rId7" Type="http://schemas.openxmlformats.org/officeDocument/2006/relationships/image" Target="../media/image216.png"/><Relationship Id="rId12" Type="http://schemas.openxmlformats.org/officeDocument/2006/relationships/customXml" Target="../ink/ink205.xml"/><Relationship Id="rId17" Type="http://schemas.openxmlformats.org/officeDocument/2006/relationships/image" Target="../media/image22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20" Type="http://schemas.openxmlformats.org/officeDocument/2006/relationships/image" Target="../media/image21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204.xml"/><Relationship Id="rId19" Type="http://schemas.openxmlformats.org/officeDocument/2006/relationships/image" Target="../media/image222.png"/><Relationship Id="rId4" Type="http://schemas.openxmlformats.org/officeDocument/2006/relationships/customXml" Target="../ink/ink201.xml"/><Relationship Id="rId9" Type="http://schemas.openxmlformats.org/officeDocument/2006/relationships/image" Target="../media/image217.png"/><Relationship Id="rId14" Type="http://schemas.openxmlformats.org/officeDocument/2006/relationships/customXml" Target="../ink/ink206.xml"/><Relationship Id="rId22" Type="http://schemas.openxmlformats.org/officeDocument/2006/relationships/image" Target="../media/image21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214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image" Target="../media/image221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213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220.tiff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34.png"/><Relationship Id="rId24" Type="http://schemas.openxmlformats.org/officeDocument/2006/relationships/customXml" Target="../ink/ink219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221.xml"/><Relationship Id="rId10" Type="http://schemas.openxmlformats.org/officeDocument/2006/relationships/customXml" Target="../ink/ink212.xml"/><Relationship Id="rId19" Type="http://schemas.openxmlformats.org/officeDocument/2006/relationships/image" Target="../media/image217.png"/><Relationship Id="rId4" Type="http://schemas.openxmlformats.org/officeDocument/2006/relationships/customXml" Target="../ink/ink209.xml"/><Relationship Id="rId9" Type="http://schemas.openxmlformats.org/officeDocument/2006/relationships/image" Target="../media/image233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21.png"/><Relationship Id="rId30" Type="http://schemas.openxmlformats.org/officeDocument/2006/relationships/image" Target="../media/image2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customXml" Target="../ink/ink2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3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notesSlide" Target="../notesSlides/notesSlide17.xml"/><Relationship Id="rId9" Type="http://schemas.openxmlformats.org/officeDocument/2006/relationships/customXml" Target="../ink/ink2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.png"/><Relationship Id="rId5" Type="http://schemas.openxmlformats.org/officeDocument/2006/relationships/customXml" Target="../ink/ink226.xml"/><Relationship Id="rId4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customXml" Target="../ink/ink2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247" Type="http://schemas.openxmlformats.org/officeDocument/2006/relationships/customXml" Target="../ink/ink12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249" Type="http://schemas.openxmlformats.org/officeDocument/2006/relationships/customXml" Target="../ink/ink125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.png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243" Type="http://schemas.openxmlformats.org/officeDocument/2006/relationships/customXml" Target="../ink/ink122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customXml" Target="../ink/ink73.xml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5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4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8765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example for statistical tests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tests to select objects/events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836B5AC3-6928-E44E-B2A9-97F2C7AE62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6F2F1C4E-BB87-3B4C-A853-9517F87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0F63D4C3-F793-EB41-A3B7-E7ADDF4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02118B-BCB3-9545-A245-0C3E1C93B580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891D9ED-E596-3644-B79E-BEBB84E9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87776"/>
            <a:ext cx="7807325" cy="700088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setting for statistical tests: 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Large Hadron Collider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908FC345-599B-9044-9DD4-10916BD5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035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BF68ECEE-96CA-3D4A-A550-75CD70C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6298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>
            <a:extLst>
              <a:ext uri="{FF2B5EF4-FFF2-40B4-BE49-F238E27FC236}">
                <a16:creationId xmlns:a16="http://schemas.microsoft.com/office/drawing/2014/main" id="{DEA3689E-1BB8-C84A-A2AB-C0CB48BF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14509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E942D4B5-229C-9740-8FD6-721433E0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23653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centre-of-mass energy 14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1" name="Text Box 7">
            <a:extLst>
              <a:ext uri="{FF2B5EF4-FFF2-40B4-BE49-F238E27FC236}">
                <a16:creationId xmlns:a16="http://schemas.microsoft.com/office/drawing/2014/main" id="{A1483F6E-1788-9249-9CBF-1BB860AC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592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(heavy ion physics)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718554B1-7BF4-F14D-A011-EEFE1411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139" y="4843236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8683" name="Line 9">
            <a:extLst>
              <a:ext uri="{FF2B5EF4-FFF2-40B4-BE49-F238E27FC236}">
                <a16:creationId xmlns:a16="http://schemas.microsoft.com/office/drawing/2014/main" id="{24291833-6BEF-864B-99E7-3476942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9919" y="4833257"/>
            <a:ext cx="421005" cy="1419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8684" name="Line 10">
            <a:extLst>
              <a:ext uri="{FF2B5EF4-FFF2-40B4-BE49-F238E27FC236}">
                <a16:creationId xmlns:a16="http://schemas.microsoft.com/office/drawing/2014/main" id="{413C1FB3-556F-654C-A380-869DB1148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6413" y="506843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07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229D2640-06DE-F446-8248-2DF891570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AA0BB0B4-E1D8-6945-A73C-49830DDD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FDD21586-0CE2-BB4D-BA2C-E9055BD6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1A20F-7079-8F46-A920-39DEF8E0415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12F15F-9A59-6D44-B31D-B42A0660F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57150"/>
            <a:ext cx="5127625" cy="711200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The ATLAS detector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6A8CBEA4-2D39-444F-B836-ACABF7F8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0EA45642-4B5F-954B-A51B-A4B7EA07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>
            <a:extLst>
              <a:ext uri="{FF2B5EF4-FFF2-40B4-BE49-F238E27FC236}">
                <a16:creationId xmlns:a16="http://schemas.microsoft.com/office/drawing/2014/main" id="{3FFEAD14-50CF-834C-92D8-AF0AE069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 universities/labs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08D82B20-1F60-FA45-9227-2170B41B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36663"/>
            <a:ext cx="1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824F20AA-7D07-7348-9A2D-7B896DA5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492625"/>
            <a:ext cx="2807115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25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46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7000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~10</a:t>
            </a:r>
            <a:r>
              <a:rPr lang="en-GB" altLang="en-US" sz="2200" baseline="33000" dirty="0">
                <a:solidFill>
                  <a:srgbClr val="0070C0"/>
                </a:solidFill>
              </a:rPr>
              <a:t>8</a:t>
            </a:r>
            <a:r>
              <a:rPr lang="en-GB" altLang="en-US" sz="2200" dirty="0">
                <a:solidFill>
                  <a:srgbClr val="0070C0"/>
                </a:solidFill>
              </a:rPr>
              <a:t>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239721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SUSY event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6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43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an individual event is observed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0.1.  What is the probability that this event is background?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3241-1C80-B64B-99F5-FB2A1495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31772"/>
            <a:ext cx="42672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A6096-7F24-2341-B088-6C08444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21" y="3268542"/>
            <a:ext cx="30861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452C0-4760-9041-BEEF-E2FAF5D0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21" y="4387846"/>
            <a:ext cx="1092200" cy="82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06C3-DF1E-2346-BDB2-94F38BF0B240}"/>
              </a:ext>
            </a:extLst>
          </p:cNvPr>
          <p:cNvSpPr txBox="1"/>
          <p:nvPr/>
        </p:nvSpPr>
        <p:spPr>
          <a:xfrm>
            <a:off x="343366" y="5246003"/>
            <a:ext cx="8174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nothing to do with the test using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an illustration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Bayes’ theorem.)</a:t>
            </a:r>
          </a:p>
        </p:txBody>
      </p:sp>
    </p:spTree>
    <p:extLst>
      <p:ext uri="{BB962C8B-B14F-4D97-AF65-F5344CB8AC3E}">
        <p14:creationId xmlns:p14="http://schemas.microsoft.com/office/powerpoint/2010/main" val="3741981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8574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Frequentist statistical tests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Hypotheses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Definition of a test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critical region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size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power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Type-I, Type-II errors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0026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Hypothesis test for classification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statistic to define critical region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Neyman-Pearson lemma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0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12361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Classifying 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02043"/>
            <a:ext cx="536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3899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1363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2715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640816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fins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vector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306406"/>
            <a:ext cx="831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or 1 (i.e., 0 = sea bass, 1 = cod) for each fish.  We thus obtain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79962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4" y="1931988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99085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1350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4095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339EA57E-3DF7-F84B-AF29-1784ACC9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Hypotheses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08F8628B-6737-4445-922E-2AAFC51E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169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specifies the probability for the data, i.e.,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of the observation, here symbolically</a:t>
            </a:r>
            <a:r>
              <a:rPr lang="en-US" altLang="en-US" dirty="0">
                <a:solidFill>
                  <a:srgbClr val="0070C0"/>
                </a:solidFill>
              </a:rPr>
              <a:t>: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-/multivariate, continuous or discrete.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E.g. write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~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sz="800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dirty="0" err="1">
                <a:solidFill>
                  <a:schemeClr val="tx1"/>
                </a:solidFill>
              </a:rPr>
              <a:t>|</a:t>
            </a:r>
            <a:r>
              <a:rPr lang="en-US" altLang="en-US" i="1" dirty="0" err="1">
                <a:solidFill>
                  <a:schemeClr val="tx1"/>
                </a:solidFill>
              </a:rPr>
              <a:t>H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e.g. observation of a single object,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 single event, or an entire “experiment”.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values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the sample space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“data space”).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(or “point”)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0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specified.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unspecified parameter(s).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1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called the likelihood of the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often written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 to emphasize just the dependence 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12" y="1932895"/>
            <a:ext cx="76452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Why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Neyman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-Pearson lemma usually doesn’t help 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Strategies for multivariate analysis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 discriminant analysis</a:t>
            </a:r>
          </a:p>
        </p:txBody>
      </p:sp>
    </p:spTree>
    <p:extLst>
      <p:ext uri="{BB962C8B-B14F-4D97-AF65-F5344CB8AC3E}">
        <p14:creationId xmlns:p14="http://schemas.microsoft.com/office/powerpoint/2010/main" val="25019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984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96963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22613"/>
            <a:ext cx="8512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expensive (1 fully simulated LHC event ~ 1 CPU minute).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63763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903280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887080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5BE0E-BB45-2647-A1B7-DAF8580F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4" y="5805085"/>
            <a:ext cx="8139062" cy="756000"/>
          </a:xfrm>
          <a:prstGeom prst="rect">
            <a:avLst/>
          </a:prstGeom>
        </p:spPr>
      </p:pic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2" y="90108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it we don’t have 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F855-6486-FD4B-83D2-77A89627F8CD}"/>
              </a:ext>
            </a:extLst>
          </p:cNvPr>
          <p:cNvSpPr txBox="1"/>
          <p:nvPr/>
        </p:nvSpPr>
        <p:spPr>
          <a:xfrm>
            <a:off x="527957" y="620487"/>
            <a:ext cx="808808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Monte Carlo simulation of a complex process, the fundamental hypothesis does not predict the pdf for the finally measured variables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rather for some intermediate set of ”latent” variables, say,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 step 1 we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many further intermediate steps: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⠇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even though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fully defined and we can generate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 it, the formula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enormous integral that we cannot compute: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F9720-6488-C242-9C26-10B36519CB3C}"/>
              </a:ext>
            </a:extLst>
          </p:cNvPr>
          <p:cNvSpPr txBox="1"/>
          <p:nvPr/>
        </p:nvSpPr>
        <p:spPr>
          <a:xfrm>
            <a:off x="5403171" y="3015343"/>
            <a:ext cx="346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See, e.g., Kyle Cranmer, Johann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Brehmer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Gilles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Louppe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frontier of simulation-based inference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arXiv:1911.01429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stat.ML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], PNAS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/10.1073/pnas.1912789117</a:t>
            </a:r>
          </a:p>
        </p:txBody>
      </p:sp>
    </p:spTree>
    <p:extLst>
      <p:ext uri="{BB962C8B-B14F-4D97-AF65-F5344CB8AC3E}">
        <p14:creationId xmlns:p14="http://schemas.microsoft.com/office/powerpoint/2010/main" val="39421299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85633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→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E38BD-ACEC-F9F5-5FA0-D5DB2C878971}"/>
              </a:ext>
            </a:extLst>
          </p:cNvPr>
          <p:cNvSpPr txBox="1"/>
          <p:nvPr/>
        </p:nvSpPr>
        <p:spPr>
          <a:xfrm rot="16200000">
            <a:off x="4431540" y="1286159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A9B58-56C4-B7DB-6D7D-F07D3F7E935F}"/>
              </a:ext>
            </a:extLst>
          </p:cNvPr>
          <p:cNvSpPr txBox="1"/>
          <p:nvPr/>
        </p:nvSpPr>
        <p:spPr>
          <a:xfrm>
            <a:off x="3920515" y="4154387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655F0-48E5-74FF-0857-6E3C12FE6FE5}"/>
              </a:ext>
            </a:extLst>
          </p:cNvPr>
          <p:cNvSpPr txBox="1"/>
          <p:nvPr/>
        </p:nvSpPr>
        <p:spPr>
          <a:xfrm>
            <a:off x="7456853" y="4169455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6071-4172-CCE8-E565-924489DFBB81}"/>
              </a:ext>
            </a:extLst>
          </p:cNvPr>
          <p:cNvSpPr txBox="1"/>
          <p:nvPr/>
        </p:nvSpPr>
        <p:spPr>
          <a:xfrm rot="16200000">
            <a:off x="853064" y="1276634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68987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A90500B4-ECDB-B14E-B884-E21BF8112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07A7E029-80B4-C844-B27F-59458D7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1364A0-F494-5843-BEFC-87005831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4EA56D-BD14-9842-A02B-7F613D6703D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B73ECED-AE37-234A-9BEE-3F9236F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9315"/>
            <a:ext cx="860425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multivariate methods</a:t>
            </a:r>
          </a:p>
        </p:txBody>
      </p:sp>
      <p:sp>
        <p:nvSpPr>
          <p:cNvPr id="53253" name="TextBox 2">
            <a:extLst>
              <a:ext uri="{FF2B5EF4-FFF2-40B4-BE49-F238E27FC236}">
                <a16:creationId xmlns:a16="http://schemas.microsoft.com/office/drawing/2014/main" id="{04084999-8366-8045-BE50-257D0F19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" y="872053"/>
            <a:ext cx="79327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C.M. Bishop, Pattern Recognition and Machine Learning, Springer, 2006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Hastie, R.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Friedman, The Elements of Statistical Learning, 2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ed., Springer, 2009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Gareth James, Daniela Witten, Trevor Hastie and Robert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Statistical Learning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Springer, 2017,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faculty.marshall.usc.edu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gareth-james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/ISL/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Narsky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Frank C. Porter,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Analysis Techniques in Particle Physics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Wiley, 2014.</a:t>
            </a:r>
          </a:p>
          <a:p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朱永生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（编著），实验数据多元统计分析，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科学出版社，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北京，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2009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。</a:t>
            </a:r>
            <a:endParaRPr lang="en-US" altLang="zh-CN" dirty="0">
              <a:solidFill>
                <a:srgbClr val="0070C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13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>
            <a:extLst>
              <a:ext uri="{FF2B5EF4-FFF2-40B4-BE49-F238E27FC236}">
                <a16:creationId xmlns:a16="http://schemas.microsoft.com/office/drawing/2014/main" id="{65159E06-DA4E-AE46-AEB6-9CC4EC65D6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5298" name="Footer Placeholder 2">
            <a:extLst>
              <a:ext uri="{FF2B5EF4-FFF2-40B4-BE49-F238E27FC236}">
                <a16:creationId xmlns:a16="http://schemas.microsoft.com/office/drawing/2014/main" id="{30177AF7-93C5-6140-BD0A-EF91FD2F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6F73476-0E27-5743-92B9-CD5055C3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1995F5-7D1F-3345-85AA-108223C1B40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DB04ED1-98E6-5D40-B43C-7FD2A502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8604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</a:p>
        </p:txBody>
      </p:sp>
      <p:sp>
        <p:nvSpPr>
          <p:cNvPr id="55301" name="TextBox 1">
            <a:extLst>
              <a:ext uri="{FF2B5EF4-FFF2-40B4-BE49-F238E27FC236}">
                <a16:creationId xmlns:a16="http://schemas.microsoft.com/office/drawing/2014/main" id="{D17636BD-95C9-A949-BF7C-8BADFA77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87425"/>
            <a:ext cx="830669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growing area of development – two important resources: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Python-based tools for Machine Learning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scikit-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learn.org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 user community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Höcker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Stelzer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Tegenfeldt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Voss, Voss, physics/0703039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tmva.sourceforge.net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distributed with ROOT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Variety of classifiers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 manual, widely used in HEP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14:cNvPr>
              <p14:cNvContentPartPr/>
              <p14:nvPr/>
            </p14:nvContentPartPr>
            <p14:xfrm>
              <a:off x="2393640" y="3774600"/>
              <a:ext cx="3611160" cy="245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440" y="3758400"/>
                <a:ext cx="3643560" cy="24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2853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>
            <a:extLst>
              <a:ext uri="{FF2B5EF4-FFF2-40B4-BE49-F238E27FC236}">
                <a16:creationId xmlns:a16="http://schemas.microsoft.com/office/drawing/2014/main" id="{F329EDA8-0AF0-D646-BFCD-5578C88AD7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FC68115-B6A3-F344-8C54-5260960D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EDE1B0CD-E03C-794C-881D-00335B33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33698C-478C-7E4D-9B81-24F8A9B19DF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1A6BD657-3D58-184D-8245-D12757DB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6" y="629784"/>
            <a:ext cx="849169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some statement based on the observed data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validity of the possible hypotheses (here, “accept or reject”).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simple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“null”) and an alternative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defined by specifying 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i="1" dirty="0">
                <a:solidFill>
                  <a:srgbClr val="CC3300"/>
                </a:solidFill>
              </a:rPr>
              <a:t>W</a:t>
            </a:r>
            <a:r>
              <a:rPr lang="en-US" altLang="en-US" dirty="0">
                <a:solidFill>
                  <a:srgbClr val="CC330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(data) space </a:t>
            </a:r>
            <a:r>
              <a:rPr lang="en-US" altLang="en-US" i="1" dirty="0">
                <a:solidFill>
                  <a:srgbClr val="CC3300"/>
                </a:solidFill>
              </a:rPr>
              <a:t>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there is no more than some (small) probability </a:t>
            </a: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correct,  to observe the data there, i.e.,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the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test, 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prespecified equal to some small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value, e.g., 0.05.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observed in the critical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region, reject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57F2247F-1C83-104E-85ED-D83F070D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268" y="124959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E4ACD-8614-0E49-B084-1445B3C5F7CA}"/>
              </a:ext>
            </a:extLst>
          </p:cNvPr>
          <p:cNvSpPr/>
          <p:nvPr/>
        </p:nvSpPr>
        <p:spPr>
          <a:xfrm>
            <a:off x="5497287" y="4158342"/>
            <a:ext cx="2514599" cy="16155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E598E-9176-1A4A-973B-5D98DB19E687}"/>
              </a:ext>
            </a:extLst>
          </p:cNvPr>
          <p:cNvSpPr/>
          <p:nvPr/>
        </p:nvSpPr>
        <p:spPr>
          <a:xfrm rot="19530833">
            <a:off x="6090958" y="5153527"/>
            <a:ext cx="648270" cy="30208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45499-C179-224B-B5BC-6C5C03E42FE8}"/>
              </a:ext>
            </a:extLst>
          </p:cNvPr>
          <p:cNvSpPr txBox="1"/>
          <p:nvPr/>
        </p:nvSpPr>
        <p:spPr>
          <a:xfrm>
            <a:off x="8353948" y="4319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A13D-365F-E547-A8CE-F2D0F606F841}"/>
              </a:ext>
            </a:extLst>
          </p:cNvPr>
          <p:cNvSpPr txBox="1"/>
          <p:nvPr/>
        </p:nvSpPr>
        <p:spPr>
          <a:xfrm>
            <a:off x="6874053" y="59081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A31236-3DCD-DE4B-B546-ADBF9A776582}"/>
              </a:ext>
            </a:extLst>
          </p:cNvPr>
          <p:cNvCxnSpPr>
            <a:cxnSpLocks/>
          </p:cNvCxnSpPr>
          <p:nvPr/>
        </p:nvCxnSpPr>
        <p:spPr>
          <a:xfrm flipH="1">
            <a:off x="7627572" y="4550228"/>
            <a:ext cx="602028" cy="33022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44F1DA-D66B-ED40-9E91-8214A8DFAA0E}"/>
              </a:ext>
            </a:extLst>
          </p:cNvPr>
          <p:cNvCxnSpPr>
            <a:cxnSpLocks/>
          </p:cNvCxnSpPr>
          <p:nvPr/>
        </p:nvCxnSpPr>
        <p:spPr>
          <a:xfrm flipH="1" flipV="1">
            <a:off x="6415093" y="5304571"/>
            <a:ext cx="437465" cy="73785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5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1">
            <a:extLst>
              <a:ext uri="{FF2B5EF4-FFF2-40B4-BE49-F238E27FC236}">
                <a16:creationId xmlns:a16="http://schemas.microsoft.com/office/drawing/2014/main" id="{4345D482-C01E-DE4C-B14B-56797CBA2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7346" name="Footer Placeholder 2">
            <a:extLst>
              <a:ext uri="{FF2B5EF4-FFF2-40B4-BE49-F238E27FC236}">
                <a16:creationId xmlns:a16="http://schemas.microsoft.com/office/drawing/2014/main" id="{C109B408-7742-E146-87E6-C3CCFB79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9EC2F875-8500-C64D-852F-DCD54F98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6B1433-80C3-EA4A-B2E9-AF0AC66DED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4767FA4-A14D-B64D-98FC-AA324970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7349" name="TextBox 1">
            <a:extLst>
              <a:ext uri="{FF2B5EF4-FFF2-40B4-BE49-F238E27FC236}">
                <a16:creationId xmlns:a16="http://schemas.microsoft.com/office/drawing/2014/main" id="{20B9C3D2-54A4-9249-A102-07CF542C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09650"/>
            <a:ext cx="665945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there 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variables: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linear function:</a:t>
            </a:r>
          </a:p>
        </p:txBody>
      </p:sp>
      <p:pic>
        <p:nvPicPr>
          <p:cNvPr id="57350" name="Picture 2">
            <a:extLst>
              <a:ext uri="{FF2B5EF4-FFF2-40B4-BE49-F238E27FC236}">
                <a16:creationId xmlns:a16="http://schemas.microsoft.com/office/drawing/2014/main" id="{CF1C811D-A2E4-7140-AA2A-3E99F496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89100"/>
            <a:ext cx="212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3">
            <a:extLst>
              <a:ext uri="{FF2B5EF4-FFF2-40B4-BE49-F238E27FC236}">
                <a16:creationId xmlns:a16="http://schemas.microsoft.com/office/drawing/2014/main" id="{C563E3B7-2B76-7F42-87E4-3A0E8965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686050"/>
            <a:ext cx="764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given choice of the coefficients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57352" name="Picture 9">
            <a:extLst>
              <a:ext uri="{FF2B5EF4-FFF2-40B4-BE49-F238E27FC236}">
                <a16:creationId xmlns:a16="http://schemas.microsoft.com/office/drawing/2014/main" id="{D7E22643-F85F-944D-85A9-F5AE173A5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663950"/>
            <a:ext cx="4638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56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>
            <a:extLst>
              <a:ext uri="{FF2B5EF4-FFF2-40B4-BE49-F238E27FC236}">
                <a16:creationId xmlns:a16="http://schemas.microsoft.com/office/drawing/2014/main" id="{F23856E3-F601-8340-B354-83D8DD761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9394" name="Footer Placeholder 2">
            <a:extLst>
              <a:ext uri="{FF2B5EF4-FFF2-40B4-BE49-F238E27FC236}">
                <a16:creationId xmlns:a16="http://schemas.microsoft.com/office/drawing/2014/main" id="{A2E52665-CBD4-F048-A3FB-A23039C8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BBDFA6D-356D-CB4A-BC2A-01B9C329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7B04CF-1B25-E443-8B6D-1A31E56D20B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34D12AE-1012-EF4E-951C-1AAE9C7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9397" name="TextBox 12">
            <a:extLst>
              <a:ext uri="{FF2B5EF4-FFF2-40B4-BE49-F238E27FC236}">
                <a16:creationId xmlns:a16="http://schemas.microsoft.com/office/drawing/2014/main" id="{03E7623F-7653-D74F-9ADC-106E5B3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82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Fisher:  to get large difference between means and small widths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maximize the difference squared 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divided by the sum of the variances:</a:t>
            </a:r>
          </a:p>
        </p:txBody>
      </p:sp>
      <p:pic>
        <p:nvPicPr>
          <p:cNvPr id="59398" name="Picture 13">
            <a:extLst>
              <a:ext uri="{FF2B5EF4-FFF2-40B4-BE49-F238E27FC236}">
                <a16:creationId xmlns:a16="http://schemas.microsoft.com/office/drawing/2014/main" id="{4F859AAD-98B3-E94E-9DA2-BDF3ECD2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443163"/>
            <a:ext cx="3505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4">
            <a:extLst>
              <a:ext uri="{FF2B5EF4-FFF2-40B4-BE49-F238E27FC236}">
                <a16:creationId xmlns:a16="http://schemas.microsoft.com/office/drawing/2014/main" id="{13FA4A37-A5DE-BC4B-8853-EBDE072B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565525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gives:</a:t>
            </a:r>
          </a:p>
        </p:txBody>
      </p:sp>
      <p:pic>
        <p:nvPicPr>
          <p:cNvPr id="59400" name="Picture 17">
            <a:extLst>
              <a:ext uri="{FF2B5EF4-FFF2-40B4-BE49-F238E27FC236}">
                <a16:creationId xmlns:a16="http://schemas.microsoft.com/office/drawing/2014/main" id="{B4413724-6DDE-EE45-BA93-5BCA2A229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846638"/>
            <a:ext cx="444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8">
            <a:extLst>
              <a:ext uri="{FF2B5EF4-FFF2-40B4-BE49-F238E27FC236}">
                <a16:creationId xmlns:a16="http://schemas.microsoft.com/office/drawing/2014/main" id="{B13371DD-84BE-DC49-A451-6A448686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58165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9">
            <a:extLst>
              <a:ext uri="{FF2B5EF4-FFF2-40B4-BE49-F238E27FC236}">
                <a16:creationId xmlns:a16="http://schemas.microsoft.com/office/drawing/2014/main" id="{49E3F108-8485-8B41-AD66-22EFDCE62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629275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Box 20">
            <a:extLst>
              <a:ext uri="{FF2B5EF4-FFF2-40B4-BE49-F238E27FC236}">
                <a16:creationId xmlns:a16="http://schemas.microsoft.com/office/drawing/2014/main" id="{F5D0BDA4-CB96-F44A-98F9-4A2DD002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561657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59404" name="Picture 1">
            <a:extLst>
              <a:ext uri="{FF2B5EF4-FFF2-40B4-BE49-F238E27FC236}">
                <a16:creationId xmlns:a16="http://schemas.microsoft.com/office/drawing/2014/main" id="{8CDC72A0-D6FF-4A4F-9C42-7574EBC2D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181475"/>
            <a:ext cx="261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87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1">
            <a:extLst>
              <a:ext uri="{FF2B5EF4-FFF2-40B4-BE49-F238E27FC236}">
                <a16:creationId xmlns:a16="http://schemas.microsoft.com/office/drawing/2014/main" id="{BFC0CD61-9978-A24E-B939-5202DCDA9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42" name="Footer Placeholder 2">
            <a:extLst>
              <a:ext uri="{FF2B5EF4-FFF2-40B4-BE49-F238E27FC236}">
                <a16:creationId xmlns:a16="http://schemas.microsoft.com/office/drawing/2014/main" id="{32433B88-2F70-4F41-B09C-B96687C4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1C0AEBAB-3FB0-A749-8F8D-F33615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0FF406-9465-9F46-8FC2-DCAB3B0A9FE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5AA4382-8896-C342-A516-24A786B7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Fisher discriminant</a:t>
            </a:r>
          </a:p>
        </p:txBody>
      </p:sp>
      <p:sp>
        <p:nvSpPr>
          <p:cNvPr id="61445" name="TextBox 12">
            <a:extLst>
              <a:ext uri="{FF2B5EF4-FFF2-40B4-BE49-F238E27FC236}">
                <a16:creationId xmlns:a16="http://schemas.microsoft.com/office/drawing/2014/main" id="{0AE22979-8029-9143-8950-C3A4EB3A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743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coefficients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Fisher discriminant.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 defined up to multiplicative constant; can also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arbitrary offset, i.e., usually define test statistic as</a:t>
            </a:r>
          </a:p>
        </p:txBody>
      </p:sp>
      <p:pic>
        <p:nvPicPr>
          <p:cNvPr id="61446" name="Picture 1">
            <a:extLst>
              <a:ext uri="{FF2B5EF4-FFF2-40B4-BE49-F238E27FC236}">
                <a16:creationId xmlns:a16="http://schemas.microsoft.com/office/drawing/2014/main" id="{4762F532-11D3-8B44-8701-6F1DC4CD8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2713"/>
            <a:ext cx="2908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>
            <a:extLst>
              <a:ext uri="{FF2B5EF4-FFF2-40B4-BE49-F238E27FC236}">
                <a16:creationId xmlns:a16="http://schemas.microsoft.com/office/drawing/2014/main" id="{495C75B9-9BCC-C745-9BD1-ED6D2A18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54475"/>
            <a:ext cx="36881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of the test’s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are surfaces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constant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linear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(hyperplanes):</a:t>
            </a:r>
          </a:p>
        </p:txBody>
      </p:sp>
      <p:pic>
        <p:nvPicPr>
          <p:cNvPr id="61448" name="Picture 5" descr="H0H1">
            <a:extLst>
              <a:ext uri="{FF2B5EF4-FFF2-40B4-BE49-F238E27FC236}">
                <a16:creationId xmlns:a16="http://schemas.microsoft.com/office/drawing/2014/main" id="{FA7F2F9E-6EA3-3E4D-80E5-16822C5F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186113"/>
            <a:ext cx="32210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Line 7">
            <a:extLst>
              <a:ext uri="{FF2B5EF4-FFF2-40B4-BE49-F238E27FC236}">
                <a16:creationId xmlns:a16="http://schemas.microsoft.com/office/drawing/2014/main" id="{4ECB3A71-7F3D-6942-A4B0-696C2C6A1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6863" y="3744913"/>
            <a:ext cx="0" cy="2233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0" name="Line 8">
            <a:extLst>
              <a:ext uri="{FF2B5EF4-FFF2-40B4-BE49-F238E27FC236}">
                <a16:creationId xmlns:a16="http://schemas.microsoft.com/office/drawing/2014/main" id="{31B86444-D0CE-E84F-957F-71858885F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3" y="5978525"/>
            <a:ext cx="2735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1" name="Picture 9" descr="txp_fig">
            <a:extLst>
              <a:ext uri="{FF2B5EF4-FFF2-40B4-BE49-F238E27FC236}">
                <a16:creationId xmlns:a16="http://schemas.microsoft.com/office/drawing/2014/main" id="{787B9654-7147-B041-B7A5-BD7B61A32F3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384550"/>
            <a:ext cx="2635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" descr="txp_fig">
            <a:extLst>
              <a:ext uri="{FF2B5EF4-FFF2-40B4-BE49-F238E27FC236}">
                <a16:creationId xmlns:a16="http://schemas.microsoft.com/office/drawing/2014/main" id="{C401A8F8-772C-524B-8741-7DEB30C892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49938"/>
            <a:ext cx="2365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Line 16">
            <a:extLst>
              <a:ext uri="{FF2B5EF4-FFF2-40B4-BE49-F238E27FC236}">
                <a16:creationId xmlns:a16="http://schemas.microsoft.com/office/drawing/2014/main" id="{34EC9383-C8F7-D74B-AE0A-58798151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3857625"/>
            <a:ext cx="2951162" cy="19446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14:cNvPr>
              <p14:cNvContentPartPr/>
              <p14:nvPr/>
            </p14:nvContentPartPr>
            <p14:xfrm>
              <a:off x="3832920" y="3726360"/>
              <a:ext cx="396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720" y="3710160"/>
                <a:ext cx="3636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3057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 for Gaussian data</a:t>
            </a:r>
          </a:p>
        </p:txBody>
      </p:sp>
      <p:sp>
        <p:nvSpPr>
          <p:cNvPr id="63493" name="TextBox 1">
            <a:extLst>
              <a:ext uri="{FF2B5EF4-FFF2-40B4-BE49-F238E27FC236}">
                <a16:creationId xmlns:a16="http://schemas.microsoft.com/office/drawing/2014/main" id="{AD1299A4-5301-EB49-B489-1BB2278E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993775"/>
            <a:ext cx="8559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pdfs of the input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both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multivariate Gaussians with same covariance but different means:</a:t>
            </a:r>
          </a:p>
        </p:txBody>
      </p:sp>
      <p:sp>
        <p:nvSpPr>
          <p:cNvPr id="63494" name="TextBox 2">
            <a:extLst>
              <a:ext uri="{FF2B5EF4-FFF2-40B4-BE49-F238E27FC236}">
                <a16:creationId xmlns:a16="http://schemas.microsoft.com/office/drawing/2014/main" id="{1FC55F4E-0269-6D4C-AA7B-3A93CB6A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301875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5" name="TextBox 14">
            <a:extLst>
              <a:ext uri="{FF2B5EF4-FFF2-40B4-BE49-F238E27FC236}">
                <a16:creationId xmlns:a16="http://schemas.microsoft.com/office/drawing/2014/main" id="{E3A34A7B-320D-374C-A065-5345D144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974975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6" name="TextBox 3">
            <a:extLst>
              <a:ext uri="{FF2B5EF4-FFF2-40B4-BE49-F238E27FC236}">
                <a16:creationId xmlns:a16="http://schemas.microsoft.com/office/drawing/2014/main" id="{C38667FC-86D6-634B-9213-9AB7160A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2481263"/>
            <a:ext cx="2351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covariance </a:t>
            </a:r>
          </a:p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63497" name="Straight Arrow Connector 26">
            <a:extLst>
              <a:ext uri="{FF2B5EF4-FFF2-40B4-BE49-F238E27FC236}">
                <a16:creationId xmlns:a16="http://schemas.microsoft.com/office/drawing/2014/main" id="{B98AE992-331B-6C48-8AE3-3373E7B5B9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48063" y="2660650"/>
            <a:ext cx="617537" cy="968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26">
            <a:extLst>
              <a:ext uri="{FF2B5EF4-FFF2-40B4-BE49-F238E27FC236}">
                <a16:creationId xmlns:a16="http://schemas.microsoft.com/office/drawing/2014/main" id="{4D0AD80E-E4AA-F24E-A0C2-130278DC3ADE}"/>
              </a:ext>
            </a:extLst>
          </p:cNvPr>
          <p:cNvCxnSpPr>
            <a:cxnSpLocks noChangeShapeType="1"/>
            <a:endCxn id="63495" idx="3"/>
          </p:cNvCxnSpPr>
          <p:nvPr/>
        </p:nvCxnSpPr>
        <p:spPr bwMode="auto">
          <a:xfrm flipH="1">
            <a:off x="3560763" y="3001963"/>
            <a:ext cx="654050" cy="203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19">
            <a:extLst>
              <a:ext uri="{FF2B5EF4-FFF2-40B4-BE49-F238E27FC236}">
                <a16:creationId xmlns:a16="http://schemas.microsoft.com/office/drawing/2014/main" id="{39B2ADB2-E712-BE43-BFBA-564C7297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046538"/>
            <a:ext cx="3883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it can be shown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Fisher discriminant is</a:t>
            </a:r>
          </a:p>
        </p:txBody>
      </p:sp>
      <p:pic>
        <p:nvPicPr>
          <p:cNvPr id="63500" name="Picture 21">
            <a:extLst>
              <a:ext uri="{FF2B5EF4-FFF2-40B4-BE49-F238E27FC236}">
                <a16:creationId xmlns:a16="http://schemas.microsoft.com/office/drawing/2014/main" id="{BAC94B6E-3091-E54D-9A59-01C7CAD4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27488"/>
            <a:ext cx="2311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22">
            <a:extLst>
              <a:ext uri="{FF2B5EF4-FFF2-40B4-BE49-F238E27FC236}">
                <a16:creationId xmlns:a16="http://schemas.microsoft.com/office/drawing/2014/main" id="{75742F92-C762-1D43-B434-68F2866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080000"/>
            <a:ext cx="774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it is a monotonic function of the likelihood ratio and thus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the same critical region.  So in this case the Fisher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discriminant provides an optimal statistical test.</a:t>
            </a:r>
          </a:p>
        </p:txBody>
      </p:sp>
      <p:pic>
        <p:nvPicPr>
          <p:cNvPr id="63502" name="Picture 1">
            <a:extLst>
              <a:ext uri="{FF2B5EF4-FFF2-40B4-BE49-F238E27FC236}">
                <a16:creationId xmlns:a16="http://schemas.microsoft.com/office/drawing/2014/main" id="{1670F35D-B841-9244-B5A6-BB8C9FBA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990725"/>
            <a:ext cx="20129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14:cNvPr>
              <p14:cNvContentPartPr/>
              <p14:nvPr/>
            </p14:nvContentPartPr>
            <p14:xfrm>
              <a:off x="7479360" y="2830680"/>
              <a:ext cx="455760" cy="43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3160" y="2814480"/>
                <a:ext cx="4881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3876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</a:rPr>
              <a:pPr/>
              <a:t>44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778114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7AFED0C4-511F-A44B-9C34-D9F7FACEF5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C03A74F6-87BA-2F49-BCEC-1343AB0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72AEF8-C86E-194C-89FD-CFAA33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F4F90E-B577-F34B-82D0-0B00468F1F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9A8619AD-8CAA-754D-995A-9FC1B867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Choosing a critical region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B1B3B589-00DC-B342-8D3A-82825D2A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8200"/>
            <a:ext cx="8597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a test of a hypothesis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ask what are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alternatives for which one would like to have a high power.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power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maximize probability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			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such a test has a high power not only with respect to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alternative but for a class of alternatives.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using a measurement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test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composite alternative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get the highest power with respect to any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taking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cut-off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determined by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significance level such that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636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CF8A8F8A-386C-C740-93A7-D0E84EF5CE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359FFF3-48D4-6C47-A90A-5728A03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686075EC-DFDC-E144-8F0D-00668FA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72E969-1218-304F-ADD4-D8D04DF96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C672F24E-8F32-054B-B7FC-0106F686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399463" cy="504825"/>
          </a:xfrm>
        </p:spPr>
        <p:txBody>
          <a:bodyPr/>
          <a:lstStyle/>
          <a:p>
            <a:r>
              <a:rPr lang="el-GR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vs.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Gauss(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A6F526-7469-094C-AD8F-F46421EB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41438"/>
            <a:ext cx="4189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>
            <a:extLst>
              <a:ext uri="{FF2B5EF4-FFF2-40B4-BE49-F238E27FC236}">
                <a16:creationId xmlns:a16="http://schemas.microsoft.com/office/drawing/2014/main" id="{1DEAEFA8-55D3-5440-B34E-CD6C109D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1052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>
            <a:extLst>
              <a:ext uri="{FF2B5EF4-FFF2-40B4-BE49-F238E27FC236}">
                <a16:creationId xmlns:a16="http://schemas.microsoft.com/office/drawing/2014/main" id="{592833DC-7095-CB49-81D6-7FD5A81B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217738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819EF115-DB64-D04A-9DC9-CB549ED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055938"/>
            <a:ext cx="306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96E85389-EDB0-7F4C-AC71-13628FFA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368925"/>
            <a:ext cx="375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">
            <a:extLst>
              <a:ext uri="{FF2B5EF4-FFF2-40B4-BE49-F238E27FC236}">
                <a16:creationId xmlns:a16="http://schemas.microsoft.com/office/drawing/2014/main" id="{360E98EC-A925-EF45-A3EF-8E50960D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149725"/>
            <a:ext cx="35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 quantile</a:t>
            </a:r>
          </a:p>
        </p:txBody>
      </p:sp>
      <p:cxnSp>
        <p:nvCxnSpPr>
          <p:cNvPr id="25611" name="Straight Arrow Connector 4">
            <a:extLst>
              <a:ext uri="{FF2B5EF4-FFF2-40B4-BE49-F238E27FC236}">
                <a16:creationId xmlns:a16="http://schemas.microsoft.com/office/drawing/2014/main" id="{CE02C2B5-F449-9542-A122-2DB54684E0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80288" y="3644900"/>
            <a:ext cx="215900" cy="5048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TextBox 18">
            <a:extLst>
              <a:ext uri="{FF2B5EF4-FFF2-40B4-BE49-F238E27FC236}">
                <a16:creationId xmlns:a16="http://schemas.microsoft.com/office/drawing/2014/main" id="{5DBA6C92-C15F-1641-AE54-D4D6F0F3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81075"/>
            <a:ext cx="3081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25613" name="Straight Arrow Connector 19">
            <a:extLst>
              <a:ext uri="{FF2B5EF4-FFF2-40B4-BE49-F238E27FC236}">
                <a16:creationId xmlns:a16="http://schemas.microsoft.com/office/drawing/2014/main" id="{DC9F33AA-395E-9542-BD7D-8FB7708CC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903413"/>
            <a:ext cx="304800" cy="4460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2B115269-74E0-EC49-9877-8E173B16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4102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50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4DC4EA96-1385-FB47-9F6E-A07A470D22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128A8D-27CF-DD49-92AA-27B45B0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86E40DF-5AA1-FF47-9278-389BD24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434ECB-1138-DC4E-B82B-033474EEDB0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30373BCC-31B9-D947-BE86-C8F0EECB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 of critical region based on power (3)</a:t>
            </a: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1F93137-8D56-D440-9A8F-F854E02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6975"/>
            <a:ext cx="4249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consider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viable alternatives, and choose the critical region to contain both high and 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two-sided test).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AAF81C11-1EDC-2E42-A727-288BD6E1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66FF5925-276A-044E-8AC6-85323367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9688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4">
            <a:extLst>
              <a:ext uri="{FF2B5EF4-FFF2-40B4-BE49-F238E27FC236}">
                <a16:creationId xmlns:a16="http://schemas.microsoft.com/office/drawing/2014/main" id="{B0D5A721-0E5C-4F48-A119-5FF66BE8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3525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critical region now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reasonable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less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original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one-sided test.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14:cNvPr>
              <p14:cNvContentPartPr/>
              <p14:nvPr/>
            </p14:nvContentPartPr>
            <p14:xfrm>
              <a:off x="3929314" y="413631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674" y="41276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83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F78D450B-9E17-A448-8B85-718AB92225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C955842-218D-4943-8683-53BC4D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C25F9A7-D22E-9C4D-B3AA-DBA5686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B80CBA-03A1-1244-9980-7908910CE08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21B48149-3491-BA42-9BFD-7A867551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such thing as a model-independent test</a:t>
            </a: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E260B599-88F9-D443-8D8D-0E654547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2013"/>
            <a:ext cx="78771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we cannot find a single critical region that gives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power for all possible alternatives (no “Uniformly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Powerful” test).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HEP we often try to construct a test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Standard Model (or “background only”, etc.)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we have a well specified “false discovery rate”,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Probability to 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 power with respect to some interesting alternative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SUSY, Z′, etc.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is no such thing as a “model independent” test.  Any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 will inevitably have high power with respect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alternatives and less power with respect to others.</a:t>
            </a:r>
          </a:p>
        </p:txBody>
      </p:sp>
    </p:spTree>
    <p:extLst>
      <p:ext uri="{BB962C8B-B14F-4D97-AF65-F5344CB8AC3E}">
        <p14:creationId xmlns:p14="http://schemas.microsoft.com/office/powerpoint/2010/main" val="2626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714625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78557648-BF68-4F4D-9743-27822B0A62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F7DF351E-2434-E848-8678-3BC204F7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D56E69-889F-F64D-B9D8-51891E87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CF81B0-D7C9-7345-82C3-C1A909399FA3}" type="slidenum">
              <a:rPr lang="en-GB" altLang="en-US" sz="1400">
                <a:solidFill>
                  <a:srgbClr val="0070C0"/>
                </a:solidFill>
              </a:rPr>
              <a:pPr/>
              <a:t>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8AB0145-DF56-4245-9477-2EF2C9ED1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Rejecting a hypothesis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2109B098-716F-234E-83C3-E27BBE6D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16589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rejecting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necessarily equivalent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that we believe it is false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true.  In frequentist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only associate probability with outcomes of repeatable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(the data).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statistics, probability of the hypothesis (degree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belief) would be found using Bayes’ theorem: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71B7B608-E44C-D440-A7B5-44CC3472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543300"/>
            <a:ext cx="4181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>
            <a:extLst>
              <a:ext uri="{FF2B5EF4-FFF2-40B4-BE49-F238E27FC236}">
                <a16:creationId xmlns:a16="http://schemas.microsoft.com/office/drawing/2014/main" id="{F81A20C3-CBD7-F242-A690-8D6B802E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643438"/>
            <a:ext cx="778020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the prior probability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a frequentist test useful is that we can compute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accept/reject a hypothesis assuming that it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true, or assuming some alternative is true.</a:t>
            </a:r>
          </a:p>
        </p:txBody>
      </p:sp>
    </p:spTree>
    <p:extLst>
      <p:ext uri="{BB962C8B-B14F-4D97-AF65-F5344CB8AC3E}">
        <p14:creationId xmlns:p14="http://schemas.microsoft.com/office/powerpoint/2010/main" val="241884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j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17464</TotalTime>
  <Words>4385</Words>
  <Application>Microsoft Macintosh PowerPoint</Application>
  <PresentationFormat>On-screen Show (4:3)</PresentationFormat>
  <Paragraphs>554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宋体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Hypotheses</vt:lpstr>
      <vt:lpstr>Definition of a test</vt:lpstr>
      <vt:lpstr>Definition of a test (2)</vt:lpstr>
      <vt:lpstr>Obvious where to put W?</vt:lpstr>
      <vt:lpstr>Or not so obvious where to put W?</vt:lpstr>
      <vt:lpstr>Type-I, Type-II errors </vt:lpstr>
      <vt:lpstr>Rejecting a hypothesis</vt:lpstr>
      <vt:lpstr>PowerPoint Presentation</vt:lpstr>
      <vt:lpstr>Example setting for statistical tests:   the Large Hadron Collider</vt:lpstr>
      <vt:lpstr>The ATLAS detector</vt:lpstr>
      <vt:lpstr>A simulated SUSY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critical region</vt:lpstr>
      <vt:lpstr>Τest of μ = μ0 vs. μ &gt; μ0  with  x ~ Gauss(μ,σ)</vt:lpstr>
      <vt:lpstr>Choice of critical region based on power (3)</vt:lpstr>
      <vt:lpstr>No such thing as a model-independent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300</cp:revision>
  <dcterms:created xsi:type="dcterms:W3CDTF">2020-05-18T17:44:39Z</dcterms:created>
  <dcterms:modified xsi:type="dcterms:W3CDTF">2022-10-23T17:10:03Z</dcterms:modified>
</cp:coreProperties>
</file>