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27" r:id="rId2"/>
    <p:sldId id="1265" r:id="rId3"/>
    <p:sldId id="293" r:id="rId4"/>
    <p:sldId id="1288" r:id="rId5"/>
    <p:sldId id="1290" r:id="rId6"/>
    <p:sldId id="1291" r:id="rId7"/>
    <p:sldId id="1292" r:id="rId8"/>
    <p:sldId id="1295" r:id="rId9"/>
    <p:sldId id="1339" r:id="rId10"/>
    <p:sldId id="1302" r:id="rId11"/>
    <p:sldId id="1336" r:id="rId12"/>
    <p:sldId id="1296" r:id="rId13"/>
    <p:sldId id="300" r:id="rId14"/>
    <p:sldId id="1297" r:id="rId15"/>
    <p:sldId id="1298" r:id="rId16"/>
    <p:sldId id="1299" r:id="rId17"/>
    <p:sldId id="1340" r:id="rId18"/>
    <p:sldId id="1300" r:id="rId19"/>
    <p:sldId id="1301" r:id="rId20"/>
    <p:sldId id="1337" r:id="rId21"/>
    <p:sldId id="1303" r:id="rId22"/>
    <p:sldId id="1343" r:id="rId23"/>
    <p:sldId id="1342" r:id="rId24"/>
    <p:sldId id="1344" r:id="rId25"/>
    <p:sldId id="1341" r:id="rId26"/>
    <p:sldId id="1310" r:id="rId27"/>
    <p:sldId id="1311" r:id="rId28"/>
    <p:sldId id="1312" r:id="rId29"/>
    <p:sldId id="1313" r:id="rId30"/>
    <p:sldId id="1314" r:id="rId31"/>
    <p:sldId id="1315" r:id="rId32"/>
    <p:sldId id="1316" r:id="rId33"/>
    <p:sldId id="1304" r:id="rId34"/>
    <p:sldId id="1338" r:id="rId35"/>
    <p:sldId id="1348" r:id="rId36"/>
    <p:sldId id="1306" r:id="rId37"/>
    <p:sldId id="1293" r:id="rId38"/>
    <p:sldId id="1317" r:id="rId39"/>
    <p:sldId id="1318" r:id="rId40"/>
    <p:sldId id="1319" r:id="rId41"/>
    <p:sldId id="1320" r:id="rId42"/>
    <p:sldId id="1345" r:id="rId43"/>
    <p:sldId id="1322" r:id="rId44"/>
    <p:sldId id="1323" r:id="rId45"/>
    <p:sldId id="1324" r:id="rId46"/>
    <p:sldId id="1325" r:id="rId47"/>
    <p:sldId id="1326" r:id="rId48"/>
    <p:sldId id="1327" r:id="rId49"/>
    <p:sldId id="1346" r:id="rId50"/>
    <p:sldId id="1328" r:id="rId51"/>
    <p:sldId id="1347" r:id="rId52"/>
    <p:sldId id="1329" r:id="rId53"/>
    <p:sldId id="1330" r:id="rId54"/>
    <p:sldId id="1331" r:id="rId55"/>
    <p:sldId id="1332" r:id="rId56"/>
    <p:sldId id="1294" r:id="rId57"/>
    <p:sldId id="1333" r:id="rId58"/>
    <p:sldId id="1334" r:id="rId59"/>
    <p:sldId id="1335" r:id="rId6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10/30/22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10/30/22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5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Statistical Data Analysis / lecture week 5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60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marshall.usc.edu/gareth-james/ISL/ISLR%20Seventh%20Printing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2022/23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5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B3D969-203A-9F43-8ACF-55A5C3A1B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650" y="246287"/>
            <a:ext cx="7127875" cy="431800"/>
          </a:xfrm>
          <a:noFill/>
        </p:spPr>
        <p:txBody>
          <a:bodyPr lIns="91430" tIns="45715" rIns="91430" bIns="45715"/>
          <a:lstStyle/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Neural network example from LEP II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C3B0243-B778-2348-A45F-445754360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8050"/>
            <a:ext cx="7665584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W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>
                <a:solidFill>
                  <a:srgbClr val="0070C0"/>
                </a:solidFill>
              </a:rPr>
              <a:t>W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 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(often 4 well separated hadron jets)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CD4F1DA-7770-1C4E-A57D-B6E4DC504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390650"/>
            <a:ext cx="7863523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</a:t>
            </a:r>
            <a:r>
              <a:rPr lang="en-US" altLang="en-US" dirty="0" err="1">
                <a:solidFill>
                  <a:srgbClr val="0070C0"/>
                </a:solidFill>
              </a:rPr>
              <a:t>qqgg</a:t>
            </a:r>
            <a:r>
              <a:rPr lang="en-US" altLang="en-US" dirty="0">
                <a:solidFill>
                  <a:srgbClr val="0070C0"/>
                </a:solidFill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 less well separated hadron jets)</a:t>
            </a:r>
          </a:p>
        </p:txBody>
      </p:sp>
      <p:pic>
        <p:nvPicPr>
          <p:cNvPr id="8" name="Picture 5" descr="nn_inputs">
            <a:extLst>
              <a:ext uri="{FF2B5EF4-FFF2-40B4-BE49-F238E27FC236}">
                <a16:creationId xmlns:a16="http://schemas.microsoft.com/office/drawing/2014/main" id="{78D9A76D-3D23-6544-B397-EF9528B6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58933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nn_output">
            <a:extLst>
              <a:ext uri="{FF2B5EF4-FFF2-40B4-BE49-F238E27FC236}">
                <a16:creationId xmlns:a16="http://schemas.microsoft.com/office/drawing/2014/main" id="{F25FFEFB-AD06-4F4C-B294-43D8395C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312737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E461299E-F178-FA43-A769-08009417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170113"/>
            <a:ext cx="4808455" cy="12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←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variables based on jet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structure, event shape, ...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by itself gives much separation.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1815BD6-4060-6245-8CD9-90841036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3622675"/>
            <a:ext cx="3132933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 output: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E03F166-9231-524F-99B2-CAD60834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51525"/>
            <a:ext cx="586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(Garrido,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Martinez, ALEPH 96-144)</a:t>
            </a:r>
          </a:p>
        </p:txBody>
      </p:sp>
    </p:spTree>
    <p:extLst>
      <p:ext uri="{BB962C8B-B14F-4D97-AF65-F5344CB8AC3E}">
        <p14:creationId xmlns:p14="http://schemas.microsoft.com/office/powerpoint/2010/main" val="142290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61445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Network architecture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Training neural networks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Overtraining</a:t>
            </a:r>
          </a:p>
        </p:txBody>
      </p:sp>
    </p:spTree>
    <p:extLst>
      <p:ext uri="{BB962C8B-B14F-4D97-AF65-F5344CB8AC3E}">
        <p14:creationId xmlns:p14="http://schemas.microsoft.com/office/powerpoint/2010/main" val="4957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>
            <a:extLst>
              <a:ext uri="{FF2B5EF4-FFF2-40B4-BE49-F238E27FC236}">
                <a16:creationId xmlns:a16="http://schemas.microsoft.com/office/drawing/2014/main" id="{A5708E42-BCA4-1143-BCF6-74124FD1F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36625"/>
            <a:ext cx="852239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An MLP with a single hidden layer having a sufficiently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number of nodes can approximate arbitrarily well the optimal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boundary.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Holds for any continuous non-polynomial activation function</a:t>
            </a:r>
          </a:p>
          <a:p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Leshno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Lin, </a:t>
            </a:r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Pinkus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Schocken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(1993) Neural Networks 6, 861-867</a:t>
            </a:r>
          </a:p>
        </p:txBody>
      </p:sp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DE86260-4141-8F4F-9C74-3922193C6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86042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architecture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7F628DC-DCB6-3D43-8AAF-271B7064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069542"/>
            <a:ext cx="800644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the number of required nodes may be very large; cannot train well with finite samples of training data.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advances in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Neural Networks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shown important advantages in having multiple hidden layers.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particle physics applications of Deep Learning, see e.g. </a:t>
            </a:r>
          </a:p>
          <a:p>
            <a:pPr>
              <a:spcAft>
                <a:spcPts val="600"/>
              </a:spcAft>
            </a:pPr>
            <a:r>
              <a:rPr lang="en-US" alt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Baldi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Sadowski and </a:t>
            </a:r>
            <a:r>
              <a:rPr lang="en-US" alt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Whiteson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Communications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(2014);  arXiv:1402.4735.</a:t>
            </a:r>
          </a:p>
          <a:p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 Guest, Kyle Cranmer, Daniel </a:t>
            </a:r>
            <a:r>
              <a:rPr lang="en-US" alt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Whiteson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Learning and its Application to LHC Physics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Rev.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Part. Sci. 2018. 68:1–22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arXiv:1806.11484.</a:t>
            </a:r>
          </a:p>
        </p:txBody>
      </p:sp>
    </p:spTree>
    <p:extLst>
      <p:ext uri="{BB962C8B-B14F-4D97-AF65-F5344CB8AC3E}">
        <p14:creationId xmlns:p14="http://schemas.microsoft.com/office/powerpoint/2010/main" val="151601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986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Deep Neural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041" y="922115"/>
            <a:ext cx="816806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multilayer perceptron can have be generalized to have an arbitrary number of hidden layers, with an arbitrary number of nodes in each (= “network architecture”).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“deep” network has several (or many) hidden layers: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790" y="2778791"/>
            <a:ext cx="5486807" cy="2977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9423" y="0"/>
            <a:ext cx="4674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</a:rPr>
              <a:t>http://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</a:rPr>
              <a:t>neuralnetworksanddeeplearning.com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/chap1.html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432" y="5860843"/>
            <a:ext cx="772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“Deep Learning” is a very recent and active field of research.</a:t>
            </a:r>
          </a:p>
        </p:txBody>
      </p:sp>
    </p:spTree>
    <p:extLst>
      <p:ext uri="{BB962C8B-B14F-4D97-AF65-F5344CB8AC3E}">
        <p14:creationId xmlns:p14="http://schemas.microsoft.com/office/powerpoint/2010/main" val="4000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AEC29C9-6DE7-9F43-93F9-C814319B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3D330C-ADB0-184E-8CDE-1DB58FD2EBEC}"/>
              </a:ext>
            </a:extLst>
          </p:cNvPr>
          <p:cNvSpPr txBox="1"/>
          <p:nvPr/>
        </p:nvSpPr>
        <p:spPr>
          <a:xfrm>
            <a:off x="2360512" y="3635829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 “loss function”)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043F8-C0CA-2E4D-8B54-D9776D260E9E}"/>
              </a:ext>
            </a:extLst>
          </p:cNvPr>
          <p:cNvSpPr txBox="1"/>
          <p:nvPr/>
        </p:nvSpPr>
        <p:spPr>
          <a:xfrm>
            <a:off x="7549076" y="9525"/>
            <a:ext cx="1594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(not examinable)</a:t>
            </a:r>
          </a:p>
        </p:txBody>
      </p:sp>
    </p:spTree>
    <p:extLst>
      <p:ext uri="{BB962C8B-B14F-4D97-AF65-F5344CB8AC3E}">
        <p14:creationId xmlns:p14="http://schemas.microsoft.com/office/powerpoint/2010/main" val="409181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7512BDB-52A8-F044-961C-154A6A850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5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C32F7C2-A6FD-B746-B772-076876DA0DAE}"/>
              </a:ext>
            </a:extLst>
          </p:cNvPr>
          <p:cNvGrpSpPr/>
          <p:nvPr/>
        </p:nvGrpSpPr>
        <p:grpSpPr>
          <a:xfrm>
            <a:off x="366713" y="5170714"/>
            <a:ext cx="8472490" cy="827314"/>
            <a:chOff x="366713" y="5170714"/>
            <a:chExt cx="8472490" cy="8273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AE932B-4EDE-2B4A-974F-491A3E83839E}"/>
                </a:ext>
              </a:extLst>
            </p:cNvPr>
            <p:cNvSpPr/>
            <p:nvPr/>
          </p:nvSpPr>
          <p:spPr>
            <a:xfrm>
              <a:off x="1899921" y="5170714"/>
              <a:ext cx="6939282" cy="413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9F1A17-5E9A-D14D-8955-1A6FAE673C9C}"/>
                </a:ext>
              </a:extLst>
            </p:cNvPr>
            <p:cNvSpPr/>
            <p:nvPr/>
          </p:nvSpPr>
          <p:spPr>
            <a:xfrm>
              <a:off x="366713" y="5584371"/>
              <a:ext cx="2354716" cy="413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FFFAA45-F918-2742-A2A9-D095C4D94249}"/>
              </a:ext>
            </a:extLst>
          </p:cNvPr>
          <p:cNvSpPr txBox="1"/>
          <p:nvPr/>
        </p:nvSpPr>
        <p:spPr>
          <a:xfrm>
            <a:off x="1877282" y="5123996"/>
            <a:ext cx="746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</a:t>
            </a:r>
            <a:r>
              <a:rPr lang="en-US" sz="2400" b="1" i="1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randomly chosen event </a:t>
            </a:r>
            <a:r>
              <a:rPr lang="en-US" sz="2400" i="1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(or ”mini-batch”)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F4B94-E4B1-F242-970A-2F7627C91E62}"/>
              </a:ext>
            </a:extLst>
          </p:cNvPr>
          <p:cNvSpPr txBox="1"/>
          <p:nvPr/>
        </p:nvSpPr>
        <p:spPr>
          <a:xfrm>
            <a:off x="6894513" y="5713900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(“stochastic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descent”)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C6314-1416-CE46-B3EC-03316E1FF6EE}"/>
              </a:ext>
            </a:extLst>
          </p:cNvPr>
          <p:cNvSpPr txBox="1"/>
          <p:nvPr/>
        </p:nvSpPr>
        <p:spPr>
          <a:xfrm>
            <a:off x="7549076" y="9525"/>
            <a:ext cx="1594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(not examinable)</a:t>
            </a:r>
          </a:p>
        </p:txBody>
      </p:sp>
    </p:spTree>
    <p:extLst>
      <p:ext uri="{BB962C8B-B14F-4D97-AF65-F5344CB8AC3E}">
        <p14:creationId xmlns:p14="http://schemas.microsoft.com/office/powerpoint/2010/main" val="1336354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6C5E8CF-AD75-454E-8EC1-EBC27D71B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7D16D-00F3-0344-AAFF-1AEA37A7615A}"/>
              </a:ext>
            </a:extLst>
          </p:cNvPr>
          <p:cNvSpPr txBox="1"/>
          <p:nvPr/>
        </p:nvSpPr>
        <p:spPr>
          <a:xfrm>
            <a:off x="7549076" y="9525"/>
            <a:ext cx="1594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(not examinable)</a:t>
            </a:r>
          </a:p>
        </p:txBody>
      </p:sp>
    </p:spTree>
    <p:extLst>
      <p:ext uri="{BB962C8B-B14F-4D97-AF65-F5344CB8AC3E}">
        <p14:creationId xmlns:p14="http://schemas.microsoft.com/office/powerpoint/2010/main" val="1409825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854A9A-D58B-0F44-A16A-C07C12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5581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network training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9D5983-500A-0D40-A5EF-450F154B177E}"/>
              </a:ext>
            </a:extLst>
          </p:cNvPr>
          <p:cNvSpPr txBox="1"/>
          <p:nvPr/>
        </p:nvSpPr>
        <p:spPr>
          <a:xfrm>
            <a:off x="593271" y="1045029"/>
            <a:ext cx="79574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algorithms for adjusting the network parameters have become a very active field of research (and beyond the scope of this course).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ideas include: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“Deep” neural nets, use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activation function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Stochastic gradient descent:  estimate of gradient 	approximated by a randomly selected subset of the data.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Dropout:  randomly exclude nodes during training 	(prevents “overtraining”)</a:t>
            </a:r>
          </a:p>
        </p:txBody>
      </p:sp>
    </p:spTree>
    <p:extLst>
      <p:ext uri="{BB962C8B-B14F-4D97-AF65-F5344CB8AC3E}">
        <p14:creationId xmlns:p14="http://schemas.microsoft.com/office/powerpoint/2010/main" val="1132287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854A9A-D58B-0F44-A16A-C07C12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3810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Overtraining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0EAE3CF-B5E7-8A4E-840C-BFADB157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619125"/>
            <a:ext cx="890000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more parameters in a classifier makes its decision boundary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increasingly flexible, e.g., more nodes/layers for a neural network.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“flexible” classifier may conform too closely to the training points;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boundary will not perform well on an independent test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sample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“overtraining”).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7019E1C-952F-7F44-BD98-73A016415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784475"/>
            <a:ext cx="41767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5DF63B6-6D5A-5147-B7E1-A7EFCBDF1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751138"/>
            <a:ext cx="41306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CCA7DFD9-B23C-6741-BE86-31C78A0B5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5" y="2847975"/>
            <a:ext cx="2113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54C68D71-382E-0A49-9D24-DCF27BB42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2841625"/>
            <a:ext cx="3297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test sample</a:t>
            </a:r>
          </a:p>
        </p:txBody>
      </p:sp>
    </p:spTree>
    <p:extLst>
      <p:ext uri="{BB962C8B-B14F-4D97-AF65-F5344CB8AC3E}">
        <p14:creationId xmlns:p14="http://schemas.microsoft.com/office/powerpoint/2010/main" val="2481827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EADD01-DEF7-E940-9893-ECE658D27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overtraining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32283FA-2DD3-BC4A-B05C-A3A69449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830263"/>
            <a:ext cx="8275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monitor the fraction of misclassified events (or similar, e.g.,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function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for test and training samples, it will usually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for both as the boundary is made more flexible: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B5D39671-E442-6E48-B640-372101B64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200275"/>
            <a:ext cx="317658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C1C9048B-8067-B04C-95B0-249C9AFB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2506663"/>
            <a:ext cx="8177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C3A20D5-724C-074D-9A24-D5E4931C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5192713"/>
            <a:ext cx="31861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 (e.g., number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nodes/layers in MLP)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C3ABF82C-B591-7E4B-B7D7-1A8AE436D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4119563"/>
            <a:ext cx="1625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sample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D897D2C2-A54E-A84C-9A99-ACD9B5F16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8" y="4613275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B88539-8FDA-2E45-BFDD-5A90B070FC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5788" y="3255963"/>
            <a:ext cx="0" cy="9112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3B7D13-520B-B340-B6E3-7E5381183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2262188"/>
            <a:ext cx="3297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optimum at minimum of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rate for test sample</a:t>
            </a:r>
          </a:p>
        </p:txBody>
      </p:sp>
      <p:cxnSp>
        <p:nvCxnSpPr>
          <p:cNvPr id="14" name="Straight Arrow Connector 19">
            <a:extLst>
              <a:ext uri="{FF2B5EF4-FFF2-40B4-BE49-F238E27FC236}">
                <a16:creationId xmlns:a16="http://schemas.microsoft.com/office/drawing/2014/main" id="{BB6DBF03-90D1-004C-B56A-7BA16377A3B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76838" y="3565525"/>
            <a:ext cx="554037" cy="6667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7">
            <a:extLst>
              <a:ext uri="{FF2B5EF4-FFF2-40B4-BE49-F238E27FC236}">
                <a16:creationId xmlns:a16="http://schemas.microsoft.com/office/drawing/2014/main" id="{8EF29707-41C3-9D46-A5F5-4F0722BDF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3224213"/>
            <a:ext cx="2859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error rate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indicates overtraining</a:t>
            </a:r>
          </a:p>
        </p:txBody>
      </p:sp>
    </p:spTree>
    <p:extLst>
      <p:ext uri="{BB962C8B-B14F-4D97-AF65-F5344CB8AC3E}">
        <p14:creationId xmlns:p14="http://schemas.microsoft.com/office/powerpoint/2010/main" val="327143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52096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Beyond linear classifiers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Neural networks </a:t>
            </a:r>
          </a:p>
        </p:txBody>
      </p:sp>
    </p:spTree>
    <p:extLst>
      <p:ext uri="{BB962C8B-B14F-4D97-AF65-F5344CB8AC3E}">
        <p14:creationId xmlns:p14="http://schemas.microsoft.com/office/powerpoint/2010/main" val="314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630974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Non-parametric probability density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Kernel density estimator</a:t>
            </a:r>
          </a:p>
        </p:txBody>
      </p:sp>
    </p:spTree>
    <p:extLst>
      <p:ext uri="{BB962C8B-B14F-4D97-AF65-F5344CB8AC3E}">
        <p14:creationId xmlns:p14="http://schemas.microsoft.com/office/powerpoint/2010/main" val="22570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438F470-ACE6-4040-892F-55914005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Density Estimation (PDE)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01912D-C5F5-434F-BBBA-1553F2FCFFE7}"/>
              </a:ext>
            </a:extLst>
          </p:cNvPr>
          <p:cNvSpPr txBox="1"/>
          <p:nvPr/>
        </p:nvSpPr>
        <p:spPr>
          <a:xfrm>
            <a:off x="554718" y="773296"/>
            <a:ext cx="8080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possible way to approximate the likelihood ratio for two hypotheses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to first find a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non-parametric estimator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corresponding pdfs and then use these to define the test statistic (decision function),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C3404-F6EE-4E4C-B7F3-2789AC80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3" y="2421674"/>
            <a:ext cx="2286000" cy="99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327D2D-6720-9640-9B4C-3DC2BC072032}"/>
              </a:ext>
            </a:extLst>
          </p:cNvPr>
          <p:cNvSpPr txBox="1"/>
          <p:nvPr/>
        </p:nvSpPr>
        <p:spPr>
          <a:xfrm>
            <a:off x="543832" y="3481774"/>
            <a:ext cx="773248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the term “non-parametric” means the the estimate will be very general, not necessarily from a specific pdf family, and have a “local” character reflecting training data values.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histogram was a brute-force example of this; there are better ways.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Non-parametric pdf estimates are useful in many ways; here for obtaining a test statistic but one example.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36EA0-6C5D-B24E-AC4F-58626CB07797}"/>
              </a:ext>
            </a:extLst>
          </p:cNvPr>
          <p:cNvSpPr txBox="1"/>
          <p:nvPr/>
        </p:nvSpPr>
        <p:spPr>
          <a:xfrm>
            <a:off x="5857194" y="2501476"/>
            <a:ext cx="1837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(hats denote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estimators)</a:t>
            </a:r>
          </a:p>
        </p:txBody>
      </p:sp>
    </p:spTree>
    <p:extLst>
      <p:ext uri="{BB962C8B-B14F-4D97-AF65-F5344CB8AC3E}">
        <p14:creationId xmlns:p14="http://schemas.microsoft.com/office/powerpoint/2010/main" val="171080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438F470-ACE6-4040-892F-55914005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36" y="192090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vs. independence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634BF-8980-AC44-A173-91329EA03296}"/>
              </a:ext>
            </a:extLst>
          </p:cNvPr>
          <p:cNvSpPr txBox="1"/>
          <p:nvPr/>
        </p:nvSpPr>
        <p:spPr>
          <a:xfrm>
            <a:off x="498815" y="1045026"/>
            <a:ext cx="8146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a multivariate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 not factorize into a product of the marginal pdfs for the individual variables, and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3AE09-D075-4148-8535-C9E6310EC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507" y="1992012"/>
            <a:ext cx="2400300" cy="1130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7D9061-D4FC-664C-A85A-2BBAA512591B}"/>
              </a:ext>
            </a:extLst>
          </p:cNvPr>
          <p:cNvSpPr txBox="1"/>
          <p:nvPr/>
        </p:nvSpPr>
        <p:spPr>
          <a:xfrm>
            <a:off x="498815" y="3219499"/>
            <a:ext cx="656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holds if the components of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independent.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C4A0-750D-0C46-8FF6-BC58793E3B27}"/>
              </a:ext>
            </a:extLst>
          </p:cNvPr>
          <p:cNvSpPr txBox="1"/>
          <p:nvPr/>
        </p:nvSpPr>
        <p:spPr>
          <a:xfrm>
            <a:off x="498815" y="4004124"/>
            <a:ext cx="8342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particular, the components of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in general have nonzero covariances, i.e., they are correlated: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7439C-7F52-7745-AE0C-08A9B3F88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57" y="5006429"/>
            <a:ext cx="64008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2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F077F5C-CCAD-D84B-828E-229F0312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Decorrelation of input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951321-41A2-6843-9C95-912F5D0910B0}"/>
              </a:ext>
            </a:extLst>
          </p:cNvPr>
          <p:cNvSpPr txBox="1"/>
          <p:nvPr/>
        </p:nvSpPr>
        <p:spPr>
          <a:xfrm>
            <a:off x="261257" y="814380"/>
            <a:ext cx="8766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always define new input variables by an orthogonal transformation such that the transformed variables are uncorrelated: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D3009-4E35-2F4E-A1D2-2E7DA188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36" y="1803898"/>
            <a:ext cx="1219200" cy="44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51A23-69B1-AD4F-9B54-268ECA2B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362" y="1803898"/>
            <a:ext cx="2971800" cy="495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81BCE6-CCA5-9F4B-A890-85528C252482}"/>
              </a:ext>
            </a:extLst>
          </p:cNvPr>
          <p:cNvSpPr txBox="1"/>
          <p:nvPr/>
        </p:nvSpPr>
        <p:spPr>
          <a:xfrm>
            <a:off x="315684" y="2427101"/>
            <a:ext cx="830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this is achieved when the rows of the matrix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eigenvectors of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(cf. SDA Sec. 1.7).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900631-8E3B-574A-B9C9-557093D569E4}"/>
              </a:ext>
            </a:extLst>
          </p:cNvPr>
          <p:cNvGrpSpPr/>
          <p:nvPr/>
        </p:nvGrpSpPr>
        <p:grpSpPr>
          <a:xfrm>
            <a:off x="1146147" y="3374570"/>
            <a:ext cx="6835010" cy="3155242"/>
            <a:chOff x="1146147" y="3429000"/>
            <a:chExt cx="6835010" cy="31552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B475F0-7995-124A-80BC-6D640031F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8557" y="3431658"/>
              <a:ext cx="6832600" cy="31115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F4F78C-2514-BD48-9034-0630C66816A4}"/>
                </a:ext>
              </a:extLst>
            </p:cNvPr>
            <p:cNvSpPr txBox="1"/>
            <p:nvPr/>
          </p:nvSpPr>
          <p:spPr>
            <a:xfrm>
              <a:off x="6339205" y="6181695"/>
              <a:ext cx="3770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9B2F95-D67B-D34A-82A5-238CE3D70257}"/>
                </a:ext>
              </a:extLst>
            </p:cNvPr>
            <p:cNvSpPr txBox="1"/>
            <p:nvPr/>
          </p:nvSpPr>
          <p:spPr>
            <a:xfrm rot="16200000">
              <a:off x="4550124" y="3432847"/>
              <a:ext cx="3770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679A6A-FE73-8E44-A3C5-F6848B846102}"/>
                </a:ext>
              </a:extLst>
            </p:cNvPr>
            <p:cNvSpPr txBox="1"/>
            <p:nvPr/>
          </p:nvSpPr>
          <p:spPr>
            <a:xfrm>
              <a:off x="2931381" y="6214910"/>
              <a:ext cx="3642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BE110B-F67E-A24F-964F-BEC1E3A487E9}"/>
                </a:ext>
              </a:extLst>
            </p:cNvPr>
            <p:cNvSpPr txBox="1"/>
            <p:nvPr/>
          </p:nvSpPr>
          <p:spPr>
            <a:xfrm rot="16200000">
              <a:off x="1148712" y="3466062"/>
              <a:ext cx="3642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2560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AF1E68-6798-3742-8727-AEA8498C5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428" y="3609108"/>
            <a:ext cx="3934615" cy="9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65B29-AA51-4D4F-B809-72E679B77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372" y="5414693"/>
            <a:ext cx="2754000" cy="324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4D3525-3074-0949-BD41-B2ECEA19B600}"/>
              </a:ext>
            </a:extLst>
          </p:cNvPr>
          <p:cNvGrpSpPr/>
          <p:nvPr/>
        </p:nvGrpSpPr>
        <p:grpSpPr>
          <a:xfrm>
            <a:off x="333042" y="2421651"/>
            <a:ext cx="3712815" cy="3155042"/>
            <a:chOff x="577063" y="2353129"/>
            <a:chExt cx="3712815" cy="31550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857294-B3B8-4443-8C55-8A5D0C06C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578" y="2353129"/>
              <a:ext cx="3289300" cy="2870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291D6C-4B73-1E48-B630-9C7A2C80EBF6}"/>
                </a:ext>
              </a:extLst>
            </p:cNvPr>
            <p:cNvSpPr txBox="1"/>
            <p:nvPr/>
          </p:nvSpPr>
          <p:spPr>
            <a:xfrm>
              <a:off x="3633230" y="5046506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A865C1-CB9C-004C-BE5B-AB1DC5AB4BA8}"/>
                </a:ext>
              </a:extLst>
            </p:cNvPr>
            <p:cNvSpPr txBox="1"/>
            <p:nvPr/>
          </p:nvSpPr>
          <p:spPr>
            <a:xfrm>
              <a:off x="577063" y="2353129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454F2910-EF69-9A46-B1DD-AF61AC60E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Decorrelation is only first step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7D8A7-3E2D-094D-A7AB-8881696E626E}"/>
              </a:ext>
            </a:extLst>
          </p:cNvPr>
          <p:cNvSpPr txBox="1"/>
          <p:nvPr/>
        </p:nvSpPr>
        <p:spPr>
          <a:xfrm>
            <a:off x="371011" y="1033726"/>
            <a:ext cx="877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even with zero correlation, a multivariate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in general have features such that the components are not independent.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76CB4-F2EE-1146-AF69-C02FE830A758}"/>
              </a:ext>
            </a:extLst>
          </p:cNvPr>
          <p:cNvSpPr txBox="1"/>
          <p:nvPr/>
        </p:nvSpPr>
        <p:spPr>
          <a:xfrm>
            <a:off x="4518578" y="2271596"/>
            <a:ext cx="4270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pdf with zero covariance (no tilt) but components still not independent, since clearly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EDB33-F02F-8A42-9AAF-B9A19C1FA204}"/>
              </a:ext>
            </a:extLst>
          </p:cNvPr>
          <p:cNvSpPr txBox="1"/>
          <p:nvPr/>
        </p:nvSpPr>
        <p:spPr>
          <a:xfrm>
            <a:off x="4626428" y="4648200"/>
            <a:ext cx="190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therefore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EC4D92-2987-C348-9A56-FA085D53F37A}"/>
              </a:ext>
            </a:extLst>
          </p:cNvPr>
          <p:cNvCxnSpPr>
            <a:cxnSpLocks/>
          </p:cNvCxnSpPr>
          <p:nvPr/>
        </p:nvCxnSpPr>
        <p:spPr>
          <a:xfrm flipH="1">
            <a:off x="3600967" y="2688771"/>
            <a:ext cx="798222" cy="70088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082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2E5CCF-F4E9-AC42-8F8D-16B6F6C0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Bayes method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08A0820-402E-B943-A533-772EE470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801010"/>
            <a:ext cx="817300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“decorrelate”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find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A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cov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Pdfs of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then related by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B1464AD-2821-2245-A788-9D4CD8F1A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024973"/>
            <a:ext cx="1625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8C1D467-938D-5040-B80D-58CB565B8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1953535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D4B000-8ADA-3145-A8FB-BBD5CB975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81" y="2573342"/>
            <a:ext cx="843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“decorrelated”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g(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approximated by product of marginal pdfs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0C6DA-E6BF-B34C-A145-E4A34A623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186" y="3429000"/>
            <a:ext cx="2565400" cy="106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D0C198-E4B3-6545-AF63-14E4144B597F}"/>
              </a:ext>
            </a:extLst>
          </p:cNvPr>
          <p:cNvSpPr txBox="1"/>
          <p:nvPr/>
        </p:nvSpPr>
        <p:spPr>
          <a:xfrm>
            <a:off x="493260" y="4591678"/>
            <a:ext cx="4299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take as an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88EEF0-4F6B-434D-841E-2A51B739B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57" y="1938880"/>
            <a:ext cx="2667000" cy="520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B4EB28-A38B-B74F-B94E-C8AD850DA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11" y="5228115"/>
            <a:ext cx="8432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26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2E5CCF-F4E9-AC42-8F8D-16B6F6C0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Bayes method (2)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859284C-C1D2-0440-9B90-20B9EC7D5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70" y="1053306"/>
            <a:ext cx="8370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the pdfs separately for the two hypotheses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(separate matrices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marginal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1,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Then define test statistic as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794C8838-9C53-4847-8911-4EDA6455A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39" y="3470332"/>
            <a:ext cx="833086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“Naive Bayes” classifier.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problem of estimating an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to finding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one-dimensional marginal pdfs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B05558-2491-0346-AA89-4B27922A2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805" y="2329836"/>
            <a:ext cx="2286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99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6A7361-63CC-BD46-9DEC-1E3E96E6D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9" y="201980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Kernel-based PDE (KDE)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C93B501-1DC5-3A40-8B04-5D724E19D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85" y="803276"/>
            <a:ext cx="66511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dimensions,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 events,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C54FD10-B338-4543-A3EB-4C4DEA9D0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60" y="5145089"/>
            <a:ext cx="3321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Gaussian kernel: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2E59430-0187-8742-97CD-0A53DCC3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060" y="4238626"/>
            <a:ext cx="954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kernel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1846FCAC-0954-2346-9B5B-05E25758F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860" y="3876676"/>
            <a:ext cx="3086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bandwidth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(smoothing parameter)</a:t>
            </a:r>
          </a:p>
        </p:txBody>
      </p:sp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6627593D-0824-CD4C-BD6E-28031E1C00C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97" y="5092701"/>
            <a:ext cx="34051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txp_fig">
            <a:extLst>
              <a:ext uri="{FF2B5EF4-FFF2-40B4-BE49-F238E27FC236}">
                <a16:creationId xmlns:a16="http://schemas.microsoft.com/office/drawing/2014/main" id="{C3DE4971-EC5D-8B44-953A-02044FC380B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85" y="3044826"/>
            <a:ext cx="39147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7">
            <a:extLst>
              <a:ext uri="{FF2B5EF4-FFF2-40B4-BE49-F238E27FC236}">
                <a16:creationId xmlns:a16="http://schemas.microsoft.com/office/drawing/2014/main" id="{0CFC22DA-0564-1D44-9CE6-5B2B9A3A6A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2547" y="3797301"/>
            <a:ext cx="582613" cy="27463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269107A6-2060-844C-BCF4-6D8296713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297" y="1855789"/>
            <a:ext cx="23901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where we want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know pdf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51C99598-D09E-1D41-96E8-6278FD230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560" y="1714501"/>
            <a:ext cx="2026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baseline="30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B2C6ACE3-14F6-D447-BAA8-54BC927CC8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9547" y="2376489"/>
            <a:ext cx="554038" cy="635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EA90A10F-A300-4745-8D83-1A0EC3D87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1035" y="2751139"/>
            <a:ext cx="212725" cy="2603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A9010E86-E110-254D-923A-A63BE874BA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147" y="3743326"/>
            <a:ext cx="96838" cy="4730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13AB84-83AA-344C-BA9E-11FEEEB5B9C6}"/>
              </a:ext>
            </a:extLst>
          </p:cNvPr>
          <p:cNvSpPr txBox="1"/>
          <p:nvPr/>
        </p:nvSpPr>
        <p:spPr>
          <a:xfrm>
            <a:off x="455160" y="5894537"/>
            <a:ext cx="7435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do individually for each component (i.e.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)).</a:t>
            </a:r>
          </a:p>
        </p:txBody>
      </p:sp>
    </p:spTree>
    <p:extLst>
      <p:ext uri="{BB962C8B-B14F-4D97-AF65-F5344CB8AC3E}">
        <p14:creationId xmlns:p14="http://schemas.microsoft.com/office/powerpoint/2010/main" val="2094022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C240AD-8122-2542-BD63-88876F32C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KDE in 1-dimension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47A40D8-DB84-5A40-ACF8-CF0CFF04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66" y="1077686"/>
            <a:ext cx="82615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pdf (dashed line) below is not known, but we can generate or observe values that follow it (the red tick marks):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CBEE1C9-1357-1C40-92B7-F9D36E752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174875"/>
            <a:ext cx="57658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303153AF-BFD5-D54B-84D6-A71D2167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5253038"/>
            <a:ext cx="8181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find an approximation to the pdf using the data values.</a:t>
            </a:r>
          </a:p>
        </p:txBody>
      </p:sp>
    </p:spTree>
    <p:extLst>
      <p:ext uri="{BB962C8B-B14F-4D97-AF65-F5344CB8AC3E}">
        <p14:creationId xmlns:p14="http://schemas.microsoft.com/office/powerpoint/2010/main" val="2698856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86253ED-5666-234F-B8B4-4912A581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KDE in 1-dimension (cont.)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B8795DD-A28E-324A-BEA9-677192855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1144588"/>
            <a:ext cx="73627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a kernel pdf (here a Gaussian)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around each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generated event weighted by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1/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event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6543C32-D2B7-0244-AA64-B20E24369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174875"/>
            <a:ext cx="5689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89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6C2A71B4-A7C3-F048-9CFE-4E1DAE9DA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45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1900F3-4306-A44F-8741-CBA436BC8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KDE in 1-dimension (cont.)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83AD6C2-E34B-7944-B5B3-17C9CEF6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1144588"/>
            <a:ext cx="61929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KDE estimate the pdf is given by the sum of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Gaussians: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86768AB-D1CA-CE42-8D0A-EA3F4AB0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193925"/>
            <a:ext cx="5689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703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F0E4015-2349-0548-BCD5-17E23D8AB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of kernel width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1D7DCAF-8DE3-2940-8DCF-046EC656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1128713"/>
            <a:ext cx="7485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width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Gaussians is analogous to the bin width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histogram.  If it is too small, the estimator has noise: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49F0E2E9-D988-6447-A665-63A3B9E6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201863"/>
            <a:ext cx="56769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372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4CC2CFF-5428-C74D-9F70-0F8BC94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1128713"/>
            <a:ext cx="789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width of Gaussian kernels too large, structure is washed out: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22BE893-8920-844B-86F0-8A9B74389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185988"/>
            <a:ext cx="5689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0FCDD7D-EB98-6F4E-B472-956DECE6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of kernel width (cont.)</a:t>
            </a:r>
          </a:p>
        </p:txBody>
      </p:sp>
    </p:spTree>
    <p:extLst>
      <p:ext uri="{BB962C8B-B14F-4D97-AF65-F5344CB8AC3E}">
        <p14:creationId xmlns:p14="http://schemas.microsoft.com/office/powerpoint/2010/main" val="372247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FBC70EB-6635-D74D-9426-2C272DF8F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564467"/>
            <a:ext cx="8213595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strategies can be applied to choose width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kernel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trade-off between bias and variance (noise).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Adaptive KDE allows width of kernel to vary, e.g., wide where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pdf is low (few events); narrow where pdf is high.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 of KDE:  no training!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 of KDE:  to evaluate we need to sum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even</a:t>
            </a:r>
            <a:r>
              <a:rPr lang="en-US" altLang="en-US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terms,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if we have many events this can be slow.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treatment required if kernel extends beyond range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pdf defined.  Can e.g., renormalize the kernels to unity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the allowed range; alternatively “mirror” the events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boundary (contribution from the mirrored events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exactly compensates the amount lost outside the boundary).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in ROOT: 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RooKeysPdf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(K. Cranmer, CPC 136:198,2001),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in python: 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sklearn.neighbors.KernelDensity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B7B39F-BB7C-7B47-AD2B-B7695299C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98" y="79828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 discussion</a:t>
            </a:r>
          </a:p>
        </p:txBody>
      </p:sp>
    </p:spTree>
    <p:extLst>
      <p:ext uri="{BB962C8B-B14F-4D97-AF65-F5344CB8AC3E}">
        <p14:creationId xmlns:p14="http://schemas.microsoft.com/office/powerpoint/2010/main" val="2035771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35579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Examples of classifiers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Boosted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7218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27630F8-18CA-404D-978D-F734FA3BD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189038"/>
            <a:ext cx="7249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characterized by 3 variables,  </a:t>
            </a:r>
            <a:r>
              <a:rPr lang="en-US" altLang="en-US" b="1" i="1" dirty="0">
                <a:solidFill>
                  <a:srgbClr val="0070C0"/>
                </a:solidFill>
              </a:rPr>
              <a:t>x</a:t>
            </a:r>
            <a:r>
              <a:rPr lang="en-US" altLang="en-US" i="1" dirty="0">
                <a:solidFill>
                  <a:srgbClr val="0070C0"/>
                </a:solidFill>
              </a:rPr>
              <a:t> = 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i="1" dirty="0">
                <a:solidFill>
                  <a:srgbClr val="0070C0"/>
                </a:solidFill>
              </a:rPr>
              <a:t>, x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i="1" dirty="0">
                <a:solidFill>
                  <a:srgbClr val="0070C0"/>
                </a:solidFill>
              </a:rPr>
              <a:t>, 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):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3B56F3-79BC-65AE-5F3C-E0ACD69047D8}"/>
              </a:ext>
            </a:extLst>
          </p:cNvPr>
          <p:cNvGrpSpPr/>
          <p:nvPr/>
        </p:nvGrpSpPr>
        <p:grpSpPr>
          <a:xfrm>
            <a:off x="685800" y="1872550"/>
            <a:ext cx="7772400" cy="2642771"/>
            <a:chOff x="667689" y="1818121"/>
            <a:chExt cx="7772400" cy="26427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772A25-A073-33BC-86FF-316842922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689" y="1818121"/>
              <a:ext cx="7772400" cy="26427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40524F-EF20-0003-444B-9AEF1C565EA5}"/>
                </a:ext>
              </a:extLst>
            </p:cNvPr>
            <p:cNvSpPr txBox="1"/>
            <p:nvPr/>
          </p:nvSpPr>
          <p:spPr>
            <a:xfrm>
              <a:off x="2830670" y="4060782"/>
              <a:ext cx="383438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F759A9-1C48-AFFF-689C-10DE6EE48152}"/>
                </a:ext>
              </a:extLst>
            </p:cNvPr>
            <p:cNvSpPr txBox="1"/>
            <p:nvPr/>
          </p:nvSpPr>
          <p:spPr>
            <a:xfrm>
              <a:off x="5442405" y="4060782"/>
              <a:ext cx="383438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C4D965-E069-565B-2FD6-BE923AA5CF77}"/>
                </a:ext>
              </a:extLst>
            </p:cNvPr>
            <p:cNvSpPr txBox="1"/>
            <p:nvPr/>
          </p:nvSpPr>
          <p:spPr>
            <a:xfrm>
              <a:off x="8056651" y="4060782"/>
              <a:ext cx="383438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1CC8709F-1486-0FAF-425C-B7E77DF78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example with TMVA</a:t>
            </a:r>
          </a:p>
        </p:txBody>
      </p:sp>
    </p:spTree>
    <p:extLst>
      <p:ext uri="{BB962C8B-B14F-4D97-AF65-F5344CB8AC3E}">
        <p14:creationId xmlns:p14="http://schemas.microsoft.com/office/powerpoint/2010/main" val="1947198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F0B01AE-6195-D94E-8008-99F7C4E86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106488"/>
            <a:ext cx="56292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55F5671-D262-394F-9691-59392AF5F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312738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example </a:t>
            </a:r>
            <a:r>
              <a:rPr lang="en-US" altLang="en-US" sz="3200" dirty="0">
                <a:solidFill>
                  <a:srgbClr val="0070C0"/>
                </a:solidFill>
              </a:rPr>
              <a:t>(</a:t>
            </a:r>
            <a:r>
              <a:rPr lang="en-US" altLang="en-US" sz="3200" i="1" dirty="0">
                <a:solidFill>
                  <a:srgbClr val="0070C0"/>
                </a:solidFill>
              </a:rPr>
              <a:t>x</a:t>
            </a:r>
            <a:r>
              <a:rPr lang="en-US" altLang="en-US" sz="3200" baseline="-25000" dirty="0">
                <a:solidFill>
                  <a:srgbClr val="0070C0"/>
                </a:solidFill>
              </a:rPr>
              <a:t>1</a:t>
            </a:r>
            <a:r>
              <a:rPr lang="en-US" altLang="en-US" sz="3200" i="1" dirty="0">
                <a:solidFill>
                  <a:srgbClr val="0070C0"/>
                </a:solidFill>
              </a:rPr>
              <a:t>, x</a:t>
            </a:r>
            <a:r>
              <a:rPr lang="en-US" altLang="en-US" sz="3200" baseline="-25000" dirty="0">
                <a:solidFill>
                  <a:srgbClr val="0070C0"/>
                </a:solidFill>
              </a:rPr>
              <a:t>2</a:t>
            </a:r>
            <a:r>
              <a:rPr lang="en-US" altLang="en-US" sz="3200" i="1" dirty="0">
                <a:solidFill>
                  <a:srgbClr val="0070C0"/>
                </a:solidFill>
              </a:rPr>
              <a:t>, x</a:t>
            </a:r>
            <a:r>
              <a:rPr lang="en-US" altLang="en-US" sz="3200" baseline="-25000" dirty="0">
                <a:solidFill>
                  <a:srgbClr val="0070C0"/>
                </a:solidFill>
              </a:rPr>
              <a:t>3</a:t>
            </a:r>
            <a:r>
              <a:rPr lang="en-US" altLang="en-US" sz="3200" dirty="0">
                <a:solidFill>
                  <a:srgbClr val="0070C0"/>
                </a:solidFill>
              </a:rPr>
              <a:t>)</a:t>
            </a:r>
            <a:endParaRPr lang="en-GB" alt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2D49EE8-6DD3-B740-B7E8-83183E75B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93" y="1922011"/>
            <a:ext cx="1672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cut on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endParaRPr lang="en-US" altLang="en-US" i="1" dirty="0">
              <a:solidFill>
                <a:srgbClr val="0070C0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4DFE3B8-E1DB-204E-84B6-700EEA3FA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4981575"/>
            <a:ext cx="1135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 &lt; 0.5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D61A281-26A3-0B48-94E9-EF6F6E38F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4824413"/>
            <a:ext cx="1289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 &lt; 0.25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BA8808C-FB3E-0444-BE39-4B02C8E68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1927225"/>
            <a:ext cx="1289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 &lt; 0.75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DD468-D5FC-714A-8E4B-8EE295B6F85A}"/>
              </a:ext>
            </a:extLst>
          </p:cNvPr>
          <p:cNvSpPr txBox="1"/>
          <p:nvPr/>
        </p:nvSpPr>
        <p:spPr>
          <a:xfrm>
            <a:off x="6894513" y="3429640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834DB0-3157-FD47-980E-DE6A0475BA70}"/>
              </a:ext>
            </a:extLst>
          </p:cNvPr>
          <p:cNvSpPr txBox="1"/>
          <p:nvPr/>
        </p:nvSpPr>
        <p:spPr>
          <a:xfrm>
            <a:off x="6860642" y="6140005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39F7F1-1AED-2640-90EB-1A871684D4F7}"/>
              </a:ext>
            </a:extLst>
          </p:cNvPr>
          <p:cNvSpPr txBox="1"/>
          <p:nvPr/>
        </p:nvSpPr>
        <p:spPr>
          <a:xfrm>
            <a:off x="4033520" y="6105969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27C55F-0A61-3441-AE46-A0E5B7730B2E}"/>
              </a:ext>
            </a:extLst>
          </p:cNvPr>
          <p:cNvSpPr txBox="1"/>
          <p:nvPr/>
        </p:nvSpPr>
        <p:spPr>
          <a:xfrm>
            <a:off x="4129542" y="3393222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3E51F8-4D1B-5E4E-9452-3884A9A67F43}"/>
              </a:ext>
            </a:extLst>
          </p:cNvPr>
          <p:cNvSpPr txBox="1"/>
          <p:nvPr/>
        </p:nvSpPr>
        <p:spPr>
          <a:xfrm>
            <a:off x="1708201" y="1296143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856745-5D87-BD4F-98F9-ABAC4BDCDB45}"/>
              </a:ext>
            </a:extLst>
          </p:cNvPr>
          <p:cNvSpPr txBox="1"/>
          <p:nvPr/>
        </p:nvSpPr>
        <p:spPr>
          <a:xfrm>
            <a:off x="4452612" y="1289806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95C907-2164-4B4C-9B1A-E09DE430FAE6}"/>
              </a:ext>
            </a:extLst>
          </p:cNvPr>
          <p:cNvSpPr txBox="1"/>
          <p:nvPr/>
        </p:nvSpPr>
        <p:spPr>
          <a:xfrm>
            <a:off x="1666240" y="3966412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8DBD8A-2D7C-6942-A0C8-29CA1DC13F4F}"/>
              </a:ext>
            </a:extLst>
          </p:cNvPr>
          <p:cNvSpPr txBox="1"/>
          <p:nvPr/>
        </p:nvSpPr>
        <p:spPr>
          <a:xfrm>
            <a:off x="4468495" y="3982829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4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560088-B179-844F-A194-36043BBA2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5F5F76B-6C68-F34A-A2ED-0C455C555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412875"/>
            <a:ext cx="5041900" cy="208756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3444422-21E8-A448-AD77-0751D8E0ADE6}"/>
              </a:ext>
            </a:extLst>
          </p:cNvPr>
          <p:cNvSpPr txBox="1">
            <a:spLocks noChangeArrowheads="1"/>
          </p:cNvSpPr>
          <p:nvPr/>
        </p:nvSpPr>
        <p:spPr bwMode="auto">
          <a:xfrm rot="19851609">
            <a:off x="2114550" y="1936750"/>
            <a:ext cx="5329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Find these on next homework assignment.</a:t>
            </a:r>
          </a:p>
          <a:p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2BB79-5E53-B747-9449-FA937CC0D1CC}"/>
              </a:ext>
            </a:extLst>
          </p:cNvPr>
          <p:cNvSpPr txBox="1"/>
          <p:nvPr/>
        </p:nvSpPr>
        <p:spPr>
          <a:xfrm>
            <a:off x="4016828" y="5920730"/>
            <a:ext cx="2984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7F0C4-07DC-5D45-B352-71C90DF0E286}"/>
              </a:ext>
            </a:extLst>
          </p:cNvPr>
          <p:cNvSpPr txBox="1"/>
          <p:nvPr/>
        </p:nvSpPr>
        <p:spPr>
          <a:xfrm>
            <a:off x="6668431" y="5894554"/>
            <a:ext cx="2984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827177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5F0645-0AAD-7342-ACA4-3C539C606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1175" y="16351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Particle i.d. in MiniBooNE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6467463-5B1A-024C-A714-2CC0FA47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984250"/>
            <a:ext cx="3683000" cy="12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 is a 12-m diameter tank of mineral oil exposed to a beam of neutrinos and viewed by 1520 photomultiplier tubes: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40E9C67-BBE1-C645-932A-533E8033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968375"/>
            <a:ext cx="15303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80AF28B-28E3-D643-8636-4FA9A349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627313"/>
            <a:ext cx="1528762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82D5B105-FBA1-904A-AE50-47714874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4286250"/>
            <a:ext cx="15303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7A7F4B1D-B910-FA45-B628-FB62DCA0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800350"/>
            <a:ext cx="149383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45CB2137-48F6-B742-8259-A55C6330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389063"/>
            <a:ext cx="14938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832DDED1-8486-0A42-A5B5-6E6118D1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354513"/>
            <a:ext cx="162401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EF0B38A3-1326-D842-8117-4A0143D1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938838"/>
            <a:ext cx="33448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6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H.J. Yang, MiniBooNE PID, DNP06</a:t>
            </a:r>
          </a:p>
        </p:txBody>
      </p:sp>
      <p:pic>
        <p:nvPicPr>
          <p:cNvPr id="14" name="Picture 11" descr="boone_tank">
            <a:extLst>
              <a:ext uri="{FF2B5EF4-FFF2-40B4-BE49-F238E27FC236}">
                <a16:creationId xmlns:a16="http://schemas.microsoft.com/office/drawing/2014/main" id="{0ACCDB12-EF4B-0449-8E98-1CC16858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320925"/>
            <a:ext cx="2159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BACAF5FE-39D4-9642-824E-A65938F9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5106988"/>
            <a:ext cx="368458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</a:t>
            </a:r>
            <a:r>
              <a:rPr lang="el-GR" altLang="en-US" sz="2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l-GR" altLang="en-US" sz="2200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l-GR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GB" altLang="en-US" sz="2200" baseline="-33000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oscillations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particle i.d. using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from the 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PMTs.</a:t>
            </a:r>
            <a:endParaRPr lang="en-GB" alt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75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C03770B-1EC7-3047-A280-E519102B3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266700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Decision trees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FE1BDB7-503D-124A-8697-B77B68A03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838325"/>
            <a:ext cx="3240088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EEC6A4D6-3ABC-8E4A-AFD5-7390DC44A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046163"/>
            <a:ext cx="8161337" cy="6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all the input variables, find the one for which with a single “cut” (require e.g. </a:t>
            </a:r>
            <a:r>
              <a:rPr lang="en-GB" altLang="en-US" sz="22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 &lt; </a:t>
            </a:r>
            <a:r>
              <a:rPr lang="en-GB" altLang="en-US" sz="22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sz="22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gives best improvement in signal purity: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9972FF0-D308-2545-A64C-B29E153FD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5548313"/>
            <a:ext cx="3429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by MiniBooNE experiment,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Roe et al., NIM 543 (2005) 577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7B3C01DB-EC8D-8449-86A5-6491A65B8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3095625"/>
            <a:ext cx="4476750" cy="33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GB" altLang="en-US" sz="2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GB" altLang="en-US" sz="2200" i="1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is the weight of the </a:t>
            </a:r>
            <a:r>
              <a:rPr lang="en-GB" altLang="en-US" sz="2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event.</a:t>
            </a:r>
          </a:p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nodes classified as either signal/background.</a:t>
            </a:r>
          </a:p>
          <a:p>
            <a:pPr eaLnBrk="1">
              <a:lnSpc>
                <a:spcPct val="93000"/>
              </a:lnSpc>
              <a:spcAft>
                <a:spcPct val="400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Iterate until stop criterion reached based on e.g. purity or minimum number of events in a node.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set of cuts defines the decision boundary.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B57644-8DAA-A142-817F-DC596C1F5D46}"/>
              </a:ext>
            </a:extLst>
          </p:cNvPr>
          <p:cNvGrpSpPr/>
          <p:nvPr/>
        </p:nvGrpSpPr>
        <p:grpSpPr>
          <a:xfrm>
            <a:off x="1069748" y="1870075"/>
            <a:ext cx="3387725" cy="985838"/>
            <a:chOff x="1516063" y="1870075"/>
            <a:chExt cx="3387725" cy="985838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DAB17828-FB2C-B64B-8304-086242842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870075"/>
              <a:ext cx="3387725" cy="98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A24368-9AAA-DB48-9A56-4943DABAD0ED}"/>
                </a:ext>
              </a:extLst>
            </p:cNvPr>
            <p:cNvSpPr txBox="1"/>
            <p:nvPr/>
          </p:nvSpPr>
          <p:spPr>
            <a:xfrm>
              <a:off x="1561378" y="2089799"/>
              <a:ext cx="3465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0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5AA73E7-3507-E447-A0DC-87C20FBAF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43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1DEDE6-A915-404E-A662-90E758B3D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613" y="298450"/>
            <a:ext cx="8351837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Finding the best single cut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07B1650-DE1B-1347-ACAD-0BE2B2791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136650"/>
            <a:ext cx="78454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level of separation within a node can, e.g., be quantified by the </a:t>
            </a:r>
            <a:r>
              <a:rPr lang="en-GB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Gini coefficient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calculated from the (s or b) purity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42CD48-129C-FC41-9D54-13E5CECA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989138"/>
            <a:ext cx="203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12B858-1B08-6D4C-B56B-61408FE3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648533"/>
            <a:ext cx="7865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cut that splits a set of events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into subsets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quantify the improvement in separation by the change in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weighted Gini coefficients: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B9E7DBE-D77A-EE4C-81E1-2947AB3D8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081368"/>
            <a:ext cx="434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79AA1546-CEE5-4A44-B823-820FED8C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5097243"/>
            <a:ext cx="1793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where, e.g.,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0E420FA-2EEA-CA43-A318-75F8425DC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5035331"/>
            <a:ext cx="19208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2959DA94-5985-9449-860E-03DE5FC66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15485"/>
            <a:ext cx="5048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e.g. the cut to the maximize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BC4342-31AF-5B43-9333-E0551A5BC3B1}"/>
              </a:ext>
            </a:extLst>
          </p:cNvPr>
          <p:cNvSpPr txBox="1"/>
          <p:nvPr/>
        </p:nvSpPr>
        <p:spPr>
          <a:xfrm>
            <a:off x="446314" y="2569029"/>
            <a:ext cx="5896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</a:p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1/2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gives max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1/4.</a:t>
            </a:r>
          </a:p>
        </p:txBody>
      </p:sp>
    </p:spTree>
    <p:extLst>
      <p:ext uri="{BB962C8B-B14F-4D97-AF65-F5344CB8AC3E}">
        <p14:creationId xmlns:p14="http://schemas.microsoft.com/office/powerpoint/2010/main" val="4002561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93926-D6F4-3C4F-ABD2-C4F1E26AE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300038"/>
            <a:ext cx="8470900" cy="700087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Decision trees (2)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110A66E-BF4D-584E-AE72-CEB63E910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33475"/>
            <a:ext cx="8497887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terminal nodes (leaves) are classified a signal or background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majority vote (or e.g. signal fraction greater than a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threshold).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classifies every point in input-variable space as either signal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background, a decision tree classifier, with discriminant function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A41D34F-D327-6A42-976B-19709C147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3476625"/>
            <a:ext cx="531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= 1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signal region,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otherwise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1FA889D-2DF5-7243-9AF3-8CB8501F3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4157663"/>
            <a:ext cx="8912679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trees tend to be very sensitive to statistical fluctuations in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training sample.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Ensemble methods such as boosting can be used to reduce these fluctuations.</a:t>
            </a:r>
          </a:p>
        </p:txBody>
      </p:sp>
    </p:spTree>
    <p:extLst>
      <p:ext uri="{BB962C8B-B14F-4D97-AF65-F5344CB8AC3E}">
        <p14:creationId xmlns:p14="http://schemas.microsoft.com/office/powerpoint/2010/main" val="3007079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5ED19B-940F-1B4F-818E-92B2890D9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64180"/>
            <a:ext cx="8470900" cy="700087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Boosting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FD1043-E384-AC40-A2F4-339FFF5BA7C3}"/>
              </a:ext>
            </a:extLst>
          </p:cNvPr>
          <p:cNvSpPr txBox="1"/>
          <p:nvPr/>
        </p:nvSpPr>
        <p:spPr>
          <a:xfrm>
            <a:off x="467292" y="533397"/>
            <a:ext cx="8470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Boosting is a general method for creating a set of classifiers that can be combined to achieve a new one that is better than any individual one (an example of ”ensemble learning”).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applied to decision trees but can be applied to any classifier.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training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consisting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with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9C91968-B75E-A941-91A9-A649E5FD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933" y="2804201"/>
            <a:ext cx="581761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data vectors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class labels (+1 or -1)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weights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270D4-5244-634C-82D9-E2D9719A45C6}"/>
              </a:ext>
            </a:extLst>
          </p:cNvPr>
          <p:cNvSpPr txBox="1"/>
          <p:nvPr/>
        </p:nvSpPr>
        <p:spPr>
          <a:xfrm>
            <a:off x="457200" y="4256309"/>
            <a:ext cx="82782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a rule to create from this an ensemble of training samples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,..., derive a classifier from each and average them.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Trick is to create modifications in the training samples to give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classifiers with smaller error rates than the preceding ones.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successful example is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AdaBoost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(Freund and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Schapire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1997).</a:t>
            </a:r>
          </a:p>
        </p:txBody>
      </p:sp>
    </p:spTree>
    <p:extLst>
      <p:ext uri="{BB962C8B-B14F-4D97-AF65-F5344CB8AC3E}">
        <p14:creationId xmlns:p14="http://schemas.microsoft.com/office/powerpoint/2010/main" val="2547452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27AA0-D943-114B-8426-F406ED6D3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96838"/>
            <a:ext cx="8470900" cy="700087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AdaBoost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EBA36B3-99AA-9F48-A9E3-7C5C4D082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701673"/>
            <a:ext cx="698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initialize the training sample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original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0342613-7B87-8443-89AE-EFC1D6F13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1227136"/>
            <a:ext cx="581761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data vectors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class labels (+1 or -1)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(1)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(1)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weights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18B0E52-CA29-BB4D-9A6F-C38EBF67F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616198"/>
            <a:ext cx="6255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weights equal and normalized such that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64BC0A6-3937-A542-8745-5936AE626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3128961"/>
            <a:ext cx="1803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262D645D-77B6-F545-AA45-D0F8A7A40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24336"/>
            <a:ext cx="82823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train the classifier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(e.g., a decision tree) with a method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uses the event weights.  Recall for an event at point 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CF0D53B4-E3D5-6D48-9E59-A6B9292D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22861"/>
            <a:ext cx="799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= +1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signal region,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background region         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B11AC20-939F-C846-AE7E-2702805D4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5681661"/>
            <a:ext cx="7378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define an iterative procedure that gives a series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classifiers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655342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CAB3A-E292-2F4C-A8C4-765385D10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180975"/>
            <a:ext cx="8470900" cy="700088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rate of the </a:t>
            </a:r>
            <a:r>
              <a:rPr lang="en-GB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</a:t>
            </a: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 classifier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6E37C04-59BC-6249-937F-04F4C57E1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963613"/>
            <a:ext cx="693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iteration the classifier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an error 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320C3-B2F3-AC49-AF95-7DF04703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473200"/>
            <a:ext cx="4076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3C8905-773C-8040-887B-5F8A3D50B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2506663"/>
            <a:ext cx="618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 and is zero otherwise.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8CC0C-F53B-F34D-A732-535FEED5D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3217863"/>
            <a:ext cx="7915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assign a score to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classifier based on its error rate,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7D748-ACC1-C645-A11E-CEB8FC67E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3944938"/>
            <a:ext cx="2362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484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36E69-5429-524B-8874-BF03CC8ED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180975"/>
            <a:ext cx="8470900" cy="700088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Updating the event weights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5758E6A-5E32-5043-9AB5-1DF2E0FC6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946150"/>
            <a:ext cx="81514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classifier at each iterative step is found from an updated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sample, in which the weight of event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modified from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step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+1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according to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87B638F-006D-AF4E-AD55-3A518A50B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157413"/>
            <a:ext cx="3721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A0F0558-78D1-8047-8CB4-5EE4D2BB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246438"/>
            <a:ext cx="83073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normalization factor defined such that the sum of the weights over all events is equal to one.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the weight for event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increased in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+1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 sample if it was classified incorrectly in step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is that next time around the classifier should pay more 	attention to this event and try to get it right.</a:t>
            </a:r>
          </a:p>
        </p:txBody>
      </p:sp>
    </p:spTree>
    <p:extLst>
      <p:ext uri="{BB962C8B-B14F-4D97-AF65-F5344CB8AC3E}">
        <p14:creationId xmlns:p14="http://schemas.microsoft.com/office/powerpoint/2010/main" val="1599450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4C2CD-B904-6746-9A75-07D3AA15C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180975"/>
            <a:ext cx="8470900" cy="700088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Defining the decision function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D78E6618-066F-424E-BBE4-D711FB46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4" y="946150"/>
            <a:ext cx="81259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boosting iterations, the final decision function is defined as a weighted linear combination of the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7448A3D-6EF7-404A-B398-DDAEB152D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847850"/>
            <a:ext cx="2755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792CE47B-A9EA-714E-A93F-617ACA03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2981325"/>
            <a:ext cx="8305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the error rate on the training data of the final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classifier satisfies the bound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811FE8AF-937B-FF49-B666-F16935F6D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3870325"/>
            <a:ext cx="3098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72561B09-0036-3C49-B31D-6AF324DC2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5045075"/>
            <a:ext cx="83561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as long as the 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ε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½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(better than random guessing), with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enough boosting iterations every event in the training sample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classified correctly.</a:t>
            </a:r>
          </a:p>
        </p:txBody>
      </p:sp>
    </p:spTree>
    <p:extLst>
      <p:ext uri="{BB962C8B-B14F-4D97-AF65-F5344CB8AC3E}">
        <p14:creationId xmlns:p14="http://schemas.microsoft.com/office/powerpoint/2010/main" val="3959436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BC29BB9-54BF-3B46-99DB-8D8686B38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809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76073-1085-A64A-8517-C0B2E51D0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27146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ea typeface="ＭＳ Ｐゴシック" panose="020B0600070205080204" pitchFamily="34" charset="-128"/>
              </a:rPr>
              <a:t>Monitoring overtraining</a:t>
            </a:r>
            <a:r>
              <a:rPr lang="en-GB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3E2E87C-D181-C24D-ADB7-B16541CB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123950"/>
            <a:ext cx="531336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A6B7C382-CA6C-0E4D-B13F-2175395A6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46" y="1566409"/>
            <a:ext cx="2270686" cy="170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MiniBooNE</a:t>
            </a:r>
            <a:endParaRPr lang="en-GB" alt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Aft>
                <a:spcPct val="400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stable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a few hundred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C71D87-785B-2C43-B1CF-DF930724E25B}"/>
              </a:ext>
            </a:extLst>
          </p:cNvPr>
          <p:cNvSpPr/>
          <p:nvPr/>
        </p:nvSpPr>
        <p:spPr>
          <a:xfrm>
            <a:off x="2800232" y="5921829"/>
            <a:ext cx="5462706" cy="3440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7958D-E3D1-BF48-AA51-5ED8E5820CC6}"/>
              </a:ext>
            </a:extLst>
          </p:cNvPr>
          <p:cNvSpPr txBox="1"/>
          <p:nvPr/>
        </p:nvSpPr>
        <p:spPr>
          <a:xfrm>
            <a:off x="4572000" y="580419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6A67F-6FFC-9243-81E3-597DB96A8504}"/>
              </a:ext>
            </a:extLst>
          </p:cNvPr>
          <p:cNvSpPr txBox="1"/>
          <p:nvPr/>
        </p:nvSpPr>
        <p:spPr>
          <a:xfrm>
            <a:off x="7108372" y="577153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27325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76073-1085-A64A-8517-C0B2E51D0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27146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Ensemble methods</a:t>
            </a:r>
            <a:endParaRPr lang="en-GB" altLang="en-US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0ACDA-DE8E-034F-91CC-D289112554BE}"/>
              </a:ext>
            </a:extLst>
          </p:cNvPr>
          <p:cNvSpPr txBox="1"/>
          <p:nvPr/>
        </p:nvSpPr>
        <p:spPr>
          <a:xfrm>
            <a:off x="431574" y="979713"/>
            <a:ext cx="84620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Boosting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an example of “ensemble learning”; the original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 is “boosted” into an ensemble of samples.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related methods include: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Bagging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(bootstrap aggregating) :  the training samples are created by sampling events randomly from the original sample with replacement.  In a given sample, an event might occur zero, one or multiple times.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Random forest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 type of bagging where features are randomly dropped.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 Ch. 8 of </a:t>
            </a:r>
            <a:r>
              <a:rPr lang="en-GB" sz="24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Introduction to Statistical Learning with Applications in R</a:t>
            </a:r>
            <a:r>
              <a:rPr lang="en-GB" sz="2400" i="1" dirty="0">
                <a:solidFill>
                  <a:srgbClr val="0070C0"/>
                </a:solidFill>
              </a:rPr>
              <a:t> 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GB" sz="2400" dirty="0">
                <a:solidFill>
                  <a:srgbClr val="0070C0"/>
                </a:solidFill>
              </a:rPr>
              <a:t>James, Witten, Hastie and </a:t>
            </a:r>
            <a:r>
              <a:rPr lang="en-GB" sz="2400" dirty="0" err="1">
                <a:solidFill>
                  <a:srgbClr val="0070C0"/>
                </a:solidFill>
              </a:rPr>
              <a:t>Tibshirani</a:t>
            </a:r>
            <a:r>
              <a:rPr lang="en-GB" sz="2400" dirty="0">
                <a:solidFill>
                  <a:srgbClr val="0070C0"/>
                </a:solidFill>
              </a:rPr>
              <a:t>; see also </a:t>
            </a:r>
          </a:p>
          <a:p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videos by Hastie and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Tibshirani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E0D69-7013-6D4C-9C16-DDDED25FFC86}"/>
              </a:ext>
            </a:extLst>
          </p:cNvPr>
          <p:cNvSpPr txBox="1"/>
          <p:nvPr/>
        </p:nvSpPr>
        <p:spPr>
          <a:xfrm>
            <a:off x="419102" y="6085114"/>
            <a:ext cx="850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youtube.com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playlist?list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=PLOg0ngHtcqbPTlZzRHA2ocQZqB1D_qZ5V</a:t>
            </a:r>
          </a:p>
        </p:txBody>
      </p:sp>
    </p:spTree>
    <p:extLst>
      <p:ext uri="{BB962C8B-B14F-4D97-AF65-F5344CB8AC3E}">
        <p14:creationId xmlns:p14="http://schemas.microsoft.com/office/powerpoint/2010/main" val="386521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FAC9DFD-5922-F848-B3B5-DE80340EE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581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64F4D12-AA8F-CE40-9676-98C16D142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158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2664874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90D7BA-8AAF-914E-B778-5AC8243AC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490" y="264279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training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BCFD4-454D-E146-A5D0-FDEEFB137416}"/>
              </a:ext>
            </a:extLst>
          </p:cNvPr>
          <p:cNvSpPr txBox="1"/>
          <p:nvPr/>
        </p:nvSpPr>
        <p:spPr>
          <a:xfrm>
            <a:off x="598715" y="968829"/>
            <a:ext cx="7412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of the training events we have the feature vector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true event type (class label):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DF671-01D7-414E-B066-1868685FDC94}"/>
              </a:ext>
            </a:extLst>
          </p:cNvPr>
          <p:cNvSpPr txBox="1"/>
          <p:nvPr/>
        </p:nvSpPr>
        <p:spPr>
          <a:xfrm>
            <a:off x="1600200" y="1992086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0,1,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0,...,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D74EE-D1F6-8545-9DFC-2C0FADFF70BF}"/>
              </a:ext>
            </a:extLst>
          </p:cNvPr>
          <p:cNvSpPr txBox="1"/>
          <p:nvPr/>
        </p:nvSpPr>
        <p:spPr>
          <a:xfrm>
            <a:off x="576943" y="2710543"/>
            <a:ext cx="808105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 functional form for the decision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a vector of weights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training data to determine the weights by minimizing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“loss function”.  Various possibilities, e.g.,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E082C6-09CC-3E46-AAC0-FB7A82822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14" y="4478564"/>
            <a:ext cx="3378200" cy="927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BC98F0-EC2D-F648-9BED-E6BFB7ED4460}"/>
              </a:ext>
            </a:extLst>
          </p:cNvPr>
          <p:cNvSpPr txBox="1"/>
          <p:nvPr/>
        </p:nvSpPr>
        <p:spPr>
          <a:xfrm>
            <a:off x="5769429" y="4724399"/>
            <a:ext cx="302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loss function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CD21C-D7ED-9B4C-AE90-9C8FF0160FBC}"/>
              </a:ext>
            </a:extLst>
          </p:cNvPr>
          <p:cNvSpPr txBox="1"/>
          <p:nvPr/>
        </p:nvSpPr>
        <p:spPr>
          <a:xfrm>
            <a:off x="7674429" y="5529943"/>
            <a:ext cx="1164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entropy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48DF39-FE82-754D-B9DF-C72767CC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65" y="5481865"/>
            <a:ext cx="6692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74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2F6AD74-1892-424C-B979-0E893E822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158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simple example (2D)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750A574-7669-0549-8F58-A7B31A32C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5891213"/>
            <a:ext cx="2362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7DD6A8ED-BB80-514C-BAAE-7B89A2F4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746125"/>
            <a:ext cx="827881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two variables,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suppose we have formulas for the joint pdfs for both signal (s) and background (b) events (in real problems the formulas are usually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notavailable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different means for s/b,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Gaussians have same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depends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exponential, same for both s and b,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147AC708-3CBB-F548-8853-F6FF52314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781425"/>
            <a:ext cx="6629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CD93837A-0170-D443-B8BE-647678306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4800600"/>
            <a:ext cx="6692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25ABBD7D-3948-2348-8A96-2483CB481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3662363"/>
            <a:ext cx="7505700" cy="2817812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228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BE4EDF2-5BD5-E147-8041-D554F5FF5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975" y="74613"/>
            <a:ext cx="7708900" cy="630237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Joint and marginal distributions of </a:t>
            </a:r>
            <a:r>
              <a:rPr lang="en-GB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GB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endParaRPr lang="en-GB" altLang="en-US" sz="36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2DA491F-F98C-CC4F-A007-596F9AB8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765175"/>
            <a:ext cx="3048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D9B6FCC-D628-D442-9689-CBE0930B6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787400"/>
            <a:ext cx="305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20948065-626A-E140-A72D-D6530B376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238250"/>
            <a:ext cx="1158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22BE3944-C582-444C-9C45-DFA8B79AD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1736725"/>
            <a:ext cx="67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</a:rPr>
              <a:t>signal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C8BA5A-30D7-BB48-AEE4-741443952F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65313" y="1693863"/>
            <a:ext cx="266700" cy="39211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5">
            <a:extLst>
              <a:ext uri="{FF2B5EF4-FFF2-40B4-BE49-F238E27FC236}">
                <a16:creationId xmlns:a16="http://schemas.microsoft.com/office/drawing/2014/main" id="{5C81178B-726A-A64B-9041-00D097BF96A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47988" y="2128838"/>
            <a:ext cx="293687" cy="3492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4">
            <a:extLst>
              <a:ext uri="{FF2B5EF4-FFF2-40B4-BE49-F238E27FC236}">
                <a16:creationId xmlns:a16="http://schemas.microsoft.com/office/drawing/2014/main" id="{028CCEC7-548E-5847-A175-ABF8AB897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4249738"/>
            <a:ext cx="40812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for s, b.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does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help discriminate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the two event types?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0C942C6-754A-8F4D-ACA5-3103EA9D2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665538"/>
            <a:ext cx="30908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454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CF1ED9-29EA-5947-9194-4AA90D3E5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975" y="194359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Likelihood ratio for 2D example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AE32BA3-9B65-EE47-BE92-B7203744E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03300"/>
            <a:ext cx="7950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Neyman-Pearson lemma says best critical region is determined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likelihood ratio: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11DB1-ED08-4546-9177-688087269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097088"/>
            <a:ext cx="3086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62173A-E94D-1946-81DF-742E2FBFD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24225"/>
            <a:ext cx="7389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use any monotonic function of this as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statistic, e.g.,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0DB34C-12B1-6449-9DF7-9BE9BEF4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4386263"/>
            <a:ext cx="4356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D2B43DA-7F13-6A4E-AE2E-5DD96FC36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5487988"/>
            <a:ext cx="8208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Boundary of optimal critical region will be curve of constant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this depends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64163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0988C39-DB77-3F4F-AA88-321021728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3571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Contours of constant MVA output</a:t>
            </a:r>
          </a:p>
        </p:txBody>
      </p:sp>
      <p:pic>
        <p:nvPicPr>
          <p:cNvPr id="7" name="Picture 1" descr="Fisher_contour.gif">
            <a:extLst>
              <a:ext uri="{FF2B5EF4-FFF2-40B4-BE49-F238E27FC236}">
                <a16:creationId xmlns:a16="http://schemas.microsoft.com/office/drawing/2014/main" id="{323D252F-3194-EA49-969F-C38F7D0B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254125"/>
            <a:ext cx="41259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R_contour.gif">
            <a:extLst>
              <a:ext uri="{FF2B5EF4-FFF2-40B4-BE49-F238E27FC236}">
                <a16:creationId xmlns:a16="http://schemas.microsoft.com/office/drawing/2014/main" id="{109AB1D8-5C9D-2A4C-AE52-3043517D3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38250"/>
            <a:ext cx="41259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C84F0-CBAC-1B43-A4E2-947224B7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876800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 likelihood ratio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2BDEA-E1B9-7646-A181-0EB811966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4922838"/>
            <a:ext cx="2570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</p:txBody>
      </p:sp>
    </p:spTree>
    <p:extLst>
      <p:ext uri="{BB962C8B-B14F-4D97-AF65-F5344CB8AC3E}">
        <p14:creationId xmlns:p14="http://schemas.microsoft.com/office/powerpoint/2010/main" val="41269303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30294C-1A2F-EB43-8293-74EA0C29F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3571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Contours of constant MVA output</a:t>
            </a:r>
          </a:p>
        </p:txBody>
      </p:sp>
      <p:pic>
        <p:nvPicPr>
          <p:cNvPr id="6" name="Picture 3" descr="MLP_contour.gif">
            <a:extLst>
              <a:ext uri="{FF2B5EF4-FFF2-40B4-BE49-F238E27FC236}">
                <a16:creationId xmlns:a16="http://schemas.microsoft.com/office/drawing/2014/main" id="{345753C2-1EBF-6448-9F6D-942EA54A1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238250"/>
            <a:ext cx="41259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DT200_contour.gif">
            <a:extLst>
              <a:ext uri="{FF2B5EF4-FFF2-40B4-BE49-F238E27FC236}">
                <a16:creationId xmlns:a16="http://schemas.microsoft.com/office/drawing/2014/main" id="{1D1E16C5-FEC2-7148-8674-EDE7E3FAB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254125"/>
            <a:ext cx="41275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8BFF33E7-8A87-7447-A6E1-334544912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876800"/>
            <a:ext cx="3636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Multilayer Perceptron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hidden layer with 2 nodes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E340BDA-82EE-8F4B-8489-14F37C19E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4922838"/>
            <a:ext cx="3381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Boosted Decision Tree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iterations (AdaBoost)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3D08F105-8AF7-2948-8683-8ACDE1E7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5911850"/>
            <a:ext cx="7267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samples:  10</a:t>
            </a:r>
            <a:r>
              <a:rPr lang="en-US" altLang="en-US" baseline="30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signal and 10</a:t>
            </a:r>
            <a:r>
              <a:rPr lang="en-US" altLang="en-US" baseline="30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background events</a:t>
            </a:r>
          </a:p>
        </p:txBody>
      </p:sp>
    </p:spTree>
    <p:extLst>
      <p:ext uri="{BB962C8B-B14F-4D97-AF65-F5344CB8AC3E}">
        <p14:creationId xmlns:p14="http://schemas.microsoft.com/office/powerpoint/2010/main" val="17658646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897BE36-333A-A340-AF1F-7878D1954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404938"/>
            <a:ext cx="4954587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AF983AB-872E-4F4F-B5B8-DF1346C27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309563"/>
            <a:ext cx="7708900" cy="506412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ROC curve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D2B3C9D-462D-E14F-873D-1D2766B5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1458913"/>
            <a:ext cx="368458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 = “receiver operating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characteristic” (term from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processing).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Shows (usually) background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rejection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ε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versus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efficiency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ε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curve is better;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analysis focused 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small part of the curve.</a:t>
            </a:r>
          </a:p>
        </p:txBody>
      </p:sp>
    </p:spTree>
    <p:extLst>
      <p:ext uri="{BB962C8B-B14F-4D97-AF65-F5344CB8AC3E}">
        <p14:creationId xmlns:p14="http://schemas.microsoft.com/office/powerpoint/2010/main" val="17124199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927D5D-FBA2-734C-8768-AABA93EF7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0636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2D Example:  discussion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DD97D5E-4D04-654C-9471-65D723601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804181"/>
            <a:ext cx="8310563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though the distribution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same for signal and background,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independent, so using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an input variable helps.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we can understand why:  high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correspond to a smaller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Gaussian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So 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that the 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well measured.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don’t 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all of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 are lumped together.  Those with large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(low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“pollute” the well measured events with low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in HEP there may be variables that are characteristic of how well measured an event is (region of detector, number of pile-up vertices,...).  Including these variables in a multivariate analysis preserves the information carried by the well-measured events, leading to improved performance.</a:t>
            </a:r>
          </a:p>
        </p:txBody>
      </p:sp>
    </p:spTree>
    <p:extLst>
      <p:ext uri="{BB962C8B-B14F-4D97-AF65-F5344CB8AC3E}">
        <p14:creationId xmlns:p14="http://schemas.microsoft.com/office/powerpoint/2010/main" val="4087213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D299733-E619-D84F-A071-A53121C25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84150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Summary on multivariate methods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4B024AC-76DA-9042-9343-7F96482B8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877888"/>
            <a:ext cx="8443912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 has used several multivariate methods for many years: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(Fisher) discriminant</a:t>
            </a:r>
          </a:p>
          <a:p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neural networks</a:t>
            </a:r>
          </a:p>
          <a:p>
            <a:pPr>
              <a:spcAft>
                <a:spcPts val="1200"/>
              </a:spcAft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naive Bayes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Aft>
                <a:spcPct val="40000"/>
              </a:spcAft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has in recent years started to use a few more: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boosted decision trees</a:t>
            </a:r>
          </a:p>
          <a:p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estimation</a:t>
            </a:r>
          </a:p>
          <a:p>
            <a:pPr>
              <a:spcAft>
                <a:spcPct val="40000"/>
              </a:spcAft>
            </a:pPr>
            <a:r>
              <a:rPr lang="en-US" altLang="en-US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200" i="1" dirty="0">
                <a:solidFill>
                  <a:schemeClr val="tx1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-nearest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</a:t>
            </a:r>
            <a:endParaRPr lang="en-US" alt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emphasis is often on controlling systematic uncertainties between</a:t>
            </a:r>
          </a:p>
          <a:p>
            <a:pPr>
              <a:spcAft>
                <a:spcPct val="40000"/>
              </a:spcAft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modeled training data and Nature to avoid false discovery.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many classifier outputs are "black boxes", a discovery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  <a:r>
              <a:rPr lang="el-GR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significance with a sophisticated (opaque) method will win the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 if backed up by, say, </a:t>
            </a:r>
            <a:r>
              <a:rPr lang="en-US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l-GR" altLang="en-US" sz="22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evidence from a cut-based method.</a:t>
            </a:r>
          </a:p>
        </p:txBody>
      </p:sp>
    </p:spTree>
    <p:extLst>
      <p:ext uri="{BB962C8B-B14F-4D97-AF65-F5344CB8AC3E}">
        <p14:creationId xmlns:p14="http://schemas.microsoft.com/office/powerpoint/2010/main" val="81055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65C7AB-3C90-3142-8E27-77B72CAA9B32}"/>
              </a:ext>
            </a:extLst>
          </p:cNvPr>
          <p:cNvGrpSpPr/>
          <p:nvPr/>
        </p:nvGrpSpPr>
        <p:grpSpPr>
          <a:xfrm>
            <a:off x="0" y="25400"/>
            <a:ext cx="9144000" cy="6542088"/>
            <a:chOff x="0" y="25400"/>
            <a:chExt cx="9144000" cy="6542088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C514F549-3CD4-AE48-841F-5A49F6019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400"/>
              <a:ext cx="9144000" cy="654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2310724-76C3-804F-BB0B-09E259D162FB}"/>
                </a:ext>
              </a:extLst>
            </p:cNvPr>
            <p:cNvSpPr/>
            <p:nvPr/>
          </p:nvSpPr>
          <p:spPr>
            <a:xfrm>
              <a:off x="315686" y="4746171"/>
              <a:ext cx="4931228" cy="7511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40C7A1-2ACD-2549-A3A4-086A3D6FD178}"/>
                </a:ext>
              </a:extLst>
            </p:cNvPr>
            <p:cNvSpPr/>
            <p:nvPr/>
          </p:nvSpPr>
          <p:spPr>
            <a:xfrm>
              <a:off x="3733799" y="4381046"/>
              <a:ext cx="1393371" cy="365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8F375B-B3E4-6048-94DF-8ADA70EF7C45}"/>
                </a:ext>
              </a:extLst>
            </p:cNvPr>
            <p:cNvSpPr txBox="1"/>
            <p:nvPr/>
          </p:nvSpPr>
          <p:spPr>
            <a:xfrm>
              <a:off x="435428" y="4865661"/>
              <a:ext cx="43869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is called the </a:t>
              </a:r>
              <a:r>
                <a:rPr lang="en-US" sz="24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layer perceptron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87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0C7D15-0DEC-1D44-93A9-BA318A975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activation function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41C29DA-37E8-E24E-BAE5-57E6D65AF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66" y="2134908"/>
            <a:ext cx="2159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49158D-CA86-654F-A4F7-C3250060580E}"/>
              </a:ext>
            </a:extLst>
          </p:cNvPr>
          <p:cNvGrpSpPr/>
          <p:nvPr/>
        </p:nvGrpSpPr>
        <p:grpSpPr>
          <a:xfrm>
            <a:off x="4327848" y="940306"/>
            <a:ext cx="3931915" cy="2712062"/>
            <a:chOff x="1170895" y="2078492"/>
            <a:chExt cx="5981700" cy="412591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304A747-D328-8445-943E-1F77CD9F7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320" y="2078492"/>
              <a:ext cx="5375275" cy="396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FA619ADA-D3D0-4E43-9D4F-C9F3C7153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895" y="2318204"/>
              <a:ext cx="685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4E602C5C-3E16-684C-91C9-5239E4C0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645" y="5950404"/>
              <a:ext cx="2159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D37B32-96D1-9F49-9D0F-8C69C9E885EF}"/>
              </a:ext>
            </a:extLst>
          </p:cNvPr>
          <p:cNvSpPr txBox="1"/>
          <p:nvPr/>
        </p:nvSpPr>
        <p:spPr>
          <a:xfrm>
            <a:off x="713377" y="1147413"/>
            <a:ext cx="3307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use e.g. the ”logistic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sigmoid”: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8A431-37E0-F048-B332-E013D20C7CA9}"/>
              </a:ext>
            </a:extLst>
          </p:cNvPr>
          <p:cNvSpPr txBox="1"/>
          <p:nvPr/>
        </p:nvSpPr>
        <p:spPr>
          <a:xfrm>
            <a:off x="587462" y="3722537"/>
            <a:ext cx="3782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(esp. with deep neural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networks) the “Rectified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Unit”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function: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B8E1EC-04FF-7348-B28B-61387AC8F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5185836"/>
            <a:ext cx="3041406" cy="1116000"/>
          </a:xfrm>
          <a:prstGeom prst="rect">
            <a:avLst/>
          </a:prstGeom>
        </p:spPr>
      </p:pic>
      <p:pic>
        <p:nvPicPr>
          <p:cNvPr id="1026" name="Picture 2" descr="A Gentle Introduction to the Rectified Linear Unit (ReLU)">
            <a:extLst>
              <a:ext uri="{FF2B5EF4-FFF2-40B4-BE49-F238E27FC236}">
                <a16:creationId xmlns:a16="http://schemas.microsoft.com/office/drawing/2014/main" id="{9B8A71A6-8FD0-BD4C-9BC4-4E5574D96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22" y="4021636"/>
            <a:ext cx="4095264" cy="21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173B96-D49C-784A-850D-A9A36A000494}"/>
              </a:ext>
            </a:extLst>
          </p:cNvPr>
          <p:cNvSpPr txBox="1"/>
          <p:nvPr/>
        </p:nvSpPr>
        <p:spPr>
          <a:xfrm>
            <a:off x="8079103" y="5923567"/>
            <a:ext cx="29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4947D8-86EA-0A44-B772-0C687F0FA0B0}"/>
              </a:ext>
            </a:extLst>
          </p:cNvPr>
          <p:cNvSpPr txBox="1"/>
          <p:nvPr/>
        </p:nvSpPr>
        <p:spPr>
          <a:xfrm>
            <a:off x="4327848" y="4129340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616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8D6B47B-BD8A-1C4C-B71E-7AF61A181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77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33B39-C62F-F844-A748-C121E9927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347" y="3822516"/>
            <a:ext cx="3584332" cy="261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55EAE-F1B3-5B4F-8B56-18CC43D53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81" y="618638"/>
            <a:ext cx="3242303" cy="3120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DB988-3241-D04B-B77C-F4481B5B9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56" y="613402"/>
            <a:ext cx="3349032" cy="3169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BA5A0F-4392-7141-8EB4-CB96F1E2D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56" y="3844288"/>
            <a:ext cx="3544056" cy="26179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DAC2C6-B3AB-FA45-9403-2FCD3E206B6D}"/>
              </a:ext>
            </a:extLst>
          </p:cNvPr>
          <p:cNvSpPr txBox="1"/>
          <p:nvPr/>
        </p:nvSpPr>
        <p:spPr>
          <a:xfrm>
            <a:off x="1360461" y="171561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(linear):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5FEFD-98D1-DB45-A515-561D36FFE612}"/>
              </a:ext>
            </a:extLst>
          </p:cNvPr>
          <p:cNvSpPr txBox="1"/>
          <p:nvPr/>
        </p:nvSpPr>
        <p:spPr>
          <a:xfrm>
            <a:off x="5942642" y="153231"/>
            <a:ext cx="219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network:</a:t>
            </a:r>
          </a:p>
        </p:txBody>
      </p:sp>
    </p:spTree>
    <p:extLst>
      <p:ext uri="{BB962C8B-B14F-4D97-AF65-F5344CB8AC3E}">
        <p14:creationId xmlns:p14="http://schemas.microsoft.com/office/powerpoint/2010/main" val="2138753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K(\vec{x}) = \frac{1}{(2 \pi)^{d/2}} &#13;&#10;e^{- | \vec{x} |^2 / 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7"/>
  <p:tag name="PICTUREFILESIZE" val="236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f}(\vec{x}) = \frac{1}{N h^d }\sum_{i=1}^N &#13;&#10;K \left( \frac{\vec{x} - \vec{x}_i}{h}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1"/>
  <p:tag name="PICTUREFILESIZE" val="323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19505</TotalTime>
  <Words>4092</Words>
  <Application>Microsoft Macintosh PowerPoint</Application>
  <PresentationFormat>On-screen Show (4:3)</PresentationFormat>
  <Paragraphs>530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StarSymbol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network example from LEP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Particle i.d. in MiniBooNE</vt:lpstr>
      <vt:lpstr>Decision trees</vt:lpstr>
      <vt:lpstr>Finding the best single cut</vt:lpstr>
      <vt:lpstr>Decision trees (2)</vt:lpstr>
      <vt:lpstr>Boosting</vt:lpstr>
      <vt:lpstr>AdaBoost</vt:lpstr>
      <vt:lpstr>Error rate of the kth classifier</vt:lpstr>
      <vt:lpstr>Updating the event weights</vt:lpstr>
      <vt:lpstr>Defining the decision function</vt:lpstr>
      <vt:lpstr>PowerPoint Presentation</vt:lpstr>
      <vt:lpstr>Monitoring overtraining </vt:lpstr>
      <vt:lpstr>Ensemble methods</vt:lpstr>
      <vt:lpstr>Extra slides</vt:lpstr>
      <vt:lpstr>PowerPoint Presentation</vt:lpstr>
      <vt:lpstr>A simple example (2D)</vt:lpstr>
      <vt:lpstr>Joint and marginal distributions of x1, x2</vt:lpstr>
      <vt:lpstr>Likelihood ratio for 2D example</vt:lpstr>
      <vt:lpstr>Contours of constant MVA output</vt:lpstr>
      <vt:lpstr>Contours of constant MVA output</vt:lpstr>
      <vt:lpstr>ROC curve</vt:lpstr>
      <vt:lpstr>2D Example:  discussion</vt:lpstr>
      <vt:lpstr>Summary on multivariate methods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360</cp:revision>
  <dcterms:created xsi:type="dcterms:W3CDTF">2020-05-18T17:44:39Z</dcterms:created>
  <dcterms:modified xsi:type="dcterms:W3CDTF">2022-10-30T21:53:46Z</dcterms:modified>
</cp:coreProperties>
</file>