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1586" r:id="rId2"/>
    <p:sldId id="1577" r:id="rId3"/>
    <p:sldId id="1117" r:id="rId4"/>
    <p:sldId id="1118" r:id="rId5"/>
    <p:sldId id="1119" r:id="rId6"/>
    <p:sldId id="1120" r:id="rId7"/>
    <p:sldId id="1121" r:id="rId8"/>
    <p:sldId id="1122" r:id="rId9"/>
    <p:sldId id="1123" r:id="rId10"/>
    <p:sldId id="1124" r:id="rId11"/>
    <p:sldId id="1125" r:id="rId12"/>
    <p:sldId id="1126" r:id="rId13"/>
    <p:sldId id="1127" r:id="rId14"/>
    <p:sldId id="1128" r:id="rId15"/>
    <p:sldId id="1129" r:id="rId16"/>
    <p:sldId id="1130" r:id="rId17"/>
    <p:sldId id="1530" r:id="rId18"/>
    <p:sldId id="1469" r:id="rId19"/>
    <p:sldId id="1531" r:id="rId20"/>
    <p:sldId id="1533" r:id="rId21"/>
    <p:sldId id="1534" r:id="rId22"/>
    <p:sldId id="1536" r:id="rId23"/>
    <p:sldId id="1537" r:id="rId24"/>
    <p:sldId id="1538" r:id="rId25"/>
    <p:sldId id="1539" r:id="rId26"/>
    <p:sldId id="1540" r:id="rId27"/>
    <p:sldId id="1472" r:id="rId28"/>
    <p:sldId id="1555" r:id="rId29"/>
    <p:sldId id="1552" r:id="rId30"/>
    <p:sldId id="1557" r:id="rId31"/>
    <p:sldId id="1558" r:id="rId32"/>
    <p:sldId id="1553" r:id="rId33"/>
    <p:sldId id="1554" r:id="rId34"/>
    <p:sldId id="1544" r:id="rId35"/>
    <p:sldId id="1578" r:id="rId36"/>
    <p:sldId id="1579" r:id="rId37"/>
    <p:sldId id="1580" r:id="rId38"/>
    <p:sldId id="1560" r:id="rId39"/>
    <p:sldId id="1561" r:id="rId40"/>
    <p:sldId id="1549" r:id="rId41"/>
    <p:sldId id="1562" r:id="rId42"/>
    <p:sldId id="1132" r:id="rId43"/>
    <p:sldId id="1581" r:id="rId44"/>
    <p:sldId id="1474" r:id="rId45"/>
    <p:sldId id="1475" r:id="rId46"/>
    <p:sldId id="1543" r:id="rId47"/>
    <p:sldId id="1546" r:id="rId48"/>
    <p:sldId id="1542" r:id="rId49"/>
    <p:sldId id="1476" r:id="rId50"/>
    <p:sldId id="1547" r:id="rId51"/>
    <p:sldId id="1551" r:id="rId52"/>
    <p:sldId id="1497" r:id="rId53"/>
    <p:sldId id="1582" r:id="rId54"/>
    <p:sldId id="1583" r:id="rId55"/>
    <p:sldId id="1584" r:id="rId56"/>
    <p:sldId id="1585" r:id="rId57"/>
    <p:sldId id="1519" r:id="rId58"/>
    <p:sldId id="1520" r:id="rId59"/>
    <p:sldId id="1521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12/11/22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2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0.6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5913,'13'3'84,"-4"-1"-140,-8-5-39,0 0 22,-1 2 34,1-3 39,0 1 0,0 0 0,0-1 0,2 0 0,-2 2 0,1-1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1.3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0 5952,'7'7'577,"-2"-1"-353,-5-7 140,0 0-6,0 0-251,0-1 2436,0 2-2498,0 4-40,0 2 118,-1 7 57,0 10 21,-1-3-44,1 8 190,-2-8-168,2-1-173,-2 0 196,1 0-74,0-1-77,0-2 38,1 0 40,0 1-129,1-7 56,0 0-33,0-7-18,0-1-2060,0-1 1204,3 1-68,5 1-548,4 2 1467,5 1 0,-8-3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2.0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405 1 6115,'3'5'436,"1"-2"-368,-6-3 88,1 0 52,-2 2-24,-2 3-44,-2 3 28,-1 3-22,-2 3-34,-1 2 50,-4 4-78,0 3-39,-4 3-11,0 4 72,-17 19-28,7-12-16,-11 11 0,14-16-6,0-4 28,3-1-12,1-2-21,3-2 16,2-3-17,3-2-22,1-4 23,4-1-46,1-4-5,1-1-44,3-2-46,2-1-252,0 0-150,2-3-51,0 1-101,5-1-118,2-1 762,6-1 0,-4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93 6182,'10'3'577,"-1"-1"-398,-6-6 11,-1 2 258,1-4-123,-2 1-84,1-1-68,-1 1-16,0 1-62,-1-1 28,0 1-5,0-1-28,0 1-85,0 0 46,0 0-51,-2-1 0,-3-1 28,0 2 28,-3-2-28,1 3 56,-10-4-61,6 4-1,-14-1 23,14 3-45,-4 1 28,6 0-28,2 0 6,1 0 22,0 3-23,1-1-5,-2 3 73,3 0-67,-1 1 78,1 1-40,0 1 40,1 2 51,1 1 78,0 6-90,2-4 95,5 9-89,1-9 67,9 5-157,-4-9 34,4-1-6,-4-4-61,3-2-6,1 0-28,5-2-196,0 0 50,1 0-44,-1 0 39,-3 0 50,-3-1-6,1-4 91,-6-1-12,-1-3 56,-6 3-6,0-1 6,0 1 0,-1 1-39,0 0 39,0 1 0,0-1 11,-1-1-11,1 1 28,-1 0-22,1 2 22,-1 1 56,1 0-12,0 0-21,0 1 268,-1 0-280,2 1 12,-1 0-29,1 0 12,0 0 44,0 0 185,4 6-123,-2 0 56,4 5-106,-2-3-73,0 0 151,-1 0-62,0 0 135,1-1-101,0 0 106,3-1-123,-1-2-61,4-1-62,1-2-106,2-1-645,4 0-229,5 0-313,4 1-265,10 0-122,0 0 1680,5 0 0,-22 0 0,-4-1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5751,'10'2'0,"-3"0"0,-8-2-6,0 1 2,1-1 1,-1 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9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5 6008,'11'3'499,"-3"-2"-337,-8-2-5,0-1 0,0 1-29,0 1 12,0-1 599,0 0-571,0-1 1054,0 1-1177,0 6-40,-2 3 40,0 5-17,-3 0 51,2 2-79,-1-2 33,-1 3 46,1-3-51,-1 3 224,-1 6-241,1-5 252,-3 12-263,5-15 140,-4 4-78,5-7-51,-3-2 90,3-2-68,-1 0 29,2-4-57,0 0 29,1-1-6,-1-2-510,1 1-352,-1 0-29,1 1-296,6-2 1159,9 0 0,-6-1 0,3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3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 6014,'-11'-2'319,"2"1"-179,9 1 3445,0 0-3580,-1 3 34,0 0 85,-1 5-124,0 0 173,0 1-89,1 0-33,-1 0 122,2-1-167,0 1 44,0-2-50,0 1 51,0-1 55,0 4-39,0-2 40,0 2-29,0-4-78,0 1 0,0-1 45,0 1-23,-1-1-22,1 0 6,-1 0 67,1-1-17,0 0-28,0 0-28,-1-1 0,1 1 50,0-1 6,0 1-28,0-1 22,0 0-55,0-2 5,0 0-11,0 0-40,0 1 51,0-1 23,0 1 66,0-1-66,0 1-23,0-1-40,2 1 96,0-1-56,0-2 0,-1 0 0,-1-1-106,2 0-549,-1 0-185,3 0-219,-2-2-627,4-6 96,-1-1 1590,0 1 0,-3 3 0,-2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4.4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9 136 6070,'-4'-4'498,"0"2"-375,4 2 594,0 0-644,0-2 78,0-1 17,1 0-6,1-1-61,1 1 73,0 0-40,1 1-22,-2-2 34,2 0-90,1 0 5,1-1 23,7-5-28,-3 2-56,6-4 28,-2 3-5,-2 0-23,1 0 0,0 1 0,-3 2 11,2-1-11,-4 1 28,3 1-28,-6 3 0,0 0-28,-2 2 17,1 0 11,-1 0 0,1 0 0,0 2 0,1 1 28,-2 0-23,0 2 1,1-2 16,-1 2-10,0-2-12,1 1 17,-1-1 17,0 0-34,0 0 22,1 1 68,-1-1-1,2-1-44,-1 2 84,4 0-67,-3-3 16,2 2 62,-2-3-134,0 0 78,0 0-51,0 0-27,0 0 61,0 0-67,0 0 0,-1 0-6,1 0 51,-1 0-17,6 0-28,-3 0 118,4-1-118,-5-1 56,2 1-56,-2-1 50,3 0-50,-3 0 0,-1 0-22,2 0 22,-4 2-11,3 0-135,-3 0-319,2 0-185,0 0-481,6-3-376,2 0 1507,5-3 0,-9 4 0,-1-2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5.3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146 11 6187,'-3'-6'784,"1"1"-526,0 5-135,0 0 0,-1 0-39,-1 0 56,-1 2 34,0 2 156,-6 9-218,3-1 23,-4 6 44,3-3-45,-1 3 79,0-1 107,-4 10-113,4-6-84,-2 7-5,5-7 50,-1 8-90,4-5 29,0 8-107,3-7 151,1-2-95,2 2-50,1-3 61,4 1 0,0-3-33,0-2-57,8 7 23,-8-11-302,7 4-460,-8-13-359,4-3-458,1-2 1579,4-7 0,-7 4 0,-1-2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6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0 6294,'6'5'823,"-2"-2"-621,-4-4 105,0 0 511,0 0-616,-2 1-135,1 0 11,-1 0-39,0 0 57,-2 3-24,0 3 30,-3 4 83,0 0-51,1 3-61,-3 0 173,0 8-145,1-5-11,-1 5-85,4-6 141,0-1-84,0 0-6,1 1 16,2-1-16,0-1-56,1 0 0,0-1 73,1-1-34,0 1-39,4 3 124,-1-4-124,5 1 0,-3-4 56,3 0 0,-2-4 5,4 0-5,-3-3 157,0-1-207,1 0 134,1 0-140,1-1 61,0-1-61,0-3 51,1 0-46,-2-2 113,5-4-34,-3 0-84,2-3-23,-3 2-33,-1 1 73,1-1-17,-1 1 39,-1 1 40,-1 0 10,-2 1-89,1-4-78,-2 2 78,1-2-28,-3 4-45,-1 0-33,-1 1 100,0-4-145,0 3 140,0-3-45,0 5-107,0-4-33,-1 4 191,-2-1-68,-2 2-28,-2 0 23,1 2 22,-4-1 56,2 2-112,0-1 106,0 2-22,-9 2 28,6-1-28,-6 1 23,8 0-7,-2 0 7,1 1 5,-1 1 0,1 2-6,1 0-5,2 0 11,-3 2-6,4-3 1,-1 2 5,3-2 0,2 0-62,-1 1 68,1-1-6,0 0 0,1 2 11,0 0-11,0 1 0,0 1 6,1 0 66,0-1-66,0 2-6,0-1 34,1 3 38,1-3-32,2 3-40,1-5 218,-1 1-212,2-2 72,0 2-22,0-2-6,1 0-44,-2-2-6,0-1 134,-1 0-134,2 0 51,-2-1-1,5 0 1,-3 0-51,2 0 0,-4 0 44,4 0 12,-2 0 12,2 0-63,-1 0 163,0-2-112,-1 0-50,1-1 111,-1 1-44,1 0-73,-2-2 0,2 1 0,-1 0-134,0-1 78,1 1-521,-2-1-263,3-1-1983,8-4 2823,-2 1 0,1 0 0,-8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06.6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38 5784,'4'7'67,"-1"0"-39,-1-10 6,-2 0 67,1 0-40,-1 0-33,2-2 12,-1 3-7,1-3 1,-2 1-1,1 0 40,-1 2 67,0-1-56,0 1-11,0 0-6,0 0 28,0 0 90,0 1-95,0 0 89,0 1 11,0-1-117,0-1 11,0 2 756,0-2-840,-1 5 50,0-1-22,0 4-22,1 0 11,-1 1-17,1 1 89,-1 0-72,0 0 39,1 0 28,-1 0-84,0 1 34,-1 0-34,1-1 22,-1 0 29,1 5-23,-1-2 50,2 2-78,-2-2 22,1 0-10,0-1 11,0 1 10,1-2-27,0 1 22,0 0 78,0 3-66,0-3-35,0 7 46,0-8-46,0 3 18,0-3 5,0 1 5,0 0-33,0-1 0,0 2 28,0-1-11,0 2-11,0-2-6,0 1 67,0-1-11,0 1-45,0-1-11,0 1 28,0-1 22,0 1-50,0-1 28,0 1 12,0 1 10,0-1-50,1 5 34,0-4 5,0 4-39,1-6 45,-2 0-40,2-1 74,-1 0-79,2 0 0,-2-2 61,1 1-27,0 2-6,0-2 39,1 3-11,-1-4-90,-1 2 34,0-1 0,1 1 12,0 0 66,0 1-39,-1 1-39,1 0 39,-2-1 12,2 7-51,-1-5 50,2 8-50,-2-8-17,2 4 101,-3-6-89,2 1 5,0-1 0,1 1-23,-1-1 119,-1 0-96,1 1 67,0 0-62,0-1 29,0 2-34,-1-3 0,1 2 84,0-1-84,2 3 73,-2-4-68,0 4-5,0-6 45,-1 6-112,0-4 112,0 4-45,0-4 39,0 1 51,0-1-51,-1 1-39,1 0 0,0-1-17,-1 0 62,1 1-17,-1-1 101,0 5-180,0-4 51,0 4 0,0-5 28,0 2-22,1-1-6,-1 2 17,1-1 117,0-1-196,0 2 62,-1 6 17,1-4 28,-1 4-39,0-4-6,0 0 72,0 1-144,0 0 72,1 0 0,-1-1-6,0 1 40,2 4-34,-1-6 78,2 5-140,-2-5 62,0 0 0,0 1 0,-1 1 6,0-1-6,0 2 0,0-1 84,0 0-146,0-1 62,0 9 0,0-7 51,0 6-51,0-9 0,0-1 11,0-1 17,0 4-28,0-5 0,0 3 50,0-4-117,0 0 67,0 0 0,-1 0 45,1 0-45,-2 0 0,2-1 0,0 1 78,0-1-78,-1 1 0,1-1-117,-2 7 128,1-5 51,0 7-6,0-7-56,1 1 0,0-3-28,0-1-34,0 3 62,0-3 50,0 0-50,0-2 0,0 0-5,0 0 10,0-1-94,0 1 100,0-2-11,0 1 95,0-1-28,0 1-67,0-2 0,0 2-11,0-3-45,0 1 56,0-1 67,0 0-78,0 0 11,0 0-56,0 2-78,0-3 134,0 3 0,0-1 11,0 0 67,0 0-78,0-1 0,0 1 73,0 0-207,0 0 134,0 0 0,0 0 101,0 2-101,0 0 0,0-2 72,0 1-172,0-1 100,0 1 28,-1 0-28,1 1 50,0 0-56,0 0 6,0 0 0,0-3-72,0 0 10,0-1 62,0 2 0,0-1-1915,0 0-264,0-5 2179,0-1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7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6120,'-9'-3'639,"2"1"-488,7 2 1579,0 0-1590,1 4 67,3 1 24,2 7 4,3 2 0,3 4-45,0 3 34,1 5-100,-2 1-119,0 2 135,-3 1 11,1 1-151,-3 0 331,0 30-331,-2-19 0,-3 22 140,-4-28-129,-3-3-5,-4-1 100,-4 3-106,4-11 0,-1 1-151,6-12-2258,-10 3 696,3-5 1713,-9 3 0,13-10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19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0 165 5885,'6'6'325,"-1"-1"-269,-4-5 157,0 0 111,0 0-251,0-1 700,-1 1-773,2-1 73,2 1 27,0 0-49,3 0 66,1 0-10,5 0-34,-2 0-73,4 0 50,-6 0-50,-1 0 11,-2 0 0,1 0-11,-1 0 0,0 0 51,0 0-51,2 0 28,1 0 17,2 0-17,2-1 95,9-2-78,-4 1 39,5-4-84,-6 4 39,0-2-39,0 1 22,7-2-22,-6 3 0,3-2 6,-6 4 22,-1-1-28,-1-1 0,0 2 5,0-1-10,-1 1 5,0-1 33,6 1-10,-3 0-23,4 0 0,-5 0 33,8 0-33,-5-1 0,5 1 17,-7-1 6,-1 1-23,-1 0 11,0-2 6,-1 2 22,1-1-28,-1 1 17,0-2 12,3 0-40,6-1 0,-3 1 0,5-2 6,-6 2-6,0-1 0,-1 2 56,1 1-56,-3-1-6,5 1-5,-5-2 5,6 2 6,-8-1 45,4 0-45,-4 1 0,3 0 0,-1 0-11,1 0 5,0 0 12,-1 0 22,0 0-28,-2 0 22,1 0-22,1 0 6,6 0 50,-4 0-56,7 0 5,-7 0 57,9 0-62,-5 0 0,7 0 6,-8 0 44,8 0-44,-5 0 5,6 0 28,-8 0-39,-2 1 0,0 2 0,0-2 11,0 1 17,-2 0-17,1 1-11,-3 0 0,2-2-5,-2 2 5,2-1 0,-2-1-17,2 1 45,1-2-28,0 1 78,12 1-16,-5-2-40,7 1-16,-7-1 67,9 1-73,-9 0 39,7 0-39,-13-1 0,0 2 0,-2-2 6,-1 1-23,-3-1 22,3 2-5,-5-1 45,8 2 6,-7-1-46,5-1 6,-4 0 45,1-1-61,1 1 5,0-1 0,1 0 17,-3 0-17,1 0 50,-2 0-95,0 1 90,0-1-28,0 2-17,1-2 17,0 0-17,2 1 0,0-1 11,8 2-11,-4-2 0,6 1 39,-8-1 28,6 0-67,-7 0 0,5 0-11,-7 0 22,-1 0-11,2 0 6,0 0 39,5 0-12,1 0-33,1 0 51,3-2-18,-1 0-27,0-1-6,-1 2 0,-1 0 39,-2-1-39,0 2 0,-1-1 39,7 0-33,-6 0-6,5 0 0,-8 0 5,-1-1 18,-2 2-23,-1-1 0,-3 1 22,-1-1-16,-3 1-6,0 0 0,2 0-6,13-1 6,-5 1 6,11-2 33,-8 0-39,-1 1 0,1-1 39,-1 1-44,-1-1 5,-2 0 0,-1 1 28,-1-1 11,0 1-45,7 0-67,-5 0 73,6 0 56,-7-1 0,0 2-56,-1-1 0,-1 1 17,0-2-50,4 2 33,-2-1 5,3 1 34,-3-1-39,1 0 73,0 1-67,1-1-6,1 1 33,-1-1-100,1 1 118,-2-1-51,-1 1-40,5 0 40,-4-1-5,4 0 66,-5 0-61,2 0 6,1-1 67,2 2 5,0-3-78,1 2-11,-2-2-56,7 0 61,-6 2 12,3-1-6,-9 1 0,-1 0 78,1 0-78,-1-1 0,2 1-45,2-1 40,0 0 5,2 0 0,0-1 50,14-1-50,-11 1-17,9-1 12,-14 1 5,-2 2 0,-1-2 84,1 0-84,1 2-11,1-2 11,0 1-84,3-1 84,-1 2 11,2-1 39,-1 0-50,1 0 67,-1 0-67,0 1 0,-2 1-72,5-2 77,-6 2 62,9-3-67,-11 2 0,5-1 0,-5 0 0,3 2-5,1-3 5,1 2 0,1-2 67,1 1-67,1 1 0,0 0 0,0 0 11,0 0 40,0-1-51,0 1 0,-2 0 0,0 1 33,0-1-33,9 1 45,-5-1-34,6 1-11,-6 0-11,13-1 73,-8-1-62,10 0 0,-12 2-129,1 0 129,-1 0 0,0 0 5,-2 0 96,-2 0-101,-1 0 0,-4 0 11,5 0 6,0 0-17,-1 0 23,-2 0 21,-5 0-44,1 0 0,-1 0-11,0 0 11,0 0 0,-2 0 0,0 0-17,0 2 40,0-1-23,-1 0 0,2 0 61,2 1-61,1 0 56,9 1-56,-4-2 17,6 1-17,-3-2 11,-3 1 51,5 0-51,-4 0-11,2-1 0,1 0 79,2 1-63,2-1-1024,15 0 1064,5 0-56,-2 0 0,14 0 0,-32 1 56,10-1-96,-24 1 40,8-1-11,5 2-67,2-1 78,0 1 0,-5 0 1009,0 1-1009,2-1 11,1 0-11,0-1 89,2 2-89,-1-2 0,1 1 0,-2-1-84,-2 0 247,11 2-163,-11-2-107,16 4 113,-18-4-6,6 2 0,-9 0-45,0-1 45,0 0 0,0 0 118,0 0-6,-1 0-112,-3 0 45,1-1-118,-2 0 146,7 1-73,-5 0 0,6-1 72,-6 1-72,0-1 0,0 0 129,2 0-129,-1 1-11,10 0 84,-4 0-6,8-1-67,-11 0 11,1 0-5,-2 1 62,0 0-46,-3 0-22,0-1-22,-1 1 22,-1-2 0,-1 2-107,8-1 202,-5 0-55,5 0-40,-3 0 22,-1-1 23,2 1-45,0-1 0,0 1 0,-1-1 145,-2 0-156,0 0 11,-2 0-50,5 0 50,-5 0 0,3 0 106,-8 0-106,-2 0 0,-1 0 0,0 0-61,0 0 61,1 0 0,2 0 145,6 0-145,-1-1-22,9 0 22,-10-1-62,2 0 73,-7 1-11,-2 1 28,0-1-16,0 1-12,1-1 0,2 0 33,2 0-33,2 0 0,1 0 23,1 0-46,1 0 174,0 1-302,11-2 151,-11 2 0,8-1 73,-16 1 101,6-1-286,-3 0 112,5 1 0,-2-1-135,1 0 158,1 1-23,-1-1 112,0 1-34,0 0-156,0-1 44,-2 1 34,1-1-50,2 1 50,-6-1 0,3 0 145,-7 1-218,0-2 73,0 2-112,1 0 112,0 0 0,-1-1 79,3 1-79,-1-1 185,1 1-185,0 0 11,7 0 39,-5 0-50,9-1-73,-11 1 180,9 0-107,-8 0 17,5 0 55,-4 0-49,9 0 167,-5 0-100,5 0 22,-6 0-112,-2 0 129,-2 0-1,-3 0-111,-3 0 67,-1 0 6,-2 0 111,-3 0-3046,0 0 1003,4 0-987,2 0 2829,5-3 0,-4 3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28.4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18 6361,'5'1'952,"-1"0"-375,-5-6-337,1 3-32,-2-2 32,2 1-21,-1 2-6,1-1 95,-1 2 202,0-2-448,0 2-62,0-1 0,0 1-6,-2 0 6,-2 0 0,-1 2 17,-3 3 39,-3 3-17,-2 4-39,-3 4 6,-1 0 106,0 4-112,1 0 0,1 2-6,1-1 12,2 2 38,2 0-44,3-2 0,2 0 17,1-2-17,3-1 0,0-1 0,1-2 39,1-1 6,3-1-11,-1-2 67,9 3-40,-1-4-61,8 4 6,-6-8 95,4 0-96,-4-4 1,3 0 167,-1-2-133,2 0-29,-1 0-11,1 0 39,0 0-17,-1-1 18,1-2 66,6-6-56,-5 0-33,5-5-17,-5 4-17,-3-1 12,2-2 5,-2-1 0,1 0 0,-1 0 89,0-1-66,1-5-163,-4 4 129,1-4 11,-6 6 0,-1 0 22,-1 0-22,-1 0 0,2 0 0,-4 1-168,2 0 168,-1 1-56,-1 1-218,-1-5 100,-1 6-5,-2-2 11,-1 6 168,-3 2 0,-1-1 0,1 2 22,-1-1 12,0-1-34,0 2 0,2-1-129,-2 2 123,0-1-33,-1 0 39,-1 1-56,-2 1 62,-1 0-12,-1 1-55,-6 0 55,5 0 6,-6 0 0,12 0-28,0 0 28,4 0 0,-1 1-84,-1 1 78,-1 2 6,-2 0-39,0 2 39,0 0-179,0 1 61,2 0-100,0-1-102,1 0 163,3 0-16,0-1 33,1 1 84,2-2-146,-3 4 112,2-1-89,0 1-6,1-4-184,0 4 184,0-4-5,1 4 50,0-4 56,0 1 11,0-1 51,0 1 5,0-2-11,0 1 22,0-1-5,0 2 11,-2-1 0,0 1 28,-1-2 67,2 1 62,-3 1-107,0-1-5,0 1-17,1 0 0,-1-1-5,2-1-12,0 0 34,0 0-29,0-1 46,1-1-28,1 1 5,-1-1 39,1-1-27,0 2 139,-1 1-117,0-1 111,0 1-133,0-1 55,0 1-55,0-1-1,0-1 28,0 0 1850,1 0-1788,2-1 39,0 1 151,2-1-240,1 0 190,0 0-101,4-1-129,-1 0 225,2-1-264,-1-1 140,1-1 12,0 2-147,1-2 130,-1 0-68,2 2-66,-1-2 116,1 1-43,-1 2-85,-1-1 0,0 0 140,-3 1-17,1-1-56,-1 1-67,2 0 236,2-1-236,-2-1 0,3 1-51,-5 0 51,3 1 11,-3 0 62,2-2 6,-4 3-79,0-1 0,-1 1 11,0-1-84,-1 1 73,-1 0 34,0 0-46,1 0 12,-2 0-224,0 0 118,0 0 106,0 0 118,0 0-29,0 0-89,1 0 11,-1 0 51,1 0-62,-1 0 0,1 0-11,-2 0 112,1 0-101,0 0 0,0 0 0,1 0 84,0 0-73,0 0-11,0 0 112,0 0-34,-1 0-78,0 0 0,1 0 112,0 0-11,-1 0-112,1 0 11,1 0-202,-1 0 62,-1 0-1596,1 0 218,-2 0-880,4-1 2398,0-1 0,-1 1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5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18 219 5930,'-10'-6'459,"2"1"-207,8 5 683,0 0-812,2-2 17,0 1-45,1-2 12,2 0 22,0 0-79,2-1 68,3 1-51,0 0 11,2-2-5,2 3-67,-1-2 72,2 1-61,-1 1 0,1 1 61,1 1 17,2 0-56,2 0 141,4 0-157,0 0 111,5 0-55,1 0-74,3-1 135,1 0-61,3 0-7,0-2 108,20 0-152,-13-1 25,-3 0 0,0 1-443,8-4 390,17 0 0,-19 1 162,2 0-150,3-1 27,2 1-39,3-2 61,1 1-16,-1 1-45,-21 4 0,1 0-50,15 0 106,11 2-45,-25 0-11,-3 0 11,-1 1 191,-1 1-124,0 1-39,-2-2 57,1 0 383,1-1-412,-1 0-67,0 0 0,0 1 112,12 3-112,-11-1 84,10 0-78,-16 0 5,1-1 34,-1 1-39,0-2 139,1 0-100,17-1 56,-9 0 5,29 0-89,-9-2 11,-1 1-28,-4-2 0,-18 1 0,-2 1 78,0 0-50,-1 1-28,0 0 84,-2 0-22,-1 0-56,11 0 156,-9 0-22,8 0-140,-11 0 0,3 0 129,-1 0-90,5 0-39,-2 1 23,3 1 179,0-1-85,21 3-117,-12-2 95,17 0-33,-17-1-62,0 0 0,0 1 140,-1 0-118,-2 0-22,15 2 124,-15-1-124,9 0 0,-18-1 140,14 1 5,-12-2-145,13 1 0,-15-2 0,1 1 90,0-1-90,2 0 0,0 0 129,1 0-17,-1 0-112,-1 0 0,-3 0 16,-1 0 12,0 0-16,-2 0-12,1 0 218,-1-1-218,1 1 246,17-1-122,4 1-124,0-1 100,-1 0-184,-18 0 314,1 1-230,0 0 0,0-1 17,2 0 134,-1 1-151,3-1 0,0 1 0,2 0 213,1 0-239,-1-1 1,1 0 25,9 0 17,-11-1 0,-1 0 84,1 0 56,11-1-157,4 0-40,-2-1 40,-5 2 0,-17 1 0,1 0 0,-1-1 174,-1 0-140,1-1-34,-1 2 0,-2 0-112,-2-1 128,-1 1-16,0 0 135,9-1-40,-7 1-95,17-1 17,-15 0 135,18-1-152,-17 1 0,9 0-17,-11 2 17,1-2 0,2 0-135,0 0 214,0 1-79,0-2 0,-2 3 112,-1-2-112,-1 1 17,7-1-57,-8 0 158,11-1-118,-15 2 56,14-3-3448,-13 2 3409,9 0 0,-9 1 100,-1 1-117,-1-1 0,1 0 17,-3 1-17,1-1 3392,-2 0-3392,1 0-39,-1 1 78,9-2-39,-3 1 0,7 0-151,-6 1 168,3 0-17,-1-1 151,2 1 56,7-1-207,-8 1-146,6 0 124,-13 0 22,0 0 0,0 0 274,0 0-274,-1 0 0,1 0-22,-2 0 22,-1 0-106,6 0 106,-5 0 44,4 0-21,-8 0-23,2 0 39,-5 0 90,2 0-129,-4 0 0,1 0-23,1 0 152,1 0-258,3 0 129,1 0 0,3 0 0,11-1 0,-7 1-22,7-1 89,-9 0-196,0 1 129,1 0 152,20-1-152,-13-1 184,30 0-94,-28-1-90,9 0-67,-13 1 44,-5 1 23,-1 0 0,-6 0 0,-2 1 191,-2-1-191,-2 1 0,-1-1 0,-2 1-62,1-1 62,-2 1 129,2-1-151,-1 0-107,0-1 112,0 2 34,1-1-17,-1 1 341,4-1-341,-1 0 0,4-1-106,-2 0-84,2 0 229,0 1-39,-1 0 0,0 1 213,5-1-213,-2 0-84,2 0 84,-3 0 22,0 0-22,-5 1-84,1 0-106,-5 0 106,-2 0-1395,1 0 1462,-2 3 34,0 0 151,-1 4-168,1 1 0,1 0 0,0 2 0,0 0 95,0 7 17,0-2-129,0 5 17,0-6 0,0 2 73,0-1-73,0-1 0,0 2 135,-1 6-135,0-6 0,0 6 17,1-8 117,0 2-117,0-2-17,0 2 173,0-2-173,0 1 0,0-1 0,0 0 0,0 1-39,0-1 162,0 0-123,0 6-106,0-5 89,0 4 17,0-7 0,0 0 39,0 0-39,0-1 0,0-1 336,0 5-229,0-5-107,0 8-129,0-9 151,0 4-22,0-4 236,0 1-113,0 1-39,1-1-84,0 1 0,1 1-39,0-1 78,0 0 112,0 0 51,2 5-225,-2-5 23,-1 3-73,0-6 73,-1 0 0,1-2 0,-1-1 51,0 1 89,0 0-280,0 0 89,0 4 264,0-3-168,1 3-45,-1-3 73,1-1-51,0 2-44,1-1 22,-1 2 0,0-3 95,1 2-95,0-1 0,1-1 0,-2 1 207,1 1-229,0 1 22,2 0 0,-1 0-140,1 2 162,2 3-22,1-2 163,0 1-163,-2-5 0,-2-1 0,1-1-68,-1 2 68,-2-2 23,2 1 234,-1 0-397,0-2 140,-1 1-280,0 2 303,0-3-23,0 2 0,1-3 185,-2 1-40,1-1-145,-1 1-50,2-1-90,-1 2 185,-1-3-45,2 3 0,-2-3 95,0 1-95,0 0 0,0-2 0,0 1-45,0 2 45,0-2 0,0 2 140,0-1-140,0 1 0,0 0 0,1 0 67,1 0 79,-1-1-101,0-1-45,-1 0 207,1 1-207,-1-2 0,0 2 0,0-1 22,0 0 6,0-1 202,0 1-230,0-2 157,0 1-236,0-2 29,0 2 50,0-2 230,0 2-230,0 0 23,0-2 212,0 2-213,0-1-22,0 0-7310,0 0 3664,4-5 3646,-1-1 0,2-1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7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80 6120,'2'3'588,"-1"0"-459,1-3 274,-1 0-268,-1 0 94,1-1-11,0-1-61,-1 0 45,0 0-40,0-1-5,0 0-6,0 1-11,0-1 6,0 0-96,-2-1-27,-1-2 39,-2 1-56,-1-1-6,0 1 84,-6-3-17,3 2 0,-9-4 23,7 7-85,-3-4 85,5 6-45,1-1-40,0 1 62,0 0-33,-1 1 95,-1 0-129,0 0 56,-3 1-56,6 0-34,-3 2 29,4 1 5,1 2 89,0 0-10,-4 7 72,2-2-101,-3 6 90,3-6-101,-1 7 1,3-7 55,-1 4-34,4-7 79,0 0-134,2 0 89,0 0 23,0 0 44,0 2-95,2-2 68,2 4-135,2-7 117,2 2-44,-1-3-73,2 1 179,2-2-123,2 1 51,1-2-96,1-1 62,0 0-73,0-1-56,0 0-151,-1-1-471,4-8 460,-4 1-208,3-6 40,-6 1 246,0 0 67,-1 1 73,-1 1 0,1 0 5,-3 3 23,0 0 28,-2 2-16,0 2 111,-2 2-39,-1 0 67,0 2-61,-1-1 313,0 1-431,1 0 45,-1 1 22,2 2 246,0 5-195,1 1 112,0 4 16,0-4 0,-1 3 181,1-2-63,0 4 128,0-1-128,2 0-61,-1 1 78,2-2-253,0-1 141,2-1 572,2-1-304,2-3 264,6-2-274,17-2-527,-4-1-3843,30-8 1149,-23 2-45,15-7 286,-22 4 2453,0-2 0,-17 5 0,-3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3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6081,'1'6'734,"0"-1"-516,-1-5-5,2 0 453,-1 0-392,-1 0-22,2 0-28,-1 0 73,1 0-111,-1 0-80,1 0-27,-1 0-57,0 0-22,-1 0-230,5 0-342,1 0-687,8 0 1259,2 0 0,-3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6395,'12'7'817,"-2"0"-615,-9-7 55,0 0 6,2 0-78,0 0-112,1 0-28,1 0-45,1 0-146,1 0-397,3 0 543,3-1 0,-5 1 0,2-1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 6663,'4'0'947,"-2"0"-802,0 0 46,-2 0-135,2 0-40,2 0-16,1 0-246,2 0-515,7 0-471,0 0 1232,6-2 0,-10 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12/11/22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4th KMI School, Nagoya / Lecture 3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3754-4345-734F-B0EF-9DC738FF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BB783-7E60-A446-A206-9E36590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4th KMI School, Nagoya / Lecture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E86D-AE5E-DA42-91F6-FA9928FE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74EE884-096E-F443-88D4-EF68A0CC3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455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4th KMI School, Nagoya / Lecture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80.png"/><Relationship Id="rId21" Type="http://schemas.openxmlformats.org/officeDocument/2006/relationships/image" Target="../media/image190.png"/><Relationship Id="rId34" Type="http://schemas.openxmlformats.org/officeDocument/2006/relationships/customXml" Target="../ink/ink17.xml"/><Relationship Id="rId7" Type="http://schemas.openxmlformats.org/officeDocument/2006/relationships/image" Target="../media/image128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30.png"/><Relationship Id="rId41" Type="http://schemas.openxmlformats.org/officeDocument/2006/relationships/image" Target="../media/image29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140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70.png"/><Relationship Id="rId40" Type="http://schemas.openxmlformats.org/officeDocument/2006/relationships/customXml" Target="../ink/ink20.xml"/><Relationship Id="rId5" Type="http://schemas.openxmlformats.org/officeDocument/2006/relationships/image" Target="../media/image114.png"/><Relationship Id="rId15" Type="http://schemas.openxmlformats.org/officeDocument/2006/relationships/image" Target="../media/image160.png"/><Relationship Id="rId23" Type="http://schemas.openxmlformats.org/officeDocument/2006/relationships/image" Target="../media/image200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180.png"/><Relationship Id="rId31" Type="http://schemas.openxmlformats.org/officeDocument/2006/relationships/image" Target="../media/image240.png"/><Relationship Id="rId4" Type="http://schemas.openxmlformats.org/officeDocument/2006/relationships/customXml" Target="../ink/ink2.xml"/><Relationship Id="rId9" Type="http://schemas.openxmlformats.org/officeDocument/2006/relationships/image" Target="../media/image130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20.png"/><Relationship Id="rId30" Type="http://schemas.openxmlformats.org/officeDocument/2006/relationships/customXml" Target="../ink/ink15.xml"/><Relationship Id="rId35" Type="http://schemas.openxmlformats.org/officeDocument/2006/relationships/image" Target="../media/image260.png"/><Relationship Id="rId8" Type="http://schemas.openxmlformats.org/officeDocument/2006/relationships/customXml" Target="../ink/ink4.xml"/><Relationship Id="rId3" Type="http://schemas.openxmlformats.org/officeDocument/2006/relationships/image" Target="../media/image101.png"/><Relationship Id="rId12" Type="http://schemas.openxmlformats.org/officeDocument/2006/relationships/customXml" Target="../ink/ink6.xml"/><Relationship Id="rId17" Type="http://schemas.openxmlformats.org/officeDocument/2006/relationships/image" Target="../media/image170.png"/><Relationship Id="rId25" Type="http://schemas.openxmlformats.org/officeDocument/2006/relationships/image" Target="../media/image210.png"/><Relationship Id="rId33" Type="http://schemas.openxmlformats.org/officeDocument/2006/relationships/image" Target="../media/image250.png"/><Relationship Id="rId38" Type="http://schemas.openxmlformats.org/officeDocument/2006/relationships/customXml" Target="../ink/ink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7" Type="http://schemas.openxmlformats.org/officeDocument/2006/relationships/image" Target="../media/image74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7" Type="http://schemas.openxmlformats.org/officeDocument/2006/relationships/image" Target="../media/image101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7" Type="http://schemas.openxmlformats.org/officeDocument/2006/relationships/image" Target="../media/image114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tiff"/><Relationship Id="rId5" Type="http://schemas.openxmlformats.org/officeDocument/2006/relationships/image" Target="../media/image112.tiff"/><Relationship Id="rId4" Type="http://schemas.openxmlformats.org/officeDocument/2006/relationships/image" Target="../media/image111.tif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65795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501355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1293929" y="3869040"/>
            <a:ext cx="660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www.kmi.nagoya-u.ac.jp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/workshop/kmi-school-2022/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39BB447-CD92-FB56-ADA0-107995EB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17" y="1962435"/>
            <a:ext cx="38876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4</a:t>
            </a:r>
            <a:r>
              <a:rPr lang="en-GB" baseline="30000" dirty="0">
                <a:solidFill>
                  <a:srgbClr val="0070C0"/>
                </a:solidFill>
                <a:latin typeface="+mj-lt"/>
              </a:rPr>
              <a:t>th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 KMI School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Nagoya University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15-17 December 2022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E4A040-4A32-A34C-74D9-9574F8CD696A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61253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</a:p>
          <a:p>
            <a:r>
              <a:rPr lang="en-GB" sz="1800" i="0" dirty="0">
                <a:solidFill>
                  <a:srgbClr val="CC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Anomalies in Particle Physics and Astrophysics</a:t>
            </a:r>
            <a:endParaRPr lang="en-GB" altLang="en-US" sz="1800" dirty="0">
              <a:solidFill>
                <a:srgbClr val="CC33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3858AB2-59CF-43AE-2375-98F421B7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29" y="203884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e Placeholder 1">
            <a:extLst>
              <a:ext uri="{FF2B5EF4-FFF2-40B4-BE49-F238E27FC236}">
                <a16:creationId xmlns:a16="http://schemas.microsoft.com/office/drawing/2014/main" id="{EB30AF7A-B919-7940-8B73-3DFC82E1AF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9698" name="Footer Placeholder 2">
            <a:extLst>
              <a:ext uri="{FF2B5EF4-FFF2-40B4-BE49-F238E27FC236}">
                <a16:creationId xmlns:a16="http://schemas.microsoft.com/office/drawing/2014/main" id="{BE8C27DA-BA98-8740-990C-90B53D092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2431A33C-C368-A645-9B83-6678594D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67E8B0-087B-BF4F-A6A3-E7F80AD09452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E7C3DC1A-DF26-D143-913D-978A4FE2F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6035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with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uncertain</a:t>
            </a:r>
          </a:p>
        </p:txBody>
      </p:sp>
      <p:sp>
        <p:nvSpPr>
          <p:cNvPr id="29701" name="TextBox 1">
            <a:extLst>
              <a:ext uri="{FF2B5EF4-FFF2-40B4-BE49-F238E27FC236}">
                <a16:creationId xmlns:a16="http://schemas.microsoft.com/office/drawing/2014/main" id="{C2E0A590-D466-3142-8E57-D418C47F0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014413"/>
            <a:ext cx="778610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the well studied “on/off” problem:  Cranmer 2005;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Cousins,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Linnemann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Tucker 2008; Li and Ma 1983,...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two Poisson distributed values: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cs typeface="Times New Roman" panose="02020603050405020304" pitchFamily="18" charset="0"/>
              </a:rPr>
              <a:t> ~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Poisson(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s</a:t>
            </a:r>
            <a:r>
              <a:rPr lang="en-US" altLang="en-US" sz="2400" dirty="0" err="1">
                <a:cs typeface="Times New Roman" panose="02020603050405020304" pitchFamily="18" charset="0"/>
              </a:rPr>
              <a:t>+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        (primary or “search” measurement)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	(control measurement, 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known)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29702" name="Picture 3">
            <a:extLst>
              <a:ext uri="{FF2B5EF4-FFF2-40B4-BE49-F238E27FC236}">
                <a16:creationId xmlns:a16="http://schemas.microsoft.com/office/drawing/2014/main" id="{0ACC2643-054C-7E4B-BA01-E366F02A6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4060825"/>
            <a:ext cx="4584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4">
            <a:extLst>
              <a:ext uri="{FF2B5EF4-FFF2-40B4-BE49-F238E27FC236}">
                <a16:creationId xmlns:a16="http://schemas.microsoft.com/office/drawing/2014/main" id="{5D62D4C6-DB3B-104D-892F-856B4D3E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941888"/>
            <a:ext cx="73390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this to construct profile likelihood ratio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nuisance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parameter):</a:t>
            </a:r>
          </a:p>
        </p:txBody>
      </p:sp>
      <p:pic>
        <p:nvPicPr>
          <p:cNvPr id="29704" name="Picture 1">
            <a:extLst>
              <a:ext uri="{FF2B5EF4-FFF2-40B4-BE49-F238E27FC236}">
                <a16:creationId xmlns:a16="http://schemas.microsoft.com/office/drawing/2014/main" id="{2B060390-BFA8-2741-A062-EF3B1E90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445125"/>
            <a:ext cx="21971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38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ate Placeholder 1">
            <a:extLst>
              <a:ext uri="{FF2B5EF4-FFF2-40B4-BE49-F238E27FC236}">
                <a16:creationId xmlns:a16="http://schemas.microsoft.com/office/drawing/2014/main" id="{06F67D82-8E22-8441-BA38-F15D80FA9F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0722" name="Footer Placeholder 2">
            <a:extLst>
              <a:ext uri="{FF2B5EF4-FFF2-40B4-BE49-F238E27FC236}">
                <a16:creationId xmlns:a16="http://schemas.microsoft.com/office/drawing/2014/main" id="{BC4A1102-5B39-0F4A-838B-695974B9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62738AB1-28FB-C34E-BB7A-659AACC0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B10731-DB33-DC4C-94C8-C15EC265E6A9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615BD140-9B91-2B45-B6D8-CBAE13394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6035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Ingredients for profile likelihood ratio</a:t>
            </a:r>
          </a:p>
        </p:txBody>
      </p:sp>
      <p:sp>
        <p:nvSpPr>
          <p:cNvPr id="30725" name="TextBox 1">
            <a:extLst>
              <a:ext uri="{FF2B5EF4-FFF2-40B4-BE49-F238E27FC236}">
                <a16:creationId xmlns:a16="http://schemas.microsoft.com/office/drawing/2014/main" id="{C91B5865-72EE-6D4B-B774-BE5AF8366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149350"/>
            <a:ext cx="794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construct profile likelihood ratio from this need estimators:</a:t>
            </a:r>
          </a:p>
        </p:txBody>
      </p:sp>
      <p:pic>
        <p:nvPicPr>
          <p:cNvPr id="30726" name="Picture 2">
            <a:extLst>
              <a:ext uri="{FF2B5EF4-FFF2-40B4-BE49-F238E27FC236}">
                <a16:creationId xmlns:a16="http://schemas.microsoft.com/office/drawing/2014/main" id="{8145CEBA-70E6-3E40-9D45-3A048302A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827213"/>
            <a:ext cx="8661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3">
            <a:extLst>
              <a:ext uri="{FF2B5EF4-FFF2-40B4-BE49-F238E27FC236}">
                <a16:creationId xmlns:a16="http://schemas.microsoft.com/office/drawing/2014/main" id="{04CE3A85-FE02-F941-ACB1-2CEF4AE65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987800"/>
            <a:ext cx="576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 particular to test for discovery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</a:p>
        </p:txBody>
      </p:sp>
      <p:pic>
        <p:nvPicPr>
          <p:cNvPr id="30728" name="Picture 4">
            <a:extLst>
              <a:ext uri="{FF2B5EF4-FFF2-40B4-BE49-F238E27FC236}">
                <a16:creationId xmlns:a16="http://schemas.microsoft.com/office/drawing/2014/main" id="{57AAEFA6-2E72-894C-A3BF-2379EF4A2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78375"/>
            <a:ext cx="1866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656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e Placeholder 1">
            <a:extLst>
              <a:ext uri="{FF2B5EF4-FFF2-40B4-BE49-F238E27FC236}">
                <a16:creationId xmlns:a16="http://schemas.microsoft.com/office/drawing/2014/main" id="{6CAA4E7A-E6EE-C348-AF46-FB869513E7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1746" name="Footer Placeholder 2">
            <a:extLst>
              <a:ext uri="{FF2B5EF4-FFF2-40B4-BE49-F238E27FC236}">
                <a16:creationId xmlns:a16="http://schemas.microsoft.com/office/drawing/2014/main" id="{E2BFAA3C-5358-AC40-B7C5-EE55C84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65730830-F106-C440-9841-C9C20A28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0D0402-23B7-CF4E-8AC3-70FB483D7DC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2E0DACAD-7221-D740-913E-E5A2017E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03225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significance</a:t>
            </a:r>
          </a:p>
        </p:txBody>
      </p:sp>
      <p:sp>
        <p:nvSpPr>
          <p:cNvPr id="31749" name="TextBox 1">
            <a:extLst>
              <a:ext uri="{FF2B5EF4-FFF2-40B4-BE49-F238E27FC236}">
                <a16:creationId xmlns:a16="http://schemas.microsoft.com/office/drawing/2014/main" id="{6AD41F83-F42F-054A-BD06-34662C765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1052513"/>
            <a:ext cx="8353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profile likelihood ratio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then from this get discovery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using asymptotic approximation (Wilks’ theorem):</a:t>
            </a:r>
          </a:p>
        </p:txBody>
      </p:sp>
      <p:pic>
        <p:nvPicPr>
          <p:cNvPr id="31750" name="Picture 1">
            <a:extLst>
              <a:ext uri="{FF2B5EF4-FFF2-40B4-BE49-F238E27FC236}">
                <a16:creationId xmlns:a16="http://schemas.microsoft.com/office/drawing/2014/main" id="{F832A756-355C-4E47-8CEA-009FBDF9A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2222500"/>
            <a:ext cx="1206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2">
            <a:extLst>
              <a:ext uri="{FF2B5EF4-FFF2-40B4-BE49-F238E27FC236}">
                <a16:creationId xmlns:a16="http://schemas.microsoft.com/office/drawing/2014/main" id="{08C273A2-DDD8-2841-933F-96AFEB23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2801938"/>
            <a:ext cx="6032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3">
            <a:extLst>
              <a:ext uri="{FF2B5EF4-FFF2-40B4-BE49-F238E27FC236}">
                <a16:creationId xmlns:a16="http://schemas.microsoft.com/office/drawing/2014/main" id="{6FB85621-CE20-D342-8EFF-EA1389686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60800"/>
            <a:ext cx="4229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4">
            <a:extLst>
              <a:ext uri="{FF2B5EF4-FFF2-40B4-BE49-F238E27FC236}">
                <a16:creationId xmlns:a16="http://schemas.microsoft.com/office/drawing/2014/main" id="{9B020019-A3D4-914E-A7D7-C9B15491E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81525"/>
            <a:ext cx="2979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Essentially same as in:</a:t>
            </a:r>
          </a:p>
        </p:txBody>
      </p:sp>
      <p:pic>
        <p:nvPicPr>
          <p:cNvPr id="31754" name="Picture 7">
            <a:extLst>
              <a:ext uri="{FF2B5EF4-FFF2-40B4-BE49-F238E27FC236}">
                <a16:creationId xmlns:a16="http://schemas.microsoft.com/office/drawing/2014/main" id="{ED051820-49D7-5045-9AFF-4DB7BED0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8623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0476B617-D600-3347-B8EB-B062D588D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5732463"/>
            <a:ext cx="6896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767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>
            <a:extLst>
              <a:ext uri="{FF2B5EF4-FFF2-40B4-BE49-F238E27FC236}">
                <a16:creationId xmlns:a16="http://schemas.microsoft.com/office/drawing/2014/main" id="{1D3DFC92-8C06-E64E-9BB1-317CCDE1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4221163"/>
            <a:ext cx="4150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Or use the variance of 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/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</a:p>
        </p:txBody>
      </p:sp>
      <p:sp>
        <p:nvSpPr>
          <p:cNvPr id="32770" name="Date Placeholder 1">
            <a:extLst>
              <a:ext uri="{FF2B5EF4-FFF2-40B4-BE49-F238E27FC236}">
                <a16:creationId xmlns:a16="http://schemas.microsoft.com/office/drawing/2014/main" id="{311E63A6-48EE-9B49-82BF-E00870B03ED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2771" name="Footer Placeholder 2">
            <a:extLst>
              <a:ext uri="{FF2B5EF4-FFF2-40B4-BE49-F238E27FC236}">
                <a16:creationId xmlns:a16="http://schemas.microsoft.com/office/drawing/2014/main" id="{3DF2CAC0-ABB6-9E4C-A90E-30E3EC17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50F7E17-1308-3A4D-B0A0-3290DE39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1B3245-DADD-9841-A6B1-2B59619356A9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3" name="Rectangle 2">
            <a:extLst>
              <a:ext uri="{FF2B5EF4-FFF2-40B4-BE49-F238E27FC236}">
                <a16:creationId xmlns:a16="http://schemas.microsoft.com/office/drawing/2014/main" id="{F709BCD6-8231-D64E-AF5E-F7CFE526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1788"/>
            <a:ext cx="86407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Asimov approximation for median significance</a:t>
            </a:r>
          </a:p>
        </p:txBody>
      </p:sp>
      <p:sp>
        <p:nvSpPr>
          <p:cNvPr id="32774" name="TextBox 1">
            <a:extLst>
              <a:ext uri="{FF2B5EF4-FFF2-40B4-BE49-F238E27FC236}">
                <a16:creationId xmlns:a16="http://schemas.microsoft.com/office/drawing/2014/main" id="{28098900-14C8-E145-8E5D-59F8C61C6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2513"/>
            <a:ext cx="76422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median discovery significance, replace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their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 values assuming background-plus-signal model: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cs typeface="Times New Roman" panose="02020603050405020304" pitchFamily="18" charset="0"/>
              </a:rPr>
              <a:t> → 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 → 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endParaRPr lang="en-US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32775" name="Picture 2">
            <a:extLst>
              <a:ext uri="{FF2B5EF4-FFF2-40B4-BE49-F238E27FC236}">
                <a16:creationId xmlns:a16="http://schemas.microsoft.com/office/drawing/2014/main" id="{244D9FEE-BB2A-7D49-9029-E34EF2790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870200"/>
            <a:ext cx="8267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>
            <a:extLst>
              <a:ext uri="{FF2B5EF4-FFF2-40B4-BE49-F238E27FC236}">
                <a16:creationId xmlns:a16="http://schemas.microsoft.com/office/drawing/2014/main" id="{33816445-60AE-F545-BEDF-F9702E431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30663"/>
            <a:ext cx="1943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9">
            <a:extLst>
              <a:ext uri="{FF2B5EF4-FFF2-40B4-BE49-F238E27FC236}">
                <a16:creationId xmlns:a16="http://schemas.microsoft.com/office/drawing/2014/main" id="{0D3C01ED-2606-944C-9C73-660516424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488" y="4221163"/>
            <a:ext cx="2225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 to eliminate 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2778" name="TextBox 5">
            <a:extLst>
              <a:ext uri="{FF2B5EF4-FFF2-40B4-BE49-F238E27FC236}">
                <a16:creationId xmlns:a16="http://schemas.microsoft.com/office/drawing/2014/main" id="{3CAF5C80-2995-3742-B7C1-DD5634AA5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4119563"/>
            <a:ext cx="306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ˆ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779" name="Picture 6">
            <a:extLst>
              <a:ext uri="{FF2B5EF4-FFF2-40B4-BE49-F238E27FC236}">
                <a16:creationId xmlns:a16="http://schemas.microsoft.com/office/drawing/2014/main" id="{A37A36AD-FB22-234B-AA9F-987D9DEC7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979988"/>
            <a:ext cx="84201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Rectangle 12">
            <a:extLst>
              <a:ext uri="{FF2B5EF4-FFF2-40B4-BE49-F238E27FC236}">
                <a16:creationId xmlns:a16="http://schemas.microsoft.com/office/drawing/2014/main" id="{6D54CA1A-8427-2A48-B551-22F9E0DCD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68863"/>
            <a:ext cx="8640763" cy="1296987"/>
          </a:xfrm>
          <a:prstGeom prst="rect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0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1">
            <a:extLst>
              <a:ext uri="{FF2B5EF4-FFF2-40B4-BE49-F238E27FC236}">
                <a16:creationId xmlns:a16="http://schemas.microsoft.com/office/drawing/2014/main" id="{1B90F2D8-5D19-3C4C-B414-152C49A3BF1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3794" name="Footer Placeholder 2">
            <a:extLst>
              <a:ext uri="{FF2B5EF4-FFF2-40B4-BE49-F238E27FC236}">
                <a16:creationId xmlns:a16="http://schemas.microsoft.com/office/drawing/2014/main" id="{DE9BC939-2615-1349-8F06-5E83ADF4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F36C179D-AC2D-9A4A-B366-FD09DFDC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24A2C0-A9E8-D24D-BC68-A601D92C4B7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07280522-8760-2F43-BC6A-CF31FE3AE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03225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Limiting cases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C47A1EED-644F-6B4A-A2D3-2DE2B1F00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2154238"/>
            <a:ext cx="51435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1">
            <a:extLst>
              <a:ext uri="{FF2B5EF4-FFF2-40B4-BE49-F238E27FC236}">
                <a16:creationId xmlns:a16="http://schemas.microsoft.com/office/drawing/2014/main" id="{37A6F236-76B4-8341-A291-91C0D5C53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25538"/>
            <a:ext cx="6635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Expanding the Asimov formula in powers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(= 1/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</a:t>
            </a:r>
          </a:p>
        </p:txBody>
      </p:sp>
      <p:sp>
        <p:nvSpPr>
          <p:cNvPr id="33799" name="TextBox 2">
            <a:extLst>
              <a:ext uri="{FF2B5EF4-FFF2-40B4-BE49-F238E27FC236}">
                <a16:creationId xmlns:a16="http://schemas.microsoft.com/office/drawing/2014/main" id="{6CDFC586-5A00-254B-8B63-F85ED24E8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452813"/>
            <a:ext cx="8333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“intuitive” formula can be justified as a limiting case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significance from the profile likelihood ratio test evaluated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Asimov data set.</a:t>
            </a:r>
          </a:p>
        </p:txBody>
      </p:sp>
    </p:spTree>
    <p:extLst>
      <p:ext uri="{BB962C8B-B14F-4D97-AF65-F5344CB8AC3E}">
        <p14:creationId xmlns:p14="http://schemas.microsoft.com/office/powerpoint/2010/main" val="63421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medsig_s5_rel.gif">
            <a:extLst>
              <a:ext uri="{FF2B5EF4-FFF2-40B4-BE49-F238E27FC236}">
                <a16:creationId xmlns:a16="http://schemas.microsoft.com/office/drawing/2014/main" id="{C3313FA6-66A4-CA47-A493-C5D354E9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877888"/>
            <a:ext cx="62992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Date Placeholder 1">
            <a:extLst>
              <a:ext uri="{FF2B5EF4-FFF2-40B4-BE49-F238E27FC236}">
                <a16:creationId xmlns:a16="http://schemas.microsoft.com/office/drawing/2014/main" id="{170E9E27-AE9E-F549-8453-39DBE18CA1B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4819" name="Footer Placeholder 2">
            <a:extLst>
              <a:ext uri="{FF2B5EF4-FFF2-40B4-BE49-F238E27FC236}">
                <a16:creationId xmlns:a16="http://schemas.microsoft.com/office/drawing/2014/main" id="{9167A38D-526D-514B-B2D7-3C8DFEA7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8F03DFE-0800-604C-8B17-E579BA50F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9E4B69-1574-A545-86E7-69FCCF5AB13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1" name="Rectangle 2">
            <a:extLst>
              <a:ext uri="{FF2B5EF4-FFF2-40B4-BE49-F238E27FC236}">
                <a16:creationId xmlns:a16="http://schemas.microsoft.com/office/drawing/2014/main" id="{C9E032F5-F3EA-4342-AA25-214346083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352425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the formulae: 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3055765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e Placeholder 1">
            <a:extLst>
              <a:ext uri="{FF2B5EF4-FFF2-40B4-BE49-F238E27FC236}">
                <a16:creationId xmlns:a16="http://schemas.microsoft.com/office/drawing/2014/main" id="{EC165DB2-FC2E-DB4D-8D16-DEE2B6F2F3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5842" name="Footer Placeholder 2">
            <a:extLst>
              <a:ext uri="{FF2B5EF4-FFF2-40B4-BE49-F238E27FC236}">
                <a16:creationId xmlns:a16="http://schemas.microsoft.com/office/drawing/2014/main" id="{E87E2AAA-7233-6F4C-92AB-D7788BB9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DC42B987-4A92-9149-879F-899F359D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27EFAD-46C3-354D-9C02-68B743BF2CA7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9107030A-197B-404F-A7CD-9520AEEAC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52070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sensitivity to optimize a cut</a:t>
            </a:r>
            <a:endParaRPr lang="en-GB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5" name="Picture 3">
            <a:extLst>
              <a:ext uri="{FF2B5EF4-FFF2-40B4-BE49-F238E27FC236}">
                <a16:creationId xmlns:a16="http://schemas.microsoft.com/office/drawing/2014/main" id="{727E3DE8-FB0F-374A-BF5D-3FAE44955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91440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702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882039" y="127305"/>
            <a:ext cx="7056437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Bayesian model selection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E0DB479-75C4-3B44-BF4C-936A70CF3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25940"/>
            <a:ext cx="8559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Fundamentally the probability of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Bayesian approach is given by its posterior probability given the data: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this requires assignment of prior probabilities to all hypotheses that are considered.</a:t>
            </a: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give the posterior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(ratio of probabilities) for any pair of hypotheses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(use Bayes’ theorem; factors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cancel):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6A5E8-74D9-0B42-8BB0-5F5E00961A31}"/>
              </a:ext>
            </a:extLst>
          </p:cNvPr>
          <p:cNvSpPr txBox="1"/>
          <p:nvPr/>
        </p:nvSpPr>
        <p:spPr>
          <a:xfrm>
            <a:off x="859970" y="5301343"/>
            <a:ext cx="200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posterior odds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E5D64-60DC-8849-8BF9-7978FC74AA95}"/>
              </a:ext>
            </a:extLst>
          </p:cNvPr>
          <p:cNvSpPr txBox="1"/>
          <p:nvPr/>
        </p:nvSpPr>
        <p:spPr>
          <a:xfrm>
            <a:off x="6451047" y="5321276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FFA550-924C-F545-966E-4419540196C8}"/>
              </a:ext>
            </a:extLst>
          </p:cNvPr>
          <p:cNvSpPr txBox="1"/>
          <p:nvPr/>
        </p:nvSpPr>
        <p:spPr>
          <a:xfrm>
            <a:off x="3696917" y="5401634"/>
            <a:ext cx="1706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Bayes factor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48F9F-9C91-3F4D-8687-87C36BD473D6}"/>
              </a:ext>
            </a:extLst>
          </p:cNvPr>
          <p:cNvCxnSpPr>
            <a:cxnSpLocks/>
          </p:cNvCxnSpPr>
          <p:nvPr/>
        </p:nvCxnSpPr>
        <p:spPr>
          <a:xfrm flipV="1">
            <a:off x="2188028" y="4811486"/>
            <a:ext cx="275771" cy="46166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C5041C-3FCF-8F46-BE4F-DA35166BDFEF}"/>
              </a:ext>
            </a:extLst>
          </p:cNvPr>
          <p:cNvCxnSpPr>
            <a:cxnSpLocks/>
          </p:cNvCxnSpPr>
          <p:nvPr/>
        </p:nvCxnSpPr>
        <p:spPr>
          <a:xfrm flipV="1">
            <a:off x="4550228" y="4963886"/>
            <a:ext cx="0" cy="36512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9BCE37-0EB9-574D-9546-5FECF36DA85E}"/>
              </a:ext>
            </a:extLst>
          </p:cNvPr>
          <p:cNvCxnSpPr>
            <a:cxnSpLocks/>
          </p:cNvCxnSpPr>
          <p:nvPr/>
        </p:nvCxnSpPr>
        <p:spPr>
          <a:xfrm flipH="1" flipV="1">
            <a:off x="5732608" y="4951946"/>
            <a:ext cx="569140" cy="40318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>
            <a:extLst>
              <a:ext uri="{FF2B5EF4-FFF2-40B4-BE49-F238E27FC236}">
                <a16:creationId xmlns:a16="http://schemas.microsoft.com/office/drawing/2014/main" id="{1FB9BE00-5FAB-3C4D-8B46-97416A73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40" y="5978367"/>
            <a:ext cx="741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See: 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Kass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Raftery, 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J. Am Stat. Assoc 90 (1995) 773.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118D11-A6D1-0146-BF94-608972FB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56" y="3930924"/>
            <a:ext cx="3822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12106D-D822-FB4A-947B-D64EEC2FDBB9}"/>
              </a:ext>
            </a:extLst>
          </p:cNvPr>
          <p:cNvSpPr txBox="1">
            <a:spLocks noChangeArrowheads="1"/>
          </p:cNvSpPr>
          <p:nvPr/>
        </p:nvSpPr>
        <p:spPr>
          <a:xfrm>
            <a:off x="2397125" y="120196"/>
            <a:ext cx="4248150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Bayes factor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549D3DA-F12C-534A-9256-EE969DB2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20" y="2392902"/>
            <a:ext cx="8343900" cy="408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regarded as measuring the weight of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of the data in support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can be used much like a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(or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value).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Jeffreys scale, analogous to the 5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rule in Particle Physics: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	B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Evidence against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--------------------------------------------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1 to 3		Not worth more than a bare mention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3 to 20		Positive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20 to 150	Strong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&gt; 150		Very strong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B59FA-7724-1F45-AAAB-90CD3338082A}"/>
              </a:ext>
            </a:extLst>
          </p:cNvPr>
          <p:cNvSpPr txBox="1"/>
          <p:nvPr/>
        </p:nvSpPr>
        <p:spPr>
          <a:xfrm>
            <a:off x="425450" y="716843"/>
            <a:ext cx="8169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likelihood ratio of the two hypotheses: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28C53-80B4-0442-8993-E76FF6EC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65" y="1377410"/>
            <a:ext cx="22733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FB15C-492F-B449-B568-34D087659D4A}"/>
              </a:ext>
            </a:extLst>
          </p:cNvPr>
          <p:cNvSpPr txBox="1"/>
          <p:nvPr/>
        </p:nvSpPr>
        <p:spPr>
          <a:xfrm>
            <a:off x="5033106" y="1448113"/>
            <a:ext cx="372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posterior odds if one takes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 equal to one.</a:t>
            </a:r>
          </a:p>
        </p:txBody>
      </p:sp>
    </p:spTree>
    <p:extLst>
      <p:ext uri="{BB962C8B-B14F-4D97-AF65-F5344CB8AC3E}">
        <p14:creationId xmlns:p14="http://schemas.microsoft.com/office/powerpoint/2010/main" val="39528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Marginal likelihood (evidence)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DBD91-2F9A-E040-A471-52210D6936E9}"/>
              </a:ext>
            </a:extLst>
          </p:cNvPr>
          <p:cNvSpPr txBox="1"/>
          <p:nvPr/>
        </p:nvSpPr>
        <p:spPr>
          <a:xfrm>
            <a:off x="359229" y="954322"/>
            <a:ext cx="8120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model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internal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these must be characterized by a prior pdf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marginalized: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F45C2-DBFC-AC4B-8F7C-162A38271D99}"/>
              </a:ext>
            </a:extLst>
          </p:cNvPr>
          <p:cNvSpPr txBox="1"/>
          <p:nvPr/>
        </p:nvSpPr>
        <p:spPr>
          <a:xfrm>
            <a:off x="370115" y="2865661"/>
            <a:ext cx="74550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called the “marginal likelihood” or “evidence”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independent of the overall prior probability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D45B2-C83B-FF42-9CE5-2E0D8C002403}"/>
              </a:ext>
            </a:extLst>
          </p:cNvPr>
          <p:cNvSpPr txBox="1"/>
          <p:nvPr/>
        </p:nvSpPr>
        <p:spPr>
          <a:xfrm>
            <a:off x="337458" y="4928577"/>
            <a:ext cx="7105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it depends on the prior pdf for the model’s internal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1BA505-C58D-8C46-B1EC-DB9936A9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23" y="4037836"/>
            <a:ext cx="3467100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50691C-2810-B14D-9320-E9778BB8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73" y="5641975"/>
            <a:ext cx="31242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F281C-C414-C644-A4FD-AF21C7160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21" y="1887177"/>
            <a:ext cx="750375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65279-0A6F-20B7-CC75-8C550CB4A971}"/>
              </a:ext>
            </a:extLst>
          </p:cNvPr>
          <p:cNvSpPr txBox="1"/>
          <p:nvPr/>
        </p:nvSpPr>
        <p:spPr>
          <a:xfrm>
            <a:off x="827087" y="1240969"/>
            <a:ext cx="716657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		Probability, Bayes vs. Frequentist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Frequentist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2:		  	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Confidence limits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Systematic uncertainties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Bayesian 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3:			Significance, sensitivity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 factors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Models for anomalies</a:t>
            </a:r>
          </a:p>
        </p:txBody>
      </p:sp>
    </p:spTree>
    <p:extLst>
      <p:ext uri="{BB962C8B-B14F-4D97-AF65-F5344CB8AC3E}">
        <p14:creationId xmlns:p14="http://schemas.microsoft.com/office/powerpoint/2010/main" val="2649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models with internal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F8A4C-DAAE-9D4E-9F8D-49875A1B7191}"/>
              </a:ext>
            </a:extLst>
          </p:cNvPr>
          <p:cNvSpPr txBox="1"/>
          <p:nvPr/>
        </p:nvSpPr>
        <p:spPr>
          <a:xfrm>
            <a:off x="500743" y="1132115"/>
            <a:ext cx="779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thus the ratio of marginal likelihoods for the two models: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09C33-E2D6-4240-BE36-D736438D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0" y="2268888"/>
            <a:ext cx="6489700" cy="927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CFA8D-137F-2648-BAC3-CCFB82740C22}"/>
              </a:ext>
            </a:extLst>
          </p:cNvPr>
          <p:cNvSpPr txBox="1"/>
          <p:nvPr/>
        </p:nvSpPr>
        <p:spPr>
          <a:xfrm>
            <a:off x="478971" y="3501764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Simplifying the notation, the numerator and denominator are both of the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174E-E172-B94E-94E8-6E5AB71E0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78" y="4547754"/>
            <a:ext cx="31623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114820-7626-3F4C-842A-710E486FFE0C}"/>
              </a:ext>
            </a:extLst>
          </p:cNvPr>
          <p:cNvSpPr txBox="1"/>
          <p:nvPr/>
        </p:nvSpPr>
        <p:spPr>
          <a:xfrm>
            <a:off x="435427" y="5488459"/>
            <a:ext cx="841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high-dimensional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these integrals can be very difficult to compute (more on this later).</a:t>
            </a:r>
          </a:p>
        </p:txBody>
      </p:sp>
    </p:spTree>
    <p:extLst>
      <p:ext uri="{BB962C8B-B14F-4D97-AF65-F5344CB8AC3E}">
        <p14:creationId xmlns:p14="http://schemas.microsoft.com/office/powerpoint/2010/main" val="22400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5110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Priors for Bayes factors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DEBCA-ED7A-184C-8A32-E00FC779A349}"/>
              </a:ext>
            </a:extLst>
          </p:cNvPr>
          <p:cNvSpPr txBox="1"/>
          <p:nvPr/>
        </p:nvSpPr>
        <p:spPr>
          <a:xfrm>
            <a:off x="498172" y="653146"/>
            <a:ext cx="851233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pdfs for the marginal likelihoods used in Bayes factors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be improper, i.e., they cannot be defined only up to an arbitrary normalization constant, in which case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not be well defined.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try to take a ”non-informative” prior to be constant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some large cut-off, in the hope that the Bayes factor will decouple from 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D7845-3757-CD49-AE35-F8189AB8B135}"/>
              </a:ext>
            </a:extLst>
          </p:cNvPr>
          <p:cNvSpPr txBox="1"/>
          <p:nvPr/>
        </p:nvSpPr>
        <p:spPr>
          <a:xfrm>
            <a:off x="427171" y="4778825"/>
            <a:ext cx="83717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such cases we find that the Bayes factor remains sensitive to the cut-off even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all priors used for Bayes factors must reflect a meaningful degrees of uncertainty about the parameters.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14:cNvPr>
              <p14:cNvContentPartPr/>
              <p14:nvPr/>
            </p14:nvContentPartPr>
            <p14:xfrm>
              <a:off x="-416520" y="327471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25160" y="326571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32A29F5B-2766-944F-9F62-C80C163DF4CE}"/>
              </a:ext>
            </a:extLst>
          </p:cNvPr>
          <p:cNvGrpSpPr/>
          <p:nvPr/>
        </p:nvGrpSpPr>
        <p:grpSpPr>
          <a:xfrm>
            <a:off x="2982686" y="3617756"/>
            <a:ext cx="4173794" cy="987821"/>
            <a:chOff x="2297623" y="3674397"/>
            <a:chExt cx="6046337" cy="14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14:cNvPr>
                <p14:cNvContentPartPr/>
                <p14:nvPr/>
              </p14:nvContentPartPr>
              <p14:xfrm>
                <a:off x="3148440" y="3820917"/>
                <a:ext cx="52560" cy="101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8261" y="3800586"/>
                  <a:ext cx="91980" cy="10600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14:cNvPr>
                <p14:cNvContentPartPr/>
                <p14:nvPr/>
              </p14:nvContentPartPr>
              <p14:xfrm>
                <a:off x="3227640" y="4767357"/>
                <a:ext cx="4083840" cy="91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7306" y="4747483"/>
                  <a:ext cx="4124035" cy="132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14:cNvPr>
                <p14:cNvContentPartPr/>
                <p14:nvPr/>
              </p14:nvContentPartPr>
              <p14:xfrm>
                <a:off x="7696320" y="4702197"/>
                <a:ext cx="229680" cy="20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76471" y="4681879"/>
                  <a:ext cx="269850" cy="2442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14:cNvPr>
                <p14:cNvContentPartPr/>
                <p14:nvPr/>
              </p14:nvContentPartPr>
              <p14:xfrm>
                <a:off x="3250680" y="4183437"/>
                <a:ext cx="3706560" cy="600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30345" y="4163110"/>
                  <a:ext cx="3746756" cy="641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14:cNvPr>
                <p14:cNvContentPartPr/>
                <p14:nvPr/>
              </p14:nvContentPartPr>
              <p14:xfrm>
                <a:off x="6921960" y="4964277"/>
                <a:ext cx="369720" cy="141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02103" y="4943982"/>
                  <a:ext cx="409907" cy="18076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A1A79CF-1769-7941-A19B-7F25047CC80F}"/>
                </a:ext>
              </a:extLst>
            </p:cNvPr>
            <p:cNvGrpSpPr/>
            <p:nvPr/>
          </p:nvGrpSpPr>
          <p:grpSpPr>
            <a:xfrm>
              <a:off x="7070280" y="4178037"/>
              <a:ext cx="385560" cy="11520"/>
              <a:chOff x="6308280" y="4147114"/>
              <a:chExt cx="385560" cy="11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14:cNvPr>
                  <p14:cNvContentPartPr/>
                  <p14:nvPr/>
                </p14:nvContentPartPr>
                <p14:xfrm>
                  <a:off x="6308280" y="4147114"/>
                  <a:ext cx="41040" cy="61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287996" y="4127342"/>
                    <a:ext cx="80665" cy="46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14:cNvPr>
                  <p14:cNvContentPartPr/>
                  <p14:nvPr/>
                </p14:nvContentPartPr>
                <p14:xfrm>
                  <a:off x="6514920" y="4147114"/>
                  <a:ext cx="48960" cy="75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495148" y="4127269"/>
                    <a:ext cx="88505" cy="477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14:cNvPr>
                  <p14:cNvContentPartPr/>
                  <p14:nvPr/>
                </p14:nvContentPartPr>
                <p14:xfrm>
                  <a:off x="6645600" y="4155394"/>
                  <a:ext cx="48240" cy="3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625264" y="4135491"/>
                    <a:ext cx="88440" cy="425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10AEB7-7441-2A4B-BDAF-347166AC9F8A}"/>
                </a:ext>
              </a:extLst>
            </p:cNvPr>
            <p:cNvGrpSpPr/>
            <p:nvPr/>
          </p:nvGrpSpPr>
          <p:grpSpPr>
            <a:xfrm>
              <a:off x="7766880" y="3917037"/>
              <a:ext cx="577080" cy="302760"/>
              <a:chOff x="7004880" y="3886114"/>
              <a:chExt cx="577080" cy="30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14:cNvPr>
                  <p14:cNvContentPartPr/>
                  <p14:nvPr/>
                </p14:nvContentPartPr>
                <p14:xfrm>
                  <a:off x="7004880" y="3905554"/>
                  <a:ext cx="17640" cy="154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84919" y="3885852"/>
                    <a:ext cx="56634" cy="55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14:cNvPr>
                  <p14:cNvContentPartPr/>
                  <p14:nvPr/>
                </p14:nvContentPartPr>
                <p14:xfrm>
                  <a:off x="7011360" y="3886114"/>
                  <a:ext cx="30240" cy="153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91042" y="3865823"/>
                    <a:ext cx="70403" cy="193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14:cNvPr>
                  <p14:cNvContentPartPr/>
                  <p14:nvPr/>
                </p14:nvContentPartPr>
                <p14:xfrm>
                  <a:off x="7054920" y="3907714"/>
                  <a:ext cx="214920" cy="281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34564" y="3887867"/>
                    <a:ext cx="255158" cy="321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14:cNvPr>
                  <p14:cNvContentPartPr/>
                  <p14:nvPr/>
                </p14:nvContentPartPr>
                <p14:xfrm>
                  <a:off x="7270200" y="4099234"/>
                  <a:ext cx="311760" cy="87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50331" y="4079374"/>
                    <a:ext cx="351972" cy="12767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C6C175E-B72C-CF42-8D01-5F33C5B6160D}"/>
                </a:ext>
              </a:extLst>
            </p:cNvPr>
            <p:cNvGrpSpPr/>
            <p:nvPr/>
          </p:nvGrpSpPr>
          <p:grpSpPr>
            <a:xfrm>
              <a:off x="2297623" y="3674397"/>
              <a:ext cx="686880" cy="345240"/>
              <a:chOff x="1644480" y="3643474"/>
              <a:chExt cx="686880" cy="34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14:cNvPr>
                  <p14:cNvContentPartPr/>
                  <p14:nvPr/>
                </p14:nvContentPartPr>
                <p14:xfrm>
                  <a:off x="1692720" y="3722674"/>
                  <a:ext cx="9360" cy="3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672596" y="3704194"/>
                    <a:ext cx="49140" cy="4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14:cNvPr>
                  <p14:cNvContentPartPr/>
                  <p14:nvPr/>
                </p14:nvContentPartPr>
                <p14:xfrm>
                  <a:off x="1674360" y="3720154"/>
                  <a:ext cx="39600" cy="1346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654560" y="3699840"/>
                    <a:ext cx="79671" cy="1747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14:cNvPr>
                  <p14:cNvContentPartPr/>
                  <p14:nvPr/>
                </p14:nvContentPartPr>
                <p14:xfrm>
                  <a:off x="1772280" y="3743194"/>
                  <a:ext cx="18360" cy="135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752508" y="3722843"/>
                    <a:ext cx="58375" cy="175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14:cNvPr>
                  <p14:cNvContentPartPr/>
                  <p14:nvPr/>
                </p14:nvContentPartPr>
                <p14:xfrm>
                  <a:off x="1644480" y="3695314"/>
                  <a:ext cx="242640" cy="712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624653" y="3675016"/>
                    <a:ext cx="282293" cy="111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14:cNvPr>
                  <p14:cNvContentPartPr/>
                  <p14:nvPr/>
                </p14:nvContentPartPr>
                <p14:xfrm>
                  <a:off x="1986480" y="3651754"/>
                  <a:ext cx="76680" cy="2617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966127" y="3631440"/>
                    <a:ext cx="116913" cy="30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14:cNvPr>
                  <p14:cNvContentPartPr/>
                  <p14:nvPr/>
                </p14:nvContentPartPr>
                <p14:xfrm>
                  <a:off x="2127240" y="3711874"/>
                  <a:ext cx="146880" cy="163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106932" y="3691517"/>
                    <a:ext cx="187024" cy="2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14:cNvPr>
                  <p14:cNvContentPartPr/>
                  <p14:nvPr/>
                </p14:nvContentPartPr>
                <p14:xfrm>
                  <a:off x="2267280" y="3643474"/>
                  <a:ext cx="64080" cy="3452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247491" y="3623611"/>
                    <a:ext cx="104130" cy="38543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668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7595B-1416-4143-A814-EFD7BFF3F513}"/>
              </a:ext>
            </a:extLst>
          </p:cNvPr>
          <p:cNvSpPr txBox="1"/>
          <p:nvPr/>
        </p:nvSpPr>
        <p:spPr>
          <a:xfrm>
            <a:off x="525032" y="1132114"/>
            <a:ext cx="814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Poisson(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known.  We want to compare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D9586-E886-7347-813D-FB3769D6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837" y="1899554"/>
            <a:ext cx="2019300" cy="113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28F99-C961-D447-BE81-FD07DC9A3701}"/>
              </a:ext>
            </a:extLst>
          </p:cNvPr>
          <p:cNvSpPr txBox="1"/>
          <p:nvPr/>
        </p:nvSpPr>
        <p:spPr>
          <a:xfrm>
            <a:off x="525032" y="3443383"/>
            <a:ext cx="4352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6014C-B549-2B47-9172-6FCA0C73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738" y="4168906"/>
            <a:ext cx="2540000" cy="80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796C0-C9A0-7E48-B080-DDDCCB5CE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89" y="5131188"/>
            <a:ext cx="4140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DA40B3-5F1D-3E42-ADF2-1F43245F142F}"/>
              </a:ext>
            </a:extLst>
          </p:cNvPr>
          <p:cNvSpPr txBox="1"/>
          <p:nvPr/>
        </p:nvSpPr>
        <p:spPr>
          <a:xfrm>
            <a:off x="489857" y="1023257"/>
            <a:ext cx="816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prior pdf for the parameter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A16FF-201D-F04B-9C28-FCCDA7A4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480" y="1778246"/>
            <a:ext cx="2349500" cy="82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E67D0-4F71-674D-9D42-BEBA19053242}"/>
              </a:ext>
            </a:extLst>
          </p:cNvPr>
          <p:cNvSpPr txBox="1"/>
          <p:nvPr/>
        </p:nvSpPr>
        <p:spPr>
          <a:xfrm>
            <a:off x="489857" y="2811208"/>
            <a:ext cx="693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posterior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is, assuming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53A36C-70D8-AB49-B674-E978E6C5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3382429"/>
            <a:ext cx="56515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8B661-DBC2-8F45-A563-B0688FD33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048" y="4397822"/>
            <a:ext cx="3898900" cy="10668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66F30B1B-3B8E-0348-8BE4-BA2D3B3F0B9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621A4-DFB9-FA4F-8E50-FC16AD78AD12}"/>
              </a:ext>
            </a:extLst>
          </p:cNvPr>
          <p:cNvSpPr txBox="1"/>
          <p:nvPr/>
        </p:nvSpPr>
        <p:spPr>
          <a:xfrm>
            <a:off x="5555764" y="191556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6AAB4-0A24-A141-BF73-93E583056567}"/>
              </a:ext>
            </a:extLst>
          </p:cNvPr>
          <p:cNvSpPr txBox="1"/>
          <p:nvPr/>
        </p:nvSpPr>
        <p:spPr>
          <a:xfrm>
            <a:off x="6885710" y="469222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58C94-49C6-D94F-A1DB-36A18CC31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278" y="5549957"/>
            <a:ext cx="4737100" cy="901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5B60C6-502A-E946-9D41-A67E647A9E1F}"/>
              </a:ext>
            </a:extLst>
          </p:cNvPr>
          <p:cNvSpPr txBox="1"/>
          <p:nvPr/>
        </p:nvSpPr>
        <p:spPr>
          <a:xfrm>
            <a:off x="7783750" y="5410624"/>
            <a:ext cx="1240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lower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incomplete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gamma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31828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FBAE0-3112-164A-8089-F81FD3D3FFAA}"/>
              </a:ext>
            </a:extLst>
          </p:cNvPr>
          <p:cNvSpPr txBox="1"/>
          <p:nvPr/>
        </p:nvSpPr>
        <p:spPr>
          <a:xfrm>
            <a:off x="566059" y="957939"/>
            <a:ext cx="426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goes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BABA8-FD97-2543-9A8E-EBA71654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1605854"/>
            <a:ext cx="51308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C53A1-D50C-8248-8D04-4D6C9B037DC6}"/>
              </a:ext>
            </a:extLst>
          </p:cNvPr>
          <p:cNvSpPr txBox="1"/>
          <p:nvPr/>
        </p:nvSpPr>
        <p:spPr>
          <a:xfrm>
            <a:off x="566059" y="3254824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56F00F-5F55-A04E-A89A-5B1B424B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55" y="3053856"/>
            <a:ext cx="3340100" cy="86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5AFF1-E12D-B548-AEC0-C701A6D1A8F5}"/>
              </a:ext>
            </a:extLst>
          </p:cNvPr>
          <p:cNvSpPr txBox="1"/>
          <p:nvPr/>
        </p:nvSpPr>
        <p:spPr>
          <a:xfrm>
            <a:off x="566059" y="4005365"/>
            <a:ext cx="5298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lower incomplete gamma function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CBA68-DB63-A344-B349-AAE0F2366ECD}"/>
              </a:ext>
            </a:extLst>
          </p:cNvPr>
          <p:cNvSpPr txBox="1"/>
          <p:nvPr/>
        </p:nvSpPr>
        <p:spPr>
          <a:xfrm>
            <a:off x="500746" y="4581734"/>
            <a:ext cx="791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Thus the posterior pdf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decouples from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hence we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use this limiting case e.g. for finding an upper limit (credibility interval)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ECDE85A-5B96-B943-A1A0-2D988BAAB44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(3)</a:t>
            </a:r>
          </a:p>
        </p:txBody>
      </p:sp>
    </p:spTree>
    <p:extLst>
      <p:ext uri="{BB962C8B-B14F-4D97-AF65-F5344CB8AC3E}">
        <p14:creationId xmlns:p14="http://schemas.microsoft.com/office/powerpoint/2010/main" val="40619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AFA39-0F84-454E-B6C9-2BAB695B700D}"/>
              </a:ext>
            </a:extLst>
          </p:cNvPr>
          <p:cNvSpPr txBox="1"/>
          <p:nvPr/>
        </p:nvSpPr>
        <p:spPr>
          <a:xfrm>
            <a:off x="446316" y="990600"/>
            <a:ext cx="79353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no internal parameters so its marginal likelihood is simply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78481-55CA-154C-8FA4-DC3AA734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8" y="2643114"/>
            <a:ext cx="6160832" cy="273442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508A7B3-87C9-B64F-9BBE-5DED0231EDAC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(4)</a:t>
            </a:r>
          </a:p>
        </p:txBody>
      </p:sp>
    </p:spTree>
    <p:extLst>
      <p:ext uri="{BB962C8B-B14F-4D97-AF65-F5344CB8AC3E}">
        <p14:creationId xmlns:p14="http://schemas.microsoft.com/office/powerpoint/2010/main" val="20945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159959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43F9D-3678-9F43-9B23-323D8B6C03ED}"/>
              </a:ext>
            </a:extLst>
          </p:cNvPr>
          <p:cNvSpPr txBox="1"/>
          <p:nvPr/>
        </p:nvSpPr>
        <p:spPr>
          <a:xfrm>
            <a:off x="337458" y="865931"/>
            <a:ext cx="282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Bayes factor 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3EAFB-5FF1-2045-AD4F-59CDE4B15DCA}"/>
              </a:ext>
            </a:extLst>
          </p:cNvPr>
          <p:cNvGrpSpPr/>
          <p:nvPr/>
        </p:nvGrpSpPr>
        <p:grpSpPr>
          <a:xfrm>
            <a:off x="678076" y="1473495"/>
            <a:ext cx="7831095" cy="864000"/>
            <a:chOff x="1018695" y="1828990"/>
            <a:chExt cx="7831095" cy="881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F6E4C-2364-2549-91FF-9F3D8F8C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695" y="1986640"/>
              <a:ext cx="1193800" cy="57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7CBB06-C55B-B343-9F83-CE05D31F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2177" y="1910440"/>
              <a:ext cx="609600" cy="800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4F5419-17D9-4445-A2E7-85DE1C6C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9390" y="1828990"/>
              <a:ext cx="5740400" cy="850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B3813-9052-3242-A7D5-3B7646E1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50" y="2487236"/>
            <a:ext cx="4574587" cy="3992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07868-377B-9D40-8D41-9CE531E118D0}"/>
              </a:ext>
            </a:extLst>
          </p:cNvPr>
          <p:cNvSpPr txBox="1"/>
          <p:nvPr/>
        </p:nvSpPr>
        <p:spPr>
          <a:xfrm>
            <a:off x="5263846" y="2776362"/>
            <a:ext cx="35262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the data start to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further, the larger volume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’s parameter space penalizes it (Ockham’s razor).</a:t>
            </a:r>
          </a:p>
        </p:txBody>
      </p:sp>
    </p:spTree>
    <p:extLst>
      <p:ext uri="{BB962C8B-B14F-4D97-AF65-F5344CB8AC3E}">
        <p14:creationId xmlns:p14="http://schemas.microsoft.com/office/powerpoint/2010/main" val="11565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007FA9-B742-914E-BF30-377DE363ACD9}"/>
              </a:ext>
            </a:extLst>
          </p:cNvPr>
          <p:cNvSpPr txBox="1">
            <a:spLocks noChangeArrowheads="1"/>
          </p:cNvSpPr>
          <p:nvPr/>
        </p:nvSpPr>
        <p:spPr>
          <a:xfrm>
            <a:off x="909637" y="123826"/>
            <a:ext cx="73247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Numerical determination of Bayes factors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FE742C-181F-F84A-8F10-0430359E2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735013"/>
            <a:ext cx="7039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numerator and denominator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of the form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EAC55DE-DA23-D34F-AB93-92ADC9F6C9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543050"/>
            <a:ext cx="28336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23131C1-7449-1546-877E-EC99DBB2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539875"/>
            <a:ext cx="277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‘marginal likelihood’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B754443-CF01-9646-BFC3-F28BEBE955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8063" y="1792288"/>
            <a:ext cx="56673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8DE26504-42D6-0143-81A6-40DBE824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0275"/>
            <a:ext cx="795337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ways to compute these, e.g., using sampling of the posterior pdf (which we can do with MCMC).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Harmonic Mean (and improvements)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Importance sampling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Parallel tempering (</a:t>
            </a:r>
            <a:r>
              <a:rPr lang="en-US" altLang="en-US" sz="2400" dirty="0"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thermodynamic integration)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Nested Sampling (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), ...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3C3EE99-3AFD-884A-B20C-15FDC446E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681538"/>
            <a:ext cx="6772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5D19566-3DCC-F94A-A794-53E405BF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862638"/>
            <a:ext cx="7943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3FDD8C9-BDA5-9744-9B14-A6426631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178425"/>
            <a:ext cx="8001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5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33627" y="121783"/>
            <a:ext cx="7772400" cy="651104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”Errors on errors”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86A63D6-E23A-C64B-BD9D-AE0F4E7CB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48" y="1641491"/>
            <a:ext cx="8107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Cowan,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s-I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Eur. Phys. J. C (2019) 79:133,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arXiv:1809.05778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461B6-19D6-0949-94C5-5B5ECCAF4BA4}"/>
              </a:ext>
            </a:extLst>
          </p:cNvPr>
          <p:cNvSpPr txBox="1"/>
          <p:nvPr/>
        </p:nvSpPr>
        <p:spPr>
          <a:xfrm>
            <a:off x="348342" y="707568"/>
            <a:ext cx="8573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uncertainties on estimated systematic errors (“errors on errors”) can in general play an important role in many analyses, see: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4ED890-64D3-DF4C-9A05-9C6340D17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48" y="2667000"/>
            <a:ext cx="3867015" cy="3694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179809-785E-4B4C-8374-CCE9FD6F7B6D}"/>
              </a:ext>
            </a:extLst>
          </p:cNvPr>
          <p:cNvSpPr txBox="1"/>
          <p:nvPr/>
        </p:nvSpPr>
        <p:spPr>
          <a:xfrm>
            <a:off x="370114" y="2656109"/>
            <a:ext cx="477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turns out that models that use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 on errors have qualitatively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new, interesting, desirable features: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0B01F2-6F61-9045-A3B0-4B90603E094C}"/>
              </a:ext>
            </a:extLst>
          </p:cNvPr>
          <p:cNvSpPr txBox="1"/>
          <p:nvPr/>
        </p:nvSpPr>
        <p:spPr>
          <a:xfrm>
            <a:off x="7478489" y="2427515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xkcd.com</a:t>
            </a:r>
            <a:r>
              <a:rPr lang="en-US" sz="1000" dirty="0"/>
              <a:t>/2110/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51F49-39DC-E84A-9178-05660EE94B82}"/>
              </a:ext>
            </a:extLst>
          </p:cNvPr>
          <p:cNvSpPr txBox="1"/>
          <p:nvPr/>
        </p:nvSpPr>
        <p:spPr>
          <a:xfrm>
            <a:off x="370114" y="3940628"/>
            <a:ext cx="45175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Sensitivity to outliers reduced.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Confidence intervals sensitive to goodness of fit.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Effect on goodness of fit,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-values, significance.</a:t>
            </a:r>
          </a:p>
        </p:txBody>
      </p:sp>
    </p:spTree>
    <p:extLst>
      <p:ext uri="{BB962C8B-B14F-4D97-AF65-F5344CB8AC3E}">
        <p14:creationId xmlns:p14="http://schemas.microsoft.com/office/powerpoint/2010/main" val="32280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0B3895A3-5898-3743-8BA0-1D417903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9875"/>
            <a:ext cx="4268788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DF23FC58-CBD8-5F4A-844F-2A3233B51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18" y="307295"/>
            <a:ext cx="4873625" cy="96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example:  curve fitting, averages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B512478-23B6-AF40-A505-EE02C35BF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1450980"/>
            <a:ext cx="345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independent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C9729CC-5B1B-2942-BD1D-618AC2BEA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636741"/>
            <a:ext cx="754411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in the fit function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take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known, we have the usual log-likelihood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4DA4BB-74AC-5B4A-9508-34A2ACA6B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94" y="3039333"/>
            <a:ext cx="1498600" cy="495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62E780-9D53-824B-ABDD-D0C9CFFF9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94" y="2463477"/>
            <a:ext cx="2260600" cy="419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CFDF4B-A628-F441-BE5E-99198FFAE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839" y="4847855"/>
            <a:ext cx="4762500" cy="1079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D92E64-7E47-6449-931B-167D1C228A66}"/>
              </a:ext>
            </a:extLst>
          </p:cNvPr>
          <p:cNvSpPr txBox="1"/>
          <p:nvPr/>
        </p:nvSpPr>
        <p:spPr>
          <a:xfrm>
            <a:off x="627063" y="5977571"/>
            <a:ext cx="633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leads to the Least Squares estimators for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26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1">
            <a:extLst>
              <a:ext uri="{FF2B5EF4-FFF2-40B4-BE49-F238E27FC236}">
                <a16:creationId xmlns:a16="http://schemas.microsoft.com/office/drawing/2014/main" id="{8A599624-06F4-7B40-8E26-F7721B4696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2530" name="Footer Placeholder 2">
            <a:extLst>
              <a:ext uri="{FF2B5EF4-FFF2-40B4-BE49-F238E27FC236}">
                <a16:creationId xmlns:a16="http://schemas.microsoft.com/office/drawing/2014/main" id="{89A523EB-341D-0443-99BA-582F41FF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D687DB0C-F710-5C4F-907F-13223540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58F8C5-2CAC-254F-9569-1876BDFC1933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TextBox 1">
            <a:extLst>
              <a:ext uri="{FF2B5EF4-FFF2-40B4-BE49-F238E27FC236}">
                <a16:creationId xmlns:a16="http://schemas.microsoft.com/office/drawing/2014/main" id="{E6F1153E-70EB-BC4F-B147-6A3AC96F4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919163"/>
            <a:ext cx="80057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 Discovery sensitivity for counting experiment 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(a)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(b)  Profile likelihood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ratio test &amp; Asimov:</a:t>
            </a:r>
          </a:p>
        </p:txBody>
      </p:sp>
      <p:sp>
        <p:nvSpPr>
          <p:cNvPr id="22533" name="TextBox 20">
            <a:extLst>
              <a:ext uri="{FF2B5EF4-FFF2-40B4-BE49-F238E27FC236}">
                <a16:creationId xmlns:a16="http://schemas.microsoft.com/office/drawing/2014/main" id="{F6811800-54B1-9944-8703-7500A4749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57563"/>
            <a:ext cx="63642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 Discovery sensitivity with uncertainty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altLang="en-US" sz="24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(b)  Profile likelihood ratio test &amp; Asimov:</a:t>
            </a:r>
          </a:p>
        </p:txBody>
      </p:sp>
      <p:pic>
        <p:nvPicPr>
          <p:cNvPr id="22534" name="Picture 2">
            <a:extLst>
              <a:ext uri="{FF2B5EF4-FFF2-40B4-BE49-F238E27FC236}">
                <a16:creationId xmlns:a16="http://schemas.microsoft.com/office/drawing/2014/main" id="{08AAD7D3-8B98-9A48-B27E-DD4997E8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66863"/>
            <a:ext cx="546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>
            <a:extLst>
              <a:ext uri="{FF2B5EF4-FFF2-40B4-BE49-F238E27FC236}">
                <a16:creationId xmlns:a16="http://schemas.microsoft.com/office/drawing/2014/main" id="{4E75B858-3780-894E-A4C6-2D970EA8D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860800"/>
            <a:ext cx="1206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>
            <a:extLst>
              <a:ext uri="{FF2B5EF4-FFF2-40B4-BE49-F238E27FC236}">
                <a16:creationId xmlns:a16="http://schemas.microsoft.com/office/drawing/2014/main" id="{FE2C3A57-2F90-D848-84DD-43B7FD9D7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302250"/>
            <a:ext cx="765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>
            <a:extLst>
              <a:ext uri="{FF2B5EF4-FFF2-40B4-BE49-F238E27FC236}">
                <a16:creationId xmlns:a16="http://schemas.microsoft.com/office/drawing/2014/main" id="{CBBE31C8-C782-3540-B62A-548F38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287588"/>
            <a:ext cx="3619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2">
            <a:extLst>
              <a:ext uri="{FF2B5EF4-FFF2-40B4-BE49-F238E27FC236}">
                <a16:creationId xmlns:a16="http://schemas.microsoft.com/office/drawing/2014/main" id="{50590C4D-7E1F-AA45-946E-105CA1F07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-38100"/>
            <a:ext cx="8496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discovery significance for counting</a:t>
            </a:r>
            <a:r>
              <a:rPr lang="el-GR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28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with background uncertainty</a:t>
            </a:r>
            <a:endParaRPr lang="en-GB" altLang="en-US" sz="2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52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9C5A3D-E054-9940-A548-5BBC2DB0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86" y="1451427"/>
            <a:ext cx="4343400" cy="8636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A9BF6F-9633-3E42-817F-B0E35ACCF163}"/>
              </a:ext>
            </a:extLst>
          </p:cNvPr>
          <p:cNvSpPr txBox="1"/>
          <p:nvPr/>
        </p:nvSpPr>
        <p:spPr>
          <a:xfrm>
            <a:off x="1524000" y="217714"/>
            <a:ext cx="644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 for Least Squares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96F3E-5A90-C241-8254-3C7347B8034E}"/>
              </a:ext>
            </a:extLst>
          </p:cNvPr>
          <p:cNvSpPr txBox="1"/>
          <p:nvPr/>
        </p:nvSpPr>
        <p:spPr>
          <a:xfrm>
            <a:off x="413657" y="892628"/>
            <a:ext cx="5455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least-squares approach, the statistic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1EB03-0A5C-6548-8A87-8C0404F5615F}"/>
              </a:ext>
            </a:extLst>
          </p:cNvPr>
          <p:cNvSpPr txBox="1"/>
          <p:nvPr/>
        </p:nvSpPr>
        <p:spPr>
          <a:xfrm>
            <a:off x="4049487" y="2427515"/>
            <a:ext cx="4640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Likelihood of saturated model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φ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85FB9E-F844-5648-8B9E-12FE358D9885}"/>
              </a:ext>
            </a:extLst>
          </p:cNvPr>
          <p:cNvSpPr txBox="1"/>
          <p:nvPr/>
        </p:nvSpPr>
        <p:spPr>
          <a:xfrm>
            <a:off x="402771" y="2862941"/>
            <a:ext cx="7352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a measure of goodness of fit. 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composite hypothesis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D4099F-AC78-B243-B9ED-FA2FF50FC445}"/>
              </a:ext>
            </a:extLst>
          </p:cNvPr>
          <p:cNvSpPr txBox="1"/>
          <p:nvPr/>
        </p:nvSpPr>
        <p:spPr>
          <a:xfrm>
            <a:off x="340451" y="4582880"/>
            <a:ext cx="884235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Gauss(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chi-squared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degrees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freedom, independent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(Wilks).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Special case:  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test if the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have a common mean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chi-square(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F0639A-7B9E-E445-B99A-6AEB58799B6E}"/>
              </a:ext>
            </a:extLst>
          </p:cNvPr>
          <p:cNvCxnSpPr/>
          <p:nvPr/>
        </p:nvCxnSpPr>
        <p:spPr>
          <a:xfrm flipH="1" flipV="1">
            <a:off x="3701143" y="2296886"/>
            <a:ext cx="272143" cy="283028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A705C0E-A0B4-C147-9F8B-4B15EE344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085" y="3769179"/>
            <a:ext cx="1981200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C623D-86BD-0D42-AB68-A0FDEE33A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0" y="5989865"/>
            <a:ext cx="2019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A9BF6F-9633-3E42-817F-B0E35ACCF163}"/>
              </a:ext>
            </a:extLst>
          </p:cNvPr>
          <p:cNvSpPr txBox="1"/>
          <p:nvPr/>
        </p:nvSpPr>
        <p:spPr>
          <a:xfrm>
            <a:off x="1719942" y="239485"/>
            <a:ext cx="5741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if the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known?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C7D17-B779-4848-86C6-6668C8B69B04}"/>
              </a:ext>
            </a:extLst>
          </p:cNvPr>
          <p:cNvSpPr txBox="1"/>
          <p:nvPr/>
        </p:nvSpPr>
        <p:spPr>
          <a:xfrm>
            <a:off x="446315" y="957942"/>
            <a:ext cx="851262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LS approach assumes that the standard deviations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measurements are known.</a:t>
            </a:r>
          </a:p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statistical error, usually well estimated from sample size.</a:t>
            </a:r>
          </a:p>
          <a:p>
            <a:pPr>
              <a:spcAft>
                <a:spcPts val="1200"/>
              </a:spcAft>
            </a:pP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systematic error: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related to stat. error of control measurement – well estimated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related to size of MC event sample – well estimated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systematic uncertainty from modelling of experiment – could 	be 	poorly estimated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reflects uncertainty resulting from some mathematical 	approximation (theory error) – could be poorly estimated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general, we should allow that the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may not be exactly known.</a:t>
            </a:r>
          </a:p>
        </p:txBody>
      </p:sp>
    </p:spTree>
    <p:extLst>
      <p:ext uri="{BB962C8B-B14F-4D97-AF65-F5344CB8AC3E}">
        <p14:creationId xmlns:p14="http://schemas.microsoft.com/office/powerpoint/2010/main" val="22686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CA07545-CEF5-024D-89CD-1AAC04DB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74266"/>
            <a:ext cx="3803748" cy="3442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D33085-2E41-094D-B7CE-7F620C84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20" y="3429914"/>
            <a:ext cx="8166100" cy="12827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B9EE2ED-0978-D643-AC3F-5EE660D7B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68" y="76298"/>
            <a:ext cx="4873625" cy="115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Variance Model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Cowan, EPJC </a:t>
            </a:r>
            <a:r>
              <a:rPr lang="is-I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(2019) 79:133</a:t>
            </a:r>
            <a:endParaRPr lang="en-GB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D3DD1-6243-3E4C-9331-EB2F6283B363}"/>
              </a:ext>
            </a:extLst>
          </p:cNvPr>
          <p:cNvSpPr txBox="1"/>
          <p:nvPr/>
        </p:nvSpPr>
        <p:spPr>
          <a:xfrm>
            <a:off x="342969" y="1197430"/>
            <a:ext cx="525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uncertain, we can take them as adjustable parameters.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estimated variances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modeled as gamma distributed.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becomes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E5423C-E2D3-7D41-97AC-F8B7BE050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88" y="5640729"/>
            <a:ext cx="1357000" cy="82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7A1080-558B-2242-9E04-0DB9A4A9F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377" y="5753900"/>
            <a:ext cx="1212000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89818-F621-1E49-AE5B-87D336DE6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247" y="4877484"/>
            <a:ext cx="1612900" cy="53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437FFD-726E-7C4A-9298-69AA4BAD4F07}"/>
              </a:ext>
            </a:extLst>
          </p:cNvPr>
          <p:cNvSpPr txBox="1"/>
          <p:nvPr/>
        </p:nvSpPr>
        <p:spPr>
          <a:xfrm>
            <a:off x="512096" y="4871409"/>
            <a:ext cx="857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5A95C-7C30-F14F-8605-A44F53D7D591}"/>
              </a:ext>
            </a:extLst>
          </p:cNvPr>
          <p:cNvSpPr txBox="1"/>
          <p:nvPr/>
        </p:nvSpPr>
        <p:spPr>
          <a:xfrm>
            <a:off x="695756" y="574924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C1CE01-BDAD-1E44-A54F-FE5835921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8984" y="4739822"/>
            <a:ext cx="263449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B9EE2ED-0978-D643-AC3F-5EE660D7B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7" y="243859"/>
            <a:ext cx="4873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log-likelihood</a:t>
            </a:r>
            <a:endParaRPr lang="en-GB" sz="3600" baseline="30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D3DD1-6243-3E4C-9331-EB2F6283B363}"/>
              </a:ext>
            </a:extLst>
          </p:cNvPr>
          <p:cNvSpPr txBox="1"/>
          <p:nvPr/>
        </p:nvSpPr>
        <p:spPr>
          <a:xfrm>
            <a:off x="375626" y="914394"/>
            <a:ext cx="551715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profile over the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 form.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log-profile-likelihood 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283451-D0E9-294F-8C79-4E38CAF9B413}"/>
              </a:ext>
            </a:extLst>
          </p:cNvPr>
          <p:cNvSpPr txBox="1"/>
          <p:nvPr/>
        </p:nvSpPr>
        <p:spPr>
          <a:xfrm>
            <a:off x="445604" y="3212234"/>
            <a:ext cx="838941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Quadratic terms replace by sum of logs.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to replacing Gauss pdf for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Student’s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aseline="30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program for Student’s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average: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stave.py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/~cowan/stat/stave/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C58772-7D4F-124C-B71E-A669881C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191848"/>
            <a:ext cx="82931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252410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Application to the muon 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− 2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anomaly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461B6-19D6-0949-94C5-5B5ECCAF4BA4}"/>
              </a:ext>
            </a:extLst>
          </p:cNvPr>
          <p:cNvSpPr txBox="1"/>
          <p:nvPr/>
        </p:nvSpPr>
        <p:spPr>
          <a:xfrm>
            <a:off x="315685" y="1023255"/>
            <a:ext cx="8828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recently measured muon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ave.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2006, 2021) disagrees with the Standard Model prediction with a significance of 4.2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B41BA-D03E-6E46-8E37-E497D7CB4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2" y="2365323"/>
            <a:ext cx="5614310" cy="4001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3E3A3-EA70-B142-96F1-A0D7F68335FB}"/>
              </a:ext>
            </a:extLst>
          </p:cNvPr>
          <p:cNvSpPr txBox="1"/>
          <p:nvPr/>
        </p:nvSpPr>
        <p:spPr>
          <a:xfrm>
            <a:off x="337458" y="1959427"/>
            <a:ext cx="417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g-2 Collab., PRL </a:t>
            </a:r>
            <a:r>
              <a:rPr lang="en-GB" dirty="0"/>
              <a:t>126, 141801 (2021) 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7CC8D-43DE-A94A-AA9B-FFDB358DA6F6}"/>
              </a:ext>
            </a:extLst>
          </p:cNvPr>
          <p:cNvSpPr txBox="1"/>
          <p:nvPr/>
        </p:nvSpPr>
        <p:spPr>
          <a:xfrm>
            <a:off x="5867399" y="2634343"/>
            <a:ext cx="318951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Discrepancy significantly</a:t>
            </a:r>
          </a:p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by 2021 lattice-based prediction of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Borsanyi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(BMW).</a:t>
            </a:r>
          </a:p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goal is to investigate sensitivity of significance to error assumptions, so for now focus on the 4.2</a:t>
            </a:r>
            <a:r>
              <a:rPr lang="el-GR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problem.</a:t>
            </a:r>
          </a:p>
        </p:txBody>
      </p:sp>
    </p:spTree>
    <p:extLst>
      <p:ext uri="{BB962C8B-B14F-4D97-AF65-F5344CB8AC3E}">
        <p14:creationId xmlns:p14="http://schemas.microsoft.com/office/powerpoint/2010/main" val="26190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132666"/>
            <a:ext cx="7772400" cy="618447"/>
          </a:xfrm>
          <a:ln>
            <a:solidFill>
              <a:srgbClr val="0070C0"/>
            </a:solidFill>
          </a:ln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Muon 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− 2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ingredients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461B6-19D6-0949-94C5-5B5ECCAF4BA4}"/>
              </a:ext>
            </a:extLst>
          </p:cNvPr>
          <p:cNvSpPr txBox="1"/>
          <p:nvPr/>
        </p:nvSpPr>
        <p:spPr>
          <a:xfrm>
            <a:off x="446313" y="1393370"/>
            <a:ext cx="4974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ingredients of the 4.2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effect are: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D078F-EE18-E34A-A6A5-043337BA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49" y="2160815"/>
            <a:ext cx="2511600" cy="46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2B6A5-8C4C-5841-B98D-052906279162}"/>
              </a:ext>
            </a:extLst>
          </p:cNvPr>
          <p:cNvSpPr txBox="1"/>
          <p:nvPr/>
        </p:nvSpPr>
        <p:spPr>
          <a:xfrm>
            <a:off x="424543" y="751115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DD121F-A219-7F43-8D9F-1F5C9DFE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07" y="825500"/>
            <a:ext cx="1782000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55B9CE-EC07-FD47-B774-373079DB3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97" y="4624613"/>
            <a:ext cx="2406461" cy="39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8F6970-7D8C-0E42-AEFE-19508D629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485" y="766536"/>
            <a:ext cx="2860541" cy="5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32A58-DD6C-5544-B78F-EA9A6747109D}"/>
              </a:ext>
            </a:extLst>
          </p:cNvPr>
          <p:cNvSpPr txBox="1"/>
          <p:nvPr/>
        </p:nvSpPr>
        <p:spPr>
          <a:xfrm>
            <a:off x="3635829" y="2699658"/>
            <a:ext cx="2744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0.37 (stat.) ± 0.17 (sys.)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71369C-405C-084C-9AB0-9B5D622D2BCB}"/>
              </a:ext>
            </a:extLst>
          </p:cNvPr>
          <p:cNvSpPr txBox="1"/>
          <p:nvPr/>
        </p:nvSpPr>
        <p:spPr>
          <a:xfrm>
            <a:off x="2449285" y="5377544"/>
            <a:ext cx="5497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0.40 (Had. Vac. Pol.) ± 0.18 (Had. Light-by-Light)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BB5B77-6674-5F4B-BE4D-8A43ADA62A51}"/>
              </a:ext>
            </a:extLst>
          </p:cNvPr>
          <p:cNvCxnSpPr/>
          <p:nvPr/>
        </p:nvCxnSpPr>
        <p:spPr>
          <a:xfrm flipH="1" flipV="1">
            <a:off x="3200399" y="2601686"/>
            <a:ext cx="272143" cy="283028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C6653D-0AD4-524C-BE60-40F094045626}"/>
              </a:ext>
            </a:extLst>
          </p:cNvPr>
          <p:cNvCxnSpPr/>
          <p:nvPr/>
        </p:nvCxnSpPr>
        <p:spPr>
          <a:xfrm flipH="1" flipV="1">
            <a:off x="3026227" y="5050971"/>
            <a:ext cx="272143" cy="283028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7EFD57C-B911-344E-8790-138AB3101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286" y="3178485"/>
            <a:ext cx="6172200" cy="1050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F8AABA-03E9-544C-AE7C-AD218CFED026}"/>
              </a:ext>
            </a:extLst>
          </p:cNvPr>
          <p:cNvSpPr txBox="1"/>
          <p:nvPr/>
        </p:nvSpPr>
        <p:spPr>
          <a:xfrm>
            <a:off x="3962400" y="2144485"/>
            <a:ext cx="440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ave.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BNL 2006 and FNAL 2021)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609311-9EEA-6843-8E2F-D49C5D373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43" y="5859310"/>
            <a:ext cx="6389914" cy="4875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65C44E-1653-4D49-AADC-5C7BA8394FF5}"/>
              </a:ext>
            </a:extLst>
          </p:cNvPr>
          <p:cNvSpPr txBox="1"/>
          <p:nvPr/>
        </p:nvSpPr>
        <p:spPr>
          <a:xfrm>
            <a:off x="3679371" y="4539342"/>
            <a:ext cx="5313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(SM pred. by Muon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 initiative)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FE4861-E97E-B747-8BF8-BC451BB5FBD6}"/>
              </a:ext>
            </a:extLst>
          </p:cNvPr>
          <p:cNvSpPr/>
          <p:nvPr/>
        </p:nvSpPr>
        <p:spPr>
          <a:xfrm>
            <a:off x="762000" y="2024744"/>
            <a:ext cx="2743199" cy="696685"/>
          </a:xfrm>
          <a:prstGeom prst="rect">
            <a:avLst/>
          </a:prstGeom>
          <a:noFill/>
          <a:ln w="28575">
            <a:solidFill>
              <a:srgbClr val="CC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B65AF-844A-0E43-8A15-EB92734704FE}"/>
              </a:ext>
            </a:extLst>
          </p:cNvPr>
          <p:cNvSpPr/>
          <p:nvPr/>
        </p:nvSpPr>
        <p:spPr>
          <a:xfrm>
            <a:off x="729342" y="4452257"/>
            <a:ext cx="2743199" cy="696685"/>
          </a:xfrm>
          <a:prstGeom prst="rect">
            <a:avLst/>
          </a:prstGeom>
          <a:noFill/>
          <a:ln w="28575">
            <a:solidFill>
              <a:srgbClr val="CC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252410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Suppose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altLang="en-US" sz="36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uncertain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3ED50-A168-B643-B106-D88D30781585}"/>
              </a:ext>
            </a:extLst>
          </p:cNvPr>
          <p:cNvSpPr txBox="1"/>
          <p:nvPr/>
        </p:nvSpPr>
        <p:spPr>
          <a:xfrm>
            <a:off x="381001" y="1001487"/>
            <a:ext cx="86105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measurement errors well known, but that the SM theory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altLang="en-US" sz="2400" baseline="-250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SM</a:t>
            </a:r>
            <a:r>
              <a:rPr lang="en-GB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 (estimated 0.43)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uncertain.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is the largest systematic and probably hardest to estimate.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 estimate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(0.43)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variance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400" baseline="-250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gamma distributed, width from relative uncertainty parameter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Maximum-likelihood for mean from minimum 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AD7CA-A163-1849-9099-862BC634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22" y="3858079"/>
            <a:ext cx="21463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EBB9A-91DE-504C-8021-F6F8E4CB8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50" y="4765222"/>
            <a:ext cx="6007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239490" y="252410"/>
            <a:ext cx="870857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-value/significance of common-mean  hypothesis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DBFD0-687E-1B4B-86BC-06DFB28537E6}"/>
              </a:ext>
            </a:extLst>
          </p:cNvPr>
          <p:cNvSpPr txBox="1"/>
          <p:nvPr/>
        </p:nvSpPr>
        <p:spPr>
          <a:xfrm>
            <a:off x="435428" y="1045029"/>
            <a:ext cx="4503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(goodness of fit) from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BA375-20CC-8C4D-BBA3-CA391177A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092" y="1072243"/>
            <a:ext cx="1195200" cy="43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AE68E-5936-F44F-97A3-DD37ECF21755}"/>
              </a:ext>
            </a:extLst>
          </p:cNvPr>
          <p:cNvSpPr txBox="1"/>
          <p:nvPr/>
        </p:nvSpPr>
        <p:spPr>
          <a:xfrm>
            <a:off x="402772" y="1643743"/>
            <a:ext cx="85670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non-quadratic term 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departs from chi-square(1) for increasing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to get 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Monte Carlo (and speed up with Bartlett correction – see </a:t>
            </a:r>
            <a:r>
              <a:rPr lang="is-I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EPJC (2019) 79:133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0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depends 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For MC use Maximum-Likelihood estimate (“profile construction”):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7FDB1-D7AB-D64E-98A5-104C072DA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91" y="4359728"/>
            <a:ext cx="351790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282678-C313-144C-B1C8-72AF3A07C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86" y="5313137"/>
            <a:ext cx="7772400" cy="825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6C36AC-A3DC-F240-9C57-5982A8C2D03F}"/>
              </a:ext>
            </a:extLst>
          </p:cNvPr>
          <p:cNvSpPr txBox="1"/>
          <p:nvPr/>
        </p:nvSpPr>
        <p:spPr>
          <a:xfrm>
            <a:off x="6705600" y="6019800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sigmas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A26F13-E247-2040-84B4-5410DD7582D3}"/>
              </a:ext>
            </a:extLst>
          </p:cNvPr>
          <p:cNvCxnSpPr/>
          <p:nvPr/>
        </p:nvCxnSpPr>
        <p:spPr>
          <a:xfrm flipH="1" flipV="1">
            <a:off x="6379029" y="5900058"/>
            <a:ext cx="272143" cy="283028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3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E07529-9E0C-4F4C-A129-609E55C1F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19" y="633190"/>
            <a:ext cx="5854700" cy="43942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33627" y="263299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Significance of discrepancy versus </a:t>
            </a:r>
            <a:r>
              <a:rPr lang="en-GB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lang="en-GB" altLang="en-US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endParaRPr lang="en-GB" altLang="en-US" sz="36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C8CE4-492D-A541-9D34-9894CD10163C}"/>
              </a:ext>
            </a:extLst>
          </p:cNvPr>
          <p:cNvSpPr txBox="1"/>
          <p:nvPr/>
        </p:nvSpPr>
        <p:spPr>
          <a:xfrm>
            <a:off x="587828" y="4942117"/>
            <a:ext cx="83275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 model:  use least squares but let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(1 +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variance model gives greater decrease in significance for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≳ 0.2, e.g., 3.1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0.3, 2.0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0.6.</a:t>
            </a:r>
          </a:p>
        </p:txBody>
      </p:sp>
    </p:spTree>
    <p:extLst>
      <p:ext uri="{BB962C8B-B14F-4D97-AF65-F5344CB8AC3E}">
        <p14:creationId xmlns:p14="http://schemas.microsoft.com/office/powerpoint/2010/main" val="28487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290AAA-31C3-6043-8BB9-9D8CF281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36" y="622300"/>
            <a:ext cx="5854700" cy="43942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252410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Significance of discrepancy versus </a:t>
            </a:r>
            <a:r>
              <a:rPr lang="en-GB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lang="en-GB" altLang="en-US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endParaRPr lang="en-GB" altLang="en-US" sz="36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C0BAB9-281B-274D-9C8D-A918D6CEDB6D}"/>
              </a:ext>
            </a:extLst>
          </p:cNvPr>
          <p:cNvSpPr txBox="1"/>
          <p:nvPr/>
        </p:nvSpPr>
        <p:spPr>
          <a:xfrm>
            <a:off x="653142" y="5246914"/>
            <a:ext cx="7834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Establishing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effect requires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0.3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if nominal exp.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SM uncertainties become half of present values.</a:t>
            </a:r>
          </a:p>
        </p:txBody>
      </p:sp>
    </p:spTree>
    <p:extLst>
      <p:ext uri="{BB962C8B-B14F-4D97-AF65-F5344CB8AC3E}">
        <p14:creationId xmlns:p14="http://schemas.microsoft.com/office/powerpoint/2010/main" val="79291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e Placeholder 1">
            <a:extLst>
              <a:ext uri="{FF2B5EF4-FFF2-40B4-BE49-F238E27FC236}">
                <a16:creationId xmlns:a16="http://schemas.microsoft.com/office/drawing/2014/main" id="{8F735751-910B-9345-82F9-905D787BE0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3554" name="Footer Placeholder 2">
            <a:extLst>
              <a:ext uri="{FF2B5EF4-FFF2-40B4-BE49-F238E27FC236}">
                <a16:creationId xmlns:a16="http://schemas.microsoft.com/office/drawing/2014/main" id="{EB190D20-A222-734C-B3CC-5FFFDD36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8FF6AD68-016A-F74A-9AD8-4975C33D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A04F9E-65AF-A847-857D-10DDAA04649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CE8530BE-7E13-2541-BC70-5CB37FF1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60350"/>
            <a:ext cx="8280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Counting experiment with known background</a:t>
            </a:r>
          </a:p>
        </p:txBody>
      </p:sp>
      <p:sp>
        <p:nvSpPr>
          <p:cNvPr id="23557" name="TextBox 1">
            <a:extLst>
              <a:ext uri="{FF2B5EF4-FFF2-40B4-BE49-F238E27FC236}">
                <a16:creationId xmlns:a16="http://schemas.microsoft.com/office/drawing/2014/main" id="{CCACEB91-7581-6F43-9294-D12CE56AC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908050"/>
            <a:ext cx="65262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 a number of events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where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expected number of events from signal,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expected number of background events.</a:t>
            </a:r>
          </a:p>
        </p:txBody>
      </p:sp>
      <p:sp>
        <p:nvSpPr>
          <p:cNvPr id="23558" name="TextBox 4">
            <a:extLst>
              <a:ext uri="{FF2B5EF4-FFF2-40B4-BE49-F238E27FC236}">
                <a16:creationId xmlns:a16="http://schemas.microsoft.com/office/drawing/2014/main" id="{D97BB6D2-C2D9-8D43-A817-D94C9BD2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4259263"/>
            <a:ext cx="5465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convert to equivalent significance:</a:t>
            </a:r>
          </a:p>
        </p:txBody>
      </p:sp>
      <p:pic>
        <p:nvPicPr>
          <p:cNvPr id="23559" name="Picture 5">
            <a:extLst>
              <a:ext uri="{FF2B5EF4-FFF2-40B4-BE49-F238E27FC236}">
                <a16:creationId xmlns:a16="http://schemas.microsoft.com/office/drawing/2014/main" id="{88D04AF4-CF47-5B4E-BA85-0499B6E3F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254500"/>
            <a:ext cx="2057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6">
            <a:extLst>
              <a:ext uri="{FF2B5EF4-FFF2-40B4-BE49-F238E27FC236}">
                <a16:creationId xmlns:a16="http://schemas.microsoft.com/office/drawing/2014/main" id="{272E9470-4260-7C47-9632-9E4D06845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565400"/>
            <a:ext cx="8405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test for discovery of signal compute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hypothesis,</a:t>
            </a:r>
          </a:p>
        </p:txBody>
      </p:sp>
      <p:sp>
        <p:nvSpPr>
          <p:cNvPr id="23561" name="TextBox 7">
            <a:extLst>
              <a:ext uri="{FF2B5EF4-FFF2-40B4-BE49-F238E27FC236}">
                <a16:creationId xmlns:a16="http://schemas.microsoft.com/office/drawing/2014/main" id="{DF2C5060-2061-D74C-A455-363A4FF59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4614863"/>
            <a:ext cx="8032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standard Gaussian cumulative distribution, e.g.,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&gt; 5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5 sigma effect) means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&lt; 2.9 ×10</a:t>
            </a:r>
            <a:r>
              <a:rPr lang="en-US" alt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562" name="TextBox 8">
            <a:extLst>
              <a:ext uri="{FF2B5EF4-FFF2-40B4-BE49-F238E27FC236}">
                <a16:creationId xmlns:a16="http://schemas.microsoft.com/office/drawing/2014/main" id="{1EC6C209-ECD2-0740-91AE-8DCD55787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589588"/>
            <a:ext cx="7686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characterize sensitivity to discovery, give expected (mean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median)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a given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3563" name="Picture 10">
            <a:extLst>
              <a:ext uri="{FF2B5EF4-FFF2-40B4-BE49-F238E27FC236}">
                <a16:creationId xmlns:a16="http://schemas.microsoft.com/office/drawing/2014/main" id="{B043B89E-734E-534D-B3F1-C17866C24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3213100"/>
            <a:ext cx="6731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662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100006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Discussion on muon </a:t>
            </a:r>
            <a:r>
              <a:rPr lang="en-GB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−2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60766-BEDA-F544-89A2-A28342BA0FAE}"/>
              </a:ext>
            </a:extLst>
          </p:cNvPr>
          <p:cNvSpPr txBox="1"/>
          <p:nvPr/>
        </p:nvSpPr>
        <p:spPr>
          <a:xfrm>
            <a:off x="370114" y="772882"/>
            <a:ext cx="862148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uncertainties on estimates of uncertainties can have large effect on hypothesis test, esp. for high significance.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establish e.g. 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effect it is crucial to have both: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small uncertainties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accurate estimates of those uncertainties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20% level)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ultimately because the tails of the Gaussian fall off so quickly.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Variance Model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Student’s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likelihood with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1/2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 of freedom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longer tails than Gaussian.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discussion with Bogdan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Malaescu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Muon g-2 Theory Initiative on the HVP uncertainty, see, e.g.,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Malaescu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al., https://indico.him.uni-mainz.de/event/11/contributions/80/attachments/50/51/amuWorkshop_Correlations_Malaescu.pdf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Davier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en-GB" sz="2400" dirty="0"/>
              <a:t>Eur. Phys. J. C 80 (2020) 241 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arXiv:1908.00921</a:t>
            </a:r>
          </a:p>
        </p:txBody>
      </p:sp>
    </p:spTree>
    <p:extLst>
      <p:ext uri="{BB962C8B-B14F-4D97-AF65-F5344CB8AC3E}">
        <p14:creationId xmlns:p14="http://schemas.microsoft.com/office/powerpoint/2010/main" val="11096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33627" y="176208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Discussion on Gamma Variance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60766-BEDA-F544-89A2-A28342BA0FAE}"/>
              </a:ext>
            </a:extLst>
          </p:cNvPr>
          <p:cNvSpPr txBox="1"/>
          <p:nvPr/>
        </p:nvSpPr>
        <p:spPr>
          <a:xfrm>
            <a:off x="435429" y="783770"/>
            <a:ext cx="83820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features of Gamma Variance Model (see EPJC </a:t>
            </a:r>
            <a:r>
              <a:rPr lang="is-I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(2019) 79:133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extra slides)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averages/fits become less sensitive to outliers; 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confidence intervals linked to goodness of fit;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straightforward to include multiple correlated error sources.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is part of the reason for requiring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discovery not to account for uncertainties in assigned errors?  Is there a trade-off  between “errors on errors” and the requirement for discovery?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to have most realistic model.  If the estimated errors are indeed uncertain, this should be reflected in the model.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 line – it is very difficult to establish convincing evidence for a new physics if relevant uncertainties are estimated in an ad hoc way.  We need robust procedures for their assignment.</a:t>
            </a:r>
          </a:p>
        </p:txBody>
      </p:sp>
    </p:spTree>
    <p:extLst>
      <p:ext uri="{BB962C8B-B14F-4D97-AF65-F5344CB8AC3E}">
        <p14:creationId xmlns:p14="http://schemas.microsoft.com/office/powerpoint/2010/main" val="2312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1">
            <a:extLst>
              <a:ext uri="{FF2B5EF4-FFF2-40B4-BE49-F238E27FC236}">
                <a16:creationId xmlns:a16="http://schemas.microsoft.com/office/drawing/2014/main" id="{8A7589C5-3028-5742-AB6C-4C7B1F22C2C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7890" name="Footer Placeholder 2">
            <a:extLst>
              <a:ext uri="{FF2B5EF4-FFF2-40B4-BE49-F238E27FC236}">
                <a16:creationId xmlns:a16="http://schemas.microsoft.com/office/drawing/2014/main" id="{E4B26303-F728-FA4D-9D20-FF1A0FD0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C1E287A3-0499-6844-9D65-0687FF8F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9E302E-D0A3-5A4A-8DB5-8DD617504CE7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F9FAC79-7969-A54B-8F5B-1FA634E95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5888"/>
            <a:ext cx="74945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Finally</a:t>
            </a:r>
          </a:p>
        </p:txBody>
      </p:sp>
      <p:sp>
        <p:nvSpPr>
          <p:cNvPr id="37893" name="TextBox 1">
            <a:extLst>
              <a:ext uri="{FF2B5EF4-FFF2-40B4-BE49-F238E27FC236}">
                <a16:creationId xmlns:a16="http://schemas.microsoft.com/office/drawing/2014/main" id="{AB2271CD-8BBF-EB45-A078-AA4584E9D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6" y="812800"/>
            <a:ext cx="808763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lectures only enough for a brief discussion of: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Parameter estimation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Hypothesis tests (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path to Machine Learning)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Limits (confidence intervals/regions)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Systematics (nuisance parameters)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Bayesian methods, MCMC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 bit beyond... (“errors on errors”)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thought:  once the basic formalism is fixed, most of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focuses on writing down the likelihood, e.g.,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in it enough parameters to adequately describe the data (true for both Bayesian and frequentist approaches) so often best to invest most of your time with it.</a:t>
            </a:r>
          </a:p>
        </p:txBody>
      </p:sp>
    </p:spTree>
    <p:extLst>
      <p:ext uri="{BB962C8B-B14F-4D97-AF65-F5344CB8AC3E}">
        <p14:creationId xmlns:p14="http://schemas.microsoft.com/office/powerpoint/2010/main" val="614639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8527BD-34B3-2341-9290-DBAD7511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581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7431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BEDA93-6542-5F47-81E2-A6F1BDF42503}"/>
              </a:ext>
            </a:extLst>
          </p:cNvPr>
          <p:cNvSpPr txBox="1">
            <a:spLocks noChangeArrowheads="1"/>
          </p:cNvSpPr>
          <p:nvPr/>
        </p:nvSpPr>
        <p:spPr>
          <a:xfrm>
            <a:off x="1970149" y="163783"/>
            <a:ext cx="4697413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EC47D4C-DE97-B34B-A17C-3F2909DC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757692"/>
            <a:ext cx="7476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consider only one model and write Bayes theorem as: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D945A9-D805-3B4F-A427-B59D4858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424442"/>
            <a:ext cx="20193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DD93EBB3-0476-6F44-9C3B-A34286821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440442"/>
            <a:ext cx="6408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normalized to unity so integrate both sides,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8B8CA66-751F-B242-9085-90E99313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69117"/>
            <a:ext cx="47053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551B5A4-EBC7-1B4E-9925-8AA297E38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345442"/>
            <a:ext cx="8447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sample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the posterior via MCMC and estimate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one over the average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(the harmonic mean of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E206520-D890-1948-B2DA-0E78E979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2767467"/>
            <a:ext cx="1652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6EA97FB5-0DEB-3948-9125-1306F09A6A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0" y="3107192"/>
            <a:ext cx="1290638" cy="3460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45FE374-0198-E54A-843C-99EFF4F1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216674"/>
            <a:ext cx="7981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8F197-48F9-BD43-BC98-47708CFC8460}"/>
              </a:ext>
            </a:extLst>
          </p:cNvPr>
          <p:cNvSpPr txBox="1"/>
          <p:nvPr/>
        </p:nvSpPr>
        <p:spPr>
          <a:xfrm>
            <a:off x="468539" y="5867705"/>
            <a:ext cx="770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the “worst Monte Carlo method ever”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radfordneal.wordpress.com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/2008/08/17/the-harmonic-mean-of-the-likelihood-worst-monte-carlo-method-ever/</a:t>
            </a:r>
          </a:p>
        </p:txBody>
      </p:sp>
    </p:spTree>
    <p:extLst>
      <p:ext uri="{BB962C8B-B14F-4D97-AF65-F5344CB8AC3E}">
        <p14:creationId xmlns:p14="http://schemas.microsoft.com/office/powerpoint/2010/main" val="23846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E74F8A-0218-164F-8B9C-0BF9F752125A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303213"/>
            <a:ext cx="8431212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Improvements to 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F379B6D-8728-8E43-9196-D0BC9CB2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008063"/>
            <a:ext cx="7654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harmonic mean estimator is numerically very unstable;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formally infinite variance (!).  A variant (cf. Gelfand and Dey):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75652B7-63C2-3342-A032-9F5E1EFB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2214563"/>
            <a:ext cx="4198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Rearrange Bayes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multiply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sides by arbitrary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82C1696-88D2-BB4E-9BBD-BDDF6762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51075"/>
            <a:ext cx="25622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FD2AA52-12E7-774F-83AF-9DFFC9ED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3617460"/>
            <a:ext cx="233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over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A13389A-4E9A-8245-987D-0A68834B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670550"/>
            <a:ext cx="7905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57F3010-E9DD-FA44-B6F2-6E92AF27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16" y="4529138"/>
            <a:ext cx="85058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convergence if tails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fall off faster than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harmonic mean estimator is special case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B6B74-4DF0-F044-A7B7-2397EA685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146" y="3442325"/>
            <a:ext cx="6019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7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433513" y="215717"/>
            <a:ext cx="6538686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4B694-06BE-4045-9FD7-B436C9575C3E}"/>
              </a:ext>
            </a:extLst>
          </p:cNvPr>
          <p:cNvSpPr txBox="1"/>
          <p:nvPr/>
        </p:nvSpPr>
        <p:spPr>
          <a:xfrm>
            <a:off x="435426" y="1012372"/>
            <a:ext cx="502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International Journal of Modern Physics A Vol. 35, No. 24 (2020) 2050142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0CDB1-8FFE-C046-9191-CF7417F8BB2D}"/>
              </a:ext>
            </a:extLst>
          </p:cNvPr>
          <p:cNvSpPr txBox="1"/>
          <p:nvPr/>
        </p:nvSpPr>
        <p:spPr>
          <a:xfrm>
            <a:off x="446310" y="2231572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compute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DE908-8A08-1F41-9A28-59CE8346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77" y="2063318"/>
            <a:ext cx="1968500" cy="88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1CA8B-2BB8-D046-AB9F-7335589A50DD}"/>
              </a:ext>
            </a:extLst>
          </p:cNvPr>
          <p:cNvSpPr txBox="1"/>
          <p:nvPr/>
        </p:nvSpPr>
        <p:spPr>
          <a:xfrm>
            <a:off x="391887" y="4244178"/>
            <a:ext cx="703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integral over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subvolume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volume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E6137-2D38-884A-952A-274C7CBA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46" y="4876261"/>
            <a:ext cx="2171700" cy="863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DAB5DCB-815D-D64A-8615-0699BD956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99" y="901721"/>
            <a:ext cx="12557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DB072F7-F24C-0F4F-868E-476DEA942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18" y="1071328"/>
            <a:ext cx="9159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9E00D-12B8-4E4B-AF6B-3053AFE36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630" y="1006623"/>
            <a:ext cx="1058272" cy="786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83FB0-EA3F-A146-86F1-7585EC047077}"/>
              </a:ext>
            </a:extLst>
          </p:cNvPr>
          <p:cNvSpPr txBox="1"/>
          <p:nvPr/>
        </p:nvSpPr>
        <p:spPr>
          <a:xfrm>
            <a:off x="5781256" y="2261307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support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4B3E12-CB5D-494D-A020-F8904832F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099" y="4931119"/>
            <a:ext cx="1054100" cy="7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653BA7-C048-1B4C-904F-A4BBD0D2D1B4}"/>
              </a:ext>
            </a:extLst>
          </p:cNvPr>
          <p:cNvSpPr txBox="1"/>
          <p:nvPr/>
        </p:nvSpPr>
        <p:spPr>
          <a:xfrm>
            <a:off x="391887" y="3262267"/>
            <a:ext cx="810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unnormalized target density; we can sample from this with MCMC.</a:t>
            </a:r>
          </a:p>
        </p:txBody>
      </p:sp>
    </p:spTree>
    <p:extLst>
      <p:ext uri="{BB962C8B-B14F-4D97-AF65-F5344CB8AC3E}">
        <p14:creationId xmlns:p14="http://schemas.microsoft.com/office/powerpoint/2010/main" val="29566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152881" y="319494"/>
            <a:ext cx="7098487" cy="6321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E659A6-2C89-A84B-A25F-A25D642A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2" y="3674266"/>
            <a:ext cx="3073400" cy="9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A46EA3-C99F-5940-83B7-04DF441B65E2}"/>
              </a:ext>
            </a:extLst>
          </p:cNvPr>
          <p:cNvSpPr txBox="1"/>
          <p:nvPr/>
        </p:nvSpPr>
        <p:spPr>
          <a:xfrm>
            <a:off x="444457" y="3906984"/>
            <a:ext cx="450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A32745-7E3F-4A45-BE63-0028020E79AB}"/>
              </a:ext>
            </a:extLst>
          </p:cNvPr>
          <p:cNvSpPr txBox="1"/>
          <p:nvPr/>
        </p:nvSpPr>
        <p:spPr>
          <a:xfrm>
            <a:off x="262551" y="4742273"/>
            <a:ext cx="86470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“The task of estimating our integral, therefore reduces to choosing one or several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subspaces ∆ — typically small regions around local modes of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full space</a:t>
            </a: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 which the integration ought to be performed can be large or even inﬁnite,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while this does not aﬀect the outcome of our integral estimate.”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					A. Caldwell et al., IJMP A Vol. 35, No. 24 (2020) 2050142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DAE42-6AD8-8D47-883E-B7151022D897}"/>
              </a:ext>
            </a:extLst>
          </p:cNvPr>
          <p:cNvSpPr txBox="1"/>
          <p:nvPr/>
        </p:nvSpPr>
        <p:spPr>
          <a:xfrm>
            <a:off x="438873" y="2623838"/>
            <a:ext cx="542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MCMC,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fraction of points found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103B53-5C16-D349-9ABA-F972981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424" y="2672430"/>
            <a:ext cx="1181100" cy="78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C7EE5A-F039-D74B-9746-4EEC219604FF}"/>
              </a:ext>
            </a:extLst>
          </p:cNvPr>
          <p:cNvSpPr txBox="1"/>
          <p:nvPr/>
        </p:nvSpPr>
        <p:spPr>
          <a:xfrm>
            <a:off x="417101" y="950094"/>
            <a:ext cx="813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small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can find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harmonic mean: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443E5-E382-9A4B-9996-24B7D432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577522"/>
            <a:ext cx="7632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B401903-FB25-4B48-A7B4-009BCE4E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01" y="5520534"/>
            <a:ext cx="1216542" cy="1169551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615043" y="318154"/>
            <a:ext cx="7761514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72EC3-CA94-414F-9DA8-96D97D7F8D85}"/>
              </a:ext>
            </a:extLst>
          </p:cNvPr>
          <p:cNvSpPr txBox="1"/>
          <p:nvPr/>
        </p:nvSpPr>
        <p:spPr>
          <a:xfrm>
            <a:off x="522516" y="856342"/>
            <a:ext cx="7667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AHMI with multimodal multidimensional Cauchy pdf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44551B-A30B-5E4D-9C9D-121E7762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6" y="1456748"/>
            <a:ext cx="4044047" cy="3956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89909-DAE5-6944-93E8-6A26C345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3" y="1656287"/>
            <a:ext cx="5226960" cy="23553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A49A5C-25D9-7943-9E6B-48144AFEAEC6}"/>
              </a:ext>
            </a:extLst>
          </p:cNvPr>
          <p:cNvSpPr txBox="1"/>
          <p:nvPr/>
        </p:nvSpPr>
        <p:spPr>
          <a:xfrm>
            <a:off x="4343400" y="32041"/>
            <a:ext cx="603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IJMP A Vol. 35, No. 24 (2020) 2050142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73055-6745-9D45-91A7-B2C59681D8B8}"/>
              </a:ext>
            </a:extLst>
          </p:cNvPr>
          <p:cNvSpPr txBox="1"/>
          <p:nvPr/>
        </p:nvSpPr>
        <p:spPr>
          <a:xfrm>
            <a:off x="4495800" y="4208720"/>
            <a:ext cx="4566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Challenging pdf because of long tails.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 results for up to 7 dimensions for MCMC sample size of 10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C1D41-C0ED-4046-84C5-A3168FCCFA8C}"/>
              </a:ext>
            </a:extLst>
          </p:cNvPr>
          <p:cNvSpPr txBox="1"/>
          <p:nvPr/>
        </p:nvSpPr>
        <p:spPr>
          <a:xfrm>
            <a:off x="1801582" y="5538676"/>
            <a:ext cx="4665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Software:  Bayesian Analysis Toolkit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E058FB-F695-494C-9E0D-9EA087EFCDF7}"/>
              </a:ext>
            </a:extLst>
          </p:cNvPr>
          <p:cNvSpPr txBox="1"/>
          <p:nvPr/>
        </p:nvSpPr>
        <p:spPr>
          <a:xfrm>
            <a:off x="2205185" y="5966743"/>
            <a:ext cx="385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/bat/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BAT.jl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Importance sampling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7CD371D-D002-5749-A635-785BEF0D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001713"/>
            <a:ext cx="7645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which we can evaluate at arbitrary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with MC.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67DD18E-E4B1-A547-82E7-76C70AA1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009775"/>
            <a:ext cx="492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can be written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FFF70AB-422A-7241-86DC-93881B43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628900"/>
            <a:ext cx="5953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027E071-2A76-CD48-8B5F-156E0DF50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4496777"/>
            <a:ext cx="7988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convergence when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approximates shape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62ABA81-69B1-7E4C-B749-9BED7305A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4" y="5167268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e.g. multivariate Gaussian with mean and covariance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from posterior.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9878-3C71-4749-B1F7-555CF186514B}"/>
              </a:ext>
            </a:extLst>
          </p:cNvPr>
          <p:cNvSpPr txBox="1"/>
          <p:nvPr/>
        </p:nvSpPr>
        <p:spPr>
          <a:xfrm>
            <a:off x="503238" y="3861777"/>
            <a:ext cx="684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average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6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Date Placeholder 1">
            <a:extLst>
              <a:ext uri="{FF2B5EF4-FFF2-40B4-BE49-F238E27FC236}">
                <a16:creationId xmlns:a16="http://schemas.microsoft.com/office/drawing/2014/main" id="{327EF2F6-9BCE-2B43-A067-1A0AD5707FE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4578" name="Footer Placeholder 2">
            <a:extLst>
              <a:ext uri="{FF2B5EF4-FFF2-40B4-BE49-F238E27FC236}">
                <a16:creationId xmlns:a16="http://schemas.microsoft.com/office/drawing/2014/main" id="{6F915EA5-B06C-FC41-823F-5BDD8994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A91F510A-22E4-3440-B90A-A490F541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91EA6E-3016-0C4A-B2D8-D8D090A6B801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70E3D3F1-AD9A-054E-BF73-C988107E1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6035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B342238D-4E9A-2440-AA29-906904D1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382588"/>
            <a:ext cx="71643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expected discovery significance</a:t>
            </a:r>
          </a:p>
        </p:txBody>
      </p:sp>
      <p:sp>
        <p:nvSpPr>
          <p:cNvPr id="24582" name="Text Box 3">
            <a:extLst>
              <a:ext uri="{FF2B5EF4-FFF2-40B4-BE49-F238E27FC236}">
                <a16:creationId xmlns:a16="http://schemas.microsoft.com/office/drawing/2014/main" id="{E0DA55FB-1D99-7F41-AFE8-374FE79B7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022350"/>
            <a:ext cx="822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→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√(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observed value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Prob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),:</a:t>
            </a:r>
          </a:p>
        </p:txBody>
      </p:sp>
      <p:pic>
        <p:nvPicPr>
          <p:cNvPr id="24583" name="Picture 3">
            <a:extLst>
              <a:ext uri="{FF2B5EF4-FFF2-40B4-BE49-F238E27FC236}">
                <a16:creationId xmlns:a16="http://schemas.microsoft.com/office/drawing/2014/main" id="{D3A078C3-4BCF-D94F-BE50-B7914783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2416175"/>
            <a:ext cx="29876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8">
            <a:extLst>
              <a:ext uri="{FF2B5EF4-FFF2-40B4-BE49-F238E27FC236}">
                <a16:creationId xmlns:a16="http://schemas.microsoft.com/office/drawing/2014/main" id="{B5E44277-7BA3-E145-960E-CAAC27D8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384550"/>
            <a:ext cx="5402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for rejecting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therefore</a:t>
            </a:r>
          </a:p>
        </p:txBody>
      </p:sp>
      <p:pic>
        <p:nvPicPr>
          <p:cNvPr id="24585" name="Picture 4">
            <a:extLst>
              <a:ext uri="{FF2B5EF4-FFF2-40B4-BE49-F238E27FC236}">
                <a16:creationId xmlns:a16="http://schemas.microsoft.com/office/drawing/2014/main" id="{EFEC07DB-971C-F946-A317-1FC41FFD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992563"/>
            <a:ext cx="37766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10">
            <a:extLst>
              <a:ext uri="{FF2B5EF4-FFF2-40B4-BE49-F238E27FC236}">
                <a16:creationId xmlns:a16="http://schemas.microsoft.com/office/drawing/2014/main" id="{C66E3B24-A74F-334A-90A2-847695238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4824413"/>
            <a:ext cx="714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(median) significance assuming signal rate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24587" name="Picture 5">
            <a:extLst>
              <a:ext uri="{FF2B5EF4-FFF2-40B4-BE49-F238E27FC236}">
                <a16:creationId xmlns:a16="http://schemas.microsoft.com/office/drawing/2014/main" id="{D0EC7013-2656-CF4C-8283-B717BCED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5445125"/>
            <a:ext cx="30607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1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E2F54-9FF4-A842-92FB-5F2F397CB13D}"/>
              </a:ext>
            </a:extLst>
          </p:cNvPr>
          <p:cNvSpPr txBox="1"/>
          <p:nvPr/>
        </p:nvSpPr>
        <p:spPr>
          <a:xfrm>
            <a:off x="674915" y="1051485"/>
            <a:ext cx="701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2400" dirty="0"/>
              <a:t>Bayesian Analysis, No. 4, pp. 833-860 (2006)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3635C-4009-F240-B8AF-5DA6C5277A0B}"/>
              </a:ext>
            </a:extLst>
          </p:cNvPr>
          <p:cNvSpPr txBox="1"/>
          <p:nvPr/>
        </p:nvSpPr>
        <p:spPr>
          <a:xfrm>
            <a:off x="478970" y="1802980"/>
            <a:ext cx="2875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compute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6ACAD-2BB4-1B4E-BE18-6FE8F1D09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20" y="1687284"/>
            <a:ext cx="2806700" cy="73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238B77-BDA5-964B-BD20-5C19A2A1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1895020"/>
            <a:ext cx="11684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7803D-2C36-BB48-87C5-3AA45214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608" y="2536333"/>
            <a:ext cx="1663700" cy="35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718E3E-1388-9946-8EF9-BBA7CF551F77}"/>
              </a:ext>
            </a:extLst>
          </p:cNvPr>
          <p:cNvSpPr txBox="1"/>
          <p:nvPr/>
        </p:nvSpPr>
        <p:spPr>
          <a:xfrm>
            <a:off x="446569" y="3136351"/>
            <a:ext cx="843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add up portions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(equivalently,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space in any order.  Use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A1C776-0141-A348-9EEF-C9722627D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01" y="3830238"/>
            <a:ext cx="27686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62841C-7AC9-D94F-8D5B-C01053CEF420}"/>
              </a:ext>
            </a:extLst>
          </p:cNvPr>
          <p:cNvSpPr txBox="1"/>
          <p:nvPr/>
        </p:nvSpPr>
        <p:spPr>
          <a:xfrm>
            <a:off x="457455" y="4808392"/>
            <a:ext cx="329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inverse function 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0CAED7-3164-8742-B432-8444D414D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083" y="4891065"/>
            <a:ext cx="1549400" cy="419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DB2F6-8413-A240-98A7-6E53A7C5151A}"/>
              </a:ext>
            </a:extLst>
          </p:cNvPr>
          <p:cNvSpPr txBox="1"/>
          <p:nvPr/>
        </p:nvSpPr>
        <p:spPr>
          <a:xfrm>
            <a:off x="5424990" y="4809350"/>
            <a:ext cx="3570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the desired result 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A7906F-78FB-C648-87B9-65897786F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096" y="5442208"/>
            <a:ext cx="2146300" cy="825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711201-7C09-4F4E-9D1B-FDDD7BB9EB85}"/>
              </a:ext>
            </a:extLst>
          </p:cNvPr>
          <p:cNvSpPr txBox="1"/>
          <p:nvPr/>
        </p:nvSpPr>
        <p:spPr>
          <a:xfrm>
            <a:off x="4583467" y="5526319"/>
            <a:ext cx="3393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Elements of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are sorted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decreasing likelihood.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EEA1D7-3DFB-0541-AC42-4029D5860AA6}"/>
              </a:ext>
            </a:extLst>
          </p:cNvPr>
          <p:cNvSpPr txBox="1"/>
          <p:nvPr/>
        </p:nvSpPr>
        <p:spPr>
          <a:xfrm>
            <a:off x="4800954" y="3824331"/>
            <a:ext cx="3117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near 1 means low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all of</a:t>
            </a:r>
          </a:p>
          <a:p>
            <a:pPr algn="l"/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included.</a:t>
            </a:r>
          </a:p>
        </p:txBody>
      </p:sp>
    </p:spTree>
    <p:extLst>
      <p:ext uri="{BB962C8B-B14F-4D97-AF65-F5344CB8AC3E}">
        <p14:creationId xmlns:p14="http://schemas.microsoft.com/office/powerpoint/2010/main" val="285649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  <a:r>
              <a:rPr lang="el-GR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(2)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A812E-58BB-3A4C-A79C-774698C5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95" y="979006"/>
            <a:ext cx="5334000" cy="284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EE5F57-1D8D-6F43-AC57-2FF9D36D890F}"/>
              </a:ext>
            </a:extLst>
          </p:cNvPr>
          <p:cNvSpPr txBox="1"/>
          <p:nvPr/>
        </p:nvSpPr>
        <p:spPr>
          <a:xfrm>
            <a:off x="4505180" y="23586"/>
            <a:ext cx="4743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1600" dirty="0"/>
              <a:t>Bayesian Analysis, No. 4, pp. 833-860 (2006)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C7AB0-C141-B54D-9026-F4321BA773C7}"/>
              </a:ext>
            </a:extLst>
          </p:cNvPr>
          <p:cNvSpPr txBox="1"/>
          <p:nvPr/>
        </p:nvSpPr>
        <p:spPr>
          <a:xfrm>
            <a:off x="6236421" y="1784763"/>
            <a:ext cx="24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evidence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area under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curve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A9CE7-328D-8343-AE88-81F6D5B59F5D}"/>
              </a:ext>
            </a:extLst>
          </p:cNvPr>
          <p:cNvSpPr txBox="1"/>
          <p:nvPr/>
        </p:nvSpPr>
        <p:spPr>
          <a:xfrm>
            <a:off x="456395" y="3973066"/>
            <a:ext cx="8342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challenge is to sample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prior subject to constraint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&gt;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Software: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A6C15-5FB9-5847-9CE7-221F80328763}"/>
              </a:ext>
            </a:extLst>
          </p:cNvPr>
          <p:cNvSpPr txBox="1"/>
          <p:nvPr/>
        </p:nvSpPr>
        <p:spPr>
          <a:xfrm>
            <a:off x="1012477" y="4962657"/>
            <a:ext cx="7260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Farhan </a:t>
            </a:r>
            <a:r>
              <a:rPr lang="en-GB" sz="1600" dirty="0" err="1"/>
              <a:t>Feroz</a:t>
            </a:r>
            <a:r>
              <a:rPr lang="en-GB" sz="1600" dirty="0"/>
              <a:t>, Mike Hobson, Mon. Not. Roy. Astron. Soc., 384, 2, 449-463 (2008); arXiv:0704.3704,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M. Bridges, Mon. Not. Roy. Astron. Soc. 398: 1601-1614,2009; arXiv:0809.3437 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E. Cameron, A.N. Pettitt, arXiv:1306.2144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A13C676-3468-4547-A03B-1568D63D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21648"/>
            <a:ext cx="7223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likelihood for gamma variance model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CD1F8BE-B452-9D4D-996D-95E9F5820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47" y="2988222"/>
            <a:ext cx="8336203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like data: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primary measurements)</a:t>
            </a:r>
            <a:endParaRPr 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nuisance par.)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variances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        				  of estimates of NP)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Adjustable parameters:   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(parameters of interest)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(nuisance parameters)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(sys. errors = std. dev. of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		  of NP estimates)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parameters:    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(rel. err. in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D7E84B2-C0F8-D64E-8C5F-F84241F0C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661243"/>
            <a:ext cx="72294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1D7866-7F40-C740-A3F1-CAB7FDC297BE}"/>
              </a:ext>
            </a:extLst>
          </p:cNvPr>
          <p:cNvSpPr txBox="1"/>
          <p:nvPr/>
        </p:nvSpPr>
        <p:spPr>
          <a:xfrm>
            <a:off x="7393023" y="1945177"/>
            <a:ext cx="1231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1/4r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1FFCF-1E1C-5F4C-BCF9-1E1FF1ECFE60}"/>
              </a:ext>
            </a:extLst>
          </p:cNvPr>
          <p:cNvSpPr txBox="1"/>
          <p:nvPr/>
        </p:nvSpPr>
        <p:spPr>
          <a:xfrm>
            <a:off x="5606136" y="2147853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603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  <a:endParaRPr lang="en-US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F271968-44C1-7C42-B3A7-7CA84FB6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386013"/>
            <a:ext cx="4445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F8373834-4513-314C-9580-A8C4B525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A09F715C-80A7-684D-82CE-499D52A6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17575"/>
            <a:ext cx="81770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average 5 values,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 9, 10, 11, 12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with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stat. and sys. errors of 1.0, and suppose negligible error on error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take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0.01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8EDB5-4B00-1443-AF8C-D8B913C6DE28}"/>
              </a:ext>
            </a:extLst>
          </p:cNvPr>
          <p:cNvSpPr txBox="1"/>
          <p:nvPr/>
        </p:nvSpPr>
        <p:spPr>
          <a:xfrm>
            <a:off x="7159288" y="4251099"/>
            <a:ext cx="19014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inner error bars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outer error bars 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48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E40667-DB2C-1E46-B80C-5131F809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0E3AD5C-6196-F347-8321-2AFAE76B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79488"/>
            <a:ext cx="7444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measurement at 10 had come out at 20: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C90B8E4-657F-CC40-A179-73439CA8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63700"/>
            <a:ext cx="43561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A0FFB39-0B9A-9243-A4EE-3FAE761C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9113"/>
            <a:ext cx="8410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pulled up to 12.0, size of confidence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(would be exactly unchanged 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3A9FB48-08BF-8A4D-AAB4-407E5BB9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3289300"/>
            <a:ext cx="1273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“outlier”</a:t>
            </a:r>
          </a:p>
        </p:txBody>
      </p:sp>
      <p:cxnSp>
        <p:nvCxnSpPr>
          <p:cNvPr id="11" name="Straight Arrow Connector 7">
            <a:extLst>
              <a:ext uri="{FF2B5EF4-FFF2-40B4-BE49-F238E27FC236}">
                <a16:creationId xmlns:a16="http://schemas.microsoft.com/office/drawing/2014/main" id="{F65971CD-6529-8646-B7AF-21EF86E1B38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773613" y="2784475"/>
            <a:ext cx="2249487" cy="73501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721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C46FD5-AE07-7F41-8DD7-AA53CE5B8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0E3900B-F340-A149-9C6F-028F80FC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600200"/>
            <a:ext cx="4368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3DC7D40-E93D-AA4D-8519-029B9E1E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979488"/>
            <a:ext cx="5405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assign to each measurement </a:t>
            </a:r>
            <a:r>
              <a:rPr 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0.2,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B3C481D-122D-5643-80C7-B292C30E1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5553075"/>
            <a:ext cx="734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still at 10.00, size of interval moves 0.63 → 0.65</a:t>
            </a:r>
          </a:p>
        </p:txBody>
      </p:sp>
    </p:spTree>
    <p:extLst>
      <p:ext uri="{BB962C8B-B14F-4D97-AF65-F5344CB8AC3E}">
        <p14:creationId xmlns:p14="http://schemas.microsoft.com/office/powerpoint/2010/main" val="277734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BD9DD85-4110-024B-BF27-DC823E9F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9889625-5FE9-2D47-A53F-6AA62F4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587500"/>
            <a:ext cx="4343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F66DBB-E514-CB4B-AF2B-08E2FB62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979488"/>
            <a:ext cx="7534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now with the outlier (middle measurement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→ 20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401F18C-5F72-8241-9ADE-1ED7CFFD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324475"/>
            <a:ext cx="7585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→10.75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(outlier pulls much less).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Half-size of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0.78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(inflated because of bad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g.o.f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9329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8527BD-34B3-2341-9290-DBAD7511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581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 approach to errors on errors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398878E-A4F9-1E48-B753-6603D149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039813"/>
            <a:ext cx="84255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Naively one might think that the error on the error in the previous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could be taken into account conservatively by inflating 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systematic errors, i.e.,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4A6C529-0DD5-8642-9AB5-5CE292BFC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552700"/>
            <a:ext cx="28416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CD661283-4CD2-B64B-A764-40AFE5FB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182938"/>
            <a:ext cx="1952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this gives 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E09DE92-81B1-BB4E-9AD4-4737DFBE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049713"/>
            <a:ext cx="29416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BAAF5C3-9A2E-194B-B04A-EF2DD0797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814888"/>
            <a:ext cx="27193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5E0C49CF-E263-9641-9184-DB73FE3B0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4021819"/>
            <a:ext cx="4374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outlier (middle meas. 10)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4264CFE-5586-9040-BD62-1E6FBAD0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786994"/>
            <a:ext cx="3919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 (middle meas. 20)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E925CAC-40CE-984A-AFE0-98741059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5400675"/>
            <a:ext cx="82305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sensitivity to the outlier is not reduced and the size of the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is still independent of goodness of fit.</a:t>
            </a:r>
          </a:p>
        </p:txBody>
      </p:sp>
    </p:spTree>
    <p:extLst>
      <p:ext uri="{BB962C8B-B14F-4D97-AF65-F5344CB8AC3E}">
        <p14:creationId xmlns:p14="http://schemas.microsoft.com/office/powerpoint/2010/main" val="172381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69B7BF-E066-4A40-81A1-D31DDC3D4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CB05BB0-00E7-964B-A0E6-3A4DBF1F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49325"/>
            <a:ext cx="876323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phrase “correlated uncertainties” usually means that a single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affects the distribution (e.g.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mean) of more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one measurement.  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consider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parameters of interest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parameters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5782403-5C62-F14B-98BB-0D1AAB5D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116263"/>
            <a:ext cx="482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00FD6F1F-6FF4-094C-8ADD-747111FB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184650"/>
            <a:ext cx="81598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defined here as contributing to a bias and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(known) factors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how much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affects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suppose one has independent control measurements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110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0867785-6D38-9C40-B300-4102AE766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 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99FD48-C1AD-F543-BE1D-C103B7119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1177925"/>
            <a:ext cx="471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total bias of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defined as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8CF7EC2-E59F-3540-AC88-1EDB13368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000125"/>
            <a:ext cx="2044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AB27E548-91C5-E94A-B983-B7A2306BF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2297113"/>
            <a:ext cx="3759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can be estimated with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10AF63B-63AD-DC40-AF48-F5D176143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105025"/>
            <a:ext cx="1892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5178EE9-D848-E24B-B036-CFFCE6856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3321050"/>
            <a:ext cx="643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estimators are correlated having covariance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4AA4739-60EA-D843-B7C6-8C742F447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890963"/>
            <a:ext cx="4635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FBA62D05-3938-9C45-B497-D0566FB56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4932363"/>
            <a:ext cx="85147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sense the present method treats “correlated uncertainties”,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the control measurements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independent, but nuisance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affect multiple measurements, and thus bias estimates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correlated.</a:t>
            </a:r>
          </a:p>
        </p:txBody>
      </p:sp>
    </p:spTree>
    <p:extLst>
      <p:ext uri="{BB962C8B-B14F-4D97-AF65-F5344CB8AC3E}">
        <p14:creationId xmlns:p14="http://schemas.microsoft.com/office/powerpoint/2010/main" val="32584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e Placeholder 1">
            <a:extLst>
              <a:ext uri="{FF2B5EF4-FFF2-40B4-BE49-F238E27FC236}">
                <a16:creationId xmlns:a16="http://schemas.microsoft.com/office/drawing/2014/main" id="{3A4F5F64-27F5-D747-836A-DDE92508E4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5602" name="Footer Placeholder 2">
            <a:extLst>
              <a:ext uri="{FF2B5EF4-FFF2-40B4-BE49-F238E27FC236}">
                <a16:creationId xmlns:a16="http://schemas.microsoft.com/office/drawing/2014/main" id="{7356AB16-C748-BF40-ACB5-2F9A66B3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F8806DDA-6652-6946-A24A-1A3D449A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E1FFF3-0B71-2944-8E23-8A607DB09DF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0D9AB588-3E8E-514A-B3B0-A533B37AC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25450"/>
            <a:ext cx="8112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approximation for significance</a:t>
            </a:r>
          </a:p>
        </p:txBody>
      </p:sp>
      <p:sp>
        <p:nvSpPr>
          <p:cNvPr id="25605" name="Text Box 3">
            <a:extLst>
              <a:ext uri="{FF2B5EF4-FFF2-40B4-BE49-F238E27FC236}">
                <a16:creationId xmlns:a16="http://schemas.microsoft.com/office/drawing/2014/main" id="{3348412B-CB0C-3D4A-9E2F-8D65A1BD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1095375"/>
            <a:ext cx="4689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likelihood for parameter 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25606" name="Picture 15">
            <a:extLst>
              <a:ext uri="{FF2B5EF4-FFF2-40B4-BE49-F238E27FC236}">
                <a16:creationId xmlns:a16="http://schemas.microsoft.com/office/drawing/2014/main" id="{4C01C9AD-C376-D348-9CEC-762A9397F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29718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3">
            <a:extLst>
              <a:ext uri="{FF2B5EF4-FFF2-40B4-BE49-F238E27FC236}">
                <a16:creationId xmlns:a16="http://schemas.microsoft.com/office/drawing/2014/main" id="{047D5BBC-AF55-9849-979F-9A011B8BC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652963"/>
            <a:ext cx="623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likelihood ratio statistic for testing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</p:txBody>
      </p:sp>
      <p:pic>
        <p:nvPicPr>
          <p:cNvPr id="25608" name="Picture 2">
            <a:extLst>
              <a:ext uri="{FF2B5EF4-FFF2-40B4-BE49-F238E27FC236}">
                <a16:creationId xmlns:a16="http://schemas.microsoft.com/office/drawing/2014/main" id="{B5FA1833-D728-054D-B41B-F8629652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5199063"/>
            <a:ext cx="78771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8">
            <a:extLst>
              <a:ext uri="{FF2B5EF4-FFF2-40B4-BE49-F238E27FC236}">
                <a16:creationId xmlns:a16="http://schemas.microsoft.com/office/drawing/2014/main" id="{07FEEF43-5851-7D4D-8791-7AF488715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27400"/>
            <a:ext cx="37719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Box 19">
            <a:extLst>
              <a:ext uri="{FF2B5EF4-FFF2-40B4-BE49-F238E27FC236}">
                <a16:creationId xmlns:a16="http://schemas.microsoft.com/office/drawing/2014/main" id="{35BFA570-567A-E240-A30C-767977E70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2708275"/>
            <a:ext cx="615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test for discovery use profile likelihood ratio:</a:t>
            </a:r>
          </a:p>
        </p:txBody>
      </p:sp>
      <p:pic>
        <p:nvPicPr>
          <p:cNvPr id="25611" name="Picture 20">
            <a:extLst>
              <a:ext uri="{FF2B5EF4-FFF2-40B4-BE49-F238E27FC236}">
                <a16:creationId xmlns:a16="http://schemas.microsoft.com/office/drawing/2014/main" id="{52CC3C9D-1E1E-1F40-9D94-BE9727110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84563"/>
            <a:ext cx="226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Box 21">
            <a:extLst>
              <a:ext uri="{FF2B5EF4-FFF2-40B4-BE49-F238E27FC236}">
                <a16:creationId xmlns:a16="http://schemas.microsoft.com/office/drawing/2014/main" id="{EE58A2C9-5327-F346-8EFA-A5E76ACBB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1797050"/>
            <a:ext cx="1754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nuisance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params.</a:t>
            </a:r>
          </a:p>
        </p:txBody>
      </p:sp>
      <p:cxnSp>
        <p:nvCxnSpPr>
          <p:cNvPr id="25613" name="Straight Arrow Connector 22">
            <a:extLst>
              <a:ext uri="{FF2B5EF4-FFF2-40B4-BE49-F238E27FC236}">
                <a16:creationId xmlns:a16="http://schemas.microsoft.com/office/drawing/2014/main" id="{E172B0AE-FAF1-7741-8E37-7C2D2B6D72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24750" y="3068638"/>
            <a:ext cx="142875" cy="360362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66416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>
            <a:extLst>
              <a:ext uri="{FF2B5EF4-FFF2-40B4-BE49-F238E27FC236}">
                <a16:creationId xmlns:a16="http://schemas.microsoft.com/office/drawing/2014/main" id="{330D6B7E-4B64-FD43-9822-A298AD51918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6626" name="Footer Placeholder 2">
            <a:extLst>
              <a:ext uri="{FF2B5EF4-FFF2-40B4-BE49-F238E27FC236}">
                <a16:creationId xmlns:a16="http://schemas.microsoft.com/office/drawing/2014/main" id="{115520DA-5EEF-B94B-8EDC-ABD7AFF46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B74EC1BF-7936-354C-8A70-19B9BCE1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916EF3-8F6D-3D49-A58A-F038D5E3F01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8E619828-F664-3F44-9ED8-234551CA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25450"/>
            <a:ext cx="8112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Poisson significance (continued)</a:t>
            </a:r>
          </a:p>
        </p:txBody>
      </p:sp>
      <p:sp>
        <p:nvSpPr>
          <p:cNvPr id="26629" name="TextBox 15">
            <a:extLst>
              <a:ext uri="{FF2B5EF4-FFF2-40B4-BE49-F238E27FC236}">
                <a16:creationId xmlns:a16="http://schemas.microsoft.com/office/drawing/2014/main" id="{5DDD078E-166D-414C-BC8D-2B81CFC3A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68413"/>
            <a:ext cx="632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sufficiently large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(use Wilks’ theorem), </a:t>
            </a:r>
          </a:p>
        </p:txBody>
      </p:sp>
      <p:sp>
        <p:nvSpPr>
          <p:cNvPr id="26630" name="TextBox 9">
            <a:extLst>
              <a:ext uri="{FF2B5EF4-FFF2-40B4-BE49-F238E27FC236}">
                <a16:creationId xmlns:a16="http://schemas.microsoft.com/office/drawing/2014/main" id="{0CA2F214-1637-5F40-B15D-AFC59BEEC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25800"/>
            <a:ext cx="7689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median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→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(i.e., the Asimov data set):</a:t>
            </a: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8B62BBEC-CA62-7645-8FD6-42B13EE3E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5300663"/>
            <a:ext cx="403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reduces to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&lt;&lt;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632" name="Picture 8">
            <a:extLst>
              <a:ext uri="{FF2B5EF4-FFF2-40B4-BE49-F238E27FC236}">
                <a16:creationId xmlns:a16="http://schemas.microsoft.com/office/drawing/2014/main" id="{62B24EB3-4E15-8A40-ABC2-5E2FB43AD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119563"/>
            <a:ext cx="44831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7B5AD43E-332E-AC40-95AC-4D2F32A36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92300"/>
            <a:ext cx="3454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>
            <a:extLst>
              <a:ext uri="{FF2B5EF4-FFF2-40B4-BE49-F238E27FC236}">
                <a16:creationId xmlns:a16="http://schemas.microsoft.com/office/drawing/2014/main" id="{24850D9E-91D8-8E41-BA38-4DC22F18F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43138"/>
            <a:ext cx="38608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410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e Placeholder 1">
            <a:extLst>
              <a:ext uri="{FF2B5EF4-FFF2-40B4-BE49-F238E27FC236}">
                <a16:creationId xmlns:a16="http://schemas.microsoft.com/office/drawing/2014/main" id="{365F9399-BADF-BA44-890B-10910E76DF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7650" name="Footer Placeholder 2">
            <a:extLst>
              <a:ext uri="{FF2B5EF4-FFF2-40B4-BE49-F238E27FC236}">
                <a16:creationId xmlns:a16="http://schemas.microsoft.com/office/drawing/2014/main" id="{7F0D6224-833D-FE4D-A6FE-4EE955B1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B9EB78B4-E80C-7545-BF56-54E930F1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018003-31B8-BB47-942E-EC2274EA4789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52" name="Picture 8">
            <a:extLst>
              <a:ext uri="{FF2B5EF4-FFF2-40B4-BE49-F238E27FC236}">
                <a16:creationId xmlns:a16="http://schemas.microsoft.com/office/drawing/2014/main" id="{B60104BE-F9E6-5042-AA66-1A06D755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2463"/>
            <a:ext cx="50577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2">
            <a:extLst>
              <a:ext uri="{FF2B5EF4-FFF2-40B4-BE49-F238E27FC236}">
                <a16:creationId xmlns:a16="http://schemas.microsoft.com/office/drawing/2014/main" id="{B833B378-B2BC-6543-BF0F-CB1D03FD0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1463"/>
            <a:ext cx="81121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 significance,</a:t>
            </a:r>
            <a:b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of the hypothesis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</a:p>
        </p:txBody>
      </p:sp>
      <p:sp>
        <p:nvSpPr>
          <p:cNvPr id="27654" name="TextBox 15">
            <a:extLst>
              <a:ext uri="{FF2B5EF4-FFF2-40B4-BE49-F238E27FC236}">
                <a16:creationId xmlns:a16="http://schemas.microsoft.com/office/drawing/2014/main" id="{ABCD211A-5FAA-984F-AFED-0597F76CF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2179638"/>
            <a:ext cx="354806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“Exact” values from MC,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jumps due to discrete data.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Asimov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0,A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approx.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broad range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only good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≪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655" name="TextBox 16">
            <a:extLst>
              <a:ext uri="{FF2B5EF4-FFF2-40B4-BE49-F238E27FC236}">
                <a16:creationId xmlns:a16="http://schemas.microsoft.com/office/drawing/2014/main" id="{295CAED4-2B08-734C-97FC-950B623C7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74788"/>
            <a:ext cx="4314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CCGV, EPJC 71 (2011) 1554, arXiv:1007.1727</a:t>
            </a:r>
          </a:p>
        </p:txBody>
      </p:sp>
    </p:spTree>
    <p:extLst>
      <p:ext uri="{BB962C8B-B14F-4D97-AF65-F5344CB8AC3E}">
        <p14:creationId xmlns:p14="http://schemas.microsoft.com/office/powerpoint/2010/main" val="142525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Date Placeholder 1">
            <a:extLst>
              <a:ext uri="{FF2B5EF4-FFF2-40B4-BE49-F238E27FC236}">
                <a16:creationId xmlns:a16="http://schemas.microsoft.com/office/drawing/2014/main" id="{3FB65E4B-AEE6-1641-897F-D048CCA675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8674" name="Footer Placeholder 2">
            <a:extLst>
              <a:ext uri="{FF2B5EF4-FFF2-40B4-BE49-F238E27FC236}">
                <a16:creationId xmlns:a16="http://schemas.microsoft.com/office/drawing/2014/main" id="{8CC1D525-9355-AF4F-9734-582D4674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EA733B27-A5BD-9143-BA5F-E67DD399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E17C4F-8EDC-644A-870A-291C9B3DE9B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D9DB1010-EBE6-4D47-B664-FE5AE2E38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3225"/>
            <a:ext cx="79200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Extending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case where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uncertain</a:t>
            </a:r>
          </a:p>
        </p:txBody>
      </p:sp>
      <p:pic>
        <p:nvPicPr>
          <p:cNvPr id="28677" name="Picture 1">
            <a:extLst>
              <a:ext uri="{FF2B5EF4-FFF2-40B4-BE49-F238E27FC236}">
                <a16:creationId xmlns:a16="http://schemas.microsoft.com/office/drawing/2014/main" id="{0CA88C78-83C0-2846-AD50-6B256193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918178"/>
            <a:ext cx="2717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2">
            <a:extLst>
              <a:ext uri="{FF2B5EF4-FFF2-40B4-BE49-F238E27FC236}">
                <a16:creationId xmlns:a16="http://schemas.microsoft.com/office/drawing/2014/main" id="{4D822B45-CBB5-1D47-B2EF-874DE4213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85850"/>
            <a:ext cx="792505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intuitive explanation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that it compares the signal,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the standard deviation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assuming no signal,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value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uncertain, characterized by a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reasonable guess is to replace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quadratic sum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</a:t>
            </a:r>
          </a:p>
        </p:txBody>
      </p:sp>
      <p:sp>
        <p:nvSpPr>
          <p:cNvPr id="28679" name="TextBox 3">
            <a:extLst>
              <a:ext uri="{FF2B5EF4-FFF2-40B4-BE49-F238E27FC236}">
                <a16:creationId xmlns:a16="http://schemas.microsoft.com/office/drawing/2014/main" id="{EE1B06F0-5F8B-084D-A59F-7AE305E0F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84763"/>
            <a:ext cx="73656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has been used to optimize some analyses e.g. where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cannot be neglected.</a:t>
            </a:r>
          </a:p>
        </p:txBody>
      </p:sp>
    </p:spTree>
    <p:extLst>
      <p:ext uri="{BB962C8B-B14F-4D97-AF65-F5344CB8AC3E}">
        <p14:creationId xmlns:p14="http://schemas.microsoft.com/office/powerpoint/2010/main" val="3444461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m = \int L(\vec{x} | \vec{\theta}) \pi(\vec{\theta}) \, d \vec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2"/>
  <p:tag name="BOXHEIGHT" val="374"/>
  <p:tag name="BOXFONT" val="10"/>
  <p:tag name="BOXWRAP" val="False"/>
  <p:tag name="WORKAROUNDTRANSPARENCYBUG" val="False"/>
  <p:tag name="ALLOWFONTSUBSTITUTION" val="False"/>
  <p:tag name="BITMAPFORMAT" val="png256"/>
  <p:tag name="ORIGWIDTH" val="203"/>
  <p:tag name="PICTUREFILESIZE" val="205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32947</TotalTime>
  <Words>5288</Words>
  <Application>Microsoft Macintosh PowerPoint</Application>
  <PresentationFormat>On-screen Show (4:3)</PresentationFormat>
  <Paragraphs>600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731</cp:revision>
  <dcterms:created xsi:type="dcterms:W3CDTF">2020-05-18T17:44:39Z</dcterms:created>
  <dcterms:modified xsi:type="dcterms:W3CDTF">2022-12-11T20:39:59Z</dcterms:modified>
</cp:coreProperties>
</file>