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27" r:id="rId2"/>
    <p:sldId id="1457" r:id="rId3"/>
    <p:sldId id="1531" r:id="rId4"/>
    <p:sldId id="1515" r:id="rId5"/>
    <p:sldId id="1508" r:id="rId6"/>
    <p:sldId id="1509" r:id="rId7"/>
    <p:sldId id="1510" r:id="rId8"/>
    <p:sldId id="1511" r:id="rId9"/>
    <p:sldId id="1512" r:id="rId10"/>
    <p:sldId id="1492" r:id="rId11"/>
    <p:sldId id="1493" r:id="rId12"/>
    <p:sldId id="1500" r:id="rId13"/>
    <p:sldId id="1501" r:id="rId14"/>
    <p:sldId id="1502" r:id="rId15"/>
    <p:sldId id="1503" r:id="rId16"/>
    <p:sldId id="1504" r:id="rId17"/>
    <p:sldId id="1505" r:id="rId18"/>
    <p:sldId id="1506" r:id="rId19"/>
    <p:sldId id="1514" r:id="rId20"/>
    <p:sldId id="1491" r:id="rId21"/>
    <p:sldId id="1305" r:id="rId22"/>
    <p:sldId id="1458" r:id="rId23"/>
    <p:sldId id="1459" r:id="rId24"/>
    <p:sldId id="1460" r:id="rId25"/>
    <p:sldId id="1461" r:id="rId26"/>
    <p:sldId id="1462" r:id="rId27"/>
    <p:sldId id="1463" r:id="rId28"/>
    <p:sldId id="1464" r:id="rId29"/>
    <p:sldId id="1465" r:id="rId30"/>
    <p:sldId id="1466" r:id="rId31"/>
    <p:sldId id="1467" r:id="rId32"/>
    <p:sldId id="1468" r:id="rId33"/>
    <p:sldId id="1469" r:id="rId34"/>
    <p:sldId id="1470" r:id="rId35"/>
    <p:sldId id="1471" r:id="rId36"/>
    <p:sldId id="1472" r:id="rId37"/>
    <p:sldId id="1473" r:id="rId38"/>
    <p:sldId id="1474" r:id="rId39"/>
    <p:sldId id="1475" r:id="rId40"/>
    <p:sldId id="1476" r:id="rId41"/>
    <p:sldId id="1477" r:id="rId42"/>
    <p:sldId id="1478" r:id="rId43"/>
    <p:sldId id="1479" r:id="rId44"/>
    <p:sldId id="1480" r:id="rId45"/>
    <p:sldId id="1481" r:id="rId46"/>
    <p:sldId id="1482" r:id="rId47"/>
    <p:sldId id="1483" r:id="rId48"/>
    <p:sldId id="1484" r:id="rId49"/>
    <p:sldId id="1485" r:id="rId50"/>
    <p:sldId id="1532" r:id="rId51"/>
    <p:sldId id="1533" r:id="rId52"/>
    <p:sldId id="1486" r:id="rId53"/>
    <p:sldId id="1516" r:id="rId54"/>
    <p:sldId id="678" r:id="rId55"/>
    <p:sldId id="1529" r:id="rId56"/>
    <p:sldId id="611" r:id="rId57"/>
    <p:sldId id="1530" r:id="rId58"/>
    <p:sldId id="619" r:id="rId59"/>
    <p:sldId id="613" r:id="rId60"/>
    <p:sldId id="677" r:id="rId61"/>
    <p:sldId id="621" r:id="rId62"/>
    <p:sldId id="622" r:id="rId63"/>
    <p:sldId id="627" r:id="rId64"/>
    <p:sldId id="637" r:id="rId65"/>
    <p:sldId id="628" r:id="rId66"/>
    <p:sldId id="639" r:id="rId67"/>
    <p:sldId id="645" r:id="rId68"/>
    <p:sldId id="640" r:id="rId69"/>
    <p:sldId id="646" r:id="rId70"/>
    <p:sldId id="647" r:id="rId71"/>
    <p:sldId id="660" r:id="rId7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INFN 2022, Paestum / Parameter Estimation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INFN 2022, Paestum / Parameter Estimation 2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1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INFN 2022, Paestum / Parameter Estimation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6.png"/><Relationship Id="rId5" Type="http://schemas.openxmlformats.org/officeDocument/2006/relationships/tags" Target="../tags/tag21.xml"/><Relationship Id="rId10" Type="http://schemas.openxmlformats.org/officeDocument/2006/relationships/image" Target="../media/image35.png"/><Relationship Id="rId4" Type="http://schemas.openxmlformats.org/officeDocument/2006/relationships/tags" Target="../tags/tag20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6.xml"/><Relationship Id="rId7" Type="http://schemas.openxmlformats.org/officeDocument/2006/relationships/image" Target="../media/image41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5" Type="http://schemas.openxmlformats.org/officeDocument/2006/relationships/tags" Target="../tags/tag9.xml"/><Relationship Id="rId10" Type="http://schemas.openxmlformats.org/officeDocument/2006/relationships/image" Target="../media/image14.png"/><Relationship Id="rId4" Type="http://schemas.openxmlformats.org/officeDocument/2006/relationships/tags" Target="../tags/tag8.xml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62" y="2207983"/>
            <a:ext cx="5061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INFN School of Statistics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Paestum, 15-20 May 2022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342269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5878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4332514" y="3483425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/event/28039/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D1F5CC5-2CE7-9B68-7F69-578FFE5E0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" y="2383965"/>
            <a:ext cx="33668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 2-2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450591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for unfolding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Regularized unfolding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729343" y="1502230"/>
            <a:ext cx="70673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Maximum Likelihood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Least squares, Bayesian approach, unfolding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3E5A10-76F6-938D-B829-82F8400DC6A1}"/>
              </a:ext>
            </a:extLst>
          </p:cNvPr>
          <p:cNvCxnSpPr/>
          <p:nvPr/>
        </p:nvCxnSpPr>
        <p:spPr>
          <a:xfrm>
            <a:off x="272144" y="2253343"/>
            <a:ext cx="33745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664030" y="3167743"/>
            <a:ext cx="83948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 and exercises from these lectures are here (and on indico):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https://www.pp.rhul.ac.uk/~cowan/stat/paestum/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material here is taken from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421E02-CEEF-753E-4698-34932849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48768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A73C942-D65D-1FE4-4243-2C13370DC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Formulation of the unfolding problem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68B68798-2A73-03A5-7028-8590B9B70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94338"/>
            <a:ext cx="35779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goal:  construct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for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9" name="Straight Arrow Connector 18">
            <a:extLst>
              <a:ext uri="{FF2B5EF4-FFF2-40B4-BE49-F238E27FC236}">
                <a16:creationId xmlns:a16="http://schemas.microsoft.com/office/drawing/2014/main" id="{257EA860-3DE4-3292-BF50-988628F6C34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870575" y="4533900"/>
            <a:ext cx="381000" cy="3048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21">
            <a:extLst>
              <a:ext uri="{FF2B5EF4-FFF2-40B4-BE49-F238E27FC236}">
                <a16:creationId xmlns:a16="http://schemas.microsoft.com/office/drawing/2014/main" id="{C5051493-991A-3628-17F6-27979D94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719638"/>
            <a:ext cx="228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“true” histogram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AD8641D-8188-663E-E5CB-D71532C9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99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random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goal is to determine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parameterization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find e.g. ML estimators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 parameterization available, often construct histogram:  </a:t>
            </a: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69E2610-4F0B-EE69-C260-F807F5215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1913" y="1557338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D69E2610-4F0B-EE69-C260-F807F5215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1557338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8224C477-4B70-302C-597F-CFBFA368C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279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B258E4FF-F797-2C9A-12BA-936FCB236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03663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BDEF8A2-5641-B441-870A-1C8411C7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03663"/>
            <a:ext cx="568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AA7EFA6-E916-4436-5D74-E711CC6D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Migration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11DC56E-BCBE-006D-FB5D-1C225095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44863"/>
            <a:ext cx="2610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discretize:  data are</a:t>
            </a: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BA42D5E3-B743-B5F0-EF56-E1F03DEFE08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15394" y="3644106"/>
            <a:ext cx="457200" cy="15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ECF66D5E-6CAB-ACE6-5030-77714004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4483100"/>
            <a:ext cx="1321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</a:p>
        </p:txBody>
      </p: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2CD33AF0-1F32-CB58-5C48-793CFBC156E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858000" y="4864100"/>
            <a:ext cx="60960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2">
            <a:extLst>
              <a:ext uri="{FF2B5EF4-FFF2-40B4-BE49-F238E27FC236}">
                <a16:creationId xmlns:a16="http://schemas.microsoft.com/office/drawing/2014/main" id="{0D47D545-B5C2-24B4-6A2A-DA6D1C36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0263"/>
            <a:ext cx="82740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measurement errors: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true 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observed value,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migration of entries between bins,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‘smeared out’, peaks broadened.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99E45D6-FD38-894F-E751-0DB94CB2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775325"/>
            <a:ext cx="768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constants;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 to statistical fluctuations.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17FA125-0879-B487-0F6E-BF8A7FB5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420938"/>
            <a:ext cx="459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6A1C47B-0F62-8B70-6A6F-783A1F41E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349625"/>
            <a:ext cx="264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2C3CAEA-E1FC-0E44-35B9-626947E4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604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B0377C-3415-0BFD-6DE2-D23E5CA2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60350"/>
            <a:ext cx="662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Efficiency, background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AB68166-FDA8-E779-571E-AED97629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3284538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</p:txBody>
      </p: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23F70BB4-5DCB-250C-9ACA-7C002C266F7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30538" y="3589338"/>
            <a:ext cx="685800" cy="1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6">
            <a:extLst>
              <a:ext uri="{FF2B5EF4-FFF2-40B4-BE49-F238E27FC236}">
                <a16:creationId xmlns:a16="http://schemas.microsoft.com/office/drawing/2014/main" id="{DAB0A695-96FF-4956-337F-097A0657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7953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an observed event is due to a background process: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52F3F69-6D86-D3A8-2DFD-86690541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836613"/>
            <a:ext cx="4962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an event goes undetected: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9D7356A-92CF-659D-B237-21514E8D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5445125"/>
            <a:ext cx="858959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number of background events in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now, assume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known. 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28C8C49-B147-594D-1C67-708CD81F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41438"/>
            <a:ext cx="7988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81EBF0D-5B00-DD75-0CAF-F487A67C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544763"/>
            <a:ext cx="6616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3CB7801-C2C1-6E43-52D1-F508C6F08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213100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4C6ED4C9-E8A7-2687-0A14-BD9DE092B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24363"/>
            <a:ext cx="297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97B934-BB01-2C7F-E89E-F326C456B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57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The basic ingredients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9EA6D-F680-C752-4CEF-1F9D5A6BE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0800"/>
            <a:ext cx="42291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7FCAD-0B0C-DA38-6C58-DFCBF4957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4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184AA-23FA-88AD-282C-876A0184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0238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“true”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34B5116-9CBA-75A1-6664-990554F1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15000"/>
            <a:ext cx="1589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“observed”</a:t>
            </a:r>
          </a:p>
        </p:txBody>
      </p:sp>
    </p:spTree>
    <p:extLst>
      <p:ext uri="{BB962C8B-B14F-4D97-AF65-F5344CB8AC3E}">
        <p14:creationId xmlns:p14="http://schemas.microsoft.com/office/powerpoint/2010/main" val="41734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71A4A07-7060-2D79-0CC7-35FA985E2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620713"/>
            <a:ext cx="4368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CC8F242-DFE0-942B-1C0D-DED7DB11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 of ingredients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9EF6FB9-8DBD-1FAC-F8CF-39E0F32D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589588"/>
            <a:ext cx="3352800" cy="863600"/>
          </a:xfrm>
          <a:prstGeom prst="rect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F2193E1-39F4-4A7C-F742-E23E9019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01688"/>
            <a:ext cx="22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‘true’ histogram: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909A8E-C304-1D49-D571-85CC27F3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1808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probabilities: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60A678E-E84F-B8F6-8587-B713F3E73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585913"/>
            <a:ext cx="3543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9594E130-AFE3-A33E-E93C-6AAA9B2B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205038"/>
            <a:ext cx="5564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for observed histogram: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023DF7-CB83-DE46-9521-AA13AC82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924175"/>
            <a:ext cx="2743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histogram: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C77F19ED-1F86-A176-4D2F-C91EA79BD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C15CF0DC-B37D-861F-6774-14F9DF1AF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73463"/>
            <a:ext cx="227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matrix: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106EE98A-C4A8-137A-4BC8-A7CCB1FD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94100"/>
            <a:ext cx="5143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0235FDC0-1288-F394-39DA-CD3FFF5C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4287838"/>
            <a:ext cx="168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efficiencies: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C42007E9-A0B6-32B9-2C10-0168DAF43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4076700"/>
            <a:ext cx="1765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45FBDE95-631A-3852-3195-6A730537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83163"/>
            <a:ext cx="2951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background:</a:t>
            </a: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D62848ED-0824-265F-8095-9B06143AB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941888"/>
            <a:ext cx="222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EA13D03B-C139-B0C2-07E2-C918A2207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214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D39BEDFE-1FF0-8DD9-E707-708FED94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732463"/>
            <a:ext cx="2805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related by:</a:t>
            </a:r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35329BB9-82D5-411F-8225-19EC25695A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800725"/>
            <a:ext cx="2628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364443B-62AC-81C7-7BE8-00F53C54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41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(ML) estimator from inverting the response matrix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F3C9CB1-AA83-EC6A-7905-9FD46BE1D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628775"/>
            <a:ext cx="1253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5BB8BAD-59B5-2D37-1678-59F189A4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628775"/>
            <a:ext cx="2196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inverted: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F886512-83D0-3DE5-1B64-CEAAFC6E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628775"/>
            <a:ext cx="2552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57B84EB-D1B1-F4E6-AC27-A03FB3C1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6510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4DBD8E68-257E-A2C1-11B1-2C02C4C5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713038"/>
            <a:ext cx="511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data are independent Poisson: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DF7F921-E4C8-B2EE-29DD-FAB06830A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476500"/>
            <a:ext cx="284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844514A0-3225-EB05-7141-C4D60D1E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51263"/>
            <a:ext cx="306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log-likelihood is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EA1F28F4-3666-9EEA-490B-3963120B9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463925"/>
            <a:ext cx="3911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3B45D671-C1F7-E71A-EE28-9F421CDC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4729163"/>
            <a:ext cx="2213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estimator is 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B43FA4DD-5E2D-D5F7-58F1-1E42464F2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759325"/>
            <a:ext cx="1092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3">
            <a:extLst>
              <a:ext uri="{FF2B5EF4-FFF2-40B4-BE49-F238E27FC236}">
                <a16:creationId xmlns:a16="http://schemas.microsoft.com/office/drawing/2014/main" id="{5AE5AD6E-5063-591E-7044-ACFE0D0FB4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9138" y="5767388"/>
            <a:ext cx="7112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3B69D29-6931-6AD3-63AA-95DE383F5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5407025"/>
            <a:ext cx="2552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DFAEB9-D988-4DF4-2668-7E1C4EB7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570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Example with ML solution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489FEE5-3DA7-9EDD-C73E-485DFA7F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09625"/>
            <a:ext cx="6045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9859947E-C06B-B040-4C6C-62D14CD0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43400"/>
            <a:ext cx="1739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Catastrophic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failure???</a:t>
            </a:r>
          </a:p>
        </p:txBody>
      </p:sp>
    </p:spTree>
    <p:extLst>
      <p:ext uri="{BB962C8B-B14F-4D97-AF65-F5344CB8AC3E}">
        <p14:creationId xmlns:p14="http://schemas.microsoft.com/office/powerpoint/2010/main" val="8608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2ACE7A6-883B-4003-7E07-45CAADEB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What went wrong?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4C669C5-B745-9FD2-2E5E-65C7A0F77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62000"/>
            <a:ext cx="23939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79A2451-7E9C-B723-3CF2-A05012D4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0600"/>
            <a:ext cx="374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l-GR" altLang="en-US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really had a lot of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structure.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20BF40A-966D-DDF1-A1E7-70450690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514600"/>
            <a:ext cx="2311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D8009BE3-230C-CEAC-5BA7-577B5DBB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276600"/>
            <a:ext cx="33047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washes this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out, but leaves a residual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structure: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8B1F5EF-DD88-9AA4-E8C6-B29D347A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96FFC42-4D23-83B7-3C74-712C13780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44800"/>
            <a:ext cx="1333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3">
            <a:extLst>
              <a:ext uri="{FF2B5EF4-FFF2-40B4-BE49-F238E27FC236}">
                <a16:creationId xmlns:a16="http://schemas.microsoft.com/office/drawing/2014/main" id="{9AAF6745-12BF-E006-CE83-AD6FC42D6C7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53200" y="3225800"/>
            <a:ext cx="685800" cy="457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7">
            <a:extLst>
              <a:ext uri="{FF2B5EF4-FFF2-40B4-BE49-F238E27FC236}">
                <a16:creationId xmlns:a16="http://schemas.microsoft.com/office/drawing/2014/main" id="{A43858DA-7F49-95DE-EBAB-DB6539B6A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68500"/>
            <a:ext cx="419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A0B0456D-5427-9B6A-2924-DE06EA7247C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276600" y="2286000"/>
            <a:ext cx="762000" cy="76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21">
            <a:extLst>
              <a:ext uri="{FF2B5EF4-FFF2-40B4-BE49-F238E27FC236}">
                <a16:creationId xmlns:a16="http://schemas.microsoft.com/office/drawing/2014/main" id="{15357975-34ED-85DB-6C46-400E4F6F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94338"/>
            <a:ext cx="8037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don’t have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only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−1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“thinks” fluctuations in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residual of original fine structure, puts this back into </a:t>
            </a: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97065D64-7021-DF5B-DC8C-6A24F6B07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60080"/>
              </p:ext>
            </p:extLst>
          </p:nvPr>
        </p:nvGraphicFramePr>
        <p:xfrm>
          <a:off x="7620000" y="5943600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700" imgH="355600" progId="Equation.3">
                  <p:embed/>
                </p:oleObj>
              </mc:Choice>
              <mc:Fallback>
                <p:oleObj name="Equation" r:id="rId7" imgW="266700" imgH="355600" progId="Equation.3">
                  <p:embed/>
                  <p:pic>
                    <p:nvPicPr>
                      <p:cNvPr id="110607" name="Object 2">
                        <a:extLst>
                          <a:ext uri="{FF2B5EF4-FFF2-40B4-BE49-F238E27FC236}">
                            <a16:creationId xmlns:a16="http://schemas.microsoft.com/office/drawing/2014/main" id="{62CB6520-140A-E1FD-C148-887F04FE3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43600"/>
                        <a:ext cx="266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2EB24B-0E1B-3BC6-0124-D6299BFB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Maximum likelihood solution revisited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E9BDF7-CBEF-C8DF-E0FB-4C0C3806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219200"/>
            <a:ext cx="636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Poisson data the ML estimators are unbiased: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D3B20CBD-B80F-0800-B93C-F2B629AB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0838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covariance is: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1606352-E2D8-8CA0-EFFC-63E82278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630863"/>
            <a:ext cx="8234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(Recall these statistical errors were huge for the example shown.)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0A381DD-13B6-4AC0-4544-B9878373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560888"/>
            <a:ext cx="3581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D673BF6-E262-DB40-4093-C1188962D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36550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F7A7997-4C50-613C-A53D-E1D3C9ECC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4089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E9C959-5933-CF9F-FEBC-85688CD2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ML solution revisited (2)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C6F42AA-DC4B-E126-9431-59D87BDF6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946275"/>
            <a:ext cx="584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BF2BF0C2-7CCF-C79E-FE2A-96166FA1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955675"/>
            <a:ext cx="77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gives for unbiased estimators the 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(co)variance bound: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E43E581-25EC-AEB2-7E7D-C3D5A78C5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241675"/>
            <a:ext cx="4140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41CEE596-A887-DE39-DA6A-0543FDDC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389313"/>
            <a:ext cx="1287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invert 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BAECC3BF-C875-FB19-4A70-BF261E01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079875"/>
            <a:ext cx="78660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same as the actual variance!  I.e. ML solution gives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smallest variance among all unbiased estimators, even though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variance was huge.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unfolding one must accept some bias in exchange for a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(hopefully large) reduction in variance.</a:t>
            </a:r>
          </a:p>
        </p:txBody>
      </p:sp>
    </p:spTree>
    <p:extLst>
      <p:ext uri="{BB962C8B-B14F-4D97-AF65-F5344CB8AC3E}">
        <p14:creationId xmlns:p14="http://schemas.microsoft.com/office/powerpoint/2010/main" val="37872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 2-1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3421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parameters, systematic uncertainties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Maximum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Least Squares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of posterior pdf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</a:t>
            </a:r>
          </a:p>
        </p:txBody>
      </p:sp>
    </p:spTree>
    <p:extLst>
      <p:ext uri="{BB962C8B-B14F-4D97-AF65-F5344CB8AC3E}">
        <p14:creationId xmlns:p14="http://schemas.microsoft.com/office/powerpoint/2010/main" val="8448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115769-57D0-B74A-0795-5CCF1C28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Correction factor method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1EEAB7-5C73-AD44-3A26-16F0650C9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1700"/>
            <a:ext cx="7950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7FA020-D434-9D40-AD1A-87C5027E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2300"/>
            <a:ext cx="1638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761CEEB-56AE-0B2B-E6A1-7C734BE80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4356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85D6890F-4C65-496B-22BA-2B7EB51FE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47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C60B094-DB81-FE71-2E64-06A5A6F8A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048000"/>
            <a:ext cx="4940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E7B9A95-9985-ABDE-C5B3-C1188E6F9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10100"/>
            <a:ext cx="4495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1C8FE6E-EA67-9E93-AC55-8BFE35AA0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5300"/>
            <a:ext cx="3009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48BB0DB9-47EC-8B7A-A655-3830D1BD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57838"/>
            <a:ext cx="447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Nonzero bias unless MC = Nature. 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0E053A91-518F-C6E9-DDA4-329E26801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8">
            <a:extLst>
              <a:ext uri="{FF2B5EF4-FFF2-40B4-BE49-F238E27FC236}">
                <a16:creationId xmlns:a16="http://schemas.microsoft.com/office/drawing/2014/main" id="{CFA06EE8-266A-B7FF-4F21-B4B8F32032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086600" y="5562600"/>
            <a:ext cx="38100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C90F0952-A9FF-6EA5-B328-4721A79F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30638"/>
            <a:ext cx="759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(1)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statistical errors far smaller than for ML.</a:t>
            </a:r>
          </a:p>
        </p:txBody>
      </p:sp>
    </p:spTree>
    <p:extLst>
      <p:ext uri="{BB962C8B-B14F-4D97-AF65-F5344CB8AC3E}">
        <p14:creationId xmlns:p14="http://schemas.microsoft.com/office/powerpoint/2010/main" val="5950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445801-FA20-1F9C-26DF-5E9D0C2C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1788"/>
            <a:ext cx="8207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Reality check on the statistical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58CB09D-4359-8AB9-5FB5-E9275DFF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68413"/>
            <a:ext cx="4277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for some bin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have: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8FCAB79-E6AC-8384-8CC8-5F3BC12E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20638"/>
            <a:ext cx="275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from Bob Cousins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0481DB0-ABDA-6849-3FFC-B93C90A9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060575"/>
            <a:ext cx="1397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AB3CAA0-E012-C023-F8FE-1D41ED86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989138"/>
            <a:ext cx="1092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9C42265-E92B-29F4-1F8C-A7D6F611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989138"/>
            <a:ext cx="1460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9B800AB9-0818-0212-6064-AA5B82B760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313" y="3068638"/>
            <a:ext cx="566737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>
            <a:extLst>
              <a:ext uri="{FF2B5EF4-FFF2-40B4-BE49-F238E27FC236}">
                <a16:creationId xmlns:a16="http://schemas.microsoft.com/office/drawing/2014/main" id="{F507101A-CD7B-A05A-8AD8-BA620EDD0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31E950E-34D3-2E2D-0CA8-2AD4BCC1B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283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D9FA3B3D-F9F6-3ECE-F886-2C2F42AF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44900"/>
            <a:ext cx="840146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according to the estimate, only 10 of the 100 events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in the bin belong there; the rest spilled in from outside.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have a 10% measurement if it is based on only 10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that really carry information about the desired parameter?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F5CB9F6-0BE4-0060-984F-68231573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741613"/>
            <a:ext cx="1431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(10% stat.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error)</a:t>
            </a:r>
          </a:p>
        </p:txBody>
      </p:sp>
    </p:spTree>
    <p:extLst>
      <p:ext uri="{BB962C8B-B14F-4D97-AF65-F5344CB8AC3E}">
        <p14:creationId xmlns:p14="http://schemas.microsoft.com/office/powerpoint/2010/main" val="41654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C47E8F-D768-3ABF-6BF8-B9C17649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Discussion of correction factor method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F894EA9-C0BC-DAFE-0496-3ED2E00D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35063"/>
            <a:ext cx="84836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with all unfolding methods, we get a reduction in statistical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in exchange for a bias..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bias should be small if the bin width is substantially larger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resolution, so that there is not much bin migration.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if other uncertainties dominate in an analysis, correction factors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provide a quick and simple solution (a “first-look”).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more careful analysis the other regularized unfolding methods are usually preferred.  </a:t>
            </a:r>
          </a:p>
        </p:txBody>
      </p:sp>
    </p:spTree>
    <p:extLst>
      <p:ext uri="{BB962C8B-B14F-4D97-AF65-F5344CB8AC3E}">
        <p14:creationId xmlns:p14="http://schemas.microsoft.com/office/powerpoint/2010/main" val="17978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BB4B47-1E4B-EF94-9888-11AD336C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Regularized unfolding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74F3AAE-2225-7119-FC80-FFB7AAADD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990600"/>
            <a:ext cx="8039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3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3BF257-BAAD-6293-A0A0-238BB55AE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Regularized unfolding (2)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F0A28CD-D74A-0A3B-E4EE-3545E94A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3300"/>
            <a:ext cx="7924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568639C-E3C1-C446-F335-BF0EA530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152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C6120-E138-1470-16C6-5FA07C6AD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49700"/>
            <a:ext cx="6045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B98628-F522-992D-73FB-8531A7C5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regularization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99FEC9-8BFA-CA57-4B1C-9103A1FC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02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C0CFCC-D2D6-A767-8C57-5CB2DC15B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772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065CFD4-5CD5-1FC2-8F0C-296AB79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6311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C7813E80-C871-202F-51A9-066B7482F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626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86CB805B-18DC-4686-5C78-1349A0A88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4937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DCD3C9-75F3-2E5A-A599-4259481904C5}"/>
              </a:ext>
            </a:extLst>
          </p:cNvPr>
          <p:cNvSpPr txBox="1"/>
          <p:nvPr/>
        </p:nvSpPr>
        <p:spPr>
          <a:xfrm>
            <a:off x="606425" y="5919788"/>
            <a:ext cx="56943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using Singular Value Decomposition (SVD).</a:t>
            </a:r>
          </a:p>
        </p:txBody>
      </p:sp>
    </p:spTree>
    <p:extLst>
      <p:ext uri="{BB962C8B-B14F-4D97-AF65-F5344CB8AC3E}">
        <p14:creationId xmlns:p14="http://schemas.microsoft.com/office/powerpoint/2010/main" val="39274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4261F89-6DF7-76D6-A0C8-22FC3844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1788"/>
            <a:ext cx="80279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SVD implementation of </a:t>
            </a: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unfolding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54368-3A45-9FC5-372E-195A01A29B17}"/>
              </a:ext>
            </a:extLst>
          </p:cNvPr>
          <p:cNvSpPr txBox="1"/>
          <p:nvPr/>
        </p:nvSpPr>
        <p:spPr>
          <a:xfrm>
            <a:off x="539750" y="981075"/>
            <a:ext cx="48690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Hoecker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Kartvelishvili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NIM A372 (1996) 469;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TSVDUnfold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ROOT).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77B57B9-B68A-4F61-ACF9-4970A3CE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92338"/>
            <a:ext cx="157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Minimizes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4F614A8-CC80-1F88-C3C9-3EDBD0074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47875"/>
            <a:ext cx="6134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3189C2B-E4E4-3E23-9A4E-1382090D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046413"/>
            <a:ext cx="813421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implementation using Singular Value Decomposition.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setting regularization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 variables so errors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Gauss(0,1);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number of transformed values significantly different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from zero gives prescription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or base choice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unfolding of test distributions.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32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C4D015C-D5B1-ED7C-0980-E920081D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j-lt"/>
                <a:ea typeface="ＭＳ Ｐゴシック" charset="-128"/>
                <a:cs typeface="ＭＳ Ｐゴシック" charset="-128"/>
              </a:rPr>
              <a:t>SVD example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CB86125-1F09-3FAA-F337-DB3CE0C1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87475"/>
            <a:ext cx="5049837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F1201CB-2137-2E78-8D54-C60FEF3F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2000"/>
            <a:ext cx="6438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693991-0FB8-6AB5-0CDF-F5DF1FE6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342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Regularization function based on entropy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C901222-6D67-4267-5F67-23353B667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499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EB549A4-1F77-1D43-9B93-F0DB0BB5C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21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61CA564-D7F6-6060-BEC8-7328629E0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90800"/>
            <a:ext cx="726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42F382A-8C94-E7EA-5110-2186F88D9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124200"/>
            <a:ext cx="6248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3CB32F-F37E-FE0C-9C03-6C70DE887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838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5D3AE5-BEAE-153A-EB2A-D764965D5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406900"/>
            <a:ext cx="4978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DCF768-949A-20F7-4E14-E11C91755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40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A29F1BF-9B85-BD3A-E91F-680A9C55A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949950"/>
            <a:ext cx="326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CAE150-2E09-53BB-02F3-071B36C12E88}"/>
              </a:ext>
            </a:extLst>
          </p:cNvPr>
          <p:cNvSpPr txBox="1"/>
          <p:nvPr/>
        </p:nvSpPr>
        <p:spPr>
          <a:xfrm>
            <a:off x="581025" y="6035675"/>
            <a:ext cx="35353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have Bayesian motivation:</a:t>
            </a:r>
          </a:p>
        </p:txBody>
      </p:sp>
    </p:spTree>
    <p:extLst>
      <p:ext uri="{BB962C8B-B14F-4D97-AF65-F5344CB8AC3E}">
        <p14:creationId xmlns:p14="http://schemas.microsoft.com/office/powerpoint/2010/main" val="32468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323FA8-A5CA-8872-0777-C831F3D9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62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Example of entropy-based unfolding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C6AE99-5BAF-37EA-3ABD-C227D660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89000"/>
            <a:ext cx="60547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4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0730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265490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8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4615C-194C-CF4C-AF6B-7CFD42C1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07" y="3914322"/>
            <a:ext cx="2462400" cy="5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D2040-F93B-1B4F-8329-08C0D0C6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86" y="1414236"/>
            <a:ext cx="1560775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D71C78-EBC7-AF49-8A46-FE0DD4F1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57" y="1969407"/>
            <a:ext cx="384619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A4D7B5-56A1-87EE-6C41-89CAB24B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23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Estimating bias and variance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B12BC-2790-484A-1C78-D5EC474C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30313"/>
            <a:ext cx="7099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3DE909E-67CD-C470-FA01-D21276912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27300"/>
            <a:ext cx="759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921EDA5-5273-65AC-E328-CA9E9CE75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136900"/>
            <a:ext cx="593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17E0D2A-FF1E-98D4-43D6-53189AC94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03663"/>
            <a:ext cx="889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A635531-793B-088B-E100-956343C1F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878263"/>
            <a:ext cx="267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557DDEDB-0245-ADBC-F9AF-FE3DE0D2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75225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217DC6CF-31AF-1021-98BE-88477A31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</p:spTree>
    <p:extLst>
      <p:ext uri="{BB962C8B-B14F-4D97-AF65-F5344CB8AC3E}">
        <p14:creationId xmlns:p14="http://schemas.microsoft.com/office/powerpoint/2010/main" val="2573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82601D-BA88-EC36-56E6-ECE4E6C1D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625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Choosing the regularization parameter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F3616E-70B5-C561-BD72-61AA9C09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12838"/>
            <a:ext cx="79311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DAEEA746-0074-1C2A-2B89-2134E120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</p:spTree>
    <p:extLst>
      <p:ext uri="{BB962C8B-B14F-4D97-AF65-F5344CB8AC3E}">
        <p14:creationId xmlns:p14="http://schemas.microsoft.com/office/powerpoint/2010/main" val="500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3EB3E7-04CE-EB96-53F9-336805F7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6588"/>
            <a:ext cx="7343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Choosing the regularization parameter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0F5A8-AA9E-2390-2E58-C2BCCE62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88EFD0D-13B2-CEAC-78F5-02EE2583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85875"/>
            <a:ext cx="7353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6FCC597-B0C0-B846-70E6-B1FD2D8F5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369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34D4468-81F2-DD09-30C1-6D69FD821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62138"/>
            <a:ext cx="320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BDEEBC-4A0E-8F53-8684-1911BB0C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26619"/>
            <a:ext cx="7777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examples with </a:t>
            </a: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regularization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7C187-CE82-86C2-DEAD-3EFF0068B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62355F-C814-C73D-8DD0-78FCBB83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3369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D45F5B-DEB0-C10F-C5F6-E2647E7CC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26621"/>
            <a:ext cx="7777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examples with entropy regularization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8B30D-C58B-7699-3A9A-86D9237A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31FE676-C1D8-EB7F-FDB6-E915C9D90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0" y="1418771"/>
            <a:ext cx="7315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43F5B3-5ACA-675A-EEB7-3D3F8BBF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3375"/>
            <a:ext cx="703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Stat. and sys. errors of unfolded solution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8DE6872-821B-A0BA-8967-353E7A30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501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the statistical covariance matrix of the unfolded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is not diagonal; need to report full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6F4D374-87B2-0ACF-B32E-CB7FDB9F7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4082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971CE24-E794-E7BF-0538-44D7DE4A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438400"/>
            <a:ext cx="8396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unfolding necessarily introduces biases as well, corresponding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systematic uncertainty (also correlated between bins).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This is more difficult to estimate.  Suppose, nevertheless,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manage to report both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stat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a new theory depending on parameters </a:t>
            </a:r>
            <a:r>
              <a:rPr lang="el-GR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e.g.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1FC867D-1B23-4A41-BF0F-4993E5A4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2638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Mixes frequentist and Bayesian elements; interpretation of result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problematic, especially if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itself has large uncertainty.  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2AEC160-FD6E-994F-DE87-15B567C9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63706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B33E56-2939-97E8-242B-ED9362BBD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0BC9A11-569D-958F-FC97-1EBB616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819150"/>
            <a:ext cx="852752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theory predicts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→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(may depend on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the response matrix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expected background </a:t>
            </a:r>
            <a:r>
              <a:rPr lang="el-GR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predicts the expected numbers of observed events: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5F6752B-F9EC-AE02-CD7F-8B383F619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13000"/>
            <a:ext cx="1689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8D921A7D-B4C5-4EDE-F330-6F78F643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361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can get the likelihood, e.g., for Poisson data,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14EDE20-CC8E-960D-E00F-88706AD44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644900"/>
            <a:ext cx="2679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4B0D0BB1-6493-6999-3DBC-BFE1BC73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7590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using this we can fit parameters and/or test, e.g., using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ratio statistic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A1A89878-1428-3411-22BF-1CF07EB6B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A4A62E-E60B-4AB7-623A-D9524629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Versus unfolding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2A00AA2-820F-F7E9-436D-EC402131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819150"/>
            <a:ext cx="7767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an unfolded spectrum and full statistical and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covariance matrices, to compare this to a model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 likelihood</a:t>
            </a: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D7836AF3-1ACA-98FA-0438-546FC1D8F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133600"/>
            <a:ext cx="2311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723C1AB7-F79C-BE6F-987E-51D02094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535238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74AF91E8-17CF-EBE3-B18A-CF4535E6D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86100"/>
            <a:ext cx="4953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6DED0527-FDB2-74C4-B97C-9BB07F2F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16338"/>
            <a:ext cx="847482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Complications because one needs estimate of systematic bias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find a gain in sensitivity from the test using the unfolded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distribution, e.g., through a decrease in statistical errors, then we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exploiting information inserted via the regularization (e.g.,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imposed smoothness).</a:t>
            </a:r>
          </a:p>
        </p:txBody>
      </p:sp>
    </p:spTree>
    <p:extLst>
      <p:ext uri="{BB962C8B-B14F-4D97-AF65-F5344CB8AC3E}">
        <p14:creationId xmlns:p14="http://schemas.microsoft.com/office/powerpoint/2010/main" val="890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B7F9898-36EC-F77F-F999-B1C29C11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ML solution again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182E9C7-856B-ECE1-B31D-999DEE97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9150"/>
            <a:ext cx="88200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standpoint of testing a theory or estimating its parameters,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ML solution, despite catastrophically large errors, is equivalent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using the uncorrected data (same information content).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bias (at least from unfolding), so use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7F82E39-8908-190D-AF3C-31F4E685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06813"/>
            <a:ext cx="82916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estimators of </a:t>
            </a:r>
            <a:r>
              <a:rPr lang="el-GR" altLang="en-US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en-US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have close to optimal properties: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bias, minimum variance.</a:t>
            </a:r>
            <a:endParaRPr lang="el-GR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corresponding estimators from any unfolded solution cannot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match this.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Crucial point is to use full covariance, not just diagonal errors.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16C08C-8829-5516-4A8C-971B0B76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844800"/>
            <a:ext cx="547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28D193-EBA5-6177-6C2F-A4741319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Summary/discussion on unfolding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866769-D85B-4FC0-32BC-E47F0667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1" y="952953"/>
            <a:ext cx="852797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 can be a minefield and is not necessary if goal is to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measured distribution with a model prediction.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comparison of uncorrected distribution with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theories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 problem, as long as it is reported together with the expected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and response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complications because these ingredients have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uncertainties, and they must be reported as well.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 useful for getting an actual estimate of the distribution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think we’ve measured; can e.g. compare ATLAS/CMS.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test using unfolded distribution should take account of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(correlated) bias introduced by the unfolding procedure.</a:t>
            </a:r>
          </a:p>
        </p:txBody>
      </p:sp>
    </p:spTree>
    <p:extLst>
      <p:ext uri="{BB962C8B-B14F-4D97-AF65-F5344CB8AC3E}">
        <p14:creationId xmlns:p14="http://schemas.microsoft.com/office/powerpoint/2010/main" val="3342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B150-9854-815C-A12B-280FE0991D51}"/>
              </a:ext>
            </a:extLst>
          </p:cNvPr>
          <p:cNvSpPr txBox="1"/>
          <p:nvPr/>
        </p:nvSpPr>
        <p:spPr>
          <a:xfrm>
            <a:off x="2198914" y="239486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references on unfolding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C2529-34AB-4AAB-3AEB-AECBAA69781B}"/>
              </a:ext>
            </a:extLst>
          </p:cNvPr>
          <p:cNvSpPr txBox="1"/>
          <p:nvPr/>
        </p:nvSpPr>
        <p:spPr>
          <a:xfrm>
            <a:off x="370114" y="1240971"/>
            <a:ext cx="8458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Lydia Brenner, et al.,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Comparison of unfolding methods using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RooFitUnfold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/>
              <a:t>International Journal of Modern Physics A, Vol. 35, No. 24, 2050145 (2020); e-print:  arXiv:1910.14654.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P.A.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Zyla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et al., (PDG), Prog.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 Exp. Phys. 2020, 083C01 (2020) and 2021 update; (Sec. 40.2.5 on unfolding).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 (1998)  (Ch. 11).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O. Behnke </a:t>
            </a:r>
            <a:r>
              <a:rPr lang="en-GB" sz="2000" i="1" dirty="0"/>
              <a:t>et al.</a:t>
            </a:r>
            <a:r>
              <a:rPr lang="en-GB" sz="2000" dirty="0"/>
              <a:t>, editors, </a:t>
            </a:r>
            <a:r>
              <a:rPr lang="en-GB" sz="2000" i="1" dirty="0"/>
              <a:t>Data analysis in high energy physics</a:t>
            </a:r>
            <a:r>
              <a:rPr lang="en-GB" sz="2000" dirty="0"/>
              <a:t>, Wiley-VCH, Weinheim, (2013) (Ch. 6 by Volker </a:t>
            </a:r>
            <a:r>
              <a:rPr lang="en-GB" sz="2000" dirty="0" err="1"/>
              <a:t>Blobel</a:t>
            </a:r>
            <a:r>
              <a:rPr lang="en-GB" sz="2000" dirty="0"/>
              <a:t>).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S. Schmitt, </a:t>
            </a:r>
            <a:r>
              <a:rPr lang="en-GB" sz="2000" i="1" dirty="0"/>
              <a:t>Data Unfolding Methods in High Energy Physics</a:t>
            </a:r>
            <a:r>
              <a:rPr lang="en-GB" sz="2000" dirty="0"/>
              <a:t>, EPJ Web of Conferences </a:t>
            </a:r>
            <a:r>
              <a:rPr lang="en-GB" sz="2000" b="1" dirty="0"/>
              <a:t>137</a:t>
            </a:r>
            <a:r>
              <a:rPr lang="en-GB" sz="2000" dirty="0"/>
              <a:t>, 11008 (2017), e-print arXiv:1611.01927.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G. Cowan, A Survey of Unfolding Methods in Particle Physics, in M. Whalley and L. Lyons (eds.), Advanced Statistical Techniques in Particle Physics (Proceedings) Durham, UK, March 18-22, 2002, Conf. Proc. C 0203181 (2002) 248-257.</a:t>
            </a:r>
          </a:p>
        </p:txBody>
      </p:sp>
    </p:spTree>
    <p:extLst>
      <p:ext uri="{BB962C8B-B14F-4D97-AF65-F5344CB8AC3E}">
        <p14:creationId xmlns:p14="http://schemas.microsoft.com/office/powerpoint/2010/main" val="2814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051EED7-D721-EDD6-67DD-CBBFE7457EC3}"/>
              </a:ext>
            </a:extLst>
          </p:cNvPr>
          <p:cNvSpPr txBox="1">
            <a:spLocks noChangeArrowheads="1"/>
          </p:cNvSpPr>
          <p:nvPr/>
        </p:nvSpPr>
        <p:spPr>
          <a:xfrm>
            <a:off x="1180420" y="104095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Finally...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02CEF64-F18F-EEE6-FF80-F2647D8E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23" y="605291"/>
            <a:ext cx="825694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Estimation of parameters is usually the “easy” part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Frequentist:  maximize the likelihood.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Bayesian:  find posterior pdf and summarize (e.g. mode).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Standard tools for quantifying precision of estimates: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Variance of estimators, confidence intervals,...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are many potential stumbling blocks: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 versus variance trade-off (how many parameters to fit?);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goodness of fit (usually only for LS or binned data);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choice of prior for Bayesian approach;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unexpected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LS averages with correlations,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unknown errors (“errors on errors”)</a:t>
            </a:r>
          </a:p>
        </p:txBody>
      </p:sp>
    </p:spTree>
    <p:extLst>
      <p:ext uri="{BB962C8B-B14F-4D97-AF65-F5344CB8AC3E}">
        <p14:creationId xmlns:p14="http://schemas.microsoft.com/office/powerpoint/2010/main" val="19771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B150-9854-815C-A12B-280FE0991D51}"/>
              </a:ext>
            </a:extLst>
          </p:cNvPr>
          <p:cNvSpPr txBox="1"/>
          <p:nvPr/>
        </p:nvSpPr>
        <p:spPr>
          <a:xfrm>
            <a:off x="3265714" y="566057"/>
            <a:ext cx="231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9499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88924" y="236311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4F032-6892-B24C-AD3A-7131E1B6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7" y="1153885"/>
            <a:ext cx="5310261" cy="5073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6158-E19C-F14E-8AEC-8A1C4D056067}"/>
              </a:ext>
            </a:extLst>
          </p:cNvPr>
          <p:cNvSpPr txBox="1"/>
          <p:nvPr/>
        </p:nvSpPr>
        <p:spPr>
          <a:xfrm>
            <a:off x="0" y="0"/>
            <a:ext cx="217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/2110/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2DD05-D5B3-3547-97A9-D2B3FFA6F2E8}"/>
              </a:ext>
            </a:extLst>
          </p:cNvPr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Randall Munroe,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57FA1C3-AB87-EC4F-ADDC-8073C23F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117" y="2056379"/>
            <a:ext cx="287717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 G. Cowan, </a:t>
            </a:r>
            <a:r>
              <a:rPr lang="is-I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Collaborators include: 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 Canonero (RHUL), Alessandra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(U. Padova)</a:t>
            </a:r>
          </a:p>
        </p:txBody>
      </p:sp>
    </p:spTree>
    <p:extLst>
      <p:ext uri="{BB962C8B-B14F-4D97-AF65-F5344CB8AC3E}">
        <p14:creationId xmlns:p14="http://schemas.microsoft.com/office/powerpoint/2010/main" val="3319014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83004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AC112-985C-FF4B-B123-1726B8172A67}"/>
              </a:ext>
            </a:extLst>
          </p:cNvPr>
          <p:cNvSpPr txBox="1"/>
          <p:nvPr/>
        </p:nvSpPr>
        <p:spPr>
          <a:xfrm>
            <a:off x="489857" y="751112"/>
            <a:ext cx="833845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 that are limited by systematic uncertainties become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to the assigned values of systematic errors.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But these error estimates are also uncertain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errors on errors)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just try inflating the systematic error estimates, but this turns out not to be enough, especially if the analysis uses least squares (equivalent to assuming Gaussian pdfs in likelihood).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“errors on errors” most visible when measurements are not internally consistent within their estimated uncertainties.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 use cases in particle physics: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Combinations of inconsistent measurements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Analyses where systematic error assigned by ad hoc recipe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Any analysis where assigned systematic error is uncertain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4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1492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25" y="42789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(2)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44465" y="707572"/>
            <a:ext cx="85253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known standard deviations for least squares, uncertainty (e.g. confidence interval)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9 ± 1 and 11 ± 1 is 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5 ± 1 and 15 ± 1 is 10 ± 0.71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7690B-188B-7243-B9F6-25392251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7" y="2720520"/>
            <a:ext cx="3221953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287DA-DE53-D945-AD29-7D733623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4" y="2725964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95E535-3FA0-0E44-B15A-5333E1BA24E5}"/>
              </a:ext>
            </a:extLst>
          </p:cNvPr>
          <p:cNvSpPr txBox="1"/>
          <p:nvPr/>
        </p:nvSpPr>
        <p:spPr>
          <a:xfrm>
            <a:off x="468086" y="567145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confidence interval for the mean does not reflect the consistency of the values being averaged.</a:t>
            </a:r>
          </a:p>
        </p:txBody>
      </p:sp>
    </p:spTree>
    <p:extLst>
      <p:ext uri="{BB962C8B-B14F-4D97-AF65-F5344CB8AC3E}">
        <p14:creationId xmlns:p14="http://schemas.microsoft.com/office/powerpoint/2010/main" val="38686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at best a guess that represents an uncertainty in the underlying model (“theoretical error”).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1802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95527" y="4943475"/>
            <a:ext cx="84296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relative uncertainty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”bell-shaped” models tried; qualitatively similar results.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pdf leads to important mathematical simplifications.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914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(estimates of nuisance par.)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(parameters of interest)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(nuisance parameters)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ED7D89-CD85-7248-95C1-2B1995D8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EFA0A2E-4EC3-2249-A279-514005D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E8A89-EF82-8443-B5C8-C3B4AAF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4" y="1509258"/>
            <a:ext cx="160394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82796-EB75-6A4E-8C17-7E3937EF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73" y="2132919"/>
            <a:ext cx="16855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320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979488"/>
            <a:ext cx="854891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703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477157" y="3897085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242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48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size of interval moves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0.63 → 0.65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2022,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on errors on errors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873125"/>
            <a:ext cx="816020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 gives confidence intervals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increase in size when the data are internally inconsistent,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opinion” is available to do so.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logs: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369207" y="4974770"/>
            <a:ext cx="8461375" cy="1335995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720749" y="5633585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1" y="5160510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8" y="5110389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2022, Paestum / Parameter Estimation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28771</TotalTime>
  <Words>5169</Words>
  <Application>Microsoft Macintosh PowerPoint</Application>
  <PresentationFormat>On-screen Show (4:3)</PresentationFormat>
  <Paragraphs>659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Courier New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710</cp:revision>
  <dcterms:created xsi:type="dcterms:W3CDTF">2020-05-18T17:44:39Z</dcterms:created>
  <dcterms:modified xsi:type="dcterms:W3CDTF">2022-05-16T17:15:20Z</dcterms:modified>
</cp:coreProperties>
</file>