
<file path=[Content_Types].xml><?xml version="1.0" encoding="utf-8"?>
<Types xmlns="http://schemas.openxmlformats.org/package/2006/content-types">
  <Default Extension="emf" ContentType="image/x-emf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ink/ink1.xml" ContentType="application/inkml+xml"/>
  <Override PartName="/ppt/ink/ink2.xml" ContentType="application/inkml+xml"/>
  <Override PartName="/ppt/ink/ink3.xml" ContentType="application/inkml+xml"/>
  <Override PartName="/ppt/ink/ink4.xml" ContentType="application/inkml+xml"/>
  <Override PartName="/ppt/ink/ink5.xml" ContentType="application/inkml+xml"/>
  <Override PartName="/ppt/ink/ink6.xml" ContentType="application/inkml+xml"/>
  <Override PartName="/ppt/ink/ink7.xml" ContentType="application/inkml+xml"/>
  <Override PartName="/ppt/ink/ink8.xml" ContentType="application/inkml+xml"/>
  <Override PartName="/ppt/ink/ink9.xml" ContentType="application/inkml+xml"/>
  <Override PartName="/ppt/ink/ink10.xml" ContentType="application/inkml+xml"/>
  <Override PartName="/ppt/ink/ink11.xml" ContentType="application/inkml+xml"/>
  <Override PartName="/ppt/ink/ink12.xml" ContentType="application/inkml+xml"/>
  <Override PartName="/ppt/ink/ink13.xml" ContentType="application/inkml+xml"/>
  <Override PartName="/ppt/ink/ink14.xml" ContentType="application/inkml+xml"/>
  <Override PartName="/ppt/ink/ink15.xml" ContentType="application/inkml+xml"/>
  <Override PartName="/ppt/ink/ink16.xml" ContentType="application/inkml+xml"/>
  <Override PartName="/ppt/ink/ink17.xml" ContentType="application/inkml+xml"/>
  <Override PartName="/ppt/ink/ink18.xml" ContentType="application/inkml+xml"/>
  <Override PartName="/ppt/ink/ink19.xml" ContentType="application/inkml+xml"/>
  <Override PartName="/ppt/ink/ink20.xml" ContentType="application/inkml+xml"/>
  <Override PartName="/ppt/ink/ink21.xml" ContentType="application/inkml+xml"/>
  <Override PartName="/ppt/ink/ink22.xml" ContentType="application/inkml+xml"/>
  <Override PartName="/ppt/ink/ink23.xml" ContentType="application/inkml+xml"/>
  <Override PartName="/ppt/ink/ink24.xml" ContentType="application/inkml+xml"/>
  <Override PartName="/ppt/ink/ink25.xml" ContentType="application/inkml+xml"/>
  <Override PartName="/ppt/ink/ink26.xml" ContentType="application/inkml+xml"/>
  <Override PartName="/ppt/ink/ink27.xml" ContentType="application/inkml+xml"/>
  <Override PartName="/ppt/ink/ink28.xml" ContentType="application/inkml+xml"/>
  <Override PartName="/ppt/ink/ink29.xml" ContentType="application/inkml+xml"/>
  <Override PartName="/ppt/ink/ink30.xml" ContentType="application/inkml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69"/>
  </p:notesMasterIdLst>
  <p:handoutMasterIdLst>
    <p:handoutMasterId r:id="rId70"/>
  </p:handoutMasterIdLst>
  <p:sldIdLst>
    <p:sldId id="1651" r:id="rId2"/>
    <p:sldId id="1577" r:id="rId3"/>
    <p:sldId id="1623" r:id="rId4"/>
    <p:sldId id="1457" r:id="rId5"/>
    <p:sldId id="1539" r:id="rId6"/>
    <p:sldId id="1631" r:id="rId7"/>
    <p:sldId id="1632" r:id="rId8"/>
    <p:sldId id="1633" r:id="rId9"/>
    <p:sldId id="1634" r:id="rId10"/>
    <p:sldId id="1531" r:id="rId11"/>
    <p:sldId id="1636" r:id="rId12"/>
    <p:sldId id="1637" r:id="rId13"/>
    <p:sldId id="1638" r:id="rId14"/>
    <p:sldId id="1532" r:id="rId15"/>
    <p:sldId id="1533" r:id="rId16"/>
    <p:sldId id="1534" r:id="rId17"/>
    <p:sldId id="1546" r:id="rId18"/>
    <p:sldId id="1537" r:id="rId19"/>
    <p:sldId id="1535" r:id="rId20"/>
    <p:sldId id="1538" r:id="rId21"/>
    <p:sldId id="1536" r:id="rId22"/>
    <p:sldId id="1624" r:id="rId23"/>
    <p:sldId id="1625" r:id="rId24"/>
    <p:sldId id="1595" r:id="rId25"/>
    <p:sldId id="1596" r:id="rId26"/>
    <p:sldId id="1548" r:id="rId27"/>
    <p:sldId id="1652" r:id="rId28"/>
    <p:sldId id="1599" r:id="rId29"/>
    <p:sldId id="1600" r:id="rId30"/>
    <p:sldId id="1626" r:id="rId31"/>
    <p:sldId id="1627" r:id="rId32"/>
    <p:sldId id="1639" r:id="rId33"/>
    <p:sldId id="1640" r:id="rId34"/>
    <p:sldId id="1641" r:id="rId35"/>
    <p:sldId id="1601" r:id="rId36"/>
    <p:sldId id="1602" r:id="rId37"/>
    <p:sldId id="1603" r:id="rId38"/>
    <p:sldId id="1650" r:id="rId39"/>
    <p:sldId id="1604" r:id="rId40"/>
    <p:sldId id="1635" r:id="rId41"/>
    <p:sldId id="1606" r:id="rId42"/>
    <p:sldId id="1607" r:id="rId43"/>
    <p:sldId id="1608" r:id="rId44"/>
    <p:sldId id="1653" r:id="rId45"/>
    <p:sldId id="1642" r:id="rId46"/>
    <p:sldId id="1643" r:id="rId47"/>
    <p:sldId id="1648" r:id="rId48"/>
    <p:sldId id="1644" r:id="rId49"/>
    <p:sldId id="1649" r:id="rId50"/>
    <p:sldId id="1645" r:id="rId51"/>
    <p:sldId id="1593" r:id="rId52"/>
    <p:sldId id="1617" r:id="rId53"/>
    <p:sldId id="1618" r:id="rId54"/>
    <p:sldId id="1619" r:id="rId55"/>
    <p:sldId id="1587" r:id="rId56"/>
    <p:sldId id="1620" r:id="rId57"/>
    <p:sldId id="1579" r:id="rId58"/>
    <p:sldId id="1591" r:id="rId59"/>
    <p:sldId id="1621" r:id="rId60"/>
    <p:sldId id="1592" r:id="rId61"/>
    <p:sldId id="1610" r:id="rId62"/>
    <p:sldId id="1611" r:id="rId63"/>
    <p:sldId id="1616" r:id="rId64"/>
    <p:sldId id="1654" r:id="rId65"/>
    <p:sldId id="1629" r:id="rId66"/>
    <p:sldId id="1485" r:id="rId67"/>
    <p:sldId id="1630" r:id="rId68"/>
  </p:sldIdLst>
  <p:sldSz cx="9144000" cy="6858000" type="screen4x3"/>
  <p:notesSz cx="6858000" cy="9144000"/>
  <p:defaultTextStyle>
    <a:defPPr>
      <a:defRPr lang="en-US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5pPr>
    <a:lvl6pPr marL="2286000" algn="l" defTabSz="457200" rtl="0" eaLnBrk="1" latinLnBrk="0" hangingPunct="1"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6pPr>
    <a:lvl7pPr marL="2743200" algn="l" defTabSz="457200" rtl="0" eaLnBrk="1" latinLnBrk="0" hangingPunct="1"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7pPr>
    <a:lvl8pPr marL="3200400" algn="l" defTabSz="457200" rtl="0" eaLnBrk="1" latinLnBrk="0" hangingPunct="1"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8pPr>
    <a:lvl9pPr marL="3657600" algn="l" defTabSz="457200" rtl="0" eaLnBrk="1" latinLnBrk="0" hangingPunct="1"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3300"/>
    <a:srgbClr val="2644C0"/>
    <a:srgbClr val="656FC0"/>
    <a:srgbClr val="4488C0"/>
    <a:srgbClr val="3321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373"/>
    <p:restoredTop sz="94648"/>
  </p:normalViewPr>
  <p:slideViewPr>
    <p:cSldViewPr snapToGrid="0" snapToObjects="1">
      <p:cViewPr varScale="1">
        <p:scale>
          <a:sx n="117" d="100"/>
          <a:sy n="117" d="100"/>
        </p:scale>
        <p:origin x="1264" y="16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tableStyles" Target="tableStyle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viewProps" Target="view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71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F8A0AD8A-6175-BA45-B7A6-2C3707D77F72}" type="datetimeFigureOut">
              <a:rPr lang="en-US"/>
              <a:pPr>
                <a:defRPr/>
              </a:pPr>
              <a:t>7/4/23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E8ACD9B0-D231-FE49-81CB-64F8C3634CF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8797420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2-04T18:33:55.004"/>
    </inkml:context>
    <inkml:brush xml:id="br0">
      <inkml:brushProperty name="width" value="0.04286" units="cm"/>
      <inkml:brushProperty name="height" value="0.04286" units="cm"/>
    </inkml:brush>
  </inkml:definitions>
  <inkml:trace contextRef="#ctx0" brushRef="#br0">136 32 12617,'0'-3'7349,"5"-10"-6123,-4 10-963,4-8 213,-5 11-195,0-1 492,0 1-851,0 2 139,0 3-61,0 2 0,0 3 39,0 1-78,0 0 39,0 2 0,0 0 34,0 0 5,0 2-39,0-2 0,0 2 50,0-2-55,0 2 5,0 0 0,0 0-28,0 1 106,0 2-61,0-1 33,0 2-44,0-1 16,0 0-22,0 0 0,0 0 101,0 7-95,0-5 5,0 5 62,0-7-73,0 0 0,0 1 17,0 6 61,0-6-56,0 4 62,0-8-33,0 1 50,0-1-101,0 0 33,0 0 23,0 0 6,0 0 5,0 6 17,0-4-28,0 5-56,0-7 0,0 1 84,0-1-22,0 1-12,0 0 40,1 0-34,0 1 11,1-1-67,-1-1 0,1 0 11,-2 0 39,1-1-16,0-1-34,-1 0 101,1-1-112,-1 1 11,1-1 0,-1 1 50,0 0 0,0 0-33,0 2 45,0 1 11,0 0-23,0 1-50,0 0 0,0-2 50,0 2 62,-2 3-95,0-3 84,0 2-95,1-5-6,1-1 5,0 1-22,0 0 68,-1 1-51,1 1 0,-1-2 40,1 9-40,0-5 0,0 4-35,-1-5 103,1 0-68,-2 2 28,1 2 90,-1 2-152,-2 12 34,1-8 0,-1 8 56,3-11-56,-1 0 45,0-1 73,1 0-113,-1-1-5,1-1 0,-1 1-22,-1 9 22,0-6 5,-3 7 113,2-10-157,0-2 39,1 0-51,-1 6 107,0-7-56,1 5 0,-1-10 68,0 18-119,0-14 113,0 13-62,2-17 5,0 0 91,0 2-96,0-1 0,-2 2 5,2 0-89,-2 1 185,2 0-101,-1 0 0,1 0 50,-2-2-94,2 5 44,0-6-34,0 3 40,1-6-6,-1-1 0,2 0 134,-1 1-140,0 0 6,1 1-39,-1 0-11,0 5 50,1-5 0,-1 4 117,1-5-117,0 0 0,0 1 0,0 0-78,0 2 89,0 5-11,-1-3 73,1 3-73,-1-7 0,0-1 6,1-1-79,-1-1 123,0 1-50,1-1 0,-1 0 67,0 3-67,0-3 0,-1 3-33,2-5 100,-2-1-67,2 0 6,-2 0 106,2-1-157,-1 4 45,1-2-23,0 2 79,0-3-56,0 2 34,0-1 95,0 1-163,0 0 34,-1 1 0,1 0 107,-1 3-96,0-4 6,0 4 106,0-6-129,-1 1 6,1 0 0,-1-2-61,2 0 105,-1-2-44,0 0 168,1 0-168,-1 0 0,1-2 51,0-1-286,0-1-1025,0-2-1978,0-9-6593,3-2 9570,1-11 1,-1 13 0,0 0 0</inkml:trace>
</inkml:ink>
</file>

<file path=ppt/ink/ink1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2-04T18:33:55.008"/>
    </inkml:context>
    <inkml:brush xml:id="br0">
      <inkml:brushProperty name="width" value="0.04286" units="cm"/>
      <inkml:brushProperty name="height" value="0.04286" units="cm"/>
    </inkml:brush>
  </inkml:definitions>
  <inkml:trace contextRef="#ctx0" brushRef="#br0">2 0 10511,'-1'3'3445,"0"0"-2924,1-3 436,0 0-811,0 15-90,0-9-44,0 14-12,0-11-73,0 2 5,0 0-1164,0 0-2347,0 0 3579,0-3 0,0-2 0,0-4 0</inkml:trace>
</inkml:ink>
</file>

<file path=ppt/ink/ink1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2-04T18:33:55.009"/>
    </inkml:context>
    <inkml:brush xml:id="br0">
      <inkml:brushProperty name="width" value="0.04286" units="cm"/>
      <inkml:brushProperty name="height" value="0.04286" units="cm"/>
    </inkml:brush>
  </inkml:definitions>
  <inkml:trace contextRef="#ctx0" brushRef="#br0">2 0 10556,'0'4'3411,"0"0"-2761,0-4 274,0 0-913,0 31 62,0-18-73,0 25-1087,0-25-3248,-1-1 4335,1-1 0,-1-6 0,1-1 0</inkml:trace>
</inkml:ink>
</file>

<file path=ppt/ink/ink1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2-04T18:33:55.010"/>
    </inkml:context>
    <inkml:brush xml:id="br0">
      <inkml:brushProperty name="width" value="0.04286" units="cm"/>
      <inkml:brushProperty name="height" value="0.04286" units="cm"/>
    </inkml:brush>
  </inkml:definitions>
  <inkml:trace contextRef="#ctx0" brushRef="#br0">0 477 17697,'33'-18'257,"-1"-1"1,-1 2 0,-4 2-252,-9 0 66,4-1-72,-1-3 101,1-1-140,0-2 39,-1-1 0,2-3 0,-1 1 0,0-2 0,0 0 6,-1 0 50,-1 0-62,-2 2 6,-2 3 0,-3 1 6,-3 5 66,-2 2 64,-3 3 289,-1 2-212,-2 3 291,0 2-106,-2 1-79,1 1 28,-1 1-342,0 1-5,0 5 112,0 0-72,0 7 77,0-1-44,0 3-67,0 0 184,0 0-179,0 0 40,0-1-29,0-2 90,0 1-112,2-5 6,1 0 212,3-5-100,6-1-118,1-1-448,6-4 117,-3 0-117,-1-6-39,0 1 364,-2-2-34,-2 2 157,-2-1 0,0 2 11,-3 1-11,0 2 0,-2 1 68,0 0 184,-1 1-163,1 1 197,-2 2 16,0 0-173,1 0 173,0 0-123,1 0-33,0 0 152,1 4-192,0 2 56,1 4 90,4 8-39,-1-4-213,4 5 67,-1-7-67,1-1 0,2-2-649,1-3-1329,6 0 1978,9-1 0,-13-3 0,2 1 0</inkml:trace>
</inkml:ink>
</file>

<file path=ppt/ink/ink1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2-04T18:33:55.011"/>
    </inkml:context>
    <inkml:brush xml:id="br0">
      <inkml:brushProperty name="width" value="0.04286" units="cm"/>
      <inkml:brushProperty name="height" value="0.04286" units="cm"/>
    </inkml:brush>
  </inkml:definitions>
  <inkml:trace contextRef="#ctx0" brushRef="#br0">2 1 7890,'-1'1'0,"0"-1"0</inkml:trace>
</inkml:ink>
</file>

<file path=ppt/ink/ink1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2-04T18:33:55.012"/>
    </inkml:context>
    <inkml:brush xml:id="br0">
      <inkml:brushProperty name="width" value="0.04286" units="cm"/>
      <inkml:brushProperty name="height" value="0.04286" units="cm"/>
    </inkml:brush>
  </inkml:definitions>
  <inkml:trace contextRef="#ctx0" brushRef="#br0">49 48 9044,'-1'-6'1422,"0"1"-918,1 5 841,0 0-875,-3-6-83,1 3 173,-2-4-174,3 5-61,0-1 11,-1 1-291,0-1 61,0 1-22,0-1 6,0 2-17,1 0 50,-1 1 22,0-1 192,0 1-191,0-1 66,0 1-27,1-1-179,0 1 117,0 0-123,-1 0 0,0 0-73,0 0 84,0 0-11,0 0 40,1 0 32,0 0 892,1 0-925,3 0 118,1 0-157,3 0 5,2 0 6,-1 0 1,1 0-12,4 2 72,-4 0-105,5 2 33,-6-1 0,1-2 28,2-1 5,2 0-33,1 0 0,1 0 40,-2 0-91,3 0 51,-6 0-67,1 0 61,-5 0 6,-2 0 0,1 1 96,3 0-96,0-1 0,4 0-28,-1 0 33,0 0-5,0 0 0,-2 0 17,1 0-51,-5 0 34,1 0 0,-3 0-67,-2 0 56,2 0 11,-2 0 62,3 1-62,-1 0 0,1 0 0,1 0-51,0 0 62,1-1-11,2 1 51,-3-1-57,3 0 6,-4 0 0,2 0-50,-3 0 27,3 0 23,-2 0 0,1 0-44,0 0 44,0 0 0,2 0-12,0 0-44,0 0 12,0 0-29,1 0 67,-2-1-229,0 1 123,-1-2-258,-1 2 365,-1-1-174,2 1 179,-3 0-45,2 0 28,0 0 11,0 0-22,2 0-123,0 0 106,1 0-156,1 0 195,-1 0-83,1 0 83,-2 0 6,0 0-123,0 0 117,0 0-207,-1 0-78,1 0 61,-2 0 174,0 0 6,-2 0-51,-1 0 62,0 0-12,0 0 51,-1 0-11,1 0 56,0 0-45,0 0 56,0 0-118,-1 0 96,-2 1-85,-3 2 51,-4 1 0,-3 1 0,-2 1 51,-2 1 10,1 0 29,-2 0-79,1 0 84,0 0-95,-1 0 0,0 0 17,0 1 67,2-2-67,0 1 134,3-2-100,1-1 184,4-1-139,1-1 156,-2 1-247,1 0 169,-3 0 22,0 2-79,-1 0 191,-1 0-263,0 0 6,1-1 173,4-3-124,2 0-256,4-1-1082,1-6 1238,12-7 0,-8 3 0,7-1 0</inkml:trace>
</inkml:ink>
</file>

<file path=ppt/ink/ink1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2-04T18:33:55.025"/>
    </inkml:context>
    <inkml:brush xml:id="br0">
      <inkml:brushProperty name="width" value="0.04286" units="cm"/>
      <inkml:brushProperty name="height" value="0.04286" units="cm"/>
    </inkml:brush>
  </inkml:definitions>
  <inkml:trace contextRef="#ctx0" brushRef="#br0">5 0 10444,'0'6'2560,"0"-1"-1894,0-5 1143,0 0-1344,0 12-39,0-6-56,0 10-270,0-10-60,0 1 27,0 0-17,-1 1-16,0 1-34,0 1-963,0 3 963,2 2 0,-1-6 0,1 0 0</inkml:trace>
</inkml:ink>
</file>

<file path=ppt/ink/ink1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2-04T18:33:55.026"/>
    </inkml:context>
    <inkml:brush xml:id="br0">
      <inkml:brushProperty name="width" value="0.04286" units="cm"/>
      <inkml:brushProperty name="height" value="0.04286" units="cm"/>
    </inkml:brush>
  </inkml:definitions>
  <inkml:trace contextRef="#ctx0" brushRef="#br0">0 0 9128,'0'2'3926,"0"0"-3041,0-2 796,0 0-1306,0 18 84,0-10-117,0 16-219,0-13 84,0 0-201,0-1 94,0 0-100,0-1-89,0 0-846,0 1-1737,0 0 2672,0 0 0,0-5 0,0-1 0</inkml:trace>
</inkml:ink>
</file>

<file path=ppt/ink/ink1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2-04T18:33:55.027"/>
    </inkml:context>
    <inkml:brush xml:id="br0">
      <inkml:brushProperty name="width" value="0.04286" units="cm"/>
      <inkml:brushProperty name="height" value="0.04286" units="cm"/>
    </inkml:brush>
  </inkml:definitions>
  <inkml:trace contextRef="#ctx0" brushRef="#br0">8 0 9335,'0'8'2783,"0"-1"-2149,0-7 189,0 0-773,-2 20 79,1-10-101,-1 16-28,1-15 0,0-1-453,1 1-993,-1 2-3902,1-2 5348,0 2 0,0-7 0,0-1 0</inkml:trace>
</inkml:ink>
</file>

<file path=ppt/ink/ink1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2-04T18:33:55.028"/>
    </inkml:context>
    <inkml:brush xml:id="br0">
      <inkml:brushProperty name="width" value="0.04286" units="cm"/>
      <inkml:brushProperty name="height" value="0.04286" units="cm"/>
    </inkml:brush>
  </inkml:definitions>
  <inkml:trace contextRef="#ctx0" brushRef="#br0">0 37 11878,'0'-3'1462,"0"1"-1283,0 1 56,0-1-162,0 0-67,0-2 257,0 1-84,0 1 95,0-1 6,1 1-280,-1 1 213,1-1-168,-1 2-45,0-1 185,0 0-174,0-1 84,0 0 96,0 0-185,0 1 128,0 0 432,0 1-561,1 2 354,1 0-270,1 2 79,1-2-56,2 2-16,-2-1-85,1 0-11,-2 0 0,2 0-39,-3 0 95,1 0-56,1-1 0,-1 2 78,0-1-123,1 0 45,0 0 0,0 1-28,-1-1 73,1 0-45,-1-1 78,0 1-111,-1-1 33,1 1 0,-1-2-45,0 1 90,0 0-45,0 1 84,1-1 112,4 1-84,-3-1-112,2 0 218,-1 0-212,-1-2 50,1 2 17,0-2 16,0 1-94,1-1 5,-1 1-96,1 0 141,-2-1-45,0 2 0,-1-1 67,0 1-72,0-1 5,0 1 0,1-2 11,3 1-11,-1 0 0,3 0 90,-4-1-96,1 1 6,-2-1 0,0 0-56,-1 0 90,0 0-34,-2 0 28,2 0-34,-2 0 6,2 1 0,-2-1-73,1 1 107,0 0-34,0-1-17,0 2-17,1-2-117,-1 1-286,1 0 101,1-1 84,0 1-117,1-1-298,0 0 12,2 0-404,4 0-2542,-2 0 3601,3 0 0,-6 0 0,-1 0 0</inkml:trace>
</inkml:ink>
</file>

<file path=ppt/ink/ink1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2-04T18:33:55.019"/>
    </inkml:context>
    <inkml:brush xml:id="br0">
      <inkml:brushProperty name="width" value="0.04286" units="cm"/>
      <inkml:brushProperty name="height" value="0.04286" units="cm"/>
    </inkml:brush>
  </inkml:definitions>
  <inkml:trace contextRef="#ctx0" brushRef="#br0">0 0 6803,'4'7'0,"0"-1"0,-4-6 0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2-04T18:33:55.005"/>
    </inkml:context>
    <inkml:brush xml:id="br0">
      <inkml:brushProperty name="width" value="0.04286" units="cm"/>
      <inkml:brushProperty name="height" value="0.04286" units="cm"/>
    </inkml:brush>
  </inkml:definitions>
  <inkml:trace contextRef="#ctx0" brushRef="#br0">41 61 8886,'-7'3'2376,"1"0"-1777,6-3 544,0 0-695,-1 0 95,-1 0 174,1 0-174,0 0-78,1 0-73,-1 0-252,0 0 62,-1 0-118,0 0-73,0 0 174,0 0-95,1 0 145,0 0 263,-1 0-151,1 0-173,-1 0-107,0 0 84,1 0-145,-1 0 285,2 0 1939,-1 0-2130,3 0 136,1 0-236,1 0 5,2 0 197,1 0-118,2 0 84,1 0 22,1 0-190,1 0 168,-1 0-168,0 0 6,0 0 140,1 0-140,0 0 447,10 0-447,-4 0 302,8 0-258,-5 0 12,1 0 61,1 0-89,0 0-17,-2-1-17,-2 1 78,-3-1-56,0 1-22,-2 0-89,5 0 162,-6 0-73,4 0 16,-6 0 80,2 0-96,0 0 0,11 0 22,-6 1 73,8 0-89,-7 1 106,0 0-45,1 0 34,0 0-45,2-2-56,1 1 190,0-1-179,2 0 90,0 0 34,11 0-141,-9 0 6,6 0 0,-13 0-50,-2 0 83,-4 0-33,4 0 67,-5-1-72,1 1 5,-3-1 0,0 1 5,2-1-5,2 1 196,31-3-196,-21 3-5,32-2 10,-36 1-5,6 0 68,-11 1 77,-1-1-190,0 1 45,7 0-22,-5 0 56,6 0-34,-7 0 0,1 0 89,0 0-89,0 0 0,0 0 6,2 0-73,-3 0 100,0 0-33,-3 0 79,5 0-91,-4 0 12,4 0 0,-6 0 0,1 0 6,1 0-6,0 0 34,2 0 89,8 0-123,-6 0 0,8 0-34,-10 0 68,1 0-34,-4 0 0,0 0 129,-2 0-197,0 0 68,0 0 0,1 0-44,0 0 88,3 0-44,-1 0 6,3 0 78,0 0-90,0 0 6,3 0 0,-1 0 28,8 0-28,-6 0 0,6 0 34,-9 0-40,2 0 6,-1 0 0,2 0 23,0 0-12,0 0-11,-1 0 17,5 0-17,-9 0 0,3 0 0,-9 0-34,-2 0 40,1 0-6,-1 0 0,1 0 22,8 0-22,-2 0 0,4 0 28,-3 0-22,-1 0-6,2 0 0,-1 0 45,1 0-45,2 0 0,-2 0-28,9 0 39,-7 1-11,7-1 0,-7 1 73,-1 0-96,0 1 23,-2 0 0,1-1 17,4 2-17,-5-2 17,4 1 67,-6-1-78,0-1-6,1 1 6,1-1-23,0 0 50,3 0-33,1 0 96,13 0-96,-8 0 0,6 0 22,-11 0-106,-3 0 90,1 0-6,-4 0 0,1 0 84,6 0-84,-4 0 0,4 0-34,-6 0 34,1 0 0,0 0 95,10 0-89,-5 0-6,6 0 11,-9 0 11,-1 0-16,-1 0-6,1 0 0,-2 0 22,0 0-22,0 0 0,0 0 51,-1 0-57,5 0 6,-6 0-17,4 0 62,-6 0-39,1 0 33,1 0-33,0 0 16,0 0 17,1 0-39,0 0 79,11 0-63,-4 0-16,9 0 51,-8 0-46,0 0-5,2 0 0,-2 0 34,0 0 33,0 0-67,-2 0 28,9 0-89,-8 0 66,4 0-5,-9 0 0,-2 0 51,-1 0-51,0 0 0,-1 0 84,7 0-84,-5 0 0,4 0-34,-6 0 90,0 0-56,1 0 17,2 0 112,-1 0-157,1 0 28,0 0 0,-1 0-68,-1 0 186,0 0-118,-1 0 0,1 0 112,0 0-157,0 0 45,0 0 0,0 0-50,-1 0 61,1 0-11,-1 0 0,0 0 90,-1 0-96,1 0 6,0 0 0,2 0-84,0 0 190,2-1-106,-1 0 51,11 0-51,-6-1 0,7 0 0,-8 1-73,-2 0 107,2 1-34,-2 0 0,1-1 22,9 1-22,-5-1 0,5 1 0,-7-1 45,-2 1-45,-1-1 22,-1 1 45,1-1-123,-2 1 56,0-1-61,4 1 122,-4-2-61,4 1 0,-5-1 90,0 1-96,0 0 6,0 1 0,0-1 23,6 1 5,-5-1-28,5 1 33,-6 0-38,-2 0 5,-1 0 0,-1 0-67,-1 0 67,-2 0 0,2 0 78,4 0-140,-2 0 62,4 0 0,-2 0-50,1 0 145,3 0-95,-2 0 0,3 0 56,-4 0-89,-1 0 33,-2 0 0,-3 0-68,0 0 68,-3 0 0,0 0 28,-1 0 12,0 0-40,2 0 0,-1 0 0,3 0-101,1 0 196,1 0-95,2 0 0,1 0 34,-1 0-40,-1 0 6,-1 0-6,-1 0-33,0 0 39,-2 0 34,0 0 16,-4 0-100,-1 0 50,-1 0 0,1 0-95,-2 0-1552,1 0-56,-4 0-3181,-4-9-4947,-4-1 9722,-3-9 0,5 9 0,3 1 0</inkml:trace>
</inkml:ink>
</file>

<file path=ppt/ink/ink2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2-04T18:33:55.020"/>
    </inkml:context>
    <inkml:brush xml:id="br0">
      <inkml:brushProperty name="width" value="0.04286" units="cm"/>
      <inkml:brushProperty name="height" value="0.04286" units="cm"/>
    </inkml:brush>
  </inkml:definitions>
  <inkml:trace contextRef="#ctx0" brushRef="#br0">10 39 12158,'-3'7'1876,"-1"-1"-1338,3-6-264,0 0 29,0 0 5443,1 0-5678,0-1 167,1 0-207,3-2 5,4-1 141,6 1-140,5-2 16,6 0-33,5 0 100,8-1-161,3 1 44,3 1 0,2 0-56,-1 1 61,-2 1-5,-3 2 0,-3 0 84,-6 0-123,-5 0 39,-5 0-34,-5 0-44,-5 0-28,-3 0-29,-2 0-240,-2 0-454,1 0-207,-2 0 1036,-1 0 0,-1 1 0,-1-1 0</inkml:trace>
</inkml:ink>
</file>

<file path=ppt/ink/ink2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2-04T18:33:55.021"/>
    </inkml:context>
    <inkml:brush xml:id="br0">
      <inkml:brushProperty name="width" value="0.04286" units="cm"/>
      <inkml:brushProperty name="height" value="0.04286" units="cm"/>
    </inkml:brush>
  </inkml:definitions>
  <inkml:trace contextRef="#ctx0" brushRef="#br0">0 9 14919,'0'-5'1423,"0"1"-852,1 4-117,1 0-73,3 0 151,0 0-252,4 0 79,2 1-29,2 3-100,2 3 246,1 4-123,2 0-129,0 2 106,-1-2-297,-2-1-21,-2-1 44,-2-3 22,-4 0-56,-2-4-22,-2 0-39,-2-2-6,0 1-638,-1-1 683,0-9 0,0 7 0,0-7 0</inkml:trace>
</inkml:ink>
</file>

<file path=ppt/ink/ink2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2-04T18:33:55.022"/>
    </inkml:context>
    <inkml:brush xml:id="br0">
      <inkml:brushProperty name="width" value="0.04286" units="cm"/>
      <inkml:brushProperty name="height" value="0.04286" units="cm"/>
    </inkml:brush>
  </inkml:definitions>
  <inkml:trace contextRef="#ctx0" brushRef="#br0">236 0 16096,'-10'13'1758,"-4"2"-1349,-5 3 145,-4 4-295,-3 0-80,-1 1 118,4-3-292,1-1 51,5-3-56,2-3-308,2-4-2784,4-4 3092,-1-3 0,6-2 0,0 0 0</inkml:trace>
</inkml:ink>
</file>

<file path=ppt/ink/ink2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2-04T18:33:55.023"/>
    </inkml:context>
    <inkml:brush xml:id="br0">
      <inkml:brushProperty name="width" value="0.04286" units="cm"/>
      <inkml:brushProperty name="height" value="0.04286" units="cm"/>
    </inkml:brush>
  </inkml:definitions>
  <inkml:trace contextRef="#ctx0" brushRef="#br0">22 24 7845,'-1'-1'1759,"0"0"-269,1 1-1233,0-4 90,0 3-184,0-3 156,0 4 96,0-1 5,0 1 28,0-2-353,0 1 62,0 0 45,0 0-169,0-1 12,0 2-174,0-1 146,-1 1-17,0 0 0,-3 0 73,2 0-73,-1 0 0,0 0 0,1 0-67,1 0 134,-1 0-62,2 0 1782,-1 0-1462,3 0-134,0 0-51,1-1 145,2 1-229,0-1 95,0 0-39,1 1-78,0-1 44,0 1-78,1 0 0,-2 0-61,0 0 66,0 0-5,-1 0 12,1 0 72,-2 0-129,0 0 45,1 0 0,-1 0-39,0 0 50,-1 0-11,0 0 0,0 0 56,0 0-56,0 0 0,0 1 246,1 0-162,0 0 45,2 1-45,-2-2-50,0 1 33,-1 0-67,2-1 101,-2 1-96,0-1 62,0 0-27,0 0 4,0 1 18,0-1-62,-1 1 0,1-1-6,-1 1-5,1 0 6,0 0 10,0 0-5,-2 0 0,2 0 0,-1-1 101,1 1-95,0 0 61,0 0 17,0 0-51,2 1-33,-2-1 6,1 1 11,0-2-12,0 1-5,-1 0 185,1-1-134,-1 2 319,2-1-336,0 1 162,1-1-191,-2 0 34,1 0-33,-1 0 78,1-1-84,-2 2 6,3-1-29,-2 0 23,1 1 0,-2-1-5,2 0 66,-2-1-61,1 1 0,-1-1 6,-1 2-57,1-2 51,0 2-33,0-1 106,1 0-62,-1 1-11,1-2 56,-1 1-67,1 0 11,0 0 0,-1 0 5,0-1 68,0 0-39,1 1 16,-1-1 0,1 1-50,-1 0 0,0-1 0,0 1-16,1 0 83,0-1-67,0 1 33,0 0 23,0-1 12,1 1-68,-2 0 0,1-1-40,-2 1 46,1 0-6,-1 0 78,1-1-145,-2 1 67,2 0 0,-2-1-50,2 1 117,-2 0-67,1-1 0,1 1 73,-1 0-112,1-1 39,1 1-68,-2 0 119,2 0-51,-2 0 0,0 0 67,0-1-112,0 2 45,1-2-56,1 1 107,-2 0-51,2-1 0,-2 1 84,0-1-152,0 1 68,0-1-1496,-1 1-2407,-5-1 3903,0 0 0,-1 0 0,2 0 0</inkml:trace>
</inkml:ink>
</file>

<file path=ppt/ink/ink2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2-04T18:33:55.024"/>
    </inkml:context>
    <inkml:brush xml:id="br0">
      <inkml:brushProperty name="width" value="0.04286" units="cm"/>
      <inkml:brushProperty name="height" value="0.04286" units="cm"/>
    </inkml:brush>
  </inkml:definitions>
  <inkml:trace contextRef="#ctx0" brushRef="#br0">131 9 11732,'1'-1'3478,"0"0"-2256,-1 1-1099,4 0 286,-2-1-40,3 1-55,-2 0 419,0 0-357,1 0-51,1 2-17,0 1-252,0 3 129,-1-1-95,0 2-34,-1-1 173,0 1-229,0 1 107,-1-1 5,0 1 95,-2 6-207,1-5 173,-1 4-167,0-7 55,0-1-27,-1 0 44,-2 0-38,-2-2-40,-3 1 0,-2-1-56,-3 0 39,-2-1-263,-1 0 73,-1-1-90,1-1 247,2 0-68,1 0-11,1 0 124,2 0-91,2-2 29,1-1 62,2-3-57,1 0 23,1 0 39,1 0-185,0-1 45,1 1-146,0-1 213,-1 2 22,1-1 85,0 1-34,1 2 0,0-2 34,0 3 16,0-2-50,0-1 6,1 1 202,2 0 116,5-1-100,0 1-224,4-2 185,-4 3-179,0-1-6,-2 1 89,-1 0-27,-1 2 11,0 0 44,1 0 186,2 1-152,0 0 67,4 0 129,-3 0-179,4 0 202,-1 0 5,1 0-251,1 0 162,1 0-253,-1 0 18,1 0 33,-5 0-84,1 0 0,-6 0 73,-2 0-157,0 0 84,0 0 0,0 0 67,4 0-67,-1 1 0,5 0 61,0-1-122,2 0-382,1-1-655,-1-2-890,-2 0 1988,-2-3 0,-5 3 0,-1 0 0</inkml:trace>
</inkml:ink>
</file>

<file path=ppt/ink/ink2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2-04T18:33:55.013"/>
    </inkml:context>
    <inkml:brush xml:id="br0">
      <inkml:brushProperty name="width" value="0.04286" units="cm"/>
      <inkml:brushProperty name="height" value="0.04286" units="cm"/>
    </inkml:brush>
  </inkml:definitions>
  <inkml:trace contextRef="#ctx0" brushRef="#br0">203 7 10836,'5'0'3069,"-1"0"-2766,-4 0 55,0 0-128,0-3 55,-3 2-83,-1-2 151,-4 3-173,1 0-80,-1 0 57,1 0-157,-2 0 146,2 0 72,-2 0-89,0 3 117,1 0-66,0 3-74,0 1 135,2 0-152,0 0 7,1 1 55,2-1 106,-2 5-21,2-2 38,0 6 90,2-4-190,0 1-6,1 0 107,0 0-186,0 2 264,0 4-286,0-4 129,0 3-196,0-5 62,0 0 44,0-1-94,0 0 77,0 0-33,0 4 0,0-3-56,0 4 0,0-6 23,0 0 38,0-2-55,-1 0-6,-1-2 44,-2 0-60,-1-1-169,-5 2-263,1-3-802,-3 2-738,1-5 1988,-3 0 0,6-2 0,0 0 0</inkml:trace>
</inkml:ink>
</file>

<file path=ppt/ink/ink2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2-04T18:33:55.014"/>
    </inkml:context>
    <inkml:brush xml:id="br0">
      <inkml:brushProperty name="width" value="0.04286" units="cm"/>
      <inkml:brushProperty name="height" value="0.04286" units="cm"/>
    </inkml:brush>
  </inkml:definitions>
  <inkml:trace contextRef="#ctx0" brushRef="#br0">0 78 13295,'10'-7'3142,"-3"1"-2464,-7 6 991,0 0-1316,19-8-213,-10 5-101,15-7 40,-14 7-46,0 0-66,1 0-34,0 0-1211,2-1-760,5-2-3155,0 0 5193,4-2 0,-11 4 0,-3 0 0</inkml:trace>
</inkml:ink>
</file>

<file path=ppt/ink/ink2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2-04T18:33:55.015"/>
    </inkml:context>
    <inkml:brush xml:id="br0">
      <inkml:brushProperty name="width" value="0.04286" units="cm"/>
      <inkml:brushProperty name="height" value="0.04286" units="cm"/>
    </inkml:brush>
  </inkml:definitions>
  <inkml:trace contextRef="#ctx0" brushRef="#br0">62 17 10517,'4'-9'4223,"-1"1"-3377,-3 8 1646,0 0-2190,0 4 181,-3 2-265,-1 4-218,-4 1 314,0 1-191,0 2 118,0 2 179,1 0-381,0 1 235,0 0-128,4 0-96,-1 0 191,3-1-191,0 0 118,1 0-61,0-1-23,4 0-90,0-2 6,4-1-78,1-3-286,2 0-2896,12-4-3577,-4-2 6837,8-1 0,-16-2 0,-2 0 0</inkml:trace>
</inkml:ink>
</file>

<file path=ppt/ink/ink2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2-04T18:33:55.016"/>
    </inkml:context>
    <inkml:brush xml:id="br0">
      <inkml:brushProperty name="width" value="0.04286" units="cm"/>
      <inkml:brushProperty name="height" value="0.04286" units="cm"/>
    </inkml:brush>
  </inkml:definitions>
  <inkml:trace contextRef="#ctx0" brushRef="#br0">0 0 10590,'0'4'3248,"0"0"-2357,0-4 5466,0 0-6290,1 0 51,-1 0 234,2 0-312,-1 0 44,1 0-56,0 0 11,-1 0-78,0 0 27,1 0 12,0 0-89,2 0 145,1 3-56,0-1 67,3 5-117,-4-3 50,1 0-56,-1 0-23,-1-1 23,-1 1 56,0 1-61,0-2-46,-1 1 107,1-1-56,-1 0 56,0-1 0,0 0 34,0 0 5,2 0 129,0 0-134,1 0 106,-1-1-140,1 2-17,3 2 67,-2-2-50,3 2 0,-4-2 34,1 0-34,-1 1-6,3 1-61,-3 0 73,3 0-6,-1-1 33,0-1 51,1 0-168,-1 0-224,0-2-521,0 0 146,-1 0-2728,6-1 291,-2 0 3120,8 0 0,-10-1 0,1 1 0</inkml:trace>
</inkml:ink>
</file>

<file path=ppt/ink/ink2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2-04T18:33:55.017"/>
    </inkml:context>
    <inkml:brush xml:id="br0">
      <inkml:brushProperty name="width" value="0.04286" units="cm"/>
      <inkml:brushProperty name="height" value="0.04286" units="cm"/>
    </inkml:brush>
  </inkml:definitions>
  <inkml:trace contextRef="#ctx0" brushRef="#br0">154 35 9974,'-1'-7'2979,"0"1"-2346,1 6 1014,0 0-1294,0-1 78,0 0-184,0-2-163,0 2 184,0-1-38,0 1-62,0 0 56,0 0-213,0 0 62,0 0-17,-1 1-11,1-2 100,-2 2-94,2-2-51,-1 1 106,1-1-100,-1 1 195,1 0 186,-1 1-62,0 0-67,1 0 224,-1 0-326,0 0-38,1 0-68,-1 0-50,1 0 0,-1 0-44,0 0-7,1 0-72,-1 0 33,0 0 23,1 0-101,-2 0 101,1 0-34,-2 2 84,1 0-44,-1 2 122,0 1-61,-2 2 135,1-1-130,-2 1 130,0 1-135,0-1-39,0 1-17,0-2-6,0 1 62,2-3 50,1 0-83,2-3 33,0-1 0,0 1-6,0 1 57,-1 0 5,-1 2 0,0 0-62,1 0 6,0-1 0,2-2-50,-1 0 61,1 0-11,0-1 50,0 1-83,0 0-51,0-1 84,-1 0 0,1 1-51,-1 0 51,0 0-50,1 1 100,-2-1-39,1 1 96,-1 0-57,-1 1 23,0 1-73,-1 0 67,2-1-28,0 0-5,0-1 28,1 0 44,0-2 28,1 1-134,0 0-44,0-1 116,0 1 24,-1-1-102,-1 0 6,0 2 0,-1 1-17,1 0 79,-1-1-57,2-1 96,0-1-95,1 1 212,0-1-268,-1 0 27,1 0 23,-1 1 0,0-1 84,0 2-89,0-1 5,0 1 0,1 0-23,-2-1 23,2 0 0,-1 0 6,1 0 28,-1-1-40,1 1 6,-2 1 0,2 0 62,-1-1-1,1 0-206,0-1-1732,0-3-5522,2-3 7399,1-4 0,-1 2 0,0 2 0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2-04T18:33:55.006"/>
    </inkml:context>
    <inkml:brush xml:id="br0">
      <inkml:brushProperty name="width" value="0.04286" units="cm"/>
      <inkml:brushProperty name="height" value="0.04286" units="cm"/>
    </inkml:brush>
  </inkml:definitions>
  <inkml:trace contextRef="#ctx0" brushRef="#br0">23 157 7212,'-6'3'2028,"1"-1"-1614,5-2 1440,0 0-1216,0-5-273,-1 2 100,0-3 834,1 3-1058,0 2 308,0-1-544,0 2 1480,0 0-1485,0 0-51,-1 0 51,-1 0 0,0 0-11,1 0-50,-1 0 66,2 0 3782,-1 0-3720,4 0 39,0 0-16,3-1-12,0 0-28,1 0 74,0-1-57,-1 0 151,2-1-218,-3 1 84,2 0 0,-2 0-33,1 0 27,0 0-78,1 0 0,0-1 123,3 1-117,-1-1 50,2-1 11,0 1 0,1 0-16,0-1-1,9-1 118,-5 0-157,5-1 34,-6 2-17,1 0 45,-2 1-73,1 0 0,-2 1-39,4-3 72,-7 3-33,4-1 0,-5 1 79,0 0-79,0 0 0,1 0 6,0 0-57,0 1 56,1-1-5,5-2 85,-2 1-85,3-1 0,-4 1 0,1-1 17,0 2 45,1-1-62,0-1 89,7 0-72,-6 0-17,3 0 6,-9 3-29,0-1 23,-4 2 0,2-1 0,-1 1 67,1 0-67,0 0 0,1 0 0,-1 0 45,8 0-45,-3 0 84,7 0-17,-6 0-27,2 0 10,1 0 23,10 0-68,-5 0-5,6 0 40,-9 0 16,0 0-40,-2 0-16,-2 0 6,-1 0-34,-3 0 28,0 2 0,-2 0-6,0 2 57,4 1-51,-3 0 5,3 1 29,-3 0-34,1-1 0,0 2 34,7 3-23,-4-1-11,6 1 5,-6-1 57,0 0-56,0 0-6,1-1 72,-1 1-27,0 0 11,1 1-5,0 0 16,0 1-45,6 5-22,-6-4 73,5 4-23,-7-6 18,-1-1-52,0-1 96,2 4-112,-2-3 0,-1 1 68,-3-2-1,-1-3-11,0 2-6,2-1 17,-1 1 17,2 0-84,-1 0 107,6 4-40,-3-3-17,4 3-27,-5-3 61,-1-1-118,1 2 34,-1-1 0,0-1-17,-2 2 101,1-2-67,3 4 56,-3-2-140,4 3 67,-6-4 0,2 2 0,-1-1 84,1 1-84,0-1 11,-1 2 90,1-1-84,-1 0-17,1 0 0,-1 1 39,1-2 28,-1 2-33,1-2-18,0 1 80,0 0-108,-1-1 12,1 0 0,0 1-16,-1-1 111,2 2-95,0-1 17,-1 2 83,2-1-144,-1 0 44,0 1 0,-1 0-6,0 0 56,4 6-50,-4-4 107,4 4-158,-5-4 51,1 0 0,-2 0 12,2 0 72,-1 1-51,3 4 69,-1-5-74,1 4-28,-3-7 0,-1 0-34,0-1 118,0 1-84,0-1 84,3 5-129,-1-4 45,1 4 0,-1-4-50,-2 0 100,2 0-50,-2 1 11,1 0 90,0 1-146,1-1 45,3 8-22,-3-5 89,3 5-67,-4-6 23,0-1 89,0 1-112,-1-1 0,1 0 11,2 5 22,-2-6-21,1 5-12,-2-8 100,0 1-150,-1 0 50,1 0 0,0 0-45,1-1 112,-1 1-67,1-1 0,0 1 101,0 0-140,0 0 39,0-1 0,0 1-50,0-2 89,-1 1-39,1 0 117,3 4-117,-1-3 0,2 4 0,-3-5-56,1 0 129,-1 0-56,-1 0-17,2 0 67,-3-1-117,1 0 50,4 5-34,-4-5 96,3 3-62,-4-3 17,-1-2 83,1 2-133,-1-3 33,1 2 0,-2-2-51,1 1 102,4 2-12,-3 0 79,4 1-124,-3 0 6,1-2 0,1 1-50,0 1 106,-1-2-56,0 1 0,1 0 78,2 3-78,-1-2 0,2 3-17,-2-5 84,-1 2-67,2-1 146,5 4-180,-5-3 34,6 3 0,-6-4 0,0 0 51,1-2-51,-2 1 22,1-2 73,0 1-106,-2 0 11,-1 0 0,0-1-50,-2 0 83,1-1-33,-2 0 0,1 1 84,-1-2-123,1 1 39,0 0 0,0 0-33,1 2 66,-1-2-33,1 1 0,1 0 73,0 0-107,0 1 34,2-2 0,-2 2-72,1-2 122,-1 1-50,0 0 0,-2-1 67,5 2-67,-5-2 0,4 2-84,-5-3 118,0 0-34,1-1 17,-1 2 72,2-2-94,1 2 5,-1-2-96,1 2 102,-4-1-6,1 0 11,-1-1 73,1 1-89,-1-1 5,1 0 0,0 0 5,4 2-5,-3-2 0,1 0 67,-3 0-100,-2-1 33,2 1 0,-3-1-56,1 0 89,3 1-33,-1 0 90,3 0-140,-2 1 50,1-1 0,0 1-51,1-1 85,1 0-34,-1 0 0,0 1 17,3 0-17,-5-1 0,4 0-56,-6 0 95,0 0-39,2 1 0,-1-1 61,3 0-94,-2 0 33,4 1 0,-3-1-45,2 1 56,-1-1-11,-1 1 0,1-1 56,-3 0-61,3 0 5,-3-1 0,3 2-62,-3-1 107,3 2-45,-3-2 0,3 0 22,-2 1-27,1-1 5,0 1 0,-1-1-51,-1-1 62,2 1-11,-1-1 68,0 2-74,-1-2 6,0 1 0,1-1-62,-1 0 68,0 1-6,0 0 0,0-1 67,1 1-72,-1-1 5,4 1-68,-2 0 80,2 1-12,-3-1 0,1-1 67,-2 1-67,4-1 0,-2 1-51,3 0 51,-2-1 0,-1 1 0,0 0 56,2 0-56,-2 0 0,2-1 0,-1 1 0,-1 0 0,2 0-33,2 0 111,-2 0-83,2-1 5,-3 0 0,-1-1-51,1 2 51,2-1 0,-2 1 51,2-1-51,-4 1 0,1-2 5,0 1-55,1 0 50,0 1 0,1 0 0,0-1 61,2 1-61,0-2 0,0 2 40,1-1-108,8 0 68,-5 0 12,7 0 38,-7-1-50,6 1 34,-4 0-118,2 1 84,-6-1 0,-2 0 0,0 0 72,-1-1-72,-1 1 0,0-1 6,0 0-56,3 1 50,-3-1-6,2 1 62,-3-1-56,-1 0 0,1 0 50,0 0-134,0 0 84,0 1 0,0-1 62,2 0-62,-1 0 0,0 1 34,-2-1-102,-2 2 68,1-2 0,-1 1-50,2 0 106,-1-1-56,2 1 62,3 0-124,-2-1 62,1 2 0,-2-2-56,-2 1 129,-1 0-73,1 0 0,-3 0-17,6 1 17,-3-1 0,4 1-56,-3-1 129,2 0-73,0 1 0,-1-2 61,0 1-122,-2 0 61,0-1 0,-3 1-84,0-1 162,1 2-78,-2-2 0,1 1 67,0 0-134,2-1 67,-1 2 0,2-2-50,0 2 100,1-2-50,1 1 0,1 0 73,0 0-140,0 1 67,1-1 0,-1 0-56,-1 1 106,5 0-50,-4 0 84,5 0-162,-4 0 78,1 0 0,0 0-56,0 0 112,0-1-56,0 1 0,-2 0 28,3 1-28,-4-1 0,3 1-45,-4-2 79,1 0-34,0 1 16,2-2 52,-1 1-102,8 0 34,-3-1-50,3 1 55,-5-1-5,-2 0 0,0 0 84,-2 0-134,-2 0 50,1 0 0,-1 0-23,3 0 23,-1 0 0,2 0 84,-3 0-117,-2 0 33,1 0 0,-3 0-79,1 0 130,-2 0-51,2 0 84,-1 0-135,0 0 51,0 0 0,0 0-67,0 0 118,-1 0-51,0 0 0,-1 0 117,1 0-190,-2 0 29,1 0 44,0 0 0,-1 0 84,2 0-90,-2 0 6,2 0 0,-1 0-73,1 0 129,0 0-56,-1 0 11,0 0 113,1 0-192,2 0 68,1 0 0,1 0-72,1 0 122,2 0-50,2 0 0,0 0 90,2 0-130,0 0 40,-1 0 0,0 0-28,-2 0 28,-1 0 0,-4 0 129,0 0-196,-4 1 67,2-1 0,-3 1-95,2-1 156,-1 0-61,0 0 0,0 0 68,0 0-102,1 0 34,0 0-50,-1 0 83,1 0-33,-2 0 0,1 0 73,0 0-123,-1 0 27,1 0 107,-1 0-117,1 0-2000,0 0-2936,-2-3 4969,-8-7 0,6 5 0,-5-5 0</inkml:trace>
</inkml:ink>
</file>

<file path=ppt/ink/ink3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2-04T18:33:55.018"/>
    </inkml:context>
    <inkml:brush xml:id="br0">
      <inkml:brushProperty name="width" value="0.04286" units="cm"/>
      <inkml:brushProperty name="height" value="0.04286" units="cm"/>
    </inkml:brush>
  </inkml:definitions>
  <inkml:trace contextRef="#ctx0" brushRef="#br0">6 15 8886,'0'-1'6554,"-1"-4"-6240,1 4-12,-2-3-10,2 4 503,-1 0-358,1-1 307,0 1-245,0-1 39,0 0-179,0 1 682,0-1-1108,0 3 100,2 0-33,0 2 0,1 2 34,1-1-45,0 2 11,0-2 0,-1 0-34,2 0 157,2 5-167,-3-5 44,3 5 0,-6-6-45,1 0 95,0-1-50,0 0 0,0 0 39,0 0-83,0-1 44,-1 2 0,1-1-51,0 0 51,0 0 0,0 0 0,0 1 11,-1-2-55,0 1 21,0 0 23,0-1-67,-1 0 106,2 0-39,-2-1 0,2 2 17,-2-1-67,1 2 50,0-2-6,-1 0-89,1 0 106,0 0-11,-1 0 0,1 0 51,-1-1-113,0 0 62,0 1 0,0-1-84,0 2 90,0-1-6,0 1 44,0 0-4,0 0-46,0 1 6,0-1-67,0 0 100,0-1-33,0 0 40,0 0 10,0-1-84,0 2 34,0-1-5,0 1-74,0-1 74,0-1 5,0 0 0,0 1 50,0 0-83,0 1 33,0-1 0,0 0-28,0 0 61,0 2-33,0-2 0,0 1 162,0-1-162,0 1 0,0 1 0,0-1 12,0 2 21,0-1 34,0 3 12,-1-3-79,1 1 0,-2-2 0,2-1-67,-1 0 100,1-1-33,0 0 0,-1 0 90,1 0-129,-2 1 39,2 0-84,-2 2 89,2-2-5,-1 0 0,1 0 84,-1 0-89,0 1 5,0 0-62,-1 0 68,1 1-6,-1-2 67,2 0-34,-1-1-38,0 1 5,0 0 0,-1 0-67,1 0 123,0 0-56,1 0 16,-1 1-16,0-2 0,1 1 12,-1-2-74,0 2 107,1-2-45,-2 1 0,1 1 50,-1-1-50,0 1-11,1 0-45,1-1 90,-1 1-34,0-2 0,1 1 5,0 0-5,0-1 0,0 1 6,0-1-51,0 1 45,-1-1 0,1 0 0,-1 0 22,0 1-22,0 0 0,0 1 34,-1 0-90,1 0 56,0 0-6,0-1 51,0-1-45,0 1 0,1-1 6,0 1-34,-1-1 28,1 0 0,0 1 17,-1-1-23,1 1-56,-1-1 6,0 1-11,1-1 67,-2 1-5,2 0 5,-2-1-426,2 1 1,-2-1-583,2 0-186,-2 0-1618,-1 0-1416,-3 0 4228,0 0 0,3 0 0,0 0 0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2-04T18:33:55.029"/>
    </inkml:context>
    <inkml:brush xml:id="br0">
      <inkml:brushProperty name="width" value="0.04286" units="cm"/>
      <inkml:brushProperty name="height" value="0.04286" units="cm"/>
    </inkml:brush>
  </inkml:definitions>
  <inkml:trace contextRef="#ctx0" brushRef="#br0">0 135 6803,'0'-5'2398,"0"1"-2051,0 4-168,0 0-72,6-15 21,-3 9 80,7-15-208,-7 15 207,2-2 11,-3 4-5,1 0-140,-1 1 89,0 0-111,-1-1-46,2 0 6,-1 0-5,2-2-6,-1 2 0,0-1-17,0 0-39,0-1 56,0 1-11,-1 0 11,0 2 0,-1 0 0,-1 2-106,4 1 106,-3 0 0,3 0-34,-1 0 17,-1 0-50,-1 0 28,1 0-84,-2 0 375,1 0-202,-1 0-50,0 1-39,0 0 33,0 1 1,1-1 5,0 1 0,1 0-264,-1 0 175,0 2-68,0 0-28,-1 1 129,0-1-123,0 2 45,0-3-118,0 3-528,0 1 780,0 4 0,0-4 0,0 0 0</inkml:trace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2-04T18:33:55.030"/>
    </inkml:context>
    <inkml:brush xml:id="br0">
      <inkml:brushProperty name="width" value="0.04286" units="cm"/>
      <inkml:brushProperty name="height" value="0.04286" units="cm"/>
    </inkml:brush>
  </inkml:definitions>
  <inkml:trace contextRef="#ctx0" brushRef="#br0">95 0 8035,'-4'0'1457,"1"0"-897,3 0 157,0 0-269,-34 7-286,23-6 23,-25 6-129,32-7-106,2 0 5,1 0-534,1 0 0,0 0 1</inkml:trace>
</inkml:ink>
</file>

<file path=ppt/ink/ink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2-04T18:33:55.031"/>
    </inkml:context>
    <inkml:brush xml:id="br0">
      <inkml:brushProperty name="width" value="0.04286" units="cm"/>
      <inkml:brushProperty name="height" value="0.04286" units="cm"/>
    </inkml:brush>
  </inkml:definitions>
  <inkml:trace contextRef="#ctx0" brushRef="#br0">2 0 8035,'-1'0'739,"0"0"-486,1 0-534,0 2-94,0-2-1495,2 2 1870,1-2 0,-1 0 0,0 0 0</inkml:trace>
</inkml:ink>
</file>

<file path=ppt/ink/ink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2-04T18:33:55.032"/>
    </inkml:context>
    <inkml:brush xml:id="br0">
      <inkml:brushProperty name="width" value="0.04286" units="cm"/>
      <inkml:brushProperty name="height" value="0.04286" units="cm"/>
    </inkml:brush>
  </inkml:definitions>
  <inkml:trace contextRef="#ctx0" brushRef="#br0">29 0 9178,'-2'2'1888,"0"0"-1446,2-2 1222,0 0-819,-8 7-38,6-6-146,-6 6-263,7-7 16,1 0 34,-1 0-95,0 0 498,1 0 158,-2 0-701,2 0 3271,-1 0-3579,3 1 0,0 2 0,2 3-39,2 1 106,0 2-33,2 2 5,-1 1-39,3 1 78,-1 2-78,1-1 0,1 0-45,0-2 124,0-1-79,-1-1 0,1-2-11,-2 1-23,1-2-761,-3 0-1160,1-3-2375,-3-1 4330,1-2 0,-3-1 0,-2 0 0</inkml:trace>
</inkml:ink>
</file>

<file path=ppt/ink/ink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2-04T18:33:55.033"/>
    </inkml:context>
    <inkml:brush xml:id="br0">
      <inkml:brushProperty name="width" value="0.04286" units="cm"/>
      <inkml:brushProperty name="height" value="0.04286" units="cm"/>
    </inkml:brush>
  </inkml:definitions>
  <inkml:trace contextRef="#ctx0" brushRef="#br0">220 19 9906,'0'-5'2947,"0"1"-2214,0 4 1278,0 0-1484,0-3-79,0 3 128,0-3-49,0 3 307,0-1-21,0 1-264,0-1 179,0 1-264,0-1 1307,0 1-1771,-2 2 0,-1 4 0,-3 2 56,-2 6-6,-1 0-50,-3 3 0,0 0 95,-1 0-100,0-1 5,-1-1 0,2-1 0,1-3 33,1 0-33,2-2 23,-1-1 72,2 1-78,-1-1-12,0 0 1,0 0 117,-2 0-72,1-1-18,0-1 1,1-1 78,3 0-123,1-2 11,3-2 67,0 0-5428,1-1 5361,3-1 0,-3 0 0,3-1 0</inkml:trace>
</inkml:ink>
</file>

<file path=ppt/ink/ink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2-04T18:33:55.007"/>
    </inkml:context>
    <inkml:brush xml:id="br0">
      <inkml:brushProperty name="width" value="0.04286" units="cm"/>
      <inkml:brushProperty name="height" value="0.04286" units="cm"/>
    </inkml:brush>
  </inkml:definitions>
  <inkml:trace contextRef="#ctx0" brushRef="#br0">0 0 20302,'1'0'845,"0"0"-671,0 0-40,-1 0 629,1 0-960,-1 1 191,0 2 6,0 1 0,1 3-16,0 0 21,0 1-5,1 2 0,0 0-1008,0 2-1552,0 2 2560,-1 6 0,0-9 0,-1 2 0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1E85BA98-68FF-844C-BF25-1E2D4E0C9AB9}" type="datetimeFigureOut">
              <a:rPr lang="en-US"/>
              <a:pPr>
                <a:defRPr/>
              </a:pPr>
              <a:t>7/4/23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056549BF-B062-CB42-8684-FA34A4C9B19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1654972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ＭＳ Ｐゴシック" charset="0"/>
      </a:defRPr>
    </a:lvl1pPr>
    <a:lvl2pPr marL="4572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2pPr>
    <a:lvl3pPr marL="9144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3pPr>
    <a:lvl4pPr marL="13716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4pPr>
    <a:lvl5pPr marL="18288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aseline="0">
                <a:solidFill>
                  <a:srgbClr val="0070C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r>
              <a:rPr lang="en-GB"/>
              <a:t>G. Cowan / RHUL Physics</a:t>
            </a:r>
            <a:endParaRPr lang="en-US" dirty="0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062480" y="6480175"/>
            <a:ext cx="5628640" cy="365125"/>
          </a:xfrm>
        </p:spPr>
        <p:txBody>
          <a:bodyPr/>
          <a:lstStyle>
            <a:lvl1pPr>
              <a:defRPr baseline="0">
                <a:solidFill>
                  <a:srgbClr val="0070C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r>
              <a:rPr lang="en-US"/>
              <a:t>Statistical Data Analysis / Tutorial material</a:t>
            </a:r>
            <a:endParaRPr lang="en-US" dirty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aseline="0">
                <a:solidFill>
                  <a:srgbClr val="0070C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86D87C89-CC84-2B45-8CD2-B033AD812DC1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395086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1600" y="6480175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r>
              <a:rPr lang="en-GB"/>
              <a:t>G. Cowan / RHUL Physics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899920" y="6480175"/>
            <a:ext cx="6197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r>
              <a:rPr lang="en-US"/>
              <a:t>Statistical Data Analysis / Tutorial material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894513" y="6480175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182BA2C1-ED4F-8E4D-98C5-E3F481D6CD0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</p:sldLayoutIdLst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hf hdr="0"/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ＭＳ Ｐゴシック" charset="0"/>
          <a:cs typeface="ＭＳ Ｐゴシック" charset="0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ＭＳ Ｐゴシック" charset="0"/>
          <a:cs typeface="+mn-cs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ＭＳ Ｐゴシック" charset="0"/>
          <a:cs typeface="+mn-cs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ＭＳ Ｐゴシック" charset="0"/>
          <a:cs typeface="+mn-cs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ＭＳ Ｐゴシック" charset="0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19.png"/><Relationship Id="rId7" Type="http://schemas.openxmlformats.org/officeDocument/2006/relationships/image" Target="../media/image23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0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7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emf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emf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13" Type="http://schemas.openxmlformats.org/officeDocument/2006/relationships/customXml" Target="../ink/ink6.xml"/><Relationship Id="rId18" Type="http://schemas.openxmlformats.org/officeDocument/2006/relationships/image" Target="../media/image211.png"/><Relationship Id="rId26" Type="http://schemas.openxmlformats.org/officeDocument/2006/relationships/image" Target="../media/image215.png"/><Relationship Id="rId39" Type="http://schemas.openxmlformats.org/officeDocument/2006/relationships/image" Target="../media/image221.png"/><Relationship Id="rId21" Type="http://schemas.openxmlformats.org/officeDocument/2006/relationships/customXml" Target="../ink/ink10.xml"/><Relationship Id="rId34" Type="http://schemas.openxmlformats.org/officeDocument/2006/relationships/customXml" Target="../ink/ink17.xml"/><Relationship Id="rId42" Type="http://schemas.openxmlformats.org/officeDocument/2006/relationships/customXml" Target="../ink/ink21.xml"/><Relationship Id="rId47" Type="http://schemas.openxmlformats.org/officeDocument/2006/relationships/image" Target="../media/image225.png"/><Relationship Id="rId50" Type="http://schemas.openxmlformats.org/officeDocument/2006/relationships/customXml" Target="../ink/ink25.xml"/><Relationship Id="rId55" Type="http://schemas.openxmlformats.org/officeDocument/2006/relationships/image" Target="../media/image229.png"/><Relationship Id="rId7" Type="http://schemas.openxmlformats.org/officeDocument/2006/relationships/customXml" Target="../ink/ink3.xml"/><Relationship Id="rId2" Type="http://schemas.openxmlformats.org/officeDocument/2006/relationships/image" Target="../media/image45.emf"/><Relationship Id="rId16" Type="http://schemas.openxmlformats.org/officeDocument/2006/relationships/image" Target="../media/image210.png"/><Relationship Id="rId29" Type="http://schemas.openxmlformats.org/officeDocument/2006/relationships/image" Target="../media/image216.png"/><Relationship Id="rId11" Type="http://schemas.openxmlformats.org/officeDocument/2006/relationships/customXml" Target="../ink/ink5.xml"/><Relationship Id="rId24" Type="http://schemas.openxmlformats.org/officeDocument/2006/relationships/image" Target="../media/image214.png"/><Relationship Id="rId32" Type="http://schemas.openxmlformats.org/officeDocument/2006/relationships/customXml" Target="../ink/ink16.xml"/><Relationship Id="rId37" Type="http://schemas.openxmlformats.org/officeDocument/2006/relationships/image" Target="../media/image220.png"/><Relationship Id="rId40" Type="http://schemas.openxmlformats.org/officeDocument/2006/relationships/customXml" Target="../ink/ink20.xml"/><Relationship Id="rId45" Type="http://schemas.openxmlformats.org/officeDocument/2006/relationships/image" Target="../media/image224.png"/><Relationship Id="rId53" Type="http://schemas.openxmlformats.org/officeDocument/2006/relationships/image" Target="../media/image228.png"/><Relationship Id="rId58" Type="http://schemas.openxmlformats.org/officeDocument/2006/relationships/customXml" Target="../ink/ink29.xml"/><Relationship Id="rId5" Type="http://schemas.openxmlformats.org/officeDocument/2006/relationships/customXml" Target="../ink/ink2.xml"/><Relationship Id="rId61" Type="http://schemas.openxmlformats.org/officeDocument/2006/relationships/image" Target="../media/image232.png"/><Relationship Id="rId19" Type="http://schemas.openxmlformats.org/officeDocument/2006/relationships/customXml" Target="../ink/ink9.xml"/><Relationship Id="rId14" Type="http://schemas.openxmlformats.org/officeDocument/2006/relationships/image" Target="../media/image209.png"/><Relationship Id="rId22" Type="http://schemas.openxmlformats.org/officeDocument/2006/relationships/image" Target="../media/image213.png"/><Relationship Id="rId27" Type="http://schemas.openxmlformats.org/officeDocument/2006/relationships/customXml" Target="../ink/ink13.xml"/><Relationship Id="rId30" Type="http://schemas.openxmlformats.org/officeDocument/2006/relationships/customXml" Target="../ink/ink15.xml"/><Relationship Id="rId35" Type="http://schemas.openxmlformats.org/officeDocument/2006/relationships/image" Target="../media/image219.png"/><Relationship Id="rId43" Type="http://schemas.openxmlformats.org/officeDocument/2006/relationships/image" Target="../media/image223.png"/><Relationship Id="rId48" Type="http://schemas.openxmlformats.org/officeDocument/2006/relationships/customXml" Target="../ink/ink24.xml"/><Relationship Id="rId56" Type="http://schemas.openxmlformats.org/officeDocument/2006/relationships/customXml" Target="../ink/ink28.xml"/><Relationship Id="rId8" Type="http://schemas.openxmlformats.org/officeDocument/2006/relationships/image" Target="../media/image206.png"/><Relationship Id="rId51" Type="http://schemas.openxmlformats.org/officeDocument/2006/relationships/image" Target="../media/image227.png"/><Relationship Id="rId3" Type="http://schemas.openxmlformats.org/officeDocument/2006/relationships/customXml" Target="../ink/ink1.xml"/><Relationship Id="rId12" Type="http://schemas.openxmlformats.org/officeDocument/2006/relationships/image" Target="../media/image208.png"/><Relationship Id="rId17" Type="http://schemas.openxmlformats.org/officeDocument/2006/relationships/customXml" Target="../ink/ink8.xml"/><Relationship Id="rId25" Type="http://schemas.openxmlformats.org/officeDocument/2006/relationships/customXml" Target="../ink/ink12.xml"/><Relationship Id="rId33" Type="http://schemas.openxmlformats.org/officeDocument/2006/relationships/image" Target="../media/image218.png"/><Relationship Id="rId38" Type="http://schemas.openxmlformats.org/officeDocument/2006/relationships/customXml" Target="../ink/ink19.xml"/><Relationship Id="rId46" Type="http://schemas.openxmlformats.org/officeDocument/2006/relationships/customXml" Target="../ink/ink23.xml"/><Relationship Id="rId59" Type="http://schemas.openxmlformats.org/officeDocument/2006/relationships/image" Target="../media/image231.png"/><Relationship Id="rId20" Type="http://schemas.openxmlformats.org/officeDocument/2006/relationships/image" Target="../media/image212.png"/><Relationship Id="rId41" Type="http://schemas.openxmlformats.org/officeDocument/2006/relationships/image" Target="../media/image222.png"/><Relationship Id="rId54" Type="http://schemas.openxmlformats.org/officeDocument/2006/relationships/customXml" Target="../ink/ink2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5.png"/><Relationship Id="rId15" Type="http://schemas.openxmlformats.org/officeDocument/2006/relationships/customXml" Target="../ink/ink7.xml"/><Relationship Id="rId23" Type="http://schemas.openxmlformats.org/officeDocument/2006/relationships/customXml" Target="../ink/ink11.xml"/><Relationship Id="rId28" Type="http://schemas.openxmlformats.org/officeDocument/2006/relationships/customXml" Target="../ink/ink14.xml"/><Relationship Id="rId36" Type="http://schemas.openxmlformats.org/officeDocument/2006/relationships/customXml" Target="../ink/ink18.xml"/><Relationship Id="rId49" Type="http://schemas.openxmlformats.org/officeDocument/2006/relationships/image" Target="../media/image226.png"/><Relationship Id="rId57" Type="http://schemas.openxmlformats.org/officeDocument/2006/relationships/image" Target="../media/image230.png"/><Relationship Id="rId10" Type="http://schemas.openxmlformats.org/officeDocument/2006/relationships/image" Target="../media/image207.png"/><Relationship Id="rId31" Type="http://schemas.openxmlformats.org/officeDocument/2006/relationships/image" Target="../media/image217.png"/><Relationship Id="rId44" Type="http://schemas.openxmlformats.org/officeDocument/2006/relationships/customXml" Target="../ink/ink22.xml"/><Relationship Id="rId52" Type="http://schemas.openxmlformats.org/officeDocument/2006/relationships/customXml" Target="../ink/ink26.xml"/><Relationship Id="rId60" Type="http://schemas.openxmlformats.org/officeDocument/2006/relationships/customXml" Target="../ink/ink30.xml"/><Relationship Id="rId4" Type="http://schemas.openxmlformats.org/officeDocument/2006/relationships/image" Target="../media/image204.png"/><Relationship Id="rId9" Type="http://schemas.openxmlformats.org/officeDocument/2006/relationships/customXml" Target="../ink/ink4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emf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9.png"/><Relationship Id="rId4" Type="http://schemas.openxmlformats.org/officeDocument/2006/relationships/image" Target="../media/image48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emf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3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emf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emf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57.emf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emf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5.png"/><Relationship Id="rId3" Type="http://schemas.openxmlformats.org/officeDocument/2006/relationships/image" Target="../media/image70.png"/><Relationship Id="rId7" Type="http://schemas.openxmlformats.org/officeDocument/2006/relationships/image" Target="../media/image74.png"/><Relationship Id="rId2" Type="http://schemas.openxmlformats.org/officeDocument/2006/relationships/image" Target="../media/image69.em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3.png"/><Relationship Id="rId5" Type="http://schemas.openxmlformats.org/officeDocument/2006/relationships/image" Target="../media/image72.png"/><Relationship Id="rId4" Type="http://schemas.openxmlformats.org/officeDocument/2006/relationships/image" Target="../media/image71.png"/><Relationship Id="rId9" Type="http://schemas.openxmlformats.org/officeDocument/2006/relationships/image" Target="../media/image76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0.png"/><Relationship Id="rId4" Type="http://schemas.openxmlformats.org/officeDocument/2006/relationships/image" Target="../media/image79.pn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png"/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3.pn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png"/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6.pn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png"/><Relationship Id="rId2" Type="http://schemas.openxmlformats.org/officeDocument/2006/relationships/image" Target="../media/image8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1.png"/><Relationship Id="rId5" Type="http://schemas.openxmlformats.org/officeDocument/2006/relationships/image" Target="../media/image90.png"/><Relationship Id="rId4" Type="http://schemas.openxmlformats.org/officeDocument/2006/relationships/image" Target="../media/image89.pn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png"/><Relationship Id="rId2" Type="http://schemas.openxmlformats.org/officeDocument/2006/relationships/image" Target="../media/image92.png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png"/><Relationship Id="rId2" Type="http://schemas.openxmlformats.org/officeDocument/2006/relationships/image" Target="../media/image94.png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emf"/><Relationship Id="rId2" Type="http://schemas.openxmlformats.org/officeDocument/2006/relationships/image" Target="../media/image96.em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8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png"/><Relationship Id="rId2" Type="http://schemas.openxmlformats.org/officeDocument/2006/relationships/image" Target="../media/image99.emf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2.png"/><Relationship Id="rId2" Type="http://schemas.openxmlformats.org/officeDocument/2006/relationships/image" Target="../media/image10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3.pn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5.png"/><Relationship Id="rId2" Type="http://schemas.openxmlformats.org/officeDocument/2006/relationships/image" Target="../media/image104.png"/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emf"/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6.png"/><Relationship Id="rId1" Type="http://schemas.openxmlformats.org/officeDocument/2006/relationships/slideLayout" Target="../slideLayouts/slideLayout1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8.png"/><Relationship Id="rId2" Type="http://schemas.openxmlformats.org/officeDocument/2006/relationships/image" Target="../media/image107.png"/><Relationship Id="rId1" Type="http://schemas.openxmlformats.org/officeDocument/2006/relationships/slideLayout" Target="../slideLayouts/slideLayout1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9.emf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Slide Number Placeholder 4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3C495E43-60C3-634C-80DB-A2A6931649E6}" type="slidenum">
              <a:rPr lang="en-US" sz="1200">
                <a:solidFill>
                  <a:srgbClr val="0000FF"/>
                </a:solidFill>
              </a:rPr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1</a:t>
            </a:fld>
            <a:endParaRPr lang="en-US" sz="1200" dirty="0">
              <a:solidFill>
                <a:srgbClr val="0000FF"/>
              </a:solidFill>
            </a:endParaRP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5C3EF25-9919-414C-855F-23EEB6D82F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G. Cowan / RHUL Physics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8A60F86-3E98-D449-96AD-BE684C7DD7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Statistical Data Analysis / Tutorial material</a:t>
            </a:r>
          </a:p>
        </p:txBody>
      </p:sp>
      <p:sp>
        <p:nvSpPr>
          <p:cNvPr id="32" name="Text Box 9">
            <a:extLst>
              <a:ext uri="{FF2B5EF4-FFF2-40B4-BE49-F238E27FC236}">
                <a16:creationId xmlns:a16="http://schemas.microsoft.com/office/drawing/2014/main" id="{157F5F6E-D922-3946-84E5-8B8302584C2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18618" y="3264578"/>
            <a:ext cx="4792979" cy="18158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2400" dirty="0">
                <a:solidFill>
                  <a:srgbClr val="0070C0"/>
                </a:solidFill>
                <a:latin typeface="+mn-lt"/>
              </a:rPr>
              <a:t>Glen Cowan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2400" dirty="0">
                <a:solidFill>
                  <a:srgbClr val="0070C0"/>
                </a:solidFill>
                <a:latin typeface="+mn-lt"/>
              </a:rPr>
              <a:t>Physics Department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2400" dirty="0">
                <a:solidFill>
                  <a:srgbClr val="0070C0"/>
                </a:solidFill>
                <a:latin typeface="+mn-lt"/>
              </a:rPr>
              <a:t>Royal Holloway, University of London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2000" b="1" dirty="0" err="1">
                <a:latin typeface="Courier New" panose="02070309020205020404" pitchFamily="49" charset="0"/>
              </a:rPr>
              <a:t>g.cowan@rhul.ac.uk</a:t>
            </a:r>
            <a:endParaRPr lang="en-US" altLang="en-US" sz="2000" b="1" dirty="0">
              <a:latin typeface="Courier New" panose="02070309020205020404" pitchFamily="49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2000" b="1" dirty="0" err="1">
                <a:latin typeface="Courier New" panose="02070309020205020404" pitchFamily="49" charset="0"/>
              </a:rPr>
              <a:t>www.pp.rhul.ac.uk</a:t>
            </a:r>
            <a:r>
              <a:rPr lang="en-US" altLang="en-US" sz="2000" b="1" dirty="0">
                <a:latin typeface="Courier New" panose="02070309020205020404" pitchFamily="49" charset="0"/>
              </a:rPr>
              <a:t>/~cowan</a:t>
            </a:r>
          </a:p>
        </p:txBody>
      </p:sp>
      <p:pic>
        <p:nvPicPr>
          <p:cNvPr id="35" name="Picture 10">
            <a:extLst>
              <a:ext uri="{FF2B5EF4-FFF2-40B4-BE49-F238E27FC236}">
                <a16:creationId xmlns:a16="http://schemas.microsoft.com/office/drawing/2014/main" id="{3C57AE4F-05F6-9E43-9610-58146FFB249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0156" y="3620178"/>
            <a:ext cx="2336800" cy="1168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Rectangle 2">
            <a:extLst>
              <a:ext uri="{FF2B5EF4-FFF2-40B4-BE49-F238E27FC236}">
                <a16:creationId xmlns:a16="http://schemas.microsoft.com/office/drawing/2014/main" id="{39D35008-4687-3E90-6110-A998802AF1A6}"/>
              </a:ext>
            </a:extLst>
          </p:cNvPr>
          <p:cNvSpPr txBox="1">
            <a:spLocks noChangeArrowheads="1"/>
          </p:cNvSpPr>
          <p:nvPr/>
        </p:nvSpPr>
        <p:spPr>
          <a:xfrm>
            <a:off x="685800" y="827310"/>
            <a:ext cx="7772400" cy="577623"/>
          </a:xfrm>
        </p:spPr>
        <p:txBody>
          <a:bodyPr/>
          <a:lstStyle>
            <a:lvl1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ＭＳ Ｐゴシック" charset="0"/>
                <a:cs typeface="ＭＳ Ｐゴシック" charset="0"/>
              </a:defRPr>
            </a:lvl1pPr>
            <a:lvl2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2pPr>
            <a:lvl3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3pPr>
            <a:lvl4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4pPr>
            <a:lvl5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5pPr>
            <a:lvl6pPr marL="4572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6pPr>
            <a:lvl7pPr marL="9144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7pPr>
            <a:lvl8pPr marL="13716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8pPr>
            <a:lvl9pPr marL="18288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9pPr>
          </a:lstStyle>
          <a:p>
            <a:r>
              <a:rPr lang="en-GB" altLang="en-US" sz="4000" dirty="0">
                <a:solidFill>
                  <a:srgbClr val="CC3300"/>
                </a:solidFill>
                <a:ea typeface="ＭＳ Ｐゴシック" panose="020B0600070205080204" pitchFamily="34" charset="-128"/>
              </a:rPr>
              <a:t>Statistical Data Analysis</a:t>
            </a:r>
          </a:p>
          <a:p>
            <a:r>
              <a:rPr lang="en-GB" altLang="en-US" sz="4000" dirty="0">
                <a:solidFill>
                  <a:srgbClr val="CC3300"/>
                </a:solidFill>
                <a:ea typeface="ＭＳ Ｐゴシック" panose="020B0600070205080204" pitchFamily="34" charset="-128"/>
              </a:rPr>
              <a:t>Material for Tutorials </a:t>
            </a:r>
          </a:p>
          <a:p>
            <a:r>
              <a:rPr lang="en-GB" altLang="en-US" sz="2400" dirty="0">
                <a:solidFill>
                  <a:srgbClr val="CC3300"/>
                </a:solidFill>
                <a:ea typeface="ＭＳ Ｐゴシック" panose="020B0600070205080204" pitchFamily="34" charset="-128"/>
              </a:rPr>
              <a:t>(with solutions)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A71612B-3325-27DB-CD97-B9CA7A4E08D9}"/>
              </a:ext>
            </a:extLst>
          </p:cNvPr>
          <p:cNvSpPr txBox="1"/>
          <p:nvPr/>
        </p:nvSpPr>
        <p:spPr>
          <a:xfrm>
            <a:off x="237783" y="5896891"/>
            <a:ext cx="873589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[With thanks to Hans </a:t>
            </a:r>
            <a:r>
              <a:rPr lang="en-US" sz="2000" dirty="0" err="1">
                <a:latin typeface="Calibri" panose="020F0502020204030204" pitchFamily="34" charset="0"/>
                <a:cs typeface="Calibri" panose="020F0502020204030204" pitchFamily="34" charset="0"/>
              </a:rPr>
              <a:t>Dembinski</a:t>
            </a:r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, Greg Ashton, Asher </a:t>
            </a:r>
            <a:r>
              <a:rPr lang="en-US" sz="2000" dirty="0" err="1">
                <a:latin typeface="Calibri" panose="020F0502020204030204" pitchFamily="34" charset="0"/>
                <a:cs typeface="Calibri" panose="020F0502020204030204" pitchFamily="34" charset="0"/>
              </a:rPr>
              <a:t>Kaboth</a:t>
            </a:r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, and Enzo Canonero.]</a:t>
            </a:r>
          </a:p>
        </p:txBody>
      </p:sp>
    </p:spTree>
    <p:extLst>
      <p:ext uri="{BB962C8B-B14F-4D97-AF65-F5344CB8AC3E}">
        <p14:creationId xmlns:p14="http://schemas.microsoft.com/office/powerpoint/2010/main" val="40503981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Slide Number Placeholder 4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3C495E43-60C3-634C-80DB-A2A6931649E6}" type="slidenum">
              <a:rPr lang="en-US" sz="1200">
                <a:solidFill>
                  <a:srgbClr val="0000FF"/>
                </a:solidFill>
              </a:rPr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10</a:t>
            </a:fld>
            <a:endParaRPr lang="en-US" sz="1200">
              <a:solidFill>
                <a:srgbClr val="0000FF"/>
              </a:solidFill>
            </a:endParaRP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5C3EF25-9919-414C-855F-23EEB6D82F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G. Cowan / RHUL Physics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8A60F86-3E98-D449-96AD-BE684C7DD7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Statistical Data Analysis / Tutorial material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4C3D0CB-CA63-7C52-8CC9-1181A3FDF796}"/>
              </a:ext>
            </a:extLst>
          </p:cNvPr>
          <p:cNvSpPr txBox="1"/>
          <p:nvPr/>
        </p:nvSpPr>
        <p:spPr>
          <a:xfrm>
            <a:off x="500742" y="261257"/>
            <a:ext cx="809939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3600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Comment on the </a:t>
            </a:r>
            <a:r>
              <a:rPr lang="en-US" sz="36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ln</a:t>
            </a:r>
            <a:r>
              <a:rPr lang="en-US" sz="3600" i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sz="36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en-US" sz="36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ln</a:t>
            </a:r>
            <a:r>
              <a:rPr lang="en-US" sz="3600" i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sz="3600" baseline="-25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max</a:t>
            </a:r>
            <a:r>
              <a:rPr lang="en-US" sz="36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 ½ </a:t>
            </a:r>
            <a:r>
              <a:rPr lang="en-US" sz="3600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contour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97851E9-AC80-262C-E81C-4CF061FC23B4}"/>
              </a:ext>
            </a:extLst>
          </p:cNvPr>
          <p:cNvSpPr txBox="1"/>
          <p:nvPr/>
        </p:nvSpPr>
        <p:spPr>
          <a:xfrm>
            <a:off x="337458" y="1164771"/>
            <a:ext cx="847997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In the lectures, we saw that the standard deviations of fitted  parameters are found from the tangent lines (planes) to the contour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1EE8FAA-103C-363B-D37E-073A12601547}"/>
              </a:ext>
            </a:extLst>
          </p:cNvPr>
          <p:cNvSpPr txBox="1"/>
          <p:nvPr/>
        </p:nvSpPr>
        <p:spPr>
          <a:xfrm>
            <a:off x="337459" y="2786743"/>
            <a:ext cx="86106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 similar procedure can be used to find a confidence region in the parameter space that will cover the true parameter with probability CL = 1 – </a:t>
            </a:r>
            <a:r>
              <a:rPr lang="el-GR" sz="2400" i="1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α</a:t>
            </a:r>
            <a:r>
              <a:rPr lang="en-US" sz="2400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(the “confidence level”).  This uses the contour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D5D43B24-CC6D-28A6-1556-A3220DE5B2A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6593" y="2016579"/>
            <a:ext cx="2427530" cy="6840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131D8A87-3126-2144-8056-1AF8DFACA05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2351" y="4129315"/>
            <a:ext cx="3792857" cy="720000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DA16BF67-2A48-11C6-6CD5-13235A2EE9CB}"/>
              </a:ext>
            </a:extLst>
          </p:cNvPr>
          <p:cNvSpPr txBox="1"/>
          <p:nvPr/>
        </p:nvSpPr>
        <p:spPr>
          <a:xfrm>
            <a:off x="304801" y="4963886"/>
            <a:ext cx="802277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If you want the contour </a:t>
            </a:r>
            <a:r>
              <a:rPr lang="en-US" sz="24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ln</a:t>
            </a:r>
            <a:r>
              <a:rPr lang="en-US" sz="2400" i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en-US" sz="24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ln</a:t>
            </a:r>
            <a:r>
              <a:rPr lang="en-US" sz="2400" i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sz="2400" baseline="-25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max</a:t>
            </a:r>
            <a:r>
              <a:rPr lang="en-US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 ½ </a:t>
            </a:r>
            <a:r>
              <a:rPr lang="en-US" sz="2400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in </a:t>
            </a:r>
            <a:r>
              <a:rPr lang="en-US" sz="2400" dirty="0" err="1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iminuit</a:t>
            </a:r>
            <a:r>
              <a:rPr lang="en-US" sz="2400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 you need to choose CL (= 1 – </a:t>
            </a:r>
            <a:r>
              <a:rPr lang="el-GR" sz="2400" i="1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α</a:t>
            </a:r>
            <a:r>
              <a:rPr lang="en-US" sz="2400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) such that </a:t>
            </a:r>
            <a:r>
              <a:rPr lang="en-US" sz="2400" i="1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</a:t>
            </a:r>
            <a:r>
              <a:rPr lang="el-GR" sz="2400" i="1" baseline="-25000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χ</a:t>
            </a:r>
            <a:r>
              <a:rPr lang="en-US" sz="2400" baseline="-25000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</a:t>
            </a:r>
            <a:r>
              <a:rPr lang="el-GR" sz="2400" i="1" baseline="30000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−</a:t>
            </a:r>
            <a:r>
              <a:rPr lang="en-US" sz="2400" i="1" baseline="30000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</a:t>
            </a:r>
            <a:r>
              <a:rPr lang="en-US" sz="2400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(1 – </a:t>
            </a:r>
            <a:r>
              <a:rPr lang="el-GR" sz="2400" i="1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α</a:t>
            </a:r>
            <a:r>
              <a:rPr lang="en-US" sz="2400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</a:t>
            </a:r>
            <a:r>
              <a:rPr lang="en-US" sz="2400" i="1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</a:t>
            </a:r>
            <a:r>
              <a:rPr lang="en-US" sz="2400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) = 1, i.e., 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91B4D91B-D309-64C9-E1AA-0C95F19A063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44436" y="5876471"/>
            <a:ext cx="4973684" cy="504000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7B63F72A-0109-3F38-DAD6-74604089A44F}"/>
              </a:ext>
            </a:extLst>
          </p:cNvPr>
          <p:cNvSpPr txBox="1"/>
          <p:nvPr/>
        </p:nvSpPr>
        <p:spPr>
          <a:xfrm>
            <a:off x="4713515" y="4310743"/>
            <a:ext cx="372159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          N</a:t>
            </a:r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 = number of parameters</a:t>
            </a:r>
          </a:p>
        </p:txBody>
      </p:sp>
    </p:spTree>
    <p:extLst>
      <p:ext uri="{BB962C8B-B14F-4D97-AF65-F5344CB8AC3E}">
        <p14:creationId xmlns:p14="http://schemas.microsoft.com/office/powerpoint/2010/main" val="18653526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Slide Number Placeholder 4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3C495E43-60C3-634C-80DB-A2A6931649E6}" type="slidenum">
              <a:rPr lang="en-US" sz="1200">
                <a:solidFill>
                  <a:srgbClr val="0000FF"/>
                </a:solidFill>
              </a:rPr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11</a:t>
            </a:fld>
            <a:endParaRPr lang="en-US" sz="1200">
              <a:solidFill>
                <a:srgbClr val="0000FF"/>
              </a:solidFill>
            </a:endParaRP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5C3EF25-9919-414C-855F-23EEB6D82F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G. Cowan / RHUL Physics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8A60F86-3E98-D449-96AD-BE684C7DD7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Statistical Data Analysis / Tutorial material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13E60FE-9F07-7D1A-5A61-4708FDDD4D74}"/>
              </a:ext>
            </a:extLst>
          </p:cNvPr>
          <p:cNvSpPr txBox="1"/>
          <p:nvPr/>
        </p:nvSpPr>
        <p:spPr>
          <a:xfrm>
            <a:off x="1152596" y="228600"/>
            <a:ext cx="708116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3600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Exercises on Maximum Likelihood (a)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6631F7AD-9DC2-47E8-BAA8-7466EEFC8375}"/>
              </a:ext>
            </a:extLst>
          </p:cNvPr>
          <p:cNvSpPr txBox="1"/>
          <p:nvPr/>
        </p:nvSpPr>
        <p:spPr>
          <a:xfrm>
            <a:off x="391886" y="1099457"/>
            <a:ext cx="443198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2400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1a)  Run </a:t>
            </a:r>
            <a:r>
              <a:rPr lang="en-US" sz="2400" dirty="0" err="1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mlFit.py</a:t>
            </a:r>
            <a:r>
              <a:rPr lang="en-US" sz="2400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 look at the plots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45D641F6-56EA-79B9-75ED-196E0C930F6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815" y="1861591"/>
            <a:ext cx="7772400" cy="37746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06696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Slide Number Placeholder 4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3C495E43-60C3-634C-80DB-A2A6931649E6}" type="slidenum">
              <a:rPr lang="en-US" sz="1200">
                <a:solidFill>
                  <a:srgbClr val="0000FF"/>
                </a:solidFill>
              </a:rPr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12</a:t>
            </a:fld>
            <a:endParaRPr lang="en-US" sz="1200">
              <a:solidFill>
                <a:srgbClr val="0000FF"/>
              </a:solidFill>
            </a:endParaRP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5C3EF25-9919-414C-855F-23EEB6D82F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G. Cowan / RHUL Physics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8A60F86-3E98-D449-96AD-BE684C7DD7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Statistical Data Analysis / Tutorial material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13E60FE-9F07-7D1A-5A61-4708FDDD4D74}"/>
              </a:ext>
            </a:extLst>
          </p:cNvPr>
          <p:cNvSpPr txBox="1"/>
          <p:nvPr/>
        </p:nvSpPr>
        <p:spPr>
          <a:xfrm>
            <a:off x="1152596" y="228600"/>
            <a:ext cx="741299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3600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Exercises on Maximum Likelihood (</a:t>
            </a:r>
            <a:r>
              <a:rPr lang="en-US" sz="3600" dirty="0" err="1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b,c</a:t>
            </a:r>
            <a:r>
              <a:rPr lang="en-US" sz="3600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)</a:t>
            </a: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70A92E88-3941-1B78-1EF3-75ACBB4B9FFD}"/>
              </a:ext>
            </a:extLst>
          </p:cNvPr>
          <p:cNvGrpSpPr/>
          <p:nvPr/>
        </p:nvGrpSpPr>
        <p:grpSpPr>
          <a:xfrm>
            <a:off x="380999" y="1810236"/>
            <a:ext cx="7794172" cy="2702678"/>
            <a:chOff x="380999" y="1037350"/>
            <a:chExt cx="7794172" cy="2702678"/>
          </a:xfrm>
        </p:grpSpPr>
        <p:pic>
          <p:nvPicPr>
            <p:cNvPr id="2" name="Picture 1">
              <a:extLst>
                <a:ext uri="{FF2B5EF4-FFF2-40B4-BE49-F238E27FC236}">
                  <a16:creationId xmlns:a16="http://schemas.microsoft.com/office/drawing/2014/main" id="{A31C3751-C97E-5E1C-F7FB-0214F05B608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80999" y="1746365"/>
              <a:ext cx="7772400" cy="1993663"/>
            </a:xfrm>
            <a:prstGeom prst="rect">
              <a:avLst/>
            </a:prstGeom>
          </p:spPr>
        </p:pic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C7C9CE33-0985-BE5D-AD2E-B1F3197158E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02771" y="1037350"/>
              <a:ext cx="7772400" cy="603114"/>
            </a:xfrm>
            <a:prstGeom prst="rect">
              <a:avLst/>
            </a:prstGeom>
          </p:spPr>
        </p:pic>
      </p:grpSp>
      <p:pic>
        <p:nvPicPr>
          <p:cNvPr id="7" name="Picture 6">
            <a:extLst>
              <a:ext uri="{FF2B5EF4-FFF2-40B4-BE49-F238E27FC236}">
                <a16:creationId xmlns:a16="http://schemas.microsoft.com/office/drawing/2014/main" id="{78FA2DC7-F0E2-8FB3-8176-563C45A0617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1885" y="4704759"/>
            <a:ext cx="7772400" cy="1628595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428DFBFB-D7DB-3F1D-3BBE-6DDB9EAF8522}"/>
              </a:ext>
            </a:extLst>
          </p:cNvPr>
          <p:cNvSpPr txBox="1"/>
          <p:nvPr/>
        </p:nvSpPr>
        <p:spPr>
          <a:xfrm>
            <a:off x="544286" y="1066800"/>
            <a:ext cx="64836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2400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1b,c)  show standard deviation of estimator </a:t>
            </a:r>
            <a:r>
              <a:rPr lang="en-US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~ 1/√</a:t>
            </a:r>
            <a:r>
              <a:rPr lang="en-US" sz="2400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</a:p>
        </p:txBody>
      </p:sp>
    </p:spTree>
    <p:extLst>
      <p:ext uri="{BB962C8B-B14F-4D97-AF65-F5344CB8AC3E}">
        <p14:creationId xmlns:p14="http://schemas.microsoft.com/office/powerpoint/2010/main" val="3937163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Slide Number Placeholder 4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3C495E43-60C3-634C-80DB-A2A6931649E6}" type="slidenum">
              <a:rPr lang="en-US" sz="1200">
                <a:solidFill>
                  <a:srgbClr val="0000FF"/>
                </a:solidFill>
              </a:rPr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13</a:t>
            </a:fld>
            <a:endParaRPr lang="en-US" sz="1200">
              <a:solidFill>
                <a:srgbClr val="0000FF"/>
              </a:solidFill>
            </a:endParaRP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5C3EF25-9919-414C-855F-23EEB6D82F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G. Cowan / RHUL Physics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8A60F86-3E98-D449-96AD-BE684C7DD7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Statistical Data Analysis / Tutorial material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13E60FE-9F07-7D1A-5A61-4708FDDD4D74}"/>
              </a:ext>
            </a:extLst>
          </p:cNvPr>
          <p:cNvSpPr txBox="1"/>
          <p:nvPr/>
        </p:nvSpPr>
        <p:spPr>
          <a:xfrm>
            <a:off x="1152596" y="228600"/>
            <a:ext cx="744665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3600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Exercises on Maximum Likelihood (</a:t>
            </a:r>
            <a:r>
              <a:rPr lang="en-US" sz="3600" dirty="0" err="1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d,e</a:t>
            </a:r>
            <a:r>
              <a:rPr lang="en-US" sz="3600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)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40E025D2-3B95-466D-C1B6-F199833D2F9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3654" y="1468718"/>
            <a:ext cx="8132736" cy="49680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D558CB75-C1B4-FE7D-D1B9-ECD964FCE5BC}"/>
              </a:ext>
            </a:extLst>
          </p:cNvPr>
          <p:cNvSpPr txBox="1"/>
          <p:nvPr/>
        </p:nvSpPr>
        <p:spPr>
          <a:xfrm>
            <a:off x="468086" y="914400"/>
            <a:ext cx="610077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2400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1d,e)  Investigate effect of nuisance parameters</a:t>
            </a:r>
          </a:p>
        </p:txBody>
      </p:sp>
    </p:spTree>
    <p:extLst>
      <p:ext uri="{BB962C8B-B14F-4D97-AF65-F5344CB8AC3E}">
        <p14:creationId xmlns:p14="http://schemas.microsoft.com/office/powerpoint/2010/main" val="2570773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Slide Number Placeholder 4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3C495E43-60C3-634C-80DB-A2A6931649E6}" type="slidenum">
              <a:rPr lang="en-US" sz="1200">
                <a:solidFill>
                  <a:srgbClr val="0000FF"/>
                </a:solidFill>
              </a:rPr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14</a:t>
            </a:fld>
            <a:endParaRPr lang="en-US" sz="1200">
              <a:solidFill>
                <a:srgbClr val="0000FF"/>
              </a:solidFill>
            </a:endParaRP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5C3EF25-9919-414C-855F-23EEB6D82F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G. Cowan / RHUL Physics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8A60F86-3E98-D449-96AD-BE684C7DD7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Statistical Data Analysis / Tutorial material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98E8C64-80B3-887C-D65B-3676979897C0}"/>
              </a:ext>
            </a:extLst>
          </p:cNvPr>
          <p:cNvSpPr txBox="1"/>
          <p:nvPr/>
        </p:nvSpPr>
        <p:spPr>
          <a:xfrm>
            <a:off x="2329542" y="293913"/>
            <a:ext cx="420185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3600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Solutions to exercises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2F514967-21C7-EDED-953E-9ACB7281E397}"/>
              </a:ext>
            </a:extLst>
          </p:cNvPr>
          <p:cNvSpPr txBox="1"/>
          <p:nvPr/>
        </p:nvSpPr>
        <p:spPr>
          <a:xfrm>
            <a:off x="533400" y="1034144"/>
            <a:ext cx="8139088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1a)  Running the program </a:t>
            </a:r>
            <a:r>
              <a:rPr lang="en-US" sz="2400" dirty="0" err="1"/>
              <a:t>mlFit.py</a:t>
            </a:r>
            <a:r>
              <a:rPr lang="en-US" sz="2400" dirty="0"/>
              <a:t> produces the following plots:</a:t>
            </a:r>
            <a:endParaRPr lang="en-GB" sz="2400" dirty="0"/>
          </a:p>
          <a:p>
            <a:r>
              <a:rPr lang="en-US" sz="2400" dirty="0"/>
              <a:t> </a:t>
            </a:r>
            <a:endParaRPr lang="en-GB" sz="2400" dirty="0"/>
          </a:p>
          <a:p>
            <a:r>
              <a:rPr lang="en-US" sz="2400" dirty="0"/>
              <a:t>A fit of the pdf:</a:t>
            </a:r>
            <a:endParaRPr lang="en-GB" sz="2400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A2B4E0F5-8242-0009-A1CF-F9875749E0F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85877" y="2405743"/>
            <a:ext cx="5912351" cy="41111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20694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Slide Number Placeholder 4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3C495E43-60C3-634C-80DB-A2A6931649E6}" type="slidenum">
              <a:rPr lang="en-US" sz="1200">
                <a:solidFill>
                  <a:srgbClr val="0000FF"/>
                </a:solidFill>
              </a:rPr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15</a:t>
            </a:fld>
            <a:endParaRPr lang="en-US" sz="1200">
              <a:solidFill>
                <a:srgbClr val="0000FF"/>
              </a:solidFill>
            </a:endParaRP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5C3EF25-9919-414C-855F-23EEB6D82F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G. Cowan / RHUL Physics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8A60F86-3E98-D449-96AD-BE684C7DD7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Statistical Data Analysis / Tutorial material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FDFD85C6-8F66-A10D-D8CD-3BDBC4275F3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944226"/>
            <a:ext cx="9144000" cy="3168463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390C6757-EFF9-EA4C-2CD0-DDEFA5189C40}"/>
              </a:ext>
            </a:extLst>
          </p:cNvPr>
          <p:cNvSpPr txBox="1"/>
          <p:nvPr/>
        </p:nvSpPr>
        <p:spPr>
          <a:xfrm>
            <a:off x="925286" y="598714"/>
            <a:ext cx="308917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2400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From running program: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1AEE1161-4337-2FC5-2145-56ED62DD2E5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2600" y="1324428"/>
            <a:ext cx="55880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03088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Slide Number Placeholder 4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3C495E43-60C3-634C-80DB-A2A6931649E6}" type="slidenum">
              <a:rPr lang="en-US" sz="1200">
                <a:solidFill>
                  <a:srgbClr val="0000FF"/>
                </a:solidFill>
              </a:rPr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16</a:t>
            </a:fld>
            <a:endParaRPr lang="en-US" sz="1200">
              <a:solidFill>
                <a:srgbClr val="0000FF"/>
              </a:solidFill>
            </a:endParaRP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5C3EF25-9919-414C-855F-23EEB6D82F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G. Cowan / RHUL Physics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8A60F86-3E98-D449-96AD-BE684C7DD7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Statistical Data Analysis / Tutorial material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C6E32C8F-08F4-5238-AA71-674393BA3AD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06" y="1088571"/>
            <a:ext cx="9135494" cy="42275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89194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Slide Number Placeholder 4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3C495E43-60C3-634C-80DB-A2A6931649E6}" type="slidenum">
              <a:rPr lang="en-US" sz="1200">
                <a:solidFill>
                  <a:srgbClr val="0000FF"/>
                </a:solidFill>
              </a:rPr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17</a:t>
            </a:fld>
            <a:endParaRPr lang="en-US" sz="1200">
              <a:solidFill>
                <a:srgbClr val="0000FF"/>
              </a:solidFill>
            </a:endParaRP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5C3EF25-9919-414C-855F-23EEB6D82F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G. Cowan / RHUL Physics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8A60F86-3E98-D449-96AD-BE684C7DD7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Statistical Data Analysis / Tutorial material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6BD39BD-1BCE-7191-3926-03A5473A6C64}"/>
              </a:ext>
            </a:extLst>
          </p:cNvPr>
          <p:cNvSpPr txBox="1"/>
          <p:nvPr/>
        </p:nvSpPr>
        <p:spPr>
          <a:xfrm>
            <a:off x="653143" y="283029"/>
            <a:ext cx="545463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Confidence regions at CL = 68.3% and 95%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5328905-20D2-83D2-BC9F-6D4645738EF5}"/>
              </a:ext>
            </a:extLst>
          </p:cNvPr>
          <p:cNvSpPr txBox="1"/>
          <p:nvPr/>
        </p:nvSpPr>
        <p:spPr>
          <a:xfrm>
            <a:off x="740228" y="864362"/>
            <a:ext cx="479849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In </a:t>
            </a:r>
            <a:r>
              <a:rPr lang="en-US" sz="2400" dirty="0" err="1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iminuit</a:t>
            </a:r>
            <a:r>
              <a:rPr lang="en-US" sz="2400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v2, user can set </a:t>
            </a:r>
            <a:r>
              <a:rPr lang="en-US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CL = 1 − </a:t>
            </a:r>
            <a:r>
              <a:rPr lang="el-GR" sz="2400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α</a:t>
            </a:r>
            <a:endParaRPr lang="en-US" sz="2400" i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FE865D98-E7B7-2211-5910-C89502E9B98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7571" y="1396093"/>
            <a:ext cx="8077200" cy="3429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853F1E37-E0B9-A427-BA80-2C1F3DFF370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29651" y="1986797"/>
            <a:ext cx="5364862" cy="42455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64388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Slide Number Placeholder 4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3C495E43-60C3-634C-80DB-A2A6931649E6}" type="slidenum">
              <a:rPr lang="en-US" sz="1200">
                <a:solidFill>
                  <a:srgbClr val="0000FF"/>
                </a:solidFill>
              </a:rPr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18</a:t>
            </a:fld>
            <a:endParaRPr lang="en-US" sz="1200">
              <a:solidFill>
                <a:srgbClr val="0000FF"/>
              </a:solidFill>
            </a:endParaRP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5C3EF25-9919-414C-855F-23EEB6D82F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G. Cowan / RHUL Physics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8A60F86-3E98-D449-96AD-BE684C7DD7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Statistical Data Analysis / Tutorial material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AA0486E-6F3F-676E-5E4C-023896D7FC46}"/>
              </a:ext>
            </a:extLst>
          </p:cNvPr>
          <p:cNvSpPr txBox="1"/>
          <p:nvPr/>
        </p:nvSpPr>
        <p:spPr>
          <a:xfrm>
            <a:off x="457200" y="500743"/>
            <a:ext cx="440191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1b)  Assume </a:t>
            </a:r>
            <a:r>
              <a:rPr lang="en-US" sz="2400" dirty="0" err="1">
                <a:latin typeface="Calibri" panose="020F0502020204030204" pitchFamily="34" charset="0"/>
                <a:cs typeface="Calibri" panose="020F0502020204030204" pitchFamily="34" charset="0"/>
              </a:rPr>
              <a:t>i.i.d.</a:t>
            </a:r>
            <a:r>
              <a:rPr 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 data sample, so 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6B45E7D-3E85-43B2-53CF-07E5B3AC265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9111" y="348368"/>
            <a:ext cx="3110915" cy="8280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9862950E-173C-A4A9-4EA6-325FDE68E534}"/>
              </a:ext>
            </a:extLst>
          </p:cNvPr>
          <p:cNvSpPr txBox="1"/>
          <p:nvPr/>
        </p:nvSpPr>
        <p:spPr>
          <a:xfrm>
            <a:off x="310243" y="1188690"/>
            <a:ext cx="856856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Assume inverse covariance from Fisher Information (large sample):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410255B7-8B48-6E19-A249-B3D3F415407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03525" y="1839494"/>
            <a:ext cx="5382000" cy="828000"/>
          </a:xfrm>
          <a:prstGeom prst="rect">
            <a:avLst/>
          </a:prstGeom>
        </p:spPr>
      </p:pic>
      <p:grpSp>
        <p:nvGrpSpPr>
          <p:cNvPr id="14" name="Group 13">
            <a:extLst>
              <a:ext uri="{FF2B5EF4-FFF2-40B4-BE49-F238E27FC236}">
                <a16:creationId xmlns:a16="http://schemas.microsoft.com/office/drawing/2014/main" id="{DCE80954-7606-E671-089D-C806DAE06798}"/>
              </a:ext>
            </a:extLst>
          </p:cNvPr>
          <p:cNvGrpSpPr/>
          <p:nvPr/>
        </p:nvGrpSpPr>
        <p:grpSpPr>
          <a:xfrm>
            <a:off x="310243" y="2746101"/>
            <a:ext cx="4923319" cy="864000"/>
            <a:chOff x="370114" y="3233963"/>
            <a:chExt cx="4923319" cy="864000"/>
          </a:xfrm>
        </p:grpSpPr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1958A34D-56D9-0203-371E-F8E933E95266}"/>
                </a:ext>
              </a:extLst>
            </p:cNvPr>
            <p:cNvSpPr txBox="1"/>
            <p:nvPr/>
          </p:nvSpPr>
          <p:spPr>
            <a:xfrm>
              <a:off x="370114" y="3385457"/>
              <a:ext cx="84189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en-US" sz="2400" dirty="0">
                  <a:latin typeface="Calibri" panose="020F0502020204030204" pitchFamily="34" charset="0"/>
                  <a:cs typeface="Calibri" panose="020F0502020204030204" pitchFamily="34" charset="0"/>
                </a:rPr>
                <a:t>Since</a:t>
              </a:r>
            </a:p>
          </p:txBody>
        </p:sp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70E84BF1-3ED3-603C-8E22-ECC78308216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219199" y="3233963"/>
              <a:ext cx="2871139" cy="864000"/>
            </a:xfrm>
            <a:prstGeom prst="rect">
              <a:avLst/>
            </a:prstGeom>
          </p:spPr>
        </p:pic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1A660033-87D7-F89E-72D2-16F18D6CD2E2}"/>
                </a:ext>
              </a:extLst>
            </p:cNvPr>
            <p:cNvSpPr txBox="1"/>
            <p:nvPr/>
          </p:nvSpPr>
          <p:spPr>
            <a:xfrm>
              <a:off x="4180115" y="3385456"/>
              <a:ext cx="111331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en-US" sz="2400" dirty="0">
                  <a:latin typeface="Calibri" panose="020F0502020204030204" pitchFamily="34" charset="0"/>
                  <a:cs typeface="Calibri" panose="020F0502020204030204" pitchFamily="34" charset="0"/>
                </a:rPr>
                <a:t>we find</a:t>
              </a:r>
            </a:p>
          </p:txBody>
        </p:sp>
      </p:grpSp>
      <p:sp>
        <p:nvSpPr>
          <p:cNvPr id="12" name="TextBox 11">
            <a:extLst>
              <a:ext uri="{FF2B5EF4-FFF2-40B4-BE49-F238E27FC236}">
                <a16:creationId xmlns:a16="http://schemas.microsoft.com/office/drawing/2014/main" id="{5F44381F-F61C-647C-04B5-AE9BF656FC3E}"/>
              </a:ext>
            </a:extLst>
          </p:cNvPr>
          <p:cNvSpPr txBox="1"/>
          <p:nvPr/>
        </p:nvSpPr>
        <p:spPr>
          <a:xfrm>
            <a:off x="310243" y="5626072"/>
            <a:ext cx="852351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But </a:t>
            </a:r>
            <a:r>
              <a:rPr lang="en-US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en-US" sz="2400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−1</a:t>
            </a:r>
            <a:r>
              <a:rPr lang="en-US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en-US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so if </a:t>
            </a:r>
            <a:r>
              <a:rPr lang="en-US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en-US" sz="2400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−1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∝ </a:t>
            </a:r>
            <a:r>
              <a:rPr lang="en-US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, then </a:t>
            </a:r>
            <a:r>
              <a:rPr lang="en-US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∝ 1/</a:t>
            </a:r>
            <a:r>
              <a:rPr lang="en-US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, and so from the square roots of the diagonal elements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2A6A7E9B-F787-A7E7-B747-4A6D124EA5D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56443" y="6041570"/>
            <a:ext cx="1485900" cy="5207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A08651A-2AAE-0F53-3E06-3865C590FF2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53358" y="3659499"/>
            <a:ext cx="4503085" cy="792000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4AB65F91-41EE-CBED-2C50-F73DD4BBD112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57200" y="4698886"/>
            <a:ext cx="5057747" cy="756000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26390ED1-8385-7AA1-F772-826847381B5E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633402" y="4734886"/>
            <a:ext cx="3130337" cy="6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32538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Slide Number Placeholder 4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3C495E43-60C3-634C-80DB-A2A6931649E6}" type="slidenum">
              <a:rPr lang="en-US" sz="1200">
                <a:solidFill>
                  <a:srgbClr val="0000FF"/>
                </a:solidFill>
              </a:rPr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19</a:t>
            </a:fld>
            <a:endParaRPr lang="en-US" sz="1200">
              <a:solidFill>
                <a:srgbClr val="0000FF"/>
              </a:solidFill>
            </a:endParaRP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5C3EF25-9919-414C-855F-23EEB6D82F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G. Cowan / RHUL Physics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8A60F86-3E98-D449-96AD-BE684C7DD7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Statistical Data Analysis / Tutorial material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0B40BDD0-F9F0-7A0C-68A7-65F7DA97F96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6303" y="446313"/>
            <a:ext cx="7929612" cy="58872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26228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Slide Number Placeholder 4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3C495E43-60C3-634C-80DB-A2A6931649E6}" type="slidenum">
              <a:rPr lang="en-US" sz="1200">
                <a:solidFill>
                  <a:srgbClr val="0000FF"/>
                </a:solidFill>
              </a:rPr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en-US" sz="1200">
              <a:solidFill>
                <a:srgbClr val="0000FF"/>
              </a:solidFill>
            </a:endParaRP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5C3EF25-9919-414C-855F-23EEB6D82F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G. Cowan / RHUL Physics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8A60F86-3E98-D449-96AD-BE684C7DD7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Statistical Data Analysis / Tutorial material</a:t>
            </a:r>
          </a:p>
        </p:txBody>
      </p:sp>
      <p:sp>
        <p:nvSpPr>
          <p:cNvPr id="6" name="Rectangle 2">
            <a:extLst>
              <a:ext uri="{FF2B5EF4-FFF2-40B4-BE49-F238E27FC236}">
                <a16:creationId xmlns:a16="http://schemas.microsoft.com/office/drawing/2014/main" id="{4DEB660C-7221-6D4F-B0F4-7C7E9BE20775}"/>
              </a:ext>
            </a:extLst>
          </p:cNvPr>
          <p:cNvSpPr txBox="1">
            <a:spLocks noChangeArrowheads="1"/>
          </p:cNvSpPr>
          <p:nvPr/>
        </p:nvSpPr>
        <p:spPr>
          <a:xfrm>
            <a:off x="544513" y="404813"/>
            <a:ext cx="7772400" cy="1152525"/>
          </a:xfrm>
        </p:spPr>
        <p:txBody>
          <a:bodyPr/>
          <a:lstStyle>
            <a:lvl1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ＭＳ Ｐゴシック" charset="0"/>
                <a:cs typeface="ＭＳ Ｐゴシック" charset="0"/>
              </a:defRPr>
            </a:lvl1pPr>
            <a:lvl2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2pPr>
            <a:lvl3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3pPr>
            <a:lvl4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4pPr>
            <a:lvl5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5pPr>
            <a:lvl6pPr marL="4572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6pPr>
            <a:lvl7pPr marL="9144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7pPr>
            <a:lvl8pPr marL="13716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8pPr>
            <a:lvl9pPr marL="18288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9pPr>
          </a:lstStyle>
          <a:p>
            <a:r>
              <a:rPr lang="en-GB" altLang="en-US" sz="3600" dirty="0">
                <a:solidFill>
                  <a:srgbClr val="CC3300"/>
                </a:solidFill>
                <a:ea typeface="ＭＳ Ｐゴシック" panose="020B0600070205080204" pitchFamily="34" charset="-128"/>
              </a:rPr>
              <a:t>Outline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51C3975-F478-700A-17BE-C63FF3D2F2A8}"/>
              </a:ext>
            </a:extLst>
          </p:cNvPr>
          <p:cNvSpPr txBox="1"/>
          <p:nvPr/>
        </p:nvSpPr>
        <p:spPr>
          <a:xfrm>
            <a:off x="1000358" y="1219198"/>
            <a:ext cx="7316555" cy="470898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spcAft>
                <a:spcPts val="1200"/>
              </a:spcAft>
            </a:pPr>
            <a:r>
              <a:rPr lang="en-US" sz="2400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Tutorial 1:			Maximum Likelihood fitting</a:t>
            </a:r>
          </a:p>
          <a:p>
            <a:pPr>
              <a:spcAft>
                <a:spcPts val="600"/>
              </a:spcAft>
            </a:pPr>
            <a:r>
              <a:rPr lang="en-US" sz="2400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					Confidence regions from log-likelihood</a:t>
            </a:r>
          </a:p>
          <a:p>
            <a:pPr algn="l">
              <a:spcAft>
                <a:spcPts val="600"/>
              </a:spcAft>
            </a:pPr>
            <a:endParaRPr lang="en-US" sz="2400" dirty="0">
              <a:solidFill>
                <a:srgbClr val="0070C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l">
              <a:spcAft>
                <a:spcPts val="1200"/>
              </a:spcAft>
            </a:pPr>
            <a:r>
              <a:rPr lang="en-US" sz="2400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Tutorial 2:			Bayesian parameter estimation</a:t>
            </a:r>
          </a:p>
          <a:p>
            <a:pPr algn="l">
              <a:spcAft>
                <a:spcPts val="600"/>
              </a:spcAft>
            </a:pPr>
            <a:r>
              <a:rPr lang="en-US" sz="2400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					Markov Chain Monte Carlo</a:t>
            </a:r>
          </a:p>
          <a:p>
            <a:pPr algn="l">
              <a:spcAft>
                <a:spcPts val="600"/>
              </a:spcAft>
            </a:pPr>
            <a:endParaRPr lang="en-US" sz="2400" dirty="0">
              <a:solidFill>
                <a:srgbClr val="0070C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l">
              <a:spcAft>
                <a:spcPts val="1200"/>
              </a:spcAft>
            </a:pPr>
            <a:r>
              <a:rPr lang="en-US" sz="2400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Tutorial 3:		  	Hypothesis tests</a:t>
            </a:r>
          </a:p>
          <a:p>
            <a:pPr algn="l">
              <a:spcAft>
                <a:spcPts val="600"/>
              </a:spcAft>
            </a:pPr>
            <a:r>
              <a:rPr lang="en-US" sz="2400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					Experimental sensitivity</a:t>
            </a:r>
          </a:p>
          <a:p>
            <a:pPr algn="l">
              <a:spcAft>
                <a:spcPts val="600"/>
              </a:spcAft>
            </a:pPr>
            <a:r>
              <a:rPr lang="en-US" sz="2400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----------------------------------------------------------------------------</a:t>
            </a:r>
          </a:p>
          <a:p>
            <a:pPr algn="l">
              <a:spcAft>
                <a:spcPts val="600"/>
              </a:spcAft>
            </a:pPr>
            <a:r>
              <a:rPr lang="en-US" sz="2400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Tutorial 4 (extra):	Student’s </a:t>
            </a:r>
            <a:r>
              <a:rPr lang="en-US" sz="2400" i="1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</a:t>
            </a:r>
            <a:r>
              <a:rPr lang="en-US" sz="2400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average</a:t>
            </a:r>
          </a:p>
        </p:txBody>
      </p:sp>
    </p:spTree>
    <p:extLst>
      <p:ext uri="{BB962C8B-B14F-4D97-AF65-F5344CB8AC3E}">
        <p14:creationId xmlns:p14="http://schemas.microsoft.com/office/powerpoint/2010/main" val="26499057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Slide Number Placeholder 4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3C495E43-60C3-634C-80DB-A2A6931649E6}" type="slidenum">
              <a:rPr lang="en-US" sz="1200">
                <a:solidFill>
                  <a:srgbClr val="0000FF"/>
                </a:solidFill>
              </a:rPr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20</a:t>
            </a:fld>
            <a:endParaRPr lang="en-US" sz="1200">
              <a:solidFill>
                <a:srgbClr val="0000FF"/>
              </a:solidFill>
            </a:endParaRP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5C3EF25-9919-414C-855F-23EEB6D82F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G. Cowan / RHUL Physics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8A60F86-3E98-D449-96AD-BE684C7DD7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Statistical Data Analysis / Tutorial material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005BF17F-78AE-84E8-B473-05F8E865C25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957480"/>
            <a:ext cx="9144000" cy="34625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42462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382D7B3E-C588-632B-4DC9-E1D2090DA21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6519" y="3593647"/>
            <a:ext cx="3980484" cy="2908300"/>
          </a:xfrm>
          <a:prstGeom prst="rect">
            <a:avLst/>
          </a:prstGeom>
        </p:spPr>
      </p:pic>
      <p:sp>
        <p:nvSpPr>
          <p:cNvPr id="6147" name="Slide Number Placeholder 4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3C495E43-60C3-634C-80DB-A2A6931649E6}" type="slidenum">
              <a:rPr lang="en-US" sz="1200">
                <a:solidFill>
                  <a:srgbClr val="0000FF"/>
                </a:solidFill>
              </a:rPr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21</a:t>
            </a:fld>
            <a:endParaRPr lang="en-US" sz="1200">
              <a:solidFill>
                <a:srgbClr val="0000FF"/>
              </a:solidFill>
            </a:endParaRP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5C3EF25-9919-414C-855F-23EEB6D82F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G. Cowan / RHUL Physics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8A60F86-3E98-D449-96AD-BE684C7DD7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Statistical Data Analysis / Tutorial material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DC7FAD3-734A-F081-E2C4-A58054B76B76}"/>
              </a:ext>
            </a:extLst>
          </p:cNvPr>
          <p:cNvSpPr txBox="1"/>
          <p:nvPr/>
        </p:nvSpPr>
        <p:spPr>
          <a:xfrm>
            <a:off x="364671" y="136328"/>
            <a:ext cx="841465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1(e)  By including the auxiliary measurement </a:t>
            </a:r>
            <a:r>
              <a:rPr lang="en-US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u</a:t>
            </a:r>
            <a:r>
              <a:rPr 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 one uses more information about</a:t>
            </a:r>
            <a:r>
              <a:rPr lang="el-GR" sz="24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l-GR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ξ</a:t>
            </a:r>
            <a:r>
              <a:rPr 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 and thus the covariance ellipse shrinks.  This reduces the standard deviations of the MLEs for both </a:t>
            </a:r>
            <a:r>
              <a:rPr lang="el-GR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ξ</a:t>
            </a:r>
            <a:r>
              <a:rPr 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 and </a:t>
            </a:r>
            <a:r>
              <a:rPr lang="el-GR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θ</a:t>
            </a:r>
            <a:r>
              <a:rPr 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BA17FFC-80A8-087E-815D-9520AA15ECF9}"/>
              </a:ext>
            </a:extLst>
          </p:cNvPr>
          <p:cNvSpPr txBox="1"/>
          <p:nvPr/>
        </p:nvSpPr>
        <p:spPr>
          <a:xfrm>
            <a:off x="4261757" y="4390580"/>
            <a:ext cx="451757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par index, name, estimate, standard deviation:</a:t>
            </a:r>
          </a:p>
          <a:p>
            <a:r>
              <a:rPr lang="en-GB" sz="120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   0 theta       =  0.207539  +/-  0.047847</a:t>
            </a:r>
          </a:p>
          <a:p>
            <a:r>
              <a:rPr lang="en-GB" sz="120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   3 xi          =  5.041306  +/-  0.391524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81BDFFB-A75D-C923-CEC9-FDB49436722D}"/>
              </a:ext>
            </a:extLst>
          </p:cNvPr>
          <p:cNvSpPr txBox="1"/>
          <p:nvPr/>
        </p:nvSpPr>
        <p:spPr>
          <a:xfrm>
            <a:off x="1649081" y="1596589"/>
            <a:ext cx="6042039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>
                <a:solidFill>
                  <a:srgbClr val="007400"/>
                </a:solidFill>
                <a:effectLst/>
                <a:latin typeface="Menlo" panose="020B0609030804020204" pitchFamily="49" charset="0"/>
              </a:rPr>
              <a:t># Negative log-likelihood including measurement to constrain xi</a:t>
            </a:r>
          </a:p>
          <a:p>
            <a:r>
              <a:rPr lang="en-GB" sz="120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u = </a:t>
            </a:r>
            <a:r>
              <a:rPr lang="en-GB" sz="1200" dirty="0">
                <a:solidFill>
                  <a:srgbClr val="1C00CF"/>
                </a:solidFill>
                <a:effectLst/>
                <a:latin typeface="Menlo" panose="020B0609030804020204" pitchFamily="49" charset="0"/>
              </a:rPr>
              <a:t>5.</a:t>
            </a:r>
            <a:r>
              <a:rPr lang="en-GB" sz="120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                            </a:t>
            </a:r>
            <a:r>
              <a:rPr lang="en-GB" sz="1200" dirty="0">
                <a:solidFill>
                  <a:srgbClr val="007400"/>
                </a:solidFill>
                <a:effectLst/>
                <a:latin typeface="Menlo" panose="020B0609030804020204" pitchFamily="49" charset="0"/>
              </a:rPr>
              <a:t># estimate of xi</a:t>
            </a:r>
            <a:endParaRPr lang="en-GB" sz="1200" dirty="0">
              <a:solidFill>
                <a:srgbClr val="000000"/>
              </a:solidFill>
              <a:effectLst/>
              <a:latin typeface="Menlo" panose="020B0609030804020204" pitchFamily="49" charset="0"/>
            </a:endParaRPr>
          </a:p>
          <a:p>
            <a:r>
              <a:rPr lang="en-GB" sz="1200" dirty="0" err="1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sigma_u</a:t>
            </a:r>
            <a:r>
              <a:rPr lang="en-GB" sz="120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 = </a:t>
            </a:r>
            <a:r>
              <a:rPr lang="en-GB" sz="1200" dirty="0">
                <a:solidFill>
                  <a:srgbClr val="1C00CF"/>
                </a:solidFill>
                <a:effectLst/>
                <a:latin typeface="Menlo" panose="020B0609030804020204" pitchFamily="49" charset="0"/>
              </a:rPr>
              <a:t>0.5</a:t>
            </a:r>
            <a:r>
              <a:rPr lang="en-GB" sz="120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                     </a:t>
            </a:r>
            <a:r>
              <a:rPr lang="en-GB" sz="1200" dirty="0">
                <a:solidFill>
                  <a:srgbClr val="007400"/>
                </a:solidFill>
                <a:effectLst/>
                <a:latin typeface="Menlo" panose="020B0609030804020204" pitchFamily="49" charset="0"/>
              </a:rPr>
              <a:t># standard deviation of u</a:t>
            </a:r>
            <a:endParaRPr lang="en-GB" sz="1200" dirty="0">
              <a:solidFill>
                <a:srgbClr val="000000"/>
              </a:solidFill>
              <a:effectLst/>
              <a:latin typeface="Menlo" panose="020B0609030804020204" pitchFamily="49" charset="0"/>
            </a:endParaRPr>
          </a:p>
          <a:p>
            <a:r>
              <a:rPr lang="en-GB" sz="1200" dirty="0">
                <a:solidFill>
                  <a:srgbClr val="AA0D91"/>
                </a:solidFill>
                <a:effectLst/>
                <a:latin typeface="Menlo" panose="020B0609030804020204" pitchFamily="49" charset="0"/>
              </a:rPr>
              <a:t>def</a:t>
            </a:r>
            <a:r>
              <a:rPr lang="en-GB" sz="120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 </a:t>
            </a:r>
            <a:r>
              <a:rPr lang="en-GB" sz="1200" dirty="0" err="1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negLogL</a:t>
            </a:r>
            <a:r>
              <a:rPr lang="en-GB" sz="120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(par):</a:t>
            </a:r>
          </a:p>
          <a:p>
            <a:r>
              <a:rPr lang="en-GB" sz="120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    pdf = f(</a:t>
            </a:r>
            <a:r>
              <a:rPr lang="en-GB" sz="1200" dirty="0" err="1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xData</a:t>
            </a:r>
            <a:r>
              <a:rPr lang="en-GB" sz="120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, par)</a:t>
            </a:r>
          </a:p>
          <a:p>
            <a:r>
              <a:rPr lang="en-GB" sz="120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    xi = par[</a:t>
            </a:r>
            <a:r>
              <a:rPr lang="en-GB" sz="1200" dirty="0">
                <a:solidFill>
                  <a:srgbClr val="1C00CF"/>
                </a:solidFill>
                <a:effectLst/>
                <a:latin typeface="Menlo" panose="020B0609030804020204" pitchFamily="49" charset="0"/>
              </a:rPr>
              <a:t>3</a:t>
            </a:r>
            <a:r>
              <a:rPr lang="en-GB" sz="120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]</a:t>
            </a:r>
          </a:p>
          <a:p>
            <a:r>
              <a:rPr lang="en-GB" sz="120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    </a:t>
            </a:r>
            <a:r>
              <a:rPr lang="en-GB" sz="1200" dirty="0" err="1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nll</a:t>
            </a:r>
            <a:r>
              <a:rPr lang="en-GB" sz="120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 = -</a:t>
            </a:r>
            <a:r>
              <a:rPr lang="en-GB" sz="1200" dirty="0" err="1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np.sum</a:t>
            </a:r>
            <a:r>
              <a:rPr lang="en-GB" sz="120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(</a:t>
            </a:r>
            <a:r>
              <a:rPr lang="en-GB" sz="1200" dirty="0" err="1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np.log</a:t>
            </a:r>
            <a:r>
              <a:rPr lang="en-GB" sz="120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(pdf))</a:t>
            </a:r>
          </a:p>
          <a:p>
            <a:r>
              <a:rPr lang="en-GB" sz="120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    </a:t>
            </a:r>
            <a:r>
              <a:rPr lang="en-GB" sz="1200" dirty="0" err="1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nll</a:t>
            </a:r>
            <a:r>
              <a:rPr lang="en-GB" sz="120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 += </a:t>
            </a:r>
            <a:r>
              <a:rPr lang="en-GB" sz="1200" dirty="0">
                <a:solidFill>
                  <a:srgbClr val="1C00CF"/>
                </a:solidFill>
                <a:effectLst/>
                <a:latin typeface="Menlo" panose="020B0609030804020204" pitchFamily="49" charset="0"/>
              </a:rPr>
              <a:t>0.5</a:t>
            </a:r>
            <a:r>
              <a:rPr lang="en-GB" sz="120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*((xi-u)/</a:t>
            </a:r>
            <a:r>
              <a:rPr lang="en-GB" sz="1200" dirty="0" err="1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sigma_u</a:t>
            </a:r>
            <a:r>
              <a:rPr lang="en-GB" sz="120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)**</a:t>
            </a:r>
            <a:r>
              <a:rPr lang="en-GB" sz="1200" dirty="0">
                <a:solidFill>
                  <a:srgbClr val="1C00CF"/>
                </a:solidFill>
                <a:effectLst/>
                <a:latin typeface="Menlo" panose="020B0609030804020204" pitchFamily="49" charset="0"/>
              </a:rPr>
              <a:t>2</a:t>
            </a:r>
            <a:endParaRPr lang="en-GB" sz="1200" dirty="0">
              <a:solidFill>
                <a:srgbClr val="000000"/>
              </a:solidFill>
              <a:effectLst/>
              <a:latin typeface="Menlo" panose="020B0609030804020204" pitchFamily="49" charset="0"/>
            </a:endParaRPr>
          </a:p>
          <a:p>
            <a:r>
              <a:rPr lang="en-GB" sz="120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    </a:t>
            </a:r>
            <a:r>
              <a:rPr lang="en-GB" sz="1200" dirty="0">
                <a:solidFill>
                  <a:srgbClr val="AA0D91"/>
                </a:solidFill>
                <a:effectLst/>
                <a:latin typeface="Menlo" panose="020B0609030804020204" pitchFamily="49" charset="0"/>
              </a:rPr>
              <a:t>return</a:t>
            </a:r>
            <a:r>
              <a:rPr lang="en-GB" sz="120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 </a:t>
            </a:r>
            <a:r>
              <a:rPr lang="en-GB" sz="1200" dirty="0" err="1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nll</a:t>
            </a:r>
            <a:endParaRPr lang="en-GB" sz="1200" dirty="0">
              <a:solidFill>
                <a:srgbClr val="000000"/>
              </a:solidFill>
              <a:effectLst/>
              <a:latin typeface="Menlo" panose="020B0609030804020204" pitchFamily="49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67BE8EB-32F4-F5A7-D728-01338882A1B1}"/>
              </a:ext>
            </a:extLst>
          </p:cNvPr>
          <p:cNvSpPr txBox="1"/>
          <p:nvPr/>
        </p:nvSpPr>
        <p:spPr>
          <a:xfrm>
            <a:off x="776551" y="5827165"/>
            <a:ext cx="128592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ln</a:t>
            </a:r>
            <a:r>
              <a:rPr lang="en-US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en-US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ln</a:t>
            </a:r>
            <a:r>
              <a:rPr lang="en-US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sz="1200" baseline="-25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max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1/2</a:t>
            </a:r>
          </a:p>
        </p:txBody>
      </p:sp>
    </p:spTree>
    <p:extLst>
      <p:ext uri="{BB962C8B-B14F-4D97-AF65-F5344CB8AC3E}">
        <p14:creationId xmlns:p14="http://schemas.microsoft.com/office/powerpoint/2010/main" val="23084086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Slide Number Placeholder 4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3C495E43-60C3-634C-80DB-A2A6931649E6}" type="slidenum">
              <a:rPr lang="en-US" sz="1200">
                <a:solidFill>
                  <a:srgbClr val="0000FF"/>
                </a:solidFill>
              </a:rPr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22</a:t>
            </a:fld>
            <a:endParaRPr lang="en-US" sz="1200">
              <a:solidFill>
                <a:srgbClr val="0000FF"/>
              </a:solidFill>
            </a:endParaRP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5C3EF25-9919-414C-855F-23EEB6D82F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G. Cowan / RHUL Physics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8A60F86-3E98-D449-96AD-BE684C7DD7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Statistical Data Analysis / Tutorial material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45A1170-8258-E4AB-CA93-D656F21B1D50}"/>
              </a:ext>
            </a:extLst>
          </p:cNvPr>
          <p:cNvSpPr txBox="1"/>
          <p:nvPr/>
        </p:nvSpPr>
        <p:spPr>
          <a:xfrm>
            <a:off x="1883735" y="249865"/>
            <a:ext cx="532601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3600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Comments on using </a:t>
            </a:r>
            <a:r>
              <a:rPr lang="en-US" sz="3600" dirty="0" err="1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iminuit</a:t>
            </a:r>
            <a:endParaRPr lang="en-US" sz="3600" dirty="0">
              <a:solidFill>
                <a:srgbClr val="0070C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905E4D8-A9E2-5E12-6B37-98CC46459565}"/>
              </a:ext>
            </a:extLst>
          </p:cNvPr>
          <p:cNvSpPr txBox="1"/>
          <p:nvPr/>
        </p:nvSpPr>
        <p:spPr>
          <a:xfrm>
            <a:off x="439247" y="1380457"/>
            <a:ext cx="434357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2400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In our earlier </a:t>
            </a:r>
            <a:r>
              <a:rPr lang="en-US" sz="2400" dirty="0" err="1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iminuit</a:t>
            </a:r>
            <a:r>
              <a:rPr lang="en-US" sz="2400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example </a:t>
            </a:r>
            <a:r>
              <a:rPr lang="en-US" sz="2400" dirty="0" err="1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mlFit.py</a:t>
            </a:r>
            <a:r>
              <a:rPr lang="en-US" sz="2400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 the only argument of the log-likelihood function was the parameter array, and the data array </a:t>
            </a:r>
            <a:r>
              <a:rPr lang="en-US" sz="2400" dirty="0" err="1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xData</a:t>
            </a:r>
            <a:r>
              <a:rPr lang="en-US" sz="2400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entered as global (usually not a good idea):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E86485C7-6D1D-B967-F725-78EDF10F21A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3828" y="1175848"/>
            <a:ext cx="4369282" cy="3063936"/>
          </a:xfrm>
          <a:prstGeom prst="rect">
            <a:avLst/>
          </a:prstGeom>
        </p:spPr>
      </p:pic>
      <p:grpSp>
        <p:nvGrpSpPr>
          <p:cNvPr id="13" name="Group 12">
            <a:extLst>
              <a:ext uri="{FF2B5EF4-FFF2-40B4-BE49-F238E27FC236}">
                <a16:creationId xmlns:a16="http://schemas.microsoft.com/office/drawing/2014/main" id="{0C9C4242-B187-0BC8-191E-DD87F375086E}"/>
              </a:ext>
            </a:extLst>
          </p:cNvPr>
          <p:cNvGrpSpPr/>
          <p:nvPr/>
        </p:nvGrpSpPr>
        <p:grpSpPr>
          <a:xfrm>
            <a:off x="439247" y="4150184"/>
            <a:ext cx="5283200" cy="1961442"/>
            <a:chOff x="364819" y="3885308"/>
            <a:chExt cx="5283200" cy="1961442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859D72DE-E143-9E82-FEBA-75827377A61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64819" y="3885308"/>
              <a:ext cx="4432300" cy="965200"/>
            </a:xfrm>
            <a:prstGeom prst="rect">
              <a:avLst/>
            </a:prstGeom>
          </p:spPr>
        </p:pic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13DBE6DA-A0C0-416B-DBF7-420CF91ACA8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64819" y="5414950"/>
              <a:ext cx="5283200" cy="431800"/>
            </a:xfrm>
            <a:prstGeom prst="rect">
              <a:avLst/>
            </a:prstGeom>
          </p:spPr>
        </p:pic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DF6C2732-E6E8-15A6-1472-C771EC8EEA8F}"/>
                </a:ext>
              </a:extLst>
            </p:cNvPr>
            <p:cNvSpPr txBox="1"/>
            <p:nvPr/>
          </p:nvSpPr>
          <p:spPr>
            <a:xfrm>
              <a:off x="1339702" y="4907030"/>
              <a:ext cx="41710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en-US" sz="2400" dirty="0">
                  <a:latin typeface="Calibri" panose="020F0502020204030204" pitchFamily="34" charset="0"/>
                  <a:cs typeface="Calibri" panose="020F0502020204030204" pitchFamily="34" charset="0"/>
                </a:rPr>
                <a:t>⠇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4429512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Slide Number Placeholder 4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3C495E43-60C3-634C-80DB-A2A6931649E6}" type="slidenum">
              <a:rPr lang="en-US" sz="1200">
                <a:solidFill>
                  <a:srgbClr val="0000FF"/>
                </a:solidFill>
              </a:rPr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23</a:t>
            </a:fld>
            <a:endParaRPr lang="en-US" sz="1200">
              <a:solidFill>
                <a:srgbClr val="0000FF"/>
              </a:solidFill>
            </a:endParaRP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5C3EF25-9919-414C-855F-23EEB6D82F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G. Cowan / RHUL Physics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8A60F86-3E98-D449-96AD-BE684C7DD7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Statistical Data Analysis / Tutorial material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6D97A29-CFD4-DE1F-EB89-CD06E4776D45}"/>
              </a:ext>
            </a:extLst>
          </p:cNvPr>
          <p:cNvSpPr txBox="1"/>
          <p:nvPr/>
        </p:nvSpPr>
        <p:spPr>
          <a:xfrm>
            <a:off x="1905001" y="228599"/>
            <a:ext cx="541494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3600" dirty="0" err="1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ln</a:t>
            </a:r>
            <a:r>
              <a:rPr lang="en-US" sz="3600" i="1" dirty="0" err="1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</a:t>
            </a:r>
            <a:r>
              <a:rPr lang="en-US" sz="3600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in a class, binned data,...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49C912F-07D4-4C73-245C-06A108DB8F6D}"/>
              </a:ext>
            </a:extLst>
          </p:cNvPr>
          <p:cNvSpPr txBox="1"/>
          <p:nvPr/>
        </p:nvSpPr>
        <p:spPr>
          <a:xfrm>
            <a:off x="478971" y="914400"/>
            <a:ext cx="814251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2400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Sometimes it is convenient to have the function being minimized as a method of a class.  An example of this is shown in the program </a:t>
            </a:r>
            <a:r>
              <a:rPr lang="en-US" sz="2400" dirty="0" err="1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histFit.py</a:t>
            </a:r>
            <a:r>
              <a:rPr lang="en-US" sz="2400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 which does the same fit as in </a:t>
            </a:r>
            <a:r>
              <a:rPr lang="en-US" sz="2400" dirty="0" err="1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mlFit.py</a:t>
            </a:r>
            <a:r>
              <a:rPr lang="en-US" sz="2400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but with a histogram of the data: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32057589-B6A4-9ED8-C4F1-C6BA65016C4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58685" y="2656004"/>
            <a:ext cx="5311321" cy="3815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36376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Slide Number Placeholder 4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3C495E43-60C3-634C-80DB-A2A6931649E6}" type="slidenum">
              <a:rPr lang="en-US" sz="1200">
                <a:solidFill>
                  <a:srgbClr val="0000FF"/>
                </a:solidFill>
              </a:rPr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24</a:t>
            </a:fld>
            <a:endParaRPr lang="en-US" sz="1200">
              <a:solidFill>
                <a:srgbClr val="0000FF"/>
              </a:solidFill>
            </a:endParaRP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5C3EF25-9919-414C-855F-23EEB6D82F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G. Cowan / RHUL Physics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8A60F86-3E98-D449-96AD-BE684C7DD7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Statistical Data Analysis / Tutorial material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D10F6D1-EC5F-60AF-168E-2763301DE31B}"/>
              </a:ext>
            </a:extLst>
          </p:cNvPr>
          <p:cNvSpPr txBox="1"/>
          <p:nvPr/>
        </p:nvSpPr>
        <p:spPr>
          <a:xfrm>
            <a:off x="341313" y="946378"/>
            <a:ext cx="8686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2400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The global data can be avoided if we make the objective function a method of a class: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A155712-1AE8-C575-C40F-6B8B85AA28B1}"/>
              </a:ext>
            </a:extLst>
          </p:cNvPr>
          <p:cNvSpPr txBox="1"/>
          <p:nvPr/>
        </p:nvSpPr>
        <p:spPr>
          <a:xfrm>
            <a:off x="2460172" y="228599"/>
            <a:ext cx="365305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3600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 look at </a:t>
            </a:r>
            <a:r>
              <a:rPr lang="en-US" sz="3600" dirty="0" err="1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histFit.py</a:t>
            </a:r>
            <a:endParaRPr lang="en-US" sz="3600" dirty="0">
              <a:solidFill>
                <a:srgbClr val="0070C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18282C5-403F-ECC9-64EF-8935ADB525F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1464" y="1848823"/>
            <a:ext cx="6509656" cy="43900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07926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Slide Number Placeholder 4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3C495E43-60C3-634C-80DB-A2A6931649E6}" type="slidenum">
              <a:rPr lang="en-US" sz="1200">
                <a:solidFill>
                  <a:srgbClr val="0000FF"/>
                </a:solidFill>
              </a:rPr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25</a:t>
            </a:fld>
            <a:endParaRPr lang="en-US" sz="1200">
              <a:solidFill>
                <a:srgbClr val="0000FF"/>
              </a:solidFill>
            </a:endParaRP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5C3EF25-9919-414C-855F-23EEB6D82F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G. Cowan / RHUL Physics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8A60F86-3E98-D449-96AD-BE684C7DD7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Statistical Data Analysis / Tutorial material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A0725DF-BD07-C059-64CD-7ECCA0911D6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1275376"/>
            <a:ext cx="7772400" cy="4829762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AE9524D2-1218-22B6-A3BA-EFF849B61F50}"/>
              </a:ext>
            </a:extLst>
          </p:cNvPr>
          <p:cNvSpPr txBox="1"/>
          <p:nvPr/>
        </p:nvSpPr>
        <p:spPr>
          <a:xfrm>
            <a:off x="1371600" y="429696"/>
            <a:ext cx="568636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3600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class </a:t>
            </a:r>
            <a:r>
              <a:rPr lang="en-US" sz="3600" dirty="0" err="1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ChiSquared</a:t>
            </a:r>
            <a:r>
              <a:rPr lang="en-US" sz="3600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(continued)</a:t>
            </a:r>
          </a:p>
        </p:txBody>
      </p:sp>
    </p:spTree>
    <p:extLst>
      <p:ext uri="{BB962C8B-B14F-4D97-AF65-F5344CB8AC3E}">
        <p14:creationId xmlns:p14="http://schemas.microsoft.com/office/powerpoint/2010/main" val="20572923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Slide Number Placeholder 4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3C495E43-60C3-634C-80DB-A2A6931649E6}" type="slidenum">
              <a:rPr lang="en-US" sz="1200">
                <a:solidFill>
                  <a:srgbClr val="0000FF"/>
                </a:solidFill>
              </a:rPr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26</a:t>
            </a:fld>
            <a:endParaRPr lang="en-US" sz="1200">
              <a:solidFill>
                <a:srgbClr val="0000FF"/>
              </a:solidFill>
            </a:endParaRP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5C3EF25-9919-414C-855F-23EEB6D82F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G. Cowan / RHUL Physics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8A60F86-3E98-D449-96AD-BE684C7DD7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Statistical Data Analysis / Tutorial material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E9524D2-1218-22B6-A3BA-EFF849B61F50}"/>
              </a:ext>
            </a:extLst>
          </p:cNvPr>
          <p:cNvSpPr txBox="1"/>
          <p:nvPr/>
        </p:nvSpPr>
        <p:spPr>
          <a:xfrm>
            <a:off x="1602359" y="320839"/>
            <a:ext cx="529215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3600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Using the </a:t>
            </a:r>
            <a:r>
              <a:rPr lang="en-US" sz="3600" dirty="0" err="1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ChiSquared</a:t>
            </a:r>
            <a:r>
              <a:rPr lang="en-US" sz="3600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class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D68527C-04D0-B31B-5D33-B9FFBA90158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942" y="1091138"/>
            <a:ext cx="7772400" cy="37395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5980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Slide Number Placeholder 4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3C495E43-60C3-634C-80DB-A2A6931649E6}" type="slidenum">
              <a:rPr lang="en-US" sz="1200">
                <a:solidFill>
                  <a:srgbClr val="0000FF"/>
                </a:solidFill>
              </a:rPr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27</a:t>
            </a:fld>
            <a:endParaRPr lang="en-US" sz="1200">
              <a:solidFill>
                <a:srgbClr val="0000FF"/>
              </a:solidFill>
            </a:endParaRP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5C3EF25-9919-414C-855F-23EEB6D82F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G. Cowan / RHUL Physics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8A60F86-3E98-D449-96AD-BE684C7DD7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Statistical Data Analysis / Tutorial material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65B67D-F4EA-135F-601B-DC6E78EC799F}"/>
              </a:ext>
            </a:extLst>
          </p:cNvPr>
          <p:cNvSpPr txBox="1"/>
          <p:nvPr/>
        </p:nvSpPr>
        <p:spPr>
          <a:xfrm>
            <a:off x="530001" y="1131285"/>
            <a:ext cx="8436428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spcAft>
                <a:spcPts val="1200"/>
              </a:spcAft>
            </a:pPr>
            <a:r>
              <a:rPr lang="en-US" sz="2400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The exercise is described </a:t>
            </a:r>
          </a:p>
          <a:p>
            <a:pPr algn="l">
              <a:spcAft>
                <a:spcPts val="1200"/>
              </a:spcAft>
            </a:pPr>
            <a:r>
              <a:rPr 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https://</a:t>
            </a:r>
            <a:r>
              <a:rPr lang="en-US" sz="2400" dirty="0" err="1">
                <a:latin typeface="Calibri" panose="020F0502020204030204" pitchFamily="34" charset="0"/>
                <a:cs typeface="Calibri" panose="020F0502020204030204" pitchFamily="34" charset="0"/>
              </a:rPr>
              <a:t>www.pp.rhul.ac.uk</a:t>
            </a:r>
            <a:r>
              <a:rPr 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/~cowan/stat/exercises/</a:t>
            </a:r>
            <a:r>
              <a:rPr lang="en-US" sz="2400" dirty="0" err="1">
                <a:latin typeface="Calibri" panose="020F0502020204030204" pitchFamily="34" charset="0"/>
                <a:cs typeface="Calibri" panose="020F0502020204030204" pitchFamily="34" charset="0"/>
              </a:rPr>
              <a:t>bayesFit</a:t>
            </a:r>
            <a:r>
              <a:rPr 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en-US" sz="2400" dirty="0">
              <a:solidFill>
                <a:srgbClr val="0070C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l">
              <a:spcAft>
                <a:spcPts val="1200"/>
              </a:spcAft>
            </a:pPr>
            <a:r>
              <a:rPr lang="en-US" sz="2400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in the file </a:t>
            </a:r>
            <a:r>
              <a:rPr lang="en-US" sz="2400" dirty="0" err="1">
                <a:latin typeface="Calibri" panose="020F0502020204030204" pitchFamily="34" charset="0"/>
                <a:cs typeface="Calibri" panose="020F0502020204030204" pitchFamily="34" charset="0"/>
              </a:rPr>
              <a:t>bayes_fit_exercise.pdf</a:t>
            </a:r>
            <a:r>
              <a:rPr 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</a:p>
          <a:p>
            <a:pPr>
              <a:spcAft>
                <a:spcPts val="1200"/>
              </a:spcAft>
            </a:pPr>
            <a:r>
              <a:rPr lang="en-US" sz="2400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The program is in </a:t>
            </a:r>
            <a:r>
              <a:rPr lang="en-US" sz="2400" dirty="0" err="1">
                <a:latin typeface="Calibri" panose="020F0502020204030204" pitchFamily="34" charset="0"/>
                <a:cs typeface="Calibri" panose="020F0502020204030204" pitchFamily="34" charset="0"/>
              </a:rPr>
              <a:t>bayesFit.py</a:t>
            </a:r>
            <a:r>
              <a:rPr 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400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or</a:t>
            </a:r>
            <a:r>
              <a:rPr 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400" dirty="0" err="1">
                <a:latin typeface="Calibri" panose="020F0502020204030204" pitchFamily="34" charset="0"/>
                <a:cs typeface="Calibri" panose="020F0502020204030204" pitchFamily="34" charset="0"/>
              </a:rPr>
              <a:t>bayesFit.ipynb</a:t>
            </a:r>
            <a:r>
              <a:rPr 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</a:p>
          <a:p>
            <a:pPr>
              <a:spcAft>
                <a:spcPts val="1200"/>
              </a:spcAft>
            </a:pPr>
            <a:r>
              <a:rPr lang="en-US" sz="2400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This exercise treats the same fitting problem as seen with maximum likelihood, here using the Bayesian approach.</a:t>
            </a:r>
          </a:p>
          <a:p>
            <a:pPr>
              <a:spcAft>
                <a:spcPts val="1200"/>
              </a:spcAft>
            </a:pPr>
            <a:r>
              <a:rPr lang="en-US" sz="2400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Bayes’ theorem is used to find the posterior pdf for the parameters, and these are summarized using the posterior mode (MAP estimators).</a:t>
            </a:r>
          </a:p>
          <a:p>
            <a:pPr>
              <a:spcAft>
                <a:spcPts val="1200"/>
              </a:spcAft>
            </a:pPr>
            <a:r>
              <a:rPr lang="en-US" sz="2400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The posterior pdf is marginalized over the nuisance parameters using Markov Chain Monte Carlo.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BA20615-B601-79CF-0578-8377F53303F2}"/>
              </a:ext>
            </a:extLst>
          </p:cNvPr>
          <p:cNvSpPr txBox="1"/>
          <p:nvPr/>
        </p:nvSpPr>
        <p:spPr>
          <a:xfrm>
            <a:off x="522654" y="252186"/>
            <a:ext cx="809869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3600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Tutorial 2:  Bayesian parameter estimation</a:t>
            </a:r>
          </a:p>
        </p:txBody>
      </p:sp>
    </p:spTree>
    <p:extLst>
      <p:ext uri="{BB962C8B-B14F-4D97-AF65-F5344CB8AC3E}">
        <p14:creationId xmlns:p14="http://schemas.microsoft.com/office/powerpoint/2010/main" val="37579121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Slide Number Placeholder 4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3C495E43-60C3-634C-80DB-A2A6931649E6}" type="slidenum">
              <a:rPr lang="en-US" sz="1200">
                <a:solidFill>
                  <a:srgbClr val="0000FF"/>
                </a:solidFill>
              </a:rPr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28</a:t>
            </a:fld>
            <a:endParaRPr lang="en-US" sz="1200">
              <a:solidFill>
                <a:srgbClr val="0000FF"/>
              </a:solidFill>
            </a:endParaRP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5C3EF25-9919-414C-855F-23EEB6D82F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G. Cowan / RHUL Physics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8A60F86-3E98-D449-96AD-BE684C7DD7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Statistical Data Analysis / Tutorial material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4B637B2-CCEB-3F92-6E2D-B4FA0D075984}"/>
              </a:ext>
            </a:extLst>
          </p:cNvPr>
          <p:cNvSpPr txBox="1"/>
          <p:nvPr/>
        </p:nvSpPr>
        <p:spPr>
          <a:xfrm>
            <a:off x="314447" y="197428"/>
            <a:ext cx="826110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3600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Gaussian signal on exponential background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0977CFB-104C-DB5B-8E91-0D5A897D6D4A}"/>
              </a:ext>
            </a:extLst>
          </p:cNvPr>
          <p:cNvSpPr txBox="1"/>
          <p:nvPr/>
        </p:nvSpPr>
        <p:spPr>
          <a:xfrm>
            <a:off x="403134" y="1043755"/>
            <a:ext cx="775101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spcAft>
                <a:spcPts val="1200"/>
              </a:spcAft>
            </a:pPr>
            <a:r>
              <a:rPr lang="en-US" sz="2400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Same pdf as from </a:t>
            </a:r>
            <a:r>
              <a:rPr lang="en-US" sz="2400" dirty="0" err="1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mlFit.py</a:t>
            </a:r>
            <a:r>
              <a:rPr lang="en-US" sz="2400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(see tutorial 1) with </a:t>
            </a:r>
            <a:r>
              <a:rPr lang="en-US" sz="2400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 </a:t>
            </a:r>
            <a:r>
              <a:rPr lang="en-US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 400</a:t>
            </a:r>
            <a:r>
              <a:rPr lang="en-US" sz="2400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independent values of </a:t>
            </a:r>
            <a:r>
              <a:rPr lang="en-US" sz="2400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sz="2400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from 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DF893D1-6B96-C828-AE0F-469DA6A8C323}"/>
              </a:ext>
            </a:extLst>
          </p:cNvPr>
          <p:cNvSpPr txBox="1"/>
          <p:nvPr/>
        </p:nvSpPr>
        <p:spPr>
          <a:xfrm>
            <a:off x="314447" y="5127286"/>
            <a:ext cx="761035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At first take prior pdf constant for all parameters subject to </a:t>
            </a:r>
            <a:r>
              <a:rPr lang="en-US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 ≤ </a:t>
            </a:r>
            <a:r>
              <a:rPr lang="el-GR" sz="2400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θ</a:t>
            </a:r>
            <a:r>
              <a:rPr lang="en-US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≤ 1, </a:t>
            </a:r>
            <a:r>
              <a:rPr lang="el-GR" sz="2400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σ</a:t>
            </a:r>
            <a:r>
              <a:rPr lang="en-US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&gt; 0, </a:t>
            </a:r>
            <a:r>
              <a:rPr lang="el-GR" sz="2400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ξ</a:t>
            </a:r>
            <a:r>
              <a:rPr lang="en-US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&gt; 0</a:t>
            </a:r>
            <a:r>
              <a:rPr lang="en-US" sz="2400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(later try different priors).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96326F2E-A899-665A-CDDF-8C37099E8B1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2909" y="2252866"/>
            <a:ext cx="5498182" cy="7560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A080FDF7-8BE6-8111-B01A-73BAF411B1A2}"/>
              </a:ext>
            </a:extLst>
          </p:cNvPr>
          <p:cNvSpPr txBox="1"/>
          <p:nvPr/>
        </p:nvSpPr>
        <p:spPr>
          <a:xfrm>
            <a:off x="403134" y="3283859"/>
            <a:ext cx="828310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2400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Posterior pdf for parameters </a:t>
            </a:r>
            <a:r>
              <a:rPr lang="el-GR" sz="2400" b="1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λ</a:t>
            </a:r>
            <a:r>
              <a:rPr lang="en-US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=  (</a:t>
            </a:r>
            <a:r>
              <a:rPr lang="el-GR" sz="2400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θ</a:t>
            </a:r>
            <a:r>
              <a:rPr lang="en-US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l-GR" sz="2400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μ</a:t>
            </a:r>
            <a:r>
              <a:rPr lang="en-US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l-GR" sz="2400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σ</a:t>
            </a:r>
            <a:r>
              <a:rPr lang="en-US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l-GR" sz="2400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ξ</a:t>
            </a:r>
            <a:r>
              <a:rPr lang="en-US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sz="2400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from Bayes theorem,</a:t>
            </a: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DA180B3E-F62E-6993-B068-E3BD3383E9C3}"/>
              </a:ext>
            </a:extLst>
          </p:cNvPr>
          <p:cNvGrpSpPr/>
          <p:nvPr/>
        </p:nvGrpSpPr>
        <p:grpSpPr>
          <a:xfrm>
            <a:off x="1119435" y="4043358"/>
            <a:ext cx="6571685" cy="864000"/>
            <a:chOff x="977899" y="3539239"/>
            <a:chExt cx="6571685" cy="864000"/>
          </a:xfrm>
        </p:grpSpPr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24868DFA-A958-3842-97D6-7527D8FDDCD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77899" y="3698286"/>
              <a:ext cx="2725412" cy="468000"/>
            </a:xfrm>
            <a:prstGeom prst="rect">
              <a:avLst/>
            </a:prstGeom>
          </p:spPr>
        </p:pic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85E934B3-333E-7616-9C3F-0C4A03C1BD80}"/>
                </a:ext>
              </a:extLst>
            </p:cNvPr>
            <p:cNvSpPr txBox="1"/>
            <p:nvPr/>
          </p:nvSpPr>
          <p:spPr>
            <a:xfrm>
              <a:off x="3841438" y="3684729"/>
              <a:ext cx="104624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en-US" sz="2400" dirty="0">
                  <a:latin typeface="Calibri" panose="020F0502020204030204" pitchFamily="34" charset="0"/>
                  <a:cs typeface="Calibri" panose="020F0502020204030204" pitchFamily="34" charset="0"/>
                </a:rPr>
                <a:t>where </a:t>
              </a:r>
            </a:p>
          </p:txBody>
        </p:sp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0C430BD5-D0AA-FC55-C96D-D6587CD8E29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079083" y="3539239"/>
              <a:ext cx="2470501" cy="8640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7346564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Slide Number Placeholder 4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3C495E43-60C3-634C-80DB-A2A6931649E6}" type="slidenum">
              <a:rPr lang="en-US" sz="1200">
                <a:solidFill>
                  <a:srgbClr val="0000FF"/>
                </a:solidFill>
              </a:rPr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29</a:t>
            </a:fld>
            <a:endParaRPr lang="en-US" sz="1200">
              <a:solidFill>
                <a:srgbClr val="0000FF"/>
              </a:solidFill>
            </a:endParaRP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5C3EF25-9919-414C-855F-23EEB6D82F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G. Cowan / RHUL Physics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8A60F86-3E98-D449-96AD-BE684C7DD7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Statistical Data Analysis / Tutorial material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2C583F3-C881-8F2C-C99A-2969BA2DD7E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9486" y="1233881"/>
            <a:ext cx="5760000" cy="43200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4B637B2-CCEB-3F92-6E2D-B4FA0D075984}"/>
              </a:ext>
            </a:extLst>
          </p:cNvPr>
          <p:cNvSpPr txBox="1"/>
          <p:nvPr/>
        </p:nvSpPr>
        <p:spPr>
          <a:xfrm>
            <a:off x="1981201" y="205381"/>
            <a:ext cx="478336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3600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Data and MAP estimates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DDE0BA4-5104-8A32-BCDD-1A96F82FD442}"/>
              </a:ext>
            </a:extLst>
          </p:cNvPr>
          <p:cNvSpPr txBox="1"/>
          <p:nvPr/>
        </p:nvSpPr>
        <p:spPr>
          <a:xfrm>
            <a:off x="636814" y="934172"/>
            <a:ext cx="78703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2400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Maximize posterior with </a:t>
            </a:r>
            <a:r>
              <a:rPr lang="en-US" sz="2400" dirty="0" err="1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minuit</a:t>
            </a:r>
            <a:r>
              <a:rPr lang="en-US" sz="2400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(minimize </a:t>
            </a:r>
            <a:r>
              <a:rPr lang="en-US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ln </a:t>
            </a:r>
            <a:r>
              <a:rPr lang="en-US" sz="2400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l-GR" sz="2400" b="1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λ</a:t>
            </a:r>
            <a:r>
              <a:rPr lang="en-US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|</a:t>
            </a:r>
            <a:r>
              <a:rPr lang="en-US" sz="2400" b="1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)).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104F614-6FC7-DBB3-C217-1853863FEB2A}"/>
              </a:ext>
            </a:extLst>
          </p:cNvPr>
          <p:cNvSpPr txBox="1"/>
          <p:nvPr/>
        </p:nvSpPr>
        <p:spPr>
          <a:xfrm>
            <a:off x="5832472" y="1684505"/>
            <a:ext cx="3228299" cy="270843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2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Standard deviations from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minuit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 correspond to approximating posterior as Gaussian near its peak.</a:t>
            </a:r>
          </a:p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Here priors constant so </a:t>
            </a:r>
          </a:p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MAP </a:t>
            </a:r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 estimates same as 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MLE, covariance matrix </a:t>
            </a:r>
          </a:p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1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kumimoji="0" lang="en-US" sz="2000" b="0" i="1" u="none" strike="noStrike" kern="1200" cap="none" spc="0" normalizeH="0" baseline="-25000" noProof="0" dirty="0" err="1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ij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cov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el-GR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θ</a:t>
            </a:r>
            <a:r>
              <a:rPr kumimoji="0" lang="en-US" sz="2000" b="0" i="1" u="none" strike="noStrike" kern="1200" cap="none" spc="0" normalizeH="0" baseline="-25000" noProof="0" dirty="0" err="1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l-GR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θ</a:t>
            </a:r>
            <a:r>
              <a:rPr kumimoji="0" lang="en-US" sz="2000" b="0" i="1" u="none" strike="noStrike" kern="1200" cap="none" spc="0" normalizeH="0" baseline="-25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j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] 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also same.</a:t>
            </a:r>
          </a:p>
        </p:txBody>
      </p:sp>
    </p:spTree>
    <p:extLst>
      <p:ext uri="{BB962C8B-B14F-4D97-AF65-F5344CB8AC3E}">
        <p14:creationId xmlns:p14="http://schemas.microsoft.com/office/powerpoint/2010/main" val="1392372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Slide Number Placeholder 4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3C495E43-60C3-634C-80DB-A2A6931649E6}" type="slidenum">
              <a:rPr lang="en-US" sz="1200">
                <a:solidFill>
                  <a:srgbClr val="0000FF"/>
                </a:solidFill>
              </a:rPr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en-US" sz="1200">
              <a:solidFill>
                <a:srgbClr val="0000FF"/>
              </a:solidFill>
            </a:endParaRP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5C3EF25-9919-414C-855F-23EEB6D82F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G. Cowan / RHUL Physics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8A60F86-3E98-D449-96AD-BE684C7DD7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Statistical Data Analysis / Tutorial material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65B67D-F4EA-135F-601B-DC6E78EC799F}"/>
              </a:ext>
            </a:extLst>
          </p:cNvPr>
          <p:cNvSpPr txBox="1"/>
          <p:nvPr/>
        </p:nvSpPr>
        <p:spPr>
          <a:xfrm>
            <a:off x="475571" y="946226"/>
            <a:ext cx="8436428" cy="45550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200"/>
              </a:spcAft>
            </a:pPr>
            <a:r>
              <a:rPr lang="en-US" sz="2400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The materials for the tutorials can be found on</a:t>
            </a:r>
          </a:p>
          <a:p>
            <a:pPr>
              <a:spcAft>
                <a:spcPts val="1200"/>
              </a:spcAft>
            </a:pPr>
            <a:r>
              <a:rPr 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https://www.pp.rhul.ac.uk/~cowan/stat/exercises/fitting/</a:t>
            </a:r>
          </a:p>
          <a:p>
            <a:pPr>
              <a:spcAft>
                <a:spcPts val="1200"/>
              </a:spcAft>
            </a:pPr>
            <a:r>
              <a:rPr lang="en-US" sz="2400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The exercises involve some paper-and-pencil calculations and running/modifying python programs.</a:t>
            </a:r>
          </a:p>
          <a:p>
            <a:pPr>
              <a:spcAft>
                <a:spcPts val="1200"/>
              </a:spcAft>
            </a:pPr>
            <a:r>
              <a:rPr lang="en-GB" sz="2400" dirty="0">
                <a:solidFill>
                  <a:srgbClr val="0070C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To use python on your own computer, you will need to install the package </a:t>
            </a:r>
            <a:r>
              <a:rPr lang="en-GB" sz="2400" dirty="0" err="1">
                <a:solidFill>
                  <a:srgbClr val="0070C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iminuit</a:t>
            </a:r>
            <a:r>
              <a:rPr lang="en-GB" sz="2400" dirty="0">
                <a:solidFill>
                  <a:srgbClr val="0070C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(should just work with “</a:t>
            </a:r>
            <a:r>
              <a:rPr lang="en-GB" sz="240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pip install </a:t>
            </a:r>
            <a:r>
              <a:rPr lang="en-GB" sz="2400" dirty="0" err="1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iminuit</a:t>
            </a:r>
            <a:r>
              <a:rPr lang="en-GB" sz="2400" dirty="0">
                <a:solidFill>
                  <a:srgbClr val="0070C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”). See: </a:t>
            </a:r>
            <a:endParaRPr lang="en-GB" sz="2400" dirty="0">
              <a:solidFill>
                <a:srgbClr val="0070C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spcAft>
                <a:spcPts val="1200"/>
              </a:spcAft>
            </a:pPr>
            <a:r>
              <a:rPr lang="en-GB" sz="240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	https://</a:t>
            </a:r>
            <a:r>
              <a:rPr lang="en-GB" sz="2400" dirty="0" err="1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pypi.org</a:t>
            </a:r>
            <a:r>
              <a:rPr lang="en-GB" sz="240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/project/</a:t>
            </a:r>
            <a:r>
              <a:rPr lang="en-GB" sz="2400" dirty="0" err="1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iminuit</a:t>
            </a:r>
            <a:r>
              <a:rPr lang="en-GB" sz="240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/ </a:t>
            </a:r>
          </a:p>
          <a:p>
            <a:pPr>
              <a:spcAft>
                <a:spcPts val="1200"/>
              </a:spcAft>
            </a:pPr>
            <a:r>
              <a:rPr lang="en-GB" sz="2400" dirty="0">
                <a:solidFill>
                  <a:srgbClr val="0070C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Alternatively, you can run the code in google </a:t>
            </a:r>
            <a:r>
              <a:rPr lang="en-GB" sz="2400" dirty="0" err="1">
                <a:solidFill>
                  <a:srgbClr val="0070C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colaboratory</a:t>
            </a:r>
            <a:r>
              <a:rPr lang="en-GB" sz="2400" dirty="0">
                <a:solidFill>
                  <a:srgbClr val="0070C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. Please see the school’s website for further information on how to access and run the software. </a:t>
            </a:r>
            <a:endParaRPr lang="en-GB" sz="2400" dirty="0">
              <a:solidFill>
                <a:srgbClr val="0070C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BA20615-B601-79CF-0578-8377F53303F2}"/>
              </a:ext>
            </a:extLst>
          </p:cNvPr>
          <p:cNvSpPr txBox="1"/>
          <p:nvPr/>
        </p:nvSpPr>
        <p:spPr>
          <a:xfrm>
            <a:off x="2534439" y="219528"/>
            <a:ext cx="347659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3600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Tutorial Materials</a:t>
            </a:r>
          </a:p>
        </p:txBody>
      </p:sp>
    </p:spTree>
    <p:extLst>
      <p:ext uri="{BB962C8B-B14F-4D97-AF65-F5344CB8AC3E}">
        <p14:creationId xmlns:p14="http://schemas.microsoft.com/office/powerpoint/2010/main" val="3745814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Slide Number Placeholder 4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3C495E43-60C3-634C-80DB-A2A6931649E6}" type="slidenum">
              <a:rPr lang="en-US" sz="1200">
                <a:solidFill>
                  <a:srgbClr val="0000FF"/>
                </a:solidFill>
              </a:rPr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30</a:t>
            </a:fld>
            <a:endParaRPr lang="en-US" sz="1200">
              <a:solidFill>
                <a:srgbClr val="0000FF"/>
              </a:solidFill>
            </a:endParaRP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5C3EF25-9919-414C-855F-23EEB6D82F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G. Cowan / RHUL Physics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8A60F86-3E98-D449-96AD-BE684C7DD7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Statistical Data Analysis / Tutorial material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4B637B2-CCEB-3F92-6E2D-B4FA0D075984}"/>
              </a:ext>
            </a:extLst>
          </p:cNvPr>
          <p:cNvSpPr txBox="1"/>
          <p:nvPr/>
        </p:nvSpPr>
        <p:spPr>
          <a:xfrm>
            <a:off x="2235200" y="162790"/>
            <a:ext cx="404315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3600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 look at </a:t>
            </a:r>
            <a:r>
              <a:rPr lang="en-US" sz="3600" dirty="0" err="1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bayesFit.py</a:t>
            </a:r>
            <a:endParaRPr lang="en-US" sz="3600" dirty="0">
              <a:solidFill>
                <a:srgbClr val="0070C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DDE0BA4-5104-8A32-BCDD-1A96F82FD442}"/>
              </a:ext>
            </a:extLst>
          </p:cNvPr>
          <p:cNvSpPr txBox="1"/>
          <p:nvPr/>
        </p:nvSpPr>
        <p:spPr>
          <a:xfrm>
            <a:off x="506186" y="727012"/>
            <a:ext cx="787037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2400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Find maximum of posterior with </a:t>
            </a:r>
            <a:r>
              <a:rPr lang="en-US" sz="2400" dirty="0" err="1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iminuit</a:t>
            </a:r>
            <a:r>
              <a:rPr lang="en-US" sz="2400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(minimize </a:t>
            </a:r>
            <a:r>
              <a:rPr lang="en-US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ln </a:t>
            </a:r>
            <a:r>
              <a:rPr lang="en-US" sz="2400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l-GR" sz="2400" b="1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λ</a:t>
            </a:r>
            <a:r>
              <a:rPr lang="en-US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|</a:t>
            </a:r>
            <a:r>
              <a:rPr lang="en-US" sz="2400" b="1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)), </a:t>
            </a:r>
            <a:r>
              <a:rPr lang="en-US" sz="2400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similar to maximum likelihood: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9D12D4C-9689-61F2-06B3-60935A9F1AD3}"/>
              </a:ext>
            </a:extLst>
          </p:cNvPr>
          <p:cNvSpPr txBox="1"/>
          <p:nvPr/>
        </p:nvSpPr>
        <p:spPr>
          <a:xfrm>
            <a:off x="756922" y="1605083"/>
            <a:ext cx="8239756" cy="504753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>
                <a:solidFill>
                  <a:srgbClr val="007400"/>
                </a:solidFill>
                <a:effectLst/>
                <a:latin typeface="Menlo" panose="020B0609030804020204" pitchFamily="49" charset="0"/>
              </a:rPr>
              <a:t># Negative log-likelihood</a:t>
            </a:r>
          </a:p>
          <a:p>
            <a:r>
              <a:rPr lang="en-GB" sz="1400" dirty="0">
                <a:solidFill>
                  <a:srgbClr val="AA0D91"/>
                </a:solidFill>
                <a:effectLst/>
                <a:latin typeface="Menlo" panose="020B0609030804020204" pitchFamily="49" charset="0"/>
              </a:rPr>
              <a:t>def</a:t>
            </a:r>
            <a:r>
              <a:rPr lang="en-GB" sz="140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 </a:t>
            </a:r>
            <a:r>
              <a:rPr lang="en-GB" sz="1400" dirty="0" err="1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negLogL</a:t>
            </a:r>
            <a:r>
              <a:rPr lang="en-GB" sz="140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(par):</a:t>
            </a:r>
          </a:p>
          <a:p>
            <a:r>
              <a:rPr lang="en-GB" sz="140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    </a:t>
            </a:r>
            <a:r>
              <a:rPr lang="en-GB" sz="1400" dirty="0" err="1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fx</a:t>
            </a:r>
            <a:r>
              <a:rPr lang="en-GB" sz="140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 = f(</a:t>
            </a:r>
            <a:r>
              <a:rPr lang="en-GB" sz="1400" dirty="0" err="1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xData</a:t>
            </a:r>
            <a:r>
              <a:rPr lang="en-GB" sz="140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, par)</a:t>
            </a:r>
          </a:p>
          <a:p>
            <a:r>
              <a:rPr lang="en-GB" sz="140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    </a:t>
            </a:r>
            <a:r>
              <a:rPr lang="en-GB" sz="1400" dirty="0">
                <a:solidFill>
                  <a:srgbClr val="AA0D91"/>
                </a:solidFill>
                <a:effectLst/>
                <a:latin typeface="Menlo" panose="020B0609030804020204" pitchFamily="49" charset="0"/>
              </a:rPr>
              <a:t>return</a:t>
            </a:r>
            <a:r>
              <a:rPr lang="en-GB" sz="140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 -</a:t>
            </a:r>
            <a:r>
              <a:rPr lang="en-GB" sz="1400" dirty="0" err="1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np.sum</a:t>
            </a:r>
            <a:r>
              <a:rPr lang="en-GB" sz="140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(</a:t>
            </a:r>
            <a:r>
              <a:rPr lang="en-GB" sz="1400" dirty="0" err="1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np.log</a:t>
            </a:r>
            <a:r>
              <a:rPr lang="en-GB" sz="140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(</a:t>
            </a:r>
            <a:r>
              <a:rPr lang="en-GB" sz="1400" dirty="0" err="1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fx</a:t>
            </a:r>
            <a:r>
              <a:rPr lang="en-GB" sz="140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))</a:t>
            </a:r>
          </a:p>
          <a:p>
            <a:endParaRPr lang="en-GB" sz="1400" dirty="0">
              <a:solidFill>
                <a:srgbClr val="000000"/>
              </a:solidFill>
              <a:effectLst/>
              <a:latin typeface="Menlo" panose="020B0609030804020204" pitchFamily="49" charset="0"/>
            </a:endParaRPr>
          </a:p>
          <a:p>
            <a:r>
              <a:rPr lang="en-GB" sz="1400" dirty="0">
                <a:solidFill>
                  <a:srgbClr val="007400"/>
                </a:solidFill>
                <a:effectLst/>
                <a:latin typeface="Menlo" panose="020B0609030804020204" pitchFamily="49" charset="0"/>
              </a:rPr>
              <a:t># Prior pdf</a:t>
            </a:r>
          </a:p>
          <a:p>
            <a:r>
              <a:rPr lang="en-GB" sz="1400" dirty="0">
                <a:solidFill>
                  <a:srgbClr val="AA0D91"/>
                </a:solidFill>
                <a:effectLst/>
                <a:latin typeface="Menlo" panose="020B0609030804020204" pitchFamily="49" charset="0"/>
              </a:rPr>
              <a:t>def</a:t>
            </a:r>
            <a:r>
              <a:rPr lang="en-GB" sz="140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 prior(par):</a:t>
            </a:r>
          </a:p>
          <a:p>
            <a:r>
              <a:rPr lang="en-GB" sz="140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    theta    = par[</a:t>
            </a:r>
            <a:r>
              <a:rPr lang="en-GB" sz="1400" dirty="0">
                <a:solidFill>
                  <a:srgbClr val="1C00CF"/>
                </a:solidFill>
                <a:effectLst/>
                <a:latin typeface="Menlo" panose="020B0609030804020204" pitchFamily="49" charset="0"/>
              </a:rPr>
              <a:t>0</a:t>
            </a:r>
            <a:r>
              <a:rPr lang="en-GB" sz="140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]</a:t>
            </a:r>
          </a:p>
          <a:p>
            <a:r>
              <a:rPr lang="en-GB" sz="140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    mu       = par[</a:t>
            </a:r>
            <a:r>
              <a:rPr lang="en-GB" sz="1400" dirty="0">
                <a:solidFill>
                  <a:srgbClr val="1C00CF"/>
                </a:solidFill>
                <a:effectLst/>
                <a:latin typeface="Menlo" panose="020B0609030804020204" pitchFamily="49" charset="0"/>
              </a:rPr>
              <a:t>1</a:t>
            </a:r>
            <a:r>
              <a:rPr lang="en-GB" sz="140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]</a:t>
            </a:r>
          </a:p>
          <a:p>
            <a:r>
              <a:rPr lang="en-GB" sz="140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    sigma    = par[</a:t>
            </a:r>
            <a:r>
              <a:rPr lang="en-GB" sz="1400" dirty="0">
                <a:solidFill>
                  <a:srgbClr val="1C00CF"/>
                </a:solidFill>
                <a:effectLst/>
                <a:latin typeface="Menlo" panose="020B0609030804020204" pitchFamily="49" charset="0"/>
              </a:rPr>
              <a:t>2</a:t>
            </a:r>
            <a:r>
              <a:rPr lang="en-GB" sz="140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]</a:t>
            </a:r>
          </a:p>
          <a:p>
            <a:r>
              <a:rPr lang="en-GB" sz="140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    xi       = par[</a:t>
            </a:r>
            <a:r>
              <a:rPr lang="en-GB" sz="1400" dirty="0">
                <a:solidFill>
                  <a:srgbClr val="1C00CF"/>
                </a:solidFill>
                <a:effectLst/>
                <a:latin typeface="Menlo" panose="020B0609030804020204" pitchFamily="49" charset="0"/>
              </a:rPr>
              <a:t>3</a:t>
            </a:r>
            <a:r>
              <a:rPr lang="en-GB" sz="140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]</a:t>
            </a:r>
          </a:p>
          <a:p>
            <a:r>
              <a:rPr lang="en-GB" sz="140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    </a:t>
            </a:r>
            <a:r>
              <a:rPr lang="en-GB" sz="1400" dirty="0" err="1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pi_theta</a:t>
            </a:r>
            <a:r>
              <a:rPr lang="en-GB" sz="140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 = </a:t>
            </a:r>
            <a:r>
              <a:rPr lang="en-GB" sz="1400" dirty="0">
                <a:solidFill>
                  <a:srgbClr val="1C00CF"/>
                </a:solidFill>
                <a:effectLst/>
                <a:latin typeface="Menlo" panose="020B0609030804020204" pitchFamily="49" charset="0"/>
              </a:rPr>
              <a:t>1.</a:t>
            </a:r>
            <a:r>
              <a:rPr lang="en-GB" sz="140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 </a:t>
            </a:r>
            <a:r>
              <a:rPr lang="en-GB" sz="1400" dirty="0">
                <a:solidFill>
                  <a:srgbClr val="AA0D91"/>
                </a:solidFill>
                <a:effectLst/>
                <a:latin typeface="Menlo" panose="020B0609030804020204" pitchFamily="49" charset="0"/>
              </a:rPr>
              <a:t>if</a:t>
            </a:r>
            <a:r>
              <a:rPr lang="en-GB" sz="140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 theta &gt;= </a:t>
            </a:r>
            <a:r>
              <a:rPr lang="en-GB" sz="1400" dirty="0">
                <a:solidFill>
                  <a:srgbClr val="1C00CF"/>
                </a:solidFill>
                <a:effectLst/>
                <a:latin typeface="Menlo" panose="020B0609030804020204" pitchFamily="49" charset="0"/>
              </a:rPr>
              <a:t>0.</a:t>
            </a:r>
            <a:r>
              <a:rPr lang="en-GB" sz="140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 </a:t>
            </a:r>
            <a:r>
              <a:rPr lang="en-GB" sz="1400" dirty="0">
                <a:solidFill>
                  <a:srgbClr val="AA0D91"/>
                </a:solidFill>
                <a:effectLst/>
                <a:latin typeface="Menlo" panose="020B0609030804020204" pitchFamily="49" charset="0"/>
              </a:rPr>
              <a:t>and</a:t>
            </a:r>
            <a:r>
              <a:rPr lang="en-GB" sz="140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 theta &lt;= </a:t>
            </a:r>
            <a:r>
              <a:rPr lang="en-GB" sz="1400" dirty="0">
                <a:solidFill>
                  <a:srgbClr val="1C00CF"/>
                </a:solidFill>
                <a:effectLst/>
                <a:latin typeface="Menlo" panose="020B0609030804020204" pitchFamily="49" charset="0"/>
              </a:rPr>
              <a:t>1.</a:t>
            </a:r>
            <a:r>
              <a:rPr lang="en-GB" sz="140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 </a:t>
            </a:r>
            <a:r>
              <a:rPr lang="en-GB" sz="1400" dirty="0">
                <a:solidFill>
                  <a:srgbClr val="AA0D91"/>
                </a:solidFill>
                <a:effectLst/>
                <a:latin typeface="Menlo" panose="020B0609030804020204" pitchFamily="49" charset="0"/>
              </a:rPr>
              <a:t>else</a:t>
            </a:r>
            <a:r>
              <a:rPr lang="en-GB" sz="140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 </a:t>
            </a:r>
            <a:r>
              <a:rPr lang="en-GB" sz="1400" dirty="0">
                <a:solidFill>
                  <a:srgbClr val="1C00CF"/>
                </a:solidFill>
                <a:effectLst/>
                <a:latin typeface="Menlo" panose="020B0609030804020204" pitchFamily="49" charset="0"/>
              </a:rPr>
              <a:t>0.</a:t>
            </a:r>
            <a:endParaRPr lang="en-GB" sz="1400" dirty="0">
              <a:solidFill>
                <a:srgbClr val="000000"/>
              </a:solidFill>
              <a:effectLst/>
              <a:latin typeface="Menlo" panose="020B0609030804020204" pitchFamily="49" charset="0"/>
            </a:endParaRPr>
          </a:p>
          <a:p>
            <a:r>
              <a:rPr lang="en-GB" sz="140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    </a:t>
            </a:r>
            <a:r>
              <a:rPr lang="en-GB" sz="1400" dirty="0" err="1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pi_mu</a:t>
            </a:r>
            <a:r>
              <a:rPr lang="en-GB" sz="140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    = </a:t>
            </a:r>
            <a:r>
              <a:rPr lang="en-GB" sz="1400" dirty="0">
                <a:solidFill>
                  <a:srgbClr val="1C00CF"/>
                </a:solidFill>
                <a:effectLst/>
                <a:latin typeface="Menlo" panose="020B0609030804020204" pitchFamily="49" charset="0"/>
              </a:rPr>
              <a:t>1.</a:t>
            </a:r>
            <a:r>
              <a:rPr lang="en-GB" sz="140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 </a:t>
            </a:r>
            <a:r>
              <a:rPr lang="en-GB" sz="1400" dirty="0">
                <a:solidFill>
                  <a:srgbClr val="AA0D91"/>
                </a:solidFill>
                <a:effectLst/>
                <a:latin typeface="Menlo" panose="020B0609030804020204" pitchFamily="49" charset="0"/>
              </a:rPr>
              <a:t>if</a:t>
            </a:r>
            <a:r>
              <a:rPr lang="en-GB" sz="140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 mu &gt;= </a:t>
            </a:r>
            <a:r>
              <a:rPr lang="en-GB" sz="1400" dirty="0">
                <a:solidFill>
                  <a:srgbClr val="1C00CF"/>
                </a:solidFill>
                <a:effectLst/>
                <a:latin typeface="Menlo" panose="020B0609030804020204" pitchFamily="49" charset="0"/>
              </a:rPr>
              <a:t>0.</a:t>
            </a:r>
            <a:r>
              <a:rPr lang="en-GB" sz="140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 </a:t>
            </a:r>
            <a:r>
              <a:rPr lang="en-GB" sz="1400" dirty="0">
                <a:solidFill>
                  <a:srgbClr val="AA0D91"/>
                </a:solidFill>
                <a:effectLst/>
                <a:latin typeface="Menlo" panose="020B0609030804020204" pitchFamily="49" charset="0"/>
              </a:rPr>
              <a:t>else</a:t>
            </a:r>
            <a:r>
              <a:rPr lang="en-GB" sz="140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 </a:t>
            </a:r>
            <a:r>
              <a:rPr lang="en-GB" sz="1400" dirty="0">
                <a:solidFill>
                  <a:srgbClr val="1C00CF"/>
                </a:solidFill>
                <a:effectLst/>
                <a:latin typeface="Menlo" panose="020B0609030804020204" pitchFamily="49" charset="0"/>
              </a:rPr>
              <a:t>0.</a:t>
            </a:r>
            <a:endParaRPr lang="en-GB" sz="1400" dirty="0">
              <a:solidFill>
                <a:srgbClr val="000000"/>
              </a:solidFill>
              <a:effectLst/>
              <a:latin typeface="Menlo" panose="020B0609030804020204" pitchFamily="49" charset="0"/>
            </a:endParaRPr>
          </a:p>
          <a:p>
            <a:r>
              <a:rPr lang="en-GB" sz="140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    </a:t>
            </a:r>
            <a:r>
              <a:rPr lang="en-GB" sz="1400" dirty="0" err="1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pi_sigma</a:t>
            </a:r>
            <a:r>
              <a:rPr lang="en-GB" sz="140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 = </a:t>
            </a:r>
            <a:r>
              <a:rPr lang="en-GB" sz="1400" dirty="0">
                <a:solidFill>
                  <a:srgbClr val="1C00CF"/>
                </a:solidFill>
                <a:effectLst/>
                <a:latin typeface="Menlo" panose="020B0609030804020204" pitchFamily="49" charset="0"/>
              </a:rPr>
              <a:t>1.</a:t>
            </a:r>
            <a:r>
              <a:rPr lang="en-GB" sz="140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 </a:t>
            </a:r>
            <a:r>
              <a:rPr lang="en-GB" sz="1400" dirty="0">
                <a:solidFill>
                  <a:srgbClr val="AA0D91"/>
                </a:solidFill>
                <a:effectLst/>
                <a:latin typeface="Menlo" panose="020B0609030804020204" pitchFamily="49" charset="0"/>
              </a:rPr>
              <a:t>if</a:t>
            </a:r>
            <a:r>
              <a:rPr lang="en-GB" sz="140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 sigma &gt; </a:t>
            </a:r>
            <a:r>
              <a:rPr lang="en-GB" sz="1400" dirty="0">
                <a:solidFill>
                  <a:srgbClr val="1C00CF"/>
                </a:solidFill>
                <a:effectLst/>
                <a:latin typeface="Menlo" panose="020B0609030804020204" pitchFamily="49" charset="0"/>
              </a:rPr>
              <a:t>0.</a:t>
            </a:r>
            <a:r>
              <a:rPr lang="en-GB" sz="140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 </a:t>
            </a:r>
            <a:r>
              <a:rPr lang="en-GB" sz="1400" dirty="0">
                <a:solidFill>
                  <a:srgbClr val="AA0D91"/>
                </a:solidFill>
                <a:effectLst/>
                <a:latin typeface="Menlo" panose="020B0609030804020204" pitchFamily="49" charset="0"/>
              </a:rPr>
              <a:t>else</a:t>
            </a:r>
            <a:r>
              <a:rPr lang="en-GB" sz="140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 </a:t>
            </a:r>
            <a:r>
              <a:rPr lang="en-GB" sz="1400" dirty="0">
                <a:solidFill>
                  <a:srgbClr val="1C00CF"/>
                </a:solidFill>
                <a:effectLst/>
                <a:latin typeface="Menlo" panose="020B0609030804020204" pitchFamily="49" charset="0"/>
              </a:rPr>
              <a:t>0.</a:t>
            </a:r>
            <a:endParaRPr lang="en-GB" sz="1400" dirty="0">
              <a:solidFill>
                <a:srgbClr val="000000"/>
              </a:solidFill>
              <a:effectLst/>
              <a:latin typeface="Menlo" panose="020B0609030804020204" pitchFamily="49" charset="0"/>
            </a:endParaRPr>
          </a:p>
          <a:p>
            <a:r>
              <a:rPr lang="en-GB" sz="140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    </a:t>
            </a:r>
            <a:r>
              <a:rPr lang="en-GB" sz="1400" dirty="0" err="1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pi_xi</a:t>
            </a:r>
            <a:r>
              <a:rPr lang="en-GB" sz="140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    = </a:t>
            </a:r>
            <a:r>
              <a:rPr lang="en-GB" sz="1400" dirty="0">
                <a:solidFill>
                  <a:srgbClr val="1C00CF"/>
                </a:solidFill>
                <a:effectLst/>
                <a:latin typeface="Menlo" panose="020B0609030804020204" pitchFamily="49" charset="0"/>
              </a:rPr>
              <a:t>1.</a:t>
            </a:r>
            <a:r>
              <a:rPr lang="en-GB" sz="140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 </a:t>
            </a:r>
            <a:r>
              <a:rPr lang="en-GB" sz="1400" dirty="0">
                <a:solidFill>
                  <a:srgbClr val="AA0D91"/>
                </a:solidFill>
                <a:effectLst/>
                <a:latin typeface="Menlo" panose="020B0609030804020204" pitchFamily="49" charset="0"/>
              </a:rPr>
              <a:t>if</a:t>
            </a:r>
            <a:r>
              <a:rPr lang="en-GB" sz="140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 xi &gt; </a:t>
            </a:r>
            <a:r>
              <a:rPr lang="en-GB" sz="1400" dirty="0">
                <a:solidFill>
                  <a:srgbClr val="1C00CF"/>
                </a:solidFill>
                <a:effectLst/>
                <a:latin typeface="Menlo" panose="020B0609030804020204" pitchFamily="49" charset="0"/>
              </a:rPr>
              <a:t>0.</a:t>
            </a:r>
            <a:r>
              <a:rPr lang="en-GB" sz="140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 </a:t>
            </a:r>
            <a:r>
              <a:rPr lang="en-GB" sz="1400" dirty="0">
                <a:solidFill>
                  <a:srgbClr val="AA0D91"/>
                </a:solidFill>
                <a:effectLst/>
                <a:latin typeface="Menlo" panose="020B0609030804020204" pitchFamily="49" charset="0"/>
              </a:rPr>
              <a:t>else</a:t>
            </a:r>
            <a:r>
              <a:rPr lang="en-GB" sz="140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 </a:t>
            </a:r>
            <a:r>
              <a:rPr lang="en-GB" sz="1400" dirty="0">
                <a:solidFill>
                  <a:srgbClr val="1C00CF"/>
                </a:solidFill>
                <a:effectLst/>
                <a:latin typeface="Menlo" panose="020B0609030804020204" pitchFamily="49" charset="0"/>
              </a:rPr>
              <a:t>0.</a:t>
            </a:r>
            <a:endParaRPr lang="en-GB" sz="1400" dirty="0">
              <a:solidFill>
                <a:srgbClr val="000000"/>
              </a:solidFill>
              <a:effectLst/>
              <a:latin typeface="Menlo" panose="020B0609030804020204" pitchFamily="49" charset="0"/>
            </a:endParaRPr>
          </a:p>
          <a:p>
            <a:r>
              <a:rPr lang="en-GB" sz="140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    </a:t>
            </a:r>
            <a:r>
              <a:rPr lang="en-GB" sz="1400" dirty="0" err="1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piArr</a:t>
            </a:r>
            <a:r>
              <a:rPr lang="en-GB" sz="140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 = </a:t>
            </a:r>
            <a:r>
              <a:rPr lang="en-GB" sz="1400" dirty="0" err="1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np.array</a:t>
            </a:r>
            <a:r>
              <a:rPr lang="en-GB" sz="140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([</a:t>
            </a:r>
            <a:r>
              <a:rPr lang="en-GB" sz="1400" dirty="0" err="1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pi_theta</a:t>
            </a:r>
            <a:r>
              <a:rPr lang="en-GB" sz="140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, </a:t>
            </a:r>
            <a:r>
              <a:rPr lang="en-GB" sz="1400" dirty="0" err="1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pi_mu</a:t>
            </a:r>
            <a:r>
              <a:rPr lang="en-GB" sz="140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, </a:t>
            </a:r>
            <a:r>
              <a:rPr lang="en-GB" sz="1400" dirty="0" err="1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pi_sigma</a:t>
            </a:r>
            <a:r>
              <a:rPr lang="en-GB" sz="140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, </a:t>
            </a:r>
            <a:r>
              <a:rPr lang="en-GB" sz="1400" dirty="0" err="1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pi_xi</a:t>
            </a:r>
            <a:r>
              <a:rPr lang="en-GB" sz="140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])</a:t>
            </a:r>
          </a:p>
          <a:p>
            <a:r>
              <a:rPr lang="en-GB" sz="140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    pi = </a:t>
            </a:r>
            <a:r>
              <a:rPr lang="en-GB" sz="1400" dirty="0" err="1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np.product</a:t>
            </a:r>
            <a:r>
              <a:rPr lang="en-GB" sz="140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(</a:t>
            </a:r>
            <a:r>
              <a:rPr lang="en-GB" sz="1400" dirty="0" err="1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piArr</a:t>
            </a:r>
            <a:r>
              <a:rPr lang="en-GB" sz="140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[</a:t>
            </a:r>
            <a:r>
              <a:rPr lang="en-GB" sz="1400" dirty="0" err="1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np.array</a:t>
            </a:r>
            <a:r>
              <a:rPr lang="en-GB" sz="140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(</a:t>
            </a:r>
            <a:r>
              <a:rPr lang="en-GB" sz="1400" dirty="0" err="1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parfix</a:t>
            </a:r>
            <a:r>
              <a:rPr lang="en-GB" sz="140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) == </a:t>
            </a:r>
            <a:r>
              <a:rPr lang="en-GB" sz="1400" dirty="0">
                <a:solidFill>
                  <a:srgbClr val="AA0D91"/>
                </a:solidFill>
                <a:effectLst/>
                <a:latin typeface="Menlo" panose="020B0609030804020204" pitchFamily="49" charset="0"/>
              </a:rPr>
              <a:t>False</a:t>
            </a:r>
            <a:r>
              <a:rPr lang="en-GB" sz="140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])   </a:t>
            </a:r>
            <a:r>
              <a:rPr lang="en-GB" sz="1400" dirty="0">
                <a:solidFill>
                  <a:srgbClr val="007400"/>
                </a:solidFill>
                <a:effectLst/>
                <a:latin typeface="Menlo" panose="020B0609030804020204" pitchFamily="49" charset="0"/>
              </a:rPr>
              <a:t># exclude fixed par</a:t>
            </a:r>
            <a:endParaRPr lang="en-GB" sz="1400" dirty="0">
              <a:solidFill>
                <a:srgbClr val="000000"/>
              </a:solidFill>
              <a:effectLst/>
              <a:latin typeface="Menlo" panose="020B0609030804020204" pitchFamily="49" charset="0"/>
            </a:endParaRPr>
          </a:p>
          <a:p>
            <a:r>
              <a:rPr lang="en-GB" sz="140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    </a:t>
            </a:r>
            <a:r>
              <a:rPr lang="en-GB" sz="1400" dirty="0">
                <a:solidFill>
                  <a:srgbClr val="AA0D91"/>
                </a:solidFill>
                <a:effectLst/>
                <a:latin typeface="Menlo" panose="020B0609030804020204" pitchFamily="49" charset="0"/>
              </a:rPr>
              <a:t>return</a:t>
            </a:r>
            <a:r>
              <a:rPr lang="en-GB" sz="140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 pi</a:t>
            </a:r>
          </a:p>
          <a:p>
            <a:r>
              <a:rPr lang="en-GB" sz="140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    </a:t>
            </a:r>
          </a:p>
          <a:p>
            <a:r>
              <a:rPr lang="en-GB" sz="1400" dirty="0">
                <a:solidFill>
                  <a:srgbClr val="007400"/>
                </a:solidFill>
                <a:effectLst/>
                <a:latin typeface="Menlo" panose="020B0609030804020204" pitchFamily="49" charset="0"/>
              </a:rPr>
              <a:t># Negative log of posterior pdf</a:t>
            </a:r>
          </a:p>
          <a:p>
            <a:r>
              <a:rPr lang="en-GB" sz="1400" dirty="0">
                <a:solidFill>
                  <a:srgbClr val="AA0D91"/>
                </a:solidFill>
                <a:effectLst/>
                <a:latin typeface="Menlo" panose="020B0609030804020204" pitchFamily="49" charset="0"/>
              </a:rPr>
              <a:t>def</a:t>
            </a:r>
            <a:r>
              <a:rPr lang="en-GB" sz="140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 </a:t>
            </a:r>
            <a:r>
              <a:rPr lang="en-GB" sz="1400" dirty="0" err="1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negLogPost</a:t>
            </a:r>
            <a:r>
              <a:rPr lang="en-GB" sz="140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(par):</a:t>
            </a:r>
          </a:p>
          <a:p>
            <a:r>
              <a:rPr lang="en-GB" sz="140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    </a:t>
            </a:r>
            <a:r>
              <a:rPr lang="en-GB" sz="1400" dirty="0">
                <a:solidFill>
                  <a:srgbClr val="AA0D91"/>
                </a:solidFill>
                <a:effectLst/>
                <a:latin typeface="Menlo" panose="020B0609030804020204" pitchFamily="49" charset="0"/>
              </a:rPr>
              <a:t>return</a:t>
            </a:r>
            <a:r>
              <a:rPr lang="en-GB" sz="140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 </a:t>
            </a:r>
            <a:r>
              <a:rPr lang="en-GB" sz="1400" dirty="0" err="1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negLogL</a:t>
            </a:r>
            <a:r>
              <a:rPr lang="en-GB" sz="140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(par) - </a:t>
            </a:r>
            <a:r>
              <a:rPr lang="en-GB" sz="1400" dirty="0" err="1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np.log</a:t>
            </a:r>
            <a:r>
              <a:rPr lang="en-GB" sz="140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(prior(par))</a:t>
            </a:r>
          </a:p>
          <a:p>
            <a:pPr algn="l"/>
            <a:endParaRPr lang="en-US" sz="1400" dirty="0">
              <a:solidFill>
                <a:srgbClr val="0070C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8CE7A3D-EC52-52D0-C647-5F409FE950F2}"/>
              </a:ext>
            </a:extLst>
          </p:cNvPr>
          <p:cNvSpPr txBox="1"/>
          <p:nvPr/>
        </p:nvSpPr>
        <p:spPr>
          <a:xfrm>
            <a:off x="5917703" y="5569373"/>
            <a:ext cx="259738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2000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minimize with </a:t>
            </a:r>
            <a:r>
              <a:rPr lang="en-US" sz="2000" dirty="0" err="1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iminuit</a:t>
            </a:r>
            <a:endParaRPr lang="en-US" sz="2000" dirty="0">
              <a:solidFill>
                <a:srgbClr val="0070C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2A0FB1EF-E5BC-2066-94CC-96E301443869}"/>
              </a:ext>
            </a:extLst>
          </p:cNvPr>
          <p:cNvCxnSpPr>
            <a:cxnSpLocks/>
          </p:cNvCxnSpPr>
          <p:nvPr/>
        </p:nvCxnSpPr>
        <p:spPr>
          <a:xfrm flipH="1">
            <a:off x="4466523" y="5780314"/>
            <a:ext cx="1341958" cy="200055"/>
          </a:xfrm>
          <a:prstGeom prst="straightConnector1">
            <a:avLst/>
          </a:prstGeom>
          <a:ln>
            <a:solidFill>
              <a:srgbClr val="CC3300"/>
            </a:solidFill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464859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Slide Number Placeholder 4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3C495E43-60C3-634C-80DB-A2A6931649E6}" type="slidenum">
              <a:rPr lang="en-US" sz="1200">
                <a:solidFill>
                  <a:srgbClr val="0000FF"/>
                </a:solidFill>
              </a:rPr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31</a:t>
            </a:fld>
            <a:endParaRPr lang="en-US" sz="1200">
              <a:solidFill>
                <a:srgbClr val="0000FF"/>
              </a:solidFill>
            </a:endParaRP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5C3EF25-9919-414C-855F-23EEB6D82F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G. Cowan / RHUL Physics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8A60F86-3E98-D449-96AD-BE684C7DD7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Statistical Data Analysis / Tutorial material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4B637B2-CCEB-3F92-6E2D-B4FA0D075984}"/>
              </a:ext>
            </a:extLst>
          </p:cNvPr>
          <p:cNvSpPr txBox="1"/>
          <p:nvPr/>
        </p:nvSpPr>
        <p:spPr>
          <a:xfrm>
            <a:off x="301183" y="227153"/>
            <a:ext cx="854163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3600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Metropolis-Hastings algorithm in </a:t>
            </a:r>
            <a:r>
              <a:rPr lang="en-US" sz="3600" dirty="0" err="1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bayesFit.py</a:t>
            </a:r>
            <a:endParaRPr lang="en-US" sz="3600" dirty="0">
              <a:solidFill>
                <a:srgbClr val="0070C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02EC1B1-A9F6-7606-D5BE-62D9AE2B6A01}"/>
              </a:ext>
            </a:extLst>
          </p:cNvPr>
          <p:cNvSpPr txBox="1"/>
          <p:nvPr/>
        </p:nvSpPr>
        <p:spPr>
          <a:xfrm>
            <a:off x="653143" y="993538"/>
            <a:ext cx="7487947" cy="526297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>
                <a:solidFill>
                  <a:srgbClr val="007400"/>
                </a:solidFill>
                <a:effectLst/>
                <a:latin typeface="Menlo" panose="020B0609030804020204" pitchFamily="49" charset="0"/>
              </a:rPr>
              <a:t># Iterate with Metropolis-Hastings algorithm</a:t>
            </a:r>
          </a:p>
          <a:p>
            <a:r>
              <a:rPr lang="en-GB" sz="140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chain = [</a:t>
            </a:r>
            <a:r>
              <a:rPr lang="en-GB" sz="1400" dirty="0" err="1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np.array</a:t>
            </a:r>
            <a:r>
              <a:rPr lang="en-GB" sz="140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(MAP)]         </a:t>
            </a:r>
            <a:r>
              <a:rPr lang="en-GB" sz="1400" dirty="0">
                <a:solidFill>
                  <a:srgbClr val="007400"/>
                </a:solidFill>
                <a:effectLst/>
                <a:latin typeface="Menlo" panose="020B0609030804020204" pitchFamily="49" charset="0"/>
              </a:rPr>
              <a:t># start point is MAP estimate</a:t>
            </a:r>
            <a:endParaRPr lang="en-GB" sz="1400" dirty="0">
              <a:solidFill>
                <a:srgbClr val="000000"/>
              </a:solidFill>
              <a:effectLst/>
              <a:latin typeface="Menlo" panose="020B0609030804020204" pitchFamily="49" charset="0"/>
            </a:endParaRPr>
          </a:p>
          <a:p>
            <a:r>
              <a:rPr lang="en-GB" sz="1400" dirty="0" err="1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numIterate</a:t>
            </a:r>
            <a:r>
              <a:rPr lang="en-GB" sz="140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 = </a:t>
            </a:r>
            <a:r>
              <a:rPr lang="en-GB" sz="1400" dirty="0">
                <a:solidFill>
                  <a:srgbClr val="1C00CF"/>
                </a:solidFill>
                <a:effectLst/>
                <a:latin typeface="Menlo" panose="020B0609030804020204" pitchFamily="49" charset="0"/>
              </a:rPr>
              <a:t>10000</a:t>
            </a:r>
            <a:endParaRPr lang="en-GB" sz="1400" dirty="0">
              <a:solidFill>
                <a:srgbClr val="000000"/>
              </a:solidFill>
              <a:effectLst/>
              <a:latin typeface="Menlo" panose="020B0609030804020204" pitchFamily="49" charset="0"/>
            </a:endParaRPr>
          </a:p>
          <a:p>
            <a:r>
              <a:rPr lang="en-GB" sz="1400" dirty="0" err="1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numBurn</a:t>
            </a:r>
            <a:r>
              <a:rPr lang="en-GB" sz="140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 = </a:t>
            </a:r>
            <a:r>
              <a:rPr lang="en-GB" sz="1400" dirty="0">
                <a:solidFill>
                  <a:srgbClr val="1C00CF"/>
                </a:solidFill>
                <a:effectLst/>
                <a:latin typeface="Menlo" panose="020B0609030804020204" pitchFamily="49" charset="0"/>
              </a:rPr>
              <a:t>100</a:t>
            </a:r>
            <a:endParaRPr lang="en-GB" sz="1400" dirty="0">
              <a:solidFill>
                <a:srgbClr val="000000"/>
              </a:solidFill>
              <a:effectLst/>
              <a:latin typeface="Menlo" panose="020B0609030804020204" pitchFamily="49" charset="0"/>
            </a:endParaRPr>
          </a:p>
          <a:p>
            <a:r>
              <a:rPr lang="en-GB" sz="1400" dirty="0" err="1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numAccept</a:t>
            </a:r>
            <a:r>
              <a:rPr lang="en-GB" sz="140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 = </a:t>
            </a:r>
            <a:r>
              <a:rPr lang="en-GB" sz="1400" dirty="0">
                <a:solidFill>
                  <a:srgbClr val="1C00CF"/>
                </a:solidFill>
                <a:effectLst/>
                <a:latin typeface="Menlo" panose="020B0609030804020204" pitchFamily="49" charset="0"/>
              </a:rPr>
              <a:t>0</a:t>
            </a:r>
            <a:endParaRPr lang="en-GB" sz="1400" dirty="0">
              <a:solidFill>
                <a:srgbClr val="000000"/>
              </a:solidFill>
              <a:effectLst/>
              <a:latin typeface="Menlo" panose="020B0609030804020204" pitchFamily="49" charset="0"/>
            </a:endParaRPr>
          </a:p>
          <a:p>
            <a:r>
              <a:rPr lang="en-GB" sz="140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print(</a:t>
            </a:r>
            <a:r>
              <a:rPr lang="en-GB" sz="1400" dirty="0">
                <a:solidFill>
                  <a:srgbClr val="C41A16"/>
                </a:solidFill>
                <a:effectLst/>
                <a:latin typeface="Menlo" panose="020B0609030804020204" pitchFamily="49" charset="0"/>
              </a:rPr>
              <a:t>"Start MCMC iterations: "</a:t>
            </a:r>
            <a:r>
              <a:rPr lang="en-GB" sz="140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, end=</a:t>
            </a:r>
            <a:r>
              <a:rPr lang="en-GB" sz="1400" dirty="0">
                <a:solidFill>
                  <a:srgbClr val="C41A16"/>
                </a:solidFill>
                <a:effectLst/>
                <a:latin typeface="Menlo" panose="020B0609030804020204" pitchFamily="49" charset="0"/>
              </a:rPr>
              <a:t>""</a:t>
            </a:r>
            <a:r>
              <a:rPr lang="en-GB" sz="140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)</a:t>
            </a:r>
            <a:endParaRPr lang="en-GB" sz="1400" dirty="0">
              <a:solidFill>
                <a:srgbClr val="C41A16"/>
              </a:solidFill>
              <a:effectLst/>
              <a:latin typeface="Menlo" panose="020B0609030804020204" pitchFamily="49" charset="0"/>
            </a:endParaRPr>
          </a:p>
          <a:p>
            <a:r>
              <a:rPr lang="en-GB" sz="1400" dirty="0">
                <a:solidFill>
                  <a:srgbClr val="AA0D91"/>
                </a:solidFill>
                <a:effectLst/>
                <a:latin typeface="Menlo" panose="020B0609030804020204" pitchFamily="49" charset="0"/>
              </a:rPr>
              <a:t>while</a:t>
            </a:r>
            <a:r>
              <a:rPr lang="en-GB" sz="140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 </a:t>
            </a:r>
            <a:r>
              <a:rPr lang="en-GB" sz="1400" dirty="0" err="1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len</a:t>
            </a:r>
            <a:r>
              <a:rPr lang="en-GB" sz="140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(chain) &lt; </a:t>
            </a:r>
            <a:r>
              <a:rPr lang="en-GB" sz="1400" dirty="0" err="1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numIterate</a:t>
            </a:r>
            <a:r>
              <a:rPr lang="en-GB" sz="140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:</a:t>
            </a:r>
          </a:p>
          <a:p>
            <a:r>
              <a:rPr lang="en-GB" sz="140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    par = chain[</a:t>
            </a:r>
            <a:r>
              <a:rPr lang="en-GB" sz="1400" dirty="0">
                <a:solidFill>
                  <a:srgbClr val="1C00CF"/>
                </a:solidFill>
                <a:effectLst/>
                <a:latin typeface="Menlo" panose="020B0609030804020204" pitchFamily="49" charset="0"/>
              </a:rPr>
              <a:t>-1</a:t>
            </a:r>
            <a:r>
              <a:rPr lang="en-GB" sz="140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]</a:t>
            </a:r>
          </a:p>
          <a:p>
            <a:r>
              <a:rPr lang="en-GB" sz="140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    </a:t>
            </a:r>
            <a:r>
              <a:rPr lang="en-GB" sz="1400" dirty="0" err="1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log_post</a:t>
            </a:r>
            <a:r>
              <a:rPr lang="en-GB" sz="140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 = -</a:t>
            </a:r>
            <a:r>
              <a:rPr lang="en-GB" sz="1400" dirty="0" err="1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negLogL</a:t>
            </a:r>
            <a:r>
              <a:rPr lang="en-GB" sz="140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(par) + </a:t>
            </a:r>
            <a:r>
              <a:rPr lang="en-GB" sz="1400" dirty="0" err="1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np.log</a:t>
            </a:r>
            <a:r>
              <a:rPr lang="en-GB" sz="140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(prior(par))</a:t>
            </a:r>
          </a:p>
          <a:p>
            <a:r>
              <a:rPr lang="en-GB" sz="140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    </a:t>
            </a:r>
            <a:r>
              <a:rPr lang="en-GB" sz="1400" dirty="0" err="1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par_prop</a:t>
            </a:r>
            <a:r>
              <a:rPr lang="en-GB" sz="140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 = </a:t>
            </a:r>
            <a:r>
              <a:rPr lang="en-GB" sz="1400" dirty="0" err="1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np.random.multivariate_normal</a:t>
            </a:r>
            <a:r>
              <a:rPr lang="en-GB" sz="140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(par, </a:t>
            </a:r>
            <a:r>
              <a:rPr lang="en-GB" sz="1400" dirty="0" err="1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cov_prop</a:t>
            </a:r>
            <a:r>
              <a:rPr lang="en-GB" sz="140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)</a:t>
            </a:r>
          </a:p>
          <a:p>
            <a:r>
              <a:rPr lang="en-GB" sz="140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    </a:t>
            </a:r>
            <a:r>
              <a:rPr lang="en-GB" sz="1400" dirty="0">
                <a:solidFill>
                  <a:srgbClr val="AA0D91"/>
                </a:solidFill>
                <a:effectLst/>
                <a:latin typeface="Menlo" panose="020B0609030804020204" pitchFamily="49" charset="0"/>
              </a:rPr>
              <a:t>if</a:t>
            </a:r>
            <a:r>
              <a:rPr lang="en-GB" sz="140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 prior(</a:t>
            </a:r>
            <a:r>
              <a:rPr lang="en-GB" sz="1400" dirty="0" err="1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par_prop</a:t>
            </a:r>
            <a:r>
              <a:rPr lang="en-GB" sz="140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) &lt;= </a:t>
            </a:r>
            <a:r>
              <a:rPr lang="en-GB" sz="1400" dirty="0">
                <a:solidFill>
                  <a:srgbClr val="1C00CF"/>
                </a:solidFill>
                <a:effectLst/>
                <a:latin typeface="Menlo" panose="020B0609030804020204" pitchFamily="49" charset="0"/>
              </a:rPr>
              <a:t>0</a:t>
            </a:r>
            <a:r>
              <a:rPr lang="en-GB" sz="140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:</a:t>
            </a:r>
          </a:p>
          <a:p>
            <a:r>
              <a:rPr lang="en-GB" sz="140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        </a:t>
            </a:r>
            <a:r>
              <a:rPr lang="en-GB" sz="1400" dirty="0" err="1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chain.append</a:t>
            </a:r>
            <a:r>
              <a:rPr lang="en-GB" sz="140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(chain[</a:t>
            </a:r>
            <a:r>
              <a:rPr lang="en-GB" sz="1400" dirty="0">
                <a:solidFill>
                  <a:srgbClr val="1C00CF"/>
                </a:solidFill>
                <a:effectLst/>
                <a:latin typeface="Menlo" panose="020B0609030804020204" pitchFamily="49" charset="0"/>
              </a:rPr>
              <a:t>-1</a:t>
            </a:r>
            <a:r>
              <a:rPr lang="en-GB" sz="140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])    </a:t>
            </a:r>
            <a:r>
              <a:rPr lang="en-GB" sz="1400" dirty="0">
                <a:solidFill>
                  <a:srgbClr val="007400"/>
                </a:solidFill>
                <a:effectLst/>
                <a:latin typeface="Menlo" panose="020B0609030804020204" pitchFamily="49" charset="0"/>
              </a:rPr>
              <a:t># never accept if prob&lt;=0.</a:t>
            </a:r>
            <a:endParaRPr lang="en-GB" sz="1400" dirty="0">
              <a:solidFill>
                <a:srgbClr val="000000"/>
              </a:solidFill>
              <a:effectLst/>
              <a:latin typeface="Menlo" panose="020B0609030804020204" pitchFamily="49" charset="0"/>
            </a:endParaRPr>
          </a:p>
          <a:p>
            <a:r>
              <a:rPr lang="en-GB" sz="140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    </a:t>
            </a:r>
            <a:r>
              <a:rPr lang="en-GB" sz="1400" dirty="0">
                <a:solidFill>
                  <a:srgbClr val="AA0D91"/>
                </a:solidFill>
                <a:effectLst/>
                <a:latin typeface="Menlo" panose="020B0609030804020204" pitchFamily="49" charset="0"/>
              </a:rPr>
              <a:t>else</a:t>
            </a:r>
            <a:r>
              <a:rPr lang="en-GB" sz="140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:</a:t>
            </a:r>
          </a:p>
          <a:p>
            <a:r>
              <a:rPr lang="en-GB" sz="140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        </a:t>
            </a:r>
            <a:r>
              <a:rPr lang="en-GB" sz="1400" dirty="0" err="1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log_post_prop</a:t>
            </a:r>
            <a:r>
              <a:rPr lang="en-GB" sz="140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 = -</a:t>
            </a:r>
            <a:r>
              <a:rPr lang="en-GB" sz="1400" dirty="0" err="1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negLogL</a:t>
            </a:r>
            <a:r>
              <a:rPr lang="en-GB" sz="140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(</a:t>
            </a:r>
            <a:r>
              <a:rPr lang="en-GB" sz="1400" dirty="0" err="1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par_prop</a:t>
            </a:r>
            <a:r>
              <a:rPr lang="en-GB" sz="140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) + </a:t>
            </a:r>
            <a:r>
              <a:rPr lang="en-GB" sz="1400" dirty="0" err="1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np.log</a:t>
            </a:r>
            <a:r>
              <a:rPr lang="en-GB" sz="140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(prior(</a:t>
            </a:r>
            <a:r>
              <a:rPr lang="en-GB" sz="1400" dirty="0" err="1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par_prop</a:t>
            </a:r>
            <a:r>
              <a:rPr lang="en-GB" sz="140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))</a:t>
            </a:r>
          </a:p>
          <a:p>
            <a:r>
              <a:rPr lang="en-GB" sz="140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        alpha = </a:t>
            </a:r>
            <a:r>
              <a:rPr lang="en-GB" sz="1400" dirty="0" err="1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np.exp</a:t>
            </a:r>
            <a:r>
              <a:rPr lang="en-GB" sz="140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(</a:t>
            </a:r>
            <a:r>
              <a:rPr lang="en-GB" sz="1400" dirty="0" err="1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log_post_prop</a:t>
            </a:r>
            <a:r>
              <a:rPr lang="en-GB" sz="140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 - </a:t>
            </a:r>
            <a:r>
              <a:rPr lang="en-GB" sz="1400" dirty="0" err="1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log_post</a:t>
            </a:r>
            <a:r>
              <a:rPr lang="en-GB" sz="140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)</a:t>
            </a:r>
          </a:p>
          <a:p>
            <a:r>
              <a:rPr lang="en-GB" sz="140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        u = </a:t>
            </a:r>
            <a:r>
              <a:rPr lang="en-GB" sz="1400" dirty="0" err="1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np.random.uniform</a:t>
            </a:r>
            <a:r>
              <a:rPr lang="en-GB" sz="140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(</a:t>
            </a:r>
            <a:r>
              <a:rPr lang="en-GB" sz="1400" dirty="0">
                <a:solidFill>
                  <a:srgbClr val="1C00CF"/>
                </a:solidFill>
                <a:effectLst/>
                <a:latin typeface="Menlo" panose="020B0609030804020204" pitchFamily="49" charset="0"/>
              </a:rPr>
              <a:t>0</a:t>
            </a:r>
            <a:r>
              <a:rPr lang="en-GB" sz="140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, </a:t>
            </a:r>
            <a:r>
              <a:rPr lang="en-GB" sz="1400" dirty="0">
                <a:solidFill>
                  <a:srgbClr val="1C00CF"/>
                </a:solidFill>
                <a:effectLst/>
                <a:latin typeface="Menlo" panose="020B0609030804020204" pitchFamily="49" charset="0"/>
              </a:rPr>
              <a:t>1</a:t>
            </a:r>
            <a:r>
              <a:rPr lang="en-GB" sz="140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)</a:t>
            </a:r>
          </a:p>
          <a:p>
            <a:r>
              <a:rPr lang="en-GB" sz="140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        </a:t>
            </a:r>
            <a:r>
              <a:rPr lang="en-GB" sz="1400" dirty="0">
                <a:solidFill>
                  <a:srgbClr val="AA0D91"/>
                </a:solidFill>
                <a:effectLst/>
                <a:latin typeface="Menlo" panose="020B0609030804020204" pitchFamily="49" charset="0"/>
              </a:rPr>
              <a:t>if</a:t>
            </a:r>
            <a:r>
              <a:rPr lang="en-GB" sz="140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 u &lt;= alpha:</a:t>
            </a:r>
          </a:p>
          <a:p>
            <a:r>
              <a:rPr lang="en-GB" sz="140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            </a:t>
            </a:r>
            <a:r>
              <a:rPr lang="en-GB" sz="1400" dirty="0" err="1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chain.append</a:t>
            </a:r>
            <a:r>
              <a:rPr lang="en-GB" sz="140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(</a:t>
            </a:r>
            <a:r>
              <a:rPr lang="en-GB" sz="1400" dirty="0" err="1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par_prop</a:t>
            </a:r>
            <a:r>
              <a:rPr lang="en-GB" sz="140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)</a:t>
            </a:r>
          </a:p>
          <a:p>
            <a:r>
              <a:rPr lang="en-GB" sz="140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            </a:t>
            </a:r>
            <a:r>
              <a:rPr lang="en-GB" sz="1400" dirty="0" err="1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numAccept</a:t>
            </a:r>
            <a:r>
              <a:rPr lang="en-GB" sz="140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 += </a:t>
            </a:r>
            <a:r>
              <a:rPr lang="en-GB" sz="1400" dirty="0">
                <a:solidFill>
                  <a:srgbClr val="1C00CF"/>
                </a:solidFill>
                <a:effectLst/>
                <a:latin typeface="Menlo" panose="020B0609030804020204" pitchFamily="49" charset="0"/>
              </a:rPr>
              <a:t>1</a:t>
            </a:r>
            <a:endParaRPr lang="en-GB" sz="1400" dirty="0">
              <a:solidFill>
                <a:srgbClr val="000000"/>
              </a:solidFill>
              <a:effectLst/>
              <a:latin typeface="Menlo" panose="020B0609030804020204" pitchFamily="49" charset="0"/>
            </a:endParaRPr>
          </a:p>
          <a:p>
            <a:r>
              <a:rPr lang="en-GB" sz="140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        </a:t>
            </a:r>
            <a:r>
              <a:rPr lang="en-GB" sz="1400" dirty="0">
                <a:solidFill>
                  <a:srgbClr val="AA0D91"/>
                </a:solidFill>
                <a:effectLst/>
                <a:latin typeface="Menlo" panose="020B0609030804020204" pitchFamily="49" charset="0"/>
              </a:rPr>
              <a:t>else</a:t>
            </a:r>
            <a:r>
              <a:rPr lang="en-GB" sz="140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:</a:t>
            </a:r>
          </a:p>
          <a:p>
            <a:r>
              <a:rPr lang="en-GB" sz="140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            </a:t>
            </a:r>
            <a:r>
              <a:rPr lang="en-GB" sz="1400" dirty="0" err="1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chain.append</a:t>
            </a:r>
            <a:r>
              <a:rPr lang="en-GB" sz="140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(chain[</a:t>
            </a:r>
            <a:r>
              <a:rPr lang="en-GB" sz="1400" dirty="0">
                <a:solidFill>
                  <a:srgbClr val="1C00CF"/>
                </a:solidFill>
                <a:effectLst/>
                <a:latin typeface="Menlo" panose="020B0609030804020204" pitchFamily="49" charset="0"/>
              </a:rPr>
              <a:t>-1</a:t>
            </a:r>
            <a:r>
              <a:rPr lang="en-GB" sz="140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])</a:t>
            </a:r>
          </a:p>
          <a:p>
            <a:r>
              <a:rPr lang="en-GB" sz="140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        </a:t>
            </a:r>
            <a:r>
              <a:rPr lang="en-GB" sz="1400" dirty="0">
                <a:solidFill>
                  <a:srgbClr val="AA0D91"/>
                </a:solidFill>
                <a:effectLst/>
                <a:latin typeface="Menlo" panose="020B0609030804020204" pitchFamily="49" charset="0"/>
              </a:rPr>
              <a:t>if</a:t>
            </a:r>
            <a:r>
              <a:rPr lang="en-GB" sz="140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 </a:t>
            </a:r>
            <a:r>
              <a:rPr lang="en-GB" sz="1400" dirty="0" err="1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len</a:t>
            </a:r>
            <a:r>
              <a:rPr lang="en-GB" sz="140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(chain)%(</a:t>
            </a:r>
            <a:r>
              <a:rPr lang="en-GB" sz="1400" dirty="0" err="1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numIterate</a:t>
            </a:r>
            <a:r>
              <a:rPr lang="en-GB" sz="140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/</a:t>
            </a:r>
            <a:r>
              <a:rPr lang="en-GB" sz="1400" dirty="0">
                <a:solidFill>
                  <a:srgbClr val="1C00CF"/>
                </a:solidFill>
                <a:effectLst/>
                <a:latin typeface="Menlo" panose="020B0609030804020204" pitchFamily="49" charset="0"/>
              </a:rPr>
              <a:t>100</a:t>
            </a:r>
            <a:r>
              <a:rPr lang="en-GB" sz="140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) == </a:t>
            </a:r>
            <a:r>
              <a:rPr lang="en-GB" sz="1400" dirty="0">
                <a:solidFill>
                  <a:srgbClr val="1C00CF"/>
                </a:solidFill>
                <a:effectLst/>
                <a:latin typeface="Menlo" panose="020B0609030804020204" pitchFamily="49" charset="0"/>
              </a:rPr>
              <a:t>0</a:t>
            </a:r>
            <a:r>
              <a:rPr lang="en-GB" sz="140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:</a:t>
            </a:r>
          </a:p>
          <a:p>
            <a:r>
              <a:rPr lang="en-GB" sz="140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            print(</a:t>
            </a:r>
            <a:r>
              <a:rPr lang="en-GB" sz="1400" dirty="0">
                <a:solidFill>
                  <a:srgbClr val="C41A16"/>
                </a:solidFill>
                <a:effectLst/>
                <a:latin typeface="Menlo" panose="020B0609030804020204" pitchFamily="49" charset="0"/>
              </a:rPr>
              <a:t>"."</a:t>
            </a:r>
            <a:r>
              <a:rPr lang="en-GB" sz="140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, end=</a:t>
            </a:r>
            <a:r>
              <a:rPr lang="en-GB" sz="1400" dirty="0">
                <a:solidFill>
                  <a:srgbClr val="C41A16"/>
                </a:solidFill>
                <a:effectLst/>
                <a:latin typeface="Menlo" panose="020B0609030804020204" pitchFamily="49" charset="0"/>
              </a:rPr>
              <a:t>""</a:t>
            </a:r>
            <a:r>
              <a:rPr lang="en-GB" sz="140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, flush=</a:t>
            </a:r>
            <a:r>
              <a:rPr lang="en-GB" sz="1400" dirty="0">
                <a:solidFill>
                  <a:srgbClr val="AA0D91"/>
                </a:solidFill>
                <a:effectLst/>
                <a:latin typeface="Menlo" panose="020B0609030804020204" pitchFamily="49" charset="0"/>
              </a:rPr>
              <a:t>True</a:t>
            </a:r>
            <a:r>
              <a:rPr lang="en-GB" sz="140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)</a:t>
            </a:r>
          </a:p>
          <a:p>
            <a:r>
              <a:rPr lang="en-GB" sz="140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chain = </a:t>
            </a:r>
            <a:r>
              <a:rPr lang="en-GB" sz="1400" dirty="0" err="1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np.array</a:t>
            </a:r>
            <a:r>
              <a:rPr lang="en-GB" sz="140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(chain)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4171A4F-636D-548F-C7CB-4785BCF9E710}"/>
              </a:ext>
            </a:extLst>
          </p:cNvPr>
          <p:cNvSpPr txBox="1"/>
          <p:nvPr/>
        </p:nvSpPr>
        <p:spPr>
          <a:xfrm>
            <a:off x="6546619" y="1589314"/>
            <a:ext cx="259738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2000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Try increasing number of iterations (10k runs in about 20 s).</a:t>
            </a:r>
          </a:p>
        </p:txBody>
      </p: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739BBB05-8CEF-852E-6160-65540F9C587D}"/>
              </a:ext>
            </a:extLst>
          </p:cNvPr>
          <p:cNvCxnSpPr>
            <a:cxnSpLocks/>
          </p:cNvCxnSpPr>
          <p:nvPr/>
        </p:nvCxnSpPr>
        <p:spPr>
          <a:xfrm flipH="1" flipV="1">
            <a:off x="2736170" y="1589314"/>
            <a:ext cx="3610201" cy="337457"/>
          </a:xfrm>
          <a:prstGeom prst="straightConnector1">
            <a:avLst/>
          </a:prstGeom>
          <a:ln>
            <a:solidFill>
              <a:srgbClr val="CC3300"/>
            </a:solidFill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727563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Slide Number Placeholder 4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3C495E43-60C3-634C-80DB-A2A6931649E6}" type="slidenum">
              <a:rPr lang="en-US" sz="1200">
                <a:solidFill>
                  <a:srgbClr val="0000FF"/>
                </a:solidFill>
              </a:rPr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32</a:t>
            </a:fld>
            <a:endParaRPr lang="en-US" sz="1200">
              <a:solidFill>
                <a:srgbClr val="0000FF"/>
              </a:solidFill>
            </a:endParaRP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5C3EF25-9919-414C-855F-23EEB6D82F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G. Cowan / RHUL Physics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8A60F86-3E98-D449-96AD-BE684C7DD7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Statistical Data Analysis / Tutorial material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13E60FE-9F07-7D1A-5A61-4708FDDD4D74}"/>
              </a:ext>
            </a:extLst>
          </p:cNvPr>
          <p:cNvSpPr txBox="1"/>
          <p:nvPr/>
        </p:nvSpPr>
        <p:spPr>
          <a:xfrm>
            <a:off x="468087" y="239743"/>
            <a:ext cx="834715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3200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Exercises on Bayesian parameter estimation (a)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6631F7AD-9DC2-47E8-BAA8-7466EEFC8375}"/>
              </a:ext>
            </a:extLst>
          </p:cNvPr>
          <p:cNvSpPr txBox="1"/>
          <p:nvPr/>
        </p:nvSpPr>
        <p:spPr>
          <a:xfrm>
            <a:off x="391886" y="1099457"/>
            <a:ext cx="482965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2400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1a)  Run </a:t>
            </a:r>
            <a:r>
              <a:rPr lang="en-US" sz="2400" dirty="0" err="1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bayesFit.py</a:t>
            </a:r>
            <a:r>
              <a:rPr lang="en-US" sz="2400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 look at the plots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D727044-F54F-3F87-6CF2-455A0A0D953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057" y="1886862"/>
            <a:ext cx="7772400" cy="38716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7091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Slide Number Placeholder 4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3C495E43-60C3-634C-80DB-A2A6931649E6}" type="slidenum">
              <a:rPr lang="en-US" sz="1200">
                <a:solidFill>
                  <a:srgbClr val="0000FF"/>
                </a:solidFill>
              </a:rPr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33</a:t>
            </a:fld>
            <a:endParaRPr lang="en-US" sz="1200">
              <a:solidFill>
                <a:srgbClr val="0000FF"/>
              </a:solidFill>
            </a:endParaRP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5C3EF25-9919-414C-855F-23EEB6D82F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G. Cowan / RHUL Physics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8A60F86-3E98-D449-96AD-BE684C7DD7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Statistical Data Analysis / Tutorial material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13E60FE-9F07-7D1A-5A61-4708FDDD4D74}"/>
              </a:ext>
            </a:extLst>
          </p:cNvPr>
          <p:cNvSpPr txBox="1"/>
          <p:nvPr/>
        </p:nvSpPr>
        <p:spPr>
          <a:xfrm>
            <a:off x="468087" y="239743"/>
            <a:ext cx="832311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3200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Exercises on Bayesian parameter estimation (</a:t>
            </a:r>
            <a:r>
              <a:rPr lang="en-US" sz="3200" dirty="0" err="1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b,c</a:t>
            </a:r>
            <a:r>
              <a:rPr lang="en-US" sz="3200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)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6631F7AD-9DC2-47E8-BAA8-7466EEFC8375}"/>
              </a:ext>
            </a:extLst>
          </p:cNvPr>
          <p:cNvSpPr txBox="1"/>
          <p:nvPr/>
        </p:nvSpPr>
        <p:spPr>
          <a:xfrm>
            <a:off x="391887" y="1099457"/>
            <a:ext cx="844731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2400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1b)  Investigate effect of data sample size, fixing parameters and length of MCMC chains.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E5AD6E26-A8FF-AB17-7E1C-FC43B3AEA0B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0" y="2004109"/>
            <a:ext cx="7772400" cy="220120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5D4E55F3-7769-C81D-5596-56918CDDCACF}"/>
              </a:ext>
            </a:extLst>
          </p:cNvPr>
          <p:cNvSpPr txBox="1"/>
          <p:nvPr/>
        </p:nvSpPr>
        <p:spPr>
          <a:xfrm>
            <a:off x="417287" y="4278969"/>
            <a:ext cx="440748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2400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1c)  Investigate changing the prior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909AC397-567F-B38C-B673-6E8621C74DC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8087" y="5026013"/>
            <a:ext cx="7772400" cy="5843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87327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Slide Number Placeholder 4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3C495E43-60C3-634C-80DB-A2A6931649E6}" type="slidenum">
              <a:rPr lang="en-US" sz="1200">
                <a:solidFill>
                  <a:srgbClr val="0000FF"/>
                </a:solidFill>
              </a:rPr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34</a:t>
            </a:fld>
            <a:endParaRPr lang="en-US" sz="1200">
              <a:solidFill>
                <a:srgbClr val="0000FF"/>
              </a:solidFill>
            </a:endParaRP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5C3EF25-9919-414C-855F-23EEB6D82F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G. Cowan / RHUL Physics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8A60F86-3E98-D449-96AD-BE684C7DD7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Statistical Data Analysis / Tutorial material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13E60FE-9F07-7D1A-5A61-4708FDDD4D74}"/>
              </a:ext>
            </a:extLst>
          </p:cNvPr>
          <p:cNvSpPr txBox="1"/>
          <p:nvPr/>
        </p:nvSpPr>
        <p:spPr>
          <a:xfrm>
            <a:off x="468087" y="239743"/>
            <a:ext cx="804739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3200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Exercises on Bayesian parameter estimation (d)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6631F7AD-9DC2-47E8-BAA8-7466EEFC8375}"/>
              </a:ext>
            </a:extLst>
          </p:cNvPr>
          <p:cNvSpPr txBox="1"/>
          <p:nvPr/>
        </p:nvSpPr>
        <p:spPr>
          <a:xfrm>
            <a:off x="391886" y="1066799"/>
            <a:ext cx="63049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2400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1d)  Include auxiliary measurement to constrain </a:t>
            </a:r>
            <a:r>
              <a:rPr lang="el-GR" sz="2400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ξ</a:t>
            </a:r>
            <a:endParaRPr lang="en-US" sz="2400" i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1E0762E8-655E-35EF-D3C8-F76E4DB8E58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0" y="1626436"/>
            <a:ext cx="7772400" cy="126618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F64D33DE-6ED1-9EF4-3172-C5E1957CB0FB}"/>
              </a:ext>
            </a:extLst>
          </p:cNvPr>
          <p:cNvSpPr txBox="1"/>
          <p:nvPr/>
        </p:nvSpPr>
        <p:spPr>
          <a:xfrm>
            <a:off x="402771" y="3287486"/>
            <a:ext cx="635872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2400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1e)  Investigate point and interval estimates for </a:t>
            </a:r>
            <a:r>
              <a:rPr lang="el-GR" sz="2400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θ</a:t>
            </a:r>
            <a:r>
              <a:rPr lang="en-US" sz="2400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3DBAF940-F3F1-16B4-8E63-B788FE7E84D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5585" y="3859512"/>
            <a:ext cx="7772400" cy="22206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60823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4F1DEDA1-D3C9-64D5-7587-28AEE44A044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9269" y="1874820"/>
            <a:ext cx="5760000" cy="4320000"/>
          </a:xfrm>
          <a:prstGeom prst="rect">
            <a:avLst/>
          </a:prstGeom>
        </p:spPr>
      </p:pic>
      <p:sp>
        <p:nvSpPr>
          <p:cNvPr id="6147" name="Slide Number Placeholder 4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3C495E43-60C3-634C-80DB-A2A6931649E6}" type="slidenum">
              <a:rPr lang="en-US" sz="1200">
                <a:solidFill>
                  <a:srgbClr val="0000FF"/>
                </a:solidFill>
              </a:rPr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35</a:t>
            </a:fld>
            <a:endParaRPr lang="en-US" sz="1200">
              <a:solidFill>
                <a:srgbClr val="0000FF"/>
              </a:solidFill>
            </a:endParaRP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5C3EF25-9919-414C-855F-23EEB6D82F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G. Cowan / RHUL Physics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8A60F86-3E98-D449-96AD-BE684C7DD7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Statistical Data Analysis / Tutorial material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48DC520-B8F8-F6B8-B203-3527D85A33FE}"/>
              </a:ext>
            </a:extLst>
          </p:cNvPr>
          <p:cNvSpPr txBox="1"/>
          <p:nvPr/>
        </p:nvSpPr>
        <p:spPr>
          <a:xfrm>
            <a:off x="2905010" y="98204"/>
            <a:ext cx="355270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3600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MCMC trace plots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6F58D88-9118-4770-CF0D-34B7414F5728}"/>
              </a:ext>
            </a:extLst>
          </p:cNvPr>
          <p:cNvSpPr txBox="1"/>
          <p:nvPr/>
        </p:nvSpPr>
        <p:spPr>
          <a:xfrm>
            <a:off x="440871" y="744535"/>
            <a:ext cx="8262257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spcAft>
                <a:spcPts val="1200"/>
              </a:spcAft>
            </a:pPr>
            <a:r>
              <a:rPr lang="en-US" sz="2400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Take </a:t>
            </a:r>
            <a:r>
              <a:rPr lang="el-GR" sz="2400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θ</a:t>
            </a:r>
            <a:r>
              <a:rPr lang="en-US" sz="2400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as parameter of interest, rest are nuisance parameters.</a:t>
            </a:r>
          </a:p>
          <a:p>
            <a:pPr algn="l"/>
            <a:r>
              <a:rPr lang="en-US" sz="2400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Marginalize by sampling posterior pdf with Metropolis-Hastings.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6E23183-1715-FB43-19F2-F435C8212F4C}"/>
              </a:ext>
            </a:extLst>
          </p:cNvPr>
          <p:cNvSpPr txBox="1"/>
          <p:nvPr/>
        </p:nvSpPr>
        <p:spPr>
          <a:xfrm>
            <a:off x="6266334" y="1868854"/>
            <a:ext cx="2659952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Gaussian proposal pdf, covariance 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U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en-US" sz="20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sV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</a:p>
          <a:p>
            <a:pPr algn="l"/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(2.38)</a:t>
            </a:r>
            <a:r>
              <a:rPr lang="en-US" sz="2000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en-US" sz="20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sz="2000" baseline="-25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par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1.41</a:t>
            </a:r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,  gives acceptance </a:t>
            </a:r>
          </a:p>
          <a:p>
            <a:pPr algn="l">
              <a:spcAft>
                <a:spcPts val="1200"/>
              </a:spcAft>
            </a:pPr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probability 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~ 0.24</a:t>
            </a:r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</a:p>
          <a:p>
            <a:pPr algn="l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Here 10</a:t>
            </a:r>
            <a:r>
              <a:rPr lang="en-US" sz="8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000 iterations (should use more).</a:t>
            </a:r>
          </a:p>
        </p:txBody>
      </p:sp>
    </p:spTree>
    <p:extLst>
      <p:ext uri="{BB962C8B-B14F-4D97-AF65-F5344CB8AC3E}">
        <p14:creationId xmlns:p14="http://schemas.microsoft.com/office/powerpoint/2010/main" val="25596293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" name="Picture 44">
            <a:extLst>
              <a:ext uri="{FF2B5EF4-FFF2-40B4-BE49-F238E27FC236}">
                <a16:creationId xmlns:a16="http://schemas.microsoft.com/office/drawing/2014/main" id="{EFE3D061-12B4-A6D8-5BCF-0D7B7385BBD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3678" y="1621512"/>
            <a:ext cx="5760000" cy="4320000"/>
          </a:xfrm>
          <a:prstGeom prst="rect">
            <a:avLst/>
          </a:prstGeom>
        </p:spPr>
      </p:pic>
      <p:sp>
        <p:nvSpPr>
          <p:cNvPr id="6147" name="Slide Number Placeholder 4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3C495E43-60C3-634C-80DB-A2A6931649E6}" type="slidenum">
              <a:rPr lang="en-US" sz="1200">
                <a:solidFill>
                  <a:srgbClr val="0000FF"/>
                </a:solidFill>
              </a:rPr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36</a:t>
            </a:fld>
            <a:endParaRPr lang="en-US" sz="1200">
              <a:solidFill>
                <a:srgbClr val="0000FF"/>
              </a:solidFill>
            </a:endParaRP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5C3EF25-9919-414C-855F-23EEB6D82F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G. Cowan / RHUL Physics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8A60F86-3E98-D449-96AD-BE684C7DD7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Statistical Data Analysis / Tutorial material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1773390-C875-57B4-02B0-78500FA90516}"/>
              </a:ext>
            </a:extLst>
          </p:cNvPr>
          <p:cNvSpPr txBox="1"/>
          <p:nvPr/>
        </p:nvSpPr>
        <p:spPr>
          <a:xfrm>
            <a:off x="2579915" y="141747"/>
            <a:ext cx="430573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3600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Marginal distributions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89065F7-FC8C-5198-EE3D-0A5822D60D47}"/>
              </a:ext>
            </a:extLst>
          </p:cNvPr>
          <p:cNvSpPr txBox="1"/>
          <p:nvPr/>
        </p:nvSpPr>
        <p:spPr>
          <a:xfrm>
            <a:off x="6397786" y="1553778"/>
            <a:ext cx="2513143" cy="30162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spcAft>
                <a:spcPts val="1200"/>
              </a:spcAft>
            </a:pPr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Note long tails.</a:t>
            </a:r>
          </a:p>
          <a:p>
            <a:pPr algn="l">
              <a:spcAft>
                <a:spcPts val="1200"/>
              </a:spcAft>
            </a:pPr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Interpretation: data distribution can be approximated by  Gaussian term only,  (</a:t>
            </a:r>
            <a:r>
              <a:rPr lang="el-GR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θ</a:t>
            </a:r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 large, </a:t>
            </a:r>
            <a:r>
              <a:rPr lang="el-GR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μ</a:t>
            </a:r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 small) with large width (</a:t>
            </a:r>
            <a:r>
              <a:rPr lang="el-GR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σ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~ 4-8</a:t>
            </a:r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) and a narrow exponential (</a:t>
            </a:r>
            <a:r>
              <a:rPr lang="el-GR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ξ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~ 1-3</a:t>
            </a:r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).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F5D14EB-4295-A3E9-17DC-6D3F5569C057}"/>
              </a:ext>
            </a:extLst>
          </p:cNvPr>
          <p:cNvSpPr txBox="1"/>
          <p:nvPr/>
        </p:nvSpPr>
        <p:spPr>
          <a:xfrm>
            <a:off x="478972" y="836143"/>
            <a:ext cx="516269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MAP estimates shown with vertical bars</a:t>
            </a: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2D6DD14B-E110-765E-DB18-FF692288DBB9}"/>
              </a:ext>
            </a:extLst>
          </p:cNvPr>
          <p:cNvGrpSpPr/>
          <p:nvPr/>
        </p:nvGrpSpPr>
        <p:grpSpPr>
          <a:xfrm>
            <a:off x="6397786" y="4802309"/>
            <a:ext cx="2184120" cy="1387560"/>
            <a:chOff x="1594697" y="3876840"/>
            <a:chExt cx="3365280" cy="215892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3">
              <p14:nvContentPartPr>
                <p14:cNvPr id="9" name="Ink 8">
                  <a:extLst>
                    <a:ext uri="{FF2B5EF4-FFF2-40B4-BE49-F238E27FC236}">
                      <a16:creationId xmlns:a16="http://schemas.microsoft.com/office/drawing/2014/main" id="{A0DA11B3-4148-FF5E-0B3B-9376D3BE0D98}"/>
                    </a:ext>
                  </a:extLst>
                </p14:cNvPr>
                <p14:cNvContentPartPr/>
                <p14:nvPr/>
              </p14:nvContentPartPr>
              <p14:xfrm>
                <a:off x="2104097" y="3953880"/>
                <a:ext cx="87840" cy="1562760"/>
              </p14:xfrm>
            </p:contentPart>
          </mc:Choice>
          <mc:Fallback xmlns="">
            <p:pic>
              <p:nvPicPr>
                <p:cNvPr id="9" name="Ink 8">
                  <a:extLst>
                    <a:ext uri="{FF2B5EF4-FFF2-40B4-BE49-F238E27FC236}">
                      <a16:creationId xmlns:a16="http://schemas.microsoft.com/office/drawing/2014/main" id="{A0DA11B3-4148-FF5E-0B3B-9376D3BE0D98}"/>
                    </a:ext>
                  </a:extLst>
                </p:cNvPr>
                <p:cNvPicPr/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>
                  <a:off x="2092495" y="3942117"/>
                  <a:ext cx="111043" cy="1586285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">
              <p14:nvContentPartPr>
                <p14:cNvPr id="10" name="Ink 9">
                  <a:extLst>
                    <a:ext uri="{FF2B5EF4-FFF2-40B4-BE49-F238E27FC236}">
                      <a16:creationId xmlns:a16="http://schemas.microsoft.com/office/drawing/2014/main" id="{4C522E13-20DA-8F6A-F047-CE0F5806A83F}"/>
                    </a:ext>
                  </a:extLst>
                </p14:cNvPr>
                <p14:cNvContentPartPr/>
                <p14:nvPr/>
              </p14:nvContentPartPr>
              <p14:xfrm>
                <a:off x="2126777" y="5520600"/>
                <a:ext cx="2757960" cy="45720"/>
              </p14:xfrm>
            </p:contentPart>
          </mc:Choice>
          <mc:Fallback xmlns="">
            <p:pic>
              <p:nvPicPr>
                <p:cNvPr id="10" name="Ink 9">
                  <a:extLst>
                    <a:ext uri="{FF2B5EF4-FFF2-40B4-BE49-F238E27FC236}">
                      <a16:creationId xmlns:a16="http://schemas.microsoft.com/office/drawing/2014/main" id="{4C522E13-20DA-8F6A-F047-CE0F5806A83F}"/>
                    </a:ext>
                  </a:extLst>
                </p:cNvPr>
                <p:cNvPicPr/>
                <p:nvPr/>
              </p:nvPicPr>
              <p:blipFill>
                <a:blip r:embed="rId6"/>
                <a:stretch>
                  <a:fillRect/>
                </a:stretch>
              </p:blipFill>
              <p:spPr>
                <a:xfrm>
                  <a:off x="2115128" y="5508891"/>
                  <a:ext cx="2781257" cy="69138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">
              <p14:nvContentPartPr>
                <p14:cNvPr id="11" name="Ink 10">
                  <a:extLst>
                    <a:ext uri="{FF2B5EF4-FFF2-40B4-BE49-F238E27FC236}">
                      <a16:creationId xmlns:a16="http://schemas.microsoft.com/office/drawing/2014/main" id="{9C643572-FB7D-B44D-1F12-1BEADD9C57CB}"/>
                    </a:ext>
                  </a:extLst>
                </p14:cNvPr>
                <p14:cNvContentPartPr/>
                <p14:nvPr/>
              </p14:nvContentPartPr>
              <p14:xfrm>
                <a:off x="2222537" y="4268520"/>
                <a:ext cx="2671200" cy="1225440"/>
              </p14:xfrm>
            </p:contentPart>
          </mc:Choice>
          <mc:Fallback xmlns="">
            <p:pic>
              <p:nvPicPr>
                <p:cNvPr id="11" name="Ink 10">
                  <a:extLst>
                    <a:ext uri="{FF2B5EF4-FFF2-40B4-BE49-F238E27FC236}">
                      <a16:creationId xmlns:a16="http://schemas.microsoft.com/office/drawing/2014/main" id="{9C643572-FB7D-B44D-1F12-1BEADD9C57CB}"/>
                    </a:ext>
                  </a:extLst>
                </p:cNvPr>
                <p:cNvPicPr/>
                <p:nvPr/>
              </p:nvPicPr>
              <p:blipFill>
                <a:blip r:embed="rId8"/>
                <a:stretch>
                  <a:fillRect/>
                </a:stretch>
              </p:blipFill>
              <p:spPr>
                <a:xfrm>
                  <a:off x="2210889" y="4256758"/>
                  <a:ext cx="2694495" cy="1248963"/>
                </a:xfrm>
                <a:prstGeom prst="rect">
                  <a:avLst/>
                </a:prstGeom>
              </p:spPr>
            </p:pic>
          </mc:Fallback>
        </mc:AlternateContent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E20F21C1-4543-8E5A-4688-3D2D711BEA22}"/>
                </a:ext>
              </a:extLst>
            </p:cNvPr>
            <p:cNvGrpSpPr/>
            <p:nvPr/>
          </p:nvGrpSpPr>
          <p:grpSpPr>
            <a:xfrm>
              <a:off x="4773137" y="5463720"/>
              <a:ext cx="186840" cy="367560"/>
              <a:chOff x="4773137" y="5463720"/>
              <a:chExt cx="186840" cy="367560"/>
            </a:xfrm>
          </p:grpSpPr>
          <mc:AlternateContent xmlns:mc="http://schemas.openxmlformats.org/markup-compatibility/2006" xmlns:p14="http://schemas.microsoft.com/office/powerpoint/2010/main">
            <mc:Choice Requires="p14">
              <p:contentPart p14:bwMode="auto" r:id="rId9">
                <p14:nvContentPartPr>
                  <p14:cNvPr id="38" name="Ink 37">
                    <a:extLst>
                      <a:ext uri="{FF2B5EF4-FFF2-40B4-BE49-F238E27FC236}">
                        <a16:creationId xmlns:a16="http://schemas.microsoft.com/office/drawing/2014/main" id="{4B40673A-4D7C-8F8C-701F-FB4F88ABA5A0}"/>
                      </a:ext>
                    </a:extLst>
                  </p14:cNvPr>
                  <p14:cNvContentPartPr/>
                  <p14:nvPr/>
                </p14:nvContentPartPr>
                <p14:xfrm>
                  <a:off x="4909217" y="5463720"/>
                  <a:ext cx="50760" cy="75600"/>
                </p14:xfrm>
              </p:contentPart>
            </mc:Choice>
            <mc:Fallback xmlns="">
              <p:pic>
                <p:nvPicPr>
                  <p:cNvPr id="38" name="Ink 37">
                    <a:extLst>
                      <a:ext uri="{FF2B5EF4-FFF2-40B4-BE49-F238E27FC236}">
                        <a16:creationId xmlns:a16="http://schemas.microsoft.com/office/drawing/2014/main" id="{4B40673A-4D7C-8F8C-701F-FB4F88ABA5A0}"/>
                      </a:ext>
                    </a:extLst>
                  </p:cNvPr>
                  <p:cNvPicPr/>
                  <p:nvPr/>
                </p:nvPicPr>
                <p:blipFill>
                  <a:blip r:embed="rId10"/>
                  <a:stretch>
                    <a:fillRect/>
                  </a:stretch>
                </p:blipFill>
                <p:spPr>
                  <a:xfrm>
                    <a:off x="4897630" y="5451960"/>
                    <a:ext cx="73933" cy="99120"/>
                  </a:xfrm>
                  <a:prstGeom prst="rect">
                    <a:avLst/>
                  </a:prstGeom>
                </p:spPr>
              </p:pic>
            </mc:Fallback>
          </mc:AlternateContent>
          <mc:AlternateContent xmlns:mc="http://schemas.openxmlformats.org/markup-compatibility/2006" xmlns:p14="http://schemas.microsoft.com/office/powerpoint/2010/main">
            <mc:Choice Requires="p14">
              <p:contentPart p14:bwMode="auto" r:id="rId11">
                <p14:nvContentPartPr>
                  <p14:cNvPr id="39" name="Ink 38">
                    <a:extLst>
                      <a:ext uri="{FF2B5EF4-FFF2-40B4-BE49-F238E27FC236}">
                        <a16:creationId xmlns:a16="http://schemas.microsoft.com/office/drawing/2014/main" id="{8A83BE65-39C7-705A-8B31-952FFBC9F98B}"/>
                      </a:ext>
                    </a:extLst>
                  </p14:cNvPr>
                  <p14:cNvContentPartPr/>
                  <p14:nvPr/>
                </p14:nvContentPartPr>
                <p14:xfrm>
                  <a:off x="4773137" y="5614560"/>
                  <a:ext cx="52920" cy="8640"/>
                </p14:xfrm>
              </p:contentPart>
            </mc:Choice>
            <mc:Fallback xmlns="">
              <p:pic>
                <p:nvPicPr>
                  <p:cNvPr id="39" name="Ink 38">
                    <a:extLst>
                      <a:ext uri="{FF2B5EF4-FFF2-40B4-BE49-F238E27FC236}">
                        <a16:creationId xmlns:a16="http://schemas.microsoft.com/office/drawing/2014/main" id="{8A83BE65-39C7-705A-8B31-952FFBC9F98B}"/>
                      </a:ext>
                    </a:extLst>
                  </p:cNvPr>
                  <p:cNvPicPr/>
                  <p:nvPr/>
                </p:nvPicPr>
                <p:blipFill>
                  <a:blip r:embed="rId12"/>
                  <a:stretch>
                    <a:fillRect/>
                  </a:stretch>
                </p:blipFill>
                <p:spPr>
                  <a:xfrm>
                    <a:off x="4761561" y="5603220"/>
                    <a:ext cx="76073" cy="31320"/>
                  </a:xfrm>
                  <a:prstGeom prst="rect">
                    <a:avLst/>
                  </a:prstGeom>
                </p:spPr>
              </p:pic>
            </mc:Fallback>
          </mc:AlternateContent>
          <mc:AlternateContent xmlns:mc="http://schemas.openxmlformats.org/markup-compatibility/2006" xmlns:p14="http://schemas.microsoft.com/office/powerpoint/2010/main">
            <mc:Choice Requires="p14">
              <p:contentPart p14:bwMode="auto" r:id="rId13">
                <p14:nvContentPartPr>
                  <p14:cNvPr id="40" name="Ink 39">
                    <a:extLst>
                      <a:ext uri="{FF2B5EF4-FFF2-40B4-BE49-F238E27FC236}">
                        <a16:creationId xmlns:a16="http://schemas.microsoft.com/office/drawing/2014/main" id="{68869F82-CB12-F948-2F7C-0FC2A491F3F4}"/>
                      </a:ext>
                    </a:extLst>
                  </p14:cNvPr>
                  <p14:cNvContentPartPr/>
                  <p14:nvPr/>
                </p14:nvContentPartPr>
                <p14:xfrm>
                  <a:off x="4804097" y="5533920"/>
                  <a:ext cx="5400" cy="2520"/>
                </p14:xfrm>
              </p:contentPart>
            </mc:Choice>
            <mc:Fallback xmlns="">
              <p:pic>
                <p:nvPicPr>
                  <p:cNvPr id="40" name="Ink 39">
                    <a:extLst>
                      <a:ext uri="{FF2B5EF4-FFF2-40B4-BE49-F238E27FC236}">
                        <a16:creationId xmlns:a16="http://schemas.microsoft.com/office/drawing/2014/main" id="{68869F82-CB12-F948-2F7C-0FC2A491F3F4}"/>
                      </a:ext>
                    </a:extLst>
                  </p:cNvPr>
                  <p:cNvPicPr/>
                  <p:nvPr/>
                </p:nvPicPr>
                <p:blipFill>
                  <a:blip r:embed="rId14"/>
                  <a:stretch>
                    <a:fillRect/>
                  </a:stretch>
                </p:blipFill>
                <p:spPr>
                  <a:xfrm>
                    <a:off x="4792757" y="5523336"/>
                    <a:ext cx="28080" cy="23688"/>
                  </a:xfrm>
                  <a:prstGeom prst="rect">
                    <a:avLst/>
                  </a:prstGeom>
                </p:spPr>
              </p:pic>
            </mc:Fallback>
          </mc:AlternateContent>
          <mc:AlternateContent xmlns:mc="http://schemas.openxmlformats.org/markup-compatibility/2006" xmlns:p14="http://schemas.microsoft.com/office/powerpoint/2010/main">
            <mc:Choice Requires="p14">
              <p:contentPart p14:bwMode="auto" r:id="rId15">
                <p14:nvContentPartPr>
                  <p14:cNvPr id="41" name="Ink 40">
                    <a:extLst>
                      <a:ext uri="{FF2B5EF4-FFF2-40B4-BE49-F238E27FC236}">
                        <a16:creationId xmlns:a16="http://schemas.microsoft.com/office/drawing/2014/main" id="{568EE745-6FB7-8040-FA17-22C76E63FBEB}"/>
                      </a:ext>
                    </a:extLst>
                  </p14:cNvPr>
                  <p14:cNvContentPartPr/>
                  <p14:nvPr/>
                </p14:nvContentPartPr>
                <p14:xfrm>
                  <a:off x="4844057" y="5687640"/>
                  <a:ext cx="93240" cy="109800"/>
                </p14:xfrm>
              </p:contentPart>
            </mc:Choice>
            <mc:Fallback xmlns="">
              <p:pic>
                <p:nvPicPr>
                  <p:cNvPr id="41" name="Ink 40">
                    <a:extLst>
                      <a:ext uri="{FF2B5EF4-FFF2-40B4-BE49-F238E27FC236}">
                        <a16:creationId xmlns:a16="http://schemas.microsoft.com/office/drawing/2014/main" id="{568EE745-6FB7-8040-FA17-22C76E63FBEB}"/>
                      </a:ext>
                    </a:extLst>
                  </p:cNvPr>
                  <p:cNvPicPr/>
                  <p:nvPr/>
                </p:nvPicPr>
                <p:blipFill>
                  <a:blip r:embed="rId16"/>
                  <a:stretch>
                    <a:fillRect/>
                  </a:stretch>
                </p:blipFill>
                <p:spPr>
                  <a:xfrm>
                    <a:off x="4832402" y="5675876"/>
                    <a:ext cx="116550" cy="133329"/>
                  </a:xfrm>
                  <a:prstGeom prst="rect">
                    <a:avLst/>
                  </a:prstGeom>
                </p:spPr>
              </p:pic>
            </mc:Fallback>
          </mc:AlternateContent>
          <mc:AlternateContent xmlns:mc="http://schemas.openxmlformats.org/markup-compatibility/2006" xmlns:p14="http://schemas.microsoft.com/office/powerpoint/2010/main">
            <mc:Choice Requires="p14">
              <p:contentPart p14:bwMode="auto" r:id="rId17">
                <p14:nvContentPartPr>
                  <p14:cNvPr id="42" name="Ink 41">
                    <a:extLst>
                      <a:ext uri="{FF2B5EF4-FFF2-40B4-BE49-F238E27FC236}">
                        <a16:creationId xmlns:a16="http://schemas.microsoft.com/office/drawing/2014/main" id="{6A66FF6B-7029-D09C-E729-C0944BBA1D12}"/>
                      </a:ext>
                    </a:extLst>
                  </p14:cNvPr>
                  <p14:cNvContentPartPr/>
                  <p14:nvPr/>
                </p14:nvContentPartPr>
                <p14:xfrm>
                  <a:off x="4811297" y="5691600"/>
                  <a:ext cx="122040" cy="139680"/>
                </p14:xfrm>
              </p:contentPart>
            </mc:Choice>
            <mc:Fallback xmlns="">
              <p:pic>
                <p:nvPicPr>
                  <p:cNvPr id="42" name="Ink 41">
                    <a:extLst>
                      <a:ext uri="{FF2B5EF4-FFF2-40B4-BE49-F238E27FC236}">
                        <a16:creationId xmlns:a16="http://schemas.microsoft.com/office/drawing/2014/main" id="{6A66FF6B-7029-D09C-E729-C0944BBA1D12}"/>
                      </a:ext>
                    </a:extLst>
                  </p:cNvPr>
                  <p:cNvPicPr/>
                  <p:nvPr/>
                </p:nvPicPr>
                <p:blipFill>
                  <a:blip r:embed="rId18"/>
                  <a:stretch>
                    <a:fillRect/>
                  </a:stretch>
                </p:blipFill>
                <p:spPr>
                  <a:xfrm>
                    <a:off x="4799648" y="5679867"/>
                    <a:ext cx="145339" cy="162588"/>
                  </a:xfrm>
                  <a:prstGeom prst="rect">
                    <a:avLst/>
                  </a:prstGeom>
                </p:spPr>
              </p:pic>
            </mc:Fallback>
          </mc:AlternateContent>
        </p:grpSp>
        <mc:AlternateContent xmlns:mc="http://schemas.openxmlformats.org/markup-compatibility/2006" xmlns:p14="http://schemas.microsoft.com/office/powerpoint/2010/main">
          <mc:Choice Requires="p14">
            <p:contentPart p14:bwMode="auto" r:id="rId19">
              <p14:nvContentPartPr>
                <p14:cNvPr id="13" name="Ink 12">
                  <a:extLst>
                    <a:ext uri="{FF2B5EF4-FFF2-40B4-BE49-F238E27FC236}">
                      <a16:creationId xmlns:a16="http://schemas.microsoft.com/office/drawing/2014/main" id="{872C6032-6CB4-3301-A071-95CFFAEE8DDC}"/>
                    </a:ext>
                  </a:extLst>
                </p14:cNvPr>
                <p14:cNvContentPartPr/>
                <p14:nvPr/>
              </p14:nvContentPartPr>
              <p14:xfrm>
                <a:off x="2686937" y="4410000"/>
                <a:ext cx="9720" cy="67320"/>
              </p14:xfrm>
            </p:contentPart>
          </mc:Choice>
          <mc:Fallback xmlns="">
            <p:pic>
              <p:nvPicPr>
                <p:cNvPr id="13" name="Ink 12">
                  <a:extLst>
                    <a:ext uri="{FF2B5EF4-FFF2-40B4-BE49-F238E27FC236}">
                      <a16:creationId xmlns:a16="http://schemas.microsoft.com/office/drawing/2014/main" id="{872C6032-6CB4-3301-A071-95CFFAEE8DDC}"/>
                    </a:ext>
                  </a:extLst>
                </p:cNvPr>
                <p:cNvPicPr/>
                <p:nvPr/>
              </p:nvPicPr>
              <p:blipFill>
                <a:blip r:embed="rId20"/>
                <a:stretch>
                  <a:fillRect/>
                </a:stretch>
              </p:blipFill>
              <p:spPr>
                <a:xfrm>
                  <a:off x="2675597" y="4398316"/>
                  <a:ext cx="32400" cy="90131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1">
              <p14:nvContentPartPr>
                <p14:cNvPr id="14" name="Ink 13">
                  <a:extLst>
                    <a:ext uri="{FF2B5EF4-FFF2-40B4-BE49-F238E27FC236}">
                      <a16:creationId xmlns:a16="http://schemas.microsoft.com/office/drawing/2014/main" id="{D88B45BB-6F17-5A60-5E37-414BC39AF129}"/>
                    </a:ext>
                  </a:extLst>
                </p14:cNvPr>
                <p14:cNvContentPartPr/>
                <p14:nvPr/>
              </p14:nvContentPartPr>
              <p14:xfrm>
                <a:off x="2677577" y="5345280"/>
                <a:ext cx="1440" cy="65160"/>
              </p14:xfrm>
            </p:contentPart>
          </mc:Choice>
          <mc:Fallback xmlns="">
            <p:pic>
              <p:nvPicPr>
                <p:cNvPr id="14" name="Ink 13">
                  <a:extLst>
                    <a:ext uri="{FF2B5EF4-FFF2-40B4-BE49-F238E27FC236}">
                      <a16:creationId xmlns:a16="http://schemas.microsoft.com/office/drawing/2014/main" id="{D88B45BB-6F17-5A60-5E37-414BC39AF129}"/>
                    </a:ext>
                  </a:extLst>
                </p:cNvPr>
                <p:cNvPicPr/>
                <p:nvPr/>
              </p:nvPicPr>
              <p:blipFill>
                <a:blip r:embed="rId22"/>
                <a:stretch>
                  <a:fillRect/>
                </a:stretch>
              </p:blipFill>
              <p:spPr>
                <a:xfrm>
                  <a:off x="2667497" y="5333585"/>
                  <a:ext cx="21600" cy="88551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3">
              <p14:nvContentPartPr>
                <p14:cNvPr id="15" name="Ink 14">
                  <a:extLst>
                    <a:ext uri="{FF2B5EF4-FFF2-40B4-BE49-F238E27FC236}">
                      <a16:creationId xmlns:a16="http://schemas.microsoft.com/office/drawing/2014/main" id="{887860B5-1690-9E2E-8E54-5BC953CEEBE1}"/>
                    </a:ext>
                  </a:extLst>
                </p14:cNvPr>
                <p14:cNvContentPartPr/>
                <p14:nvPr/>
              </p14:nvContentPartPr>
              <p14:xfrm>
                <a:off x="2684777" y="5499000"/>
                <a:ext cx="1440" cy="75600"/>
              </p14:xfrm>
            </p:contentPart>
          </mc:Choice>
          <mc:Fallback xmlns="">
            <p:pic>
              <p:nvPicPr>
                <p:cNvPr id="15" name="Ink 14">
                  <a:extLst>
                    <a:ext uri="{FF2B5EF4-FFF2-40B4-BE49-F238E27FC236}">
                      <a16:creationId xmlns:a16="http://schemas.microsoft.com/office/drawing/2014/main" id="{887860B5-1690-9E2E-8E54-5BC953CEEBE1}"/>
                    </a:ext>
                  </a:extLst>
                </p:cNvPr>
                <p:cNvPicPr/>
                <p:nvPr/>
              </p:nvPicPr>
              <p:blipFill>
                <a:blip r:embed="rId24"/>
                <a:stretch>
                  <a:fillRect/>
                </a:stretch>
              </p:blipFill>
              <p:spPr>
                <a:xfrm>
                  <a:off x="2674697" y="5487240"/>
                  <a:ext cx="21600" cy="99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5">
              <p14:nvContentPartPr>
                <p14:cNvPr id="16" name="Ink 15">
                  <a:extLst>
                    <a:ext uri="{FF2B5EF4-FFF2-40B4-BE49-F238E27FC236}">
                      <a16:creationId xmlns:a16="http://schemas.microsoft.com/office/drawing/2014/main" id="{79FF4915-7B6D-65FC-AD87-345394F9625A}"/>
                    </a:ext>
                  </a:extLst>
                </p14:cNvPr>
                <p14:cNvContentPartPr/>
                <p14:nvPr/>
              </p14:nvContentPartPr>
              <p14:xfrm>
                <a:off x="2304257" y="5768280"/>
                <a:ext cx="466560" cy="267480"/>
              </p14:xfrm>
            </p:contentPart>
          </mc:Choice>
          <mc:Fallback xmlns="">
            <p:pic>
              <p:nvPicPr>
                <p:cNvPr id="16" name="Ink 15">
                  <a:extLst>
                    <a:ext uri="{FF2B5EF4-FFF2-40B4-BE49-F238E27FC236}">
                      <a16:creationId xmlns:a16="http://schemas.microsoft.com/office/drawing/2014/main" id="{79FF4915-7B6D-65FC-AD87-345394F9625A}"/>
                    </a:ext>
                  </a:extLst>
                </p:cNvPr>
                <p:cNvPicPr/>
                <p:nvPr/>
              </p:nvPicPr>
              <p:blipFill>
                <a:blip r:embed="rId26"/>
                <a:stretch>
                  <a:fillRect/>
                </a:stretch>
              </p:blipFill>
              <p:spPr>
                <a:xfrm>
                  <a:off x="2292607" y="5756529"/>
                  <a:ext cx="489860" cy="290982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7">
              <p14:nvContentPartPr>
                <p14:cNvPr id="17" name="Ink 16">
                  <a:extLst>
                    <a:ext uri="{FF2B5EF4-FFF2-40B4-BE49-F238E27FC236}">
                      <a16:creationId xmlns:a16="http://schemas.microsoft.com/office/drawing/2014/main" id="{DFF14B87-D19D-3CF0-5EE6-09953FFABA6D}"/>
                    </a:ext>
                  </a:extLst>
                </p14:cNvPr>
                <p14:cNvContentPartPr/>
                <p14:nvPr/>
              </p14:nvContentPartPr>
              <p14:xfrm>
                <a:off x="2409377" y="4884120"/>
                <a:ext cx="1440" cy="1440"/>
              </p14:xfrm>
            </p:contentPart>
          </mc:Choice>
          <mc:Fallback xmlns="">
            <p:pic>
              <p:nvPicPr>
                <p:cNvPr id="17" name="Ink 16">
                  <a:extLst>
                    <a:ext uri="{FF2B5EF4-FFF2-40B4-BE49-F238E27FC236}">
                      <a16:creationId xmlns:a16="http://schemas.microsoft.com/office/drawing/2014/main" id="{DFF14B87-D19D-3CF0-5EE6-09953FFABA6D}"/>
                    </a:ext>
                  </a:extLst>
                </p:cNvPr>
                <p:cNvPicPr/>
                <p:nvPr/>
              </p:nvPicPr>
              <p:blipFill>
                <a:blip r:embed="rId14"/>
                <a:stretch>
                  <a:fillRect/>
                </a:stretch>
              </p:blipFill>
              <p:spPr>
                <a:xfrm>
                  <a:off x="2399297" y="4874040"/>
                  <a:ext cx="21600" cy="21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8">
              <p14:nvContentPartPr>
                <p14:cNvPr id="18" name="Ink 17">
                  <a:extLst>
                    <a:ext uri="{FF2B5EF4-FFF2-40B4-BE49-F238E27FC236}">
                      <a16:creationId xmlns:a16="http://schemas.microsoft.com/office/drawing/2014/main" id="{1925F044-D675-E355-71A8-09BFEA6780FE}"/>
                    </a:ext>
                  </a:extLst>
                </p14:cNvPr>
                <p14:cNvContentPartPr/>
                <p14:nvPr/>
              </p14:nvContentPartPr>
              <p14:xfrm>
                <a:off x="2361857" y="4845960"/>
                <a:ext cx="316080" cy="87120"/>
              </p14:xfrm>
            </p:contentPart>
          </mc:Choice>
          <mc:Fallback xmlns="">
            <p:pic>
              <p:nvPicPr>
                <p:cNvPr id="18" name="Ink 17">
                  <a:extLst>
                    <a:ext uri="{FF2B5EF4-FFF2-40B4-BE49-F238E27FC236}">
                      <a16:creationId xmlns:a16="http://schemas.microsoft.com/office/drawing/2014/main" id="{1925F044-D675-E355-71A8-09BFEA6780FE}"/>
                    </a:ext>
                  </a:extLst>
                </p:cNvPr>
                <p:cNvPicPr/>
                <p:nvPr/>
              </p:nvPicPr>
              <p:blipFill>
                <a:blip r:embed="rId29"/>
                <a:stretch>
                  <a:fillRect/>
                </a:stretch>
              </p:blipFill>
              <p:spPr>
                <a:xfrm>
                  <a:off x="2350212" y="4834232"/>
                  <a:ext cx="339370" cy="110017"/>
                </a:xfrm>
                <a:prstGeom prst="rect">
                  <a:avLst/>
                </a:prstGeom>
              </p:spPr>
            </p:pic>
          </mc:Fallback>
        </mc:AlternateContent>
        <p:grpSp>
          <p:nvGrpSpPr>
            <p:cNvPr id="19" name="Group 18">
              <a:extLst>
                <a:ext uri="{FF2B5EF4-FFF2-40B4-BE49-F238E27FC236}">
                  <a16:creationId xmlns:a16="http://schemas.microsoft.com/office/drawing/2014/main" id="{A87D5D3F-9977-26C9-9009-2BDF6780FBD4}"/>
                </a:ext>
              </a:extLst>
            </p:cNvPr>
            <p:cNvGrpSpPr/>
            <p:nvPr/>
          </p:nvGrpSpPr>
          <p:grpSpPr>
            <a:xfrm>
              <a:off x="2547617" y="4637880"/>
              <a:ext cx="173520" cy="565560"/>
              <a:chOff x="2547617" y="4637880"/>
              <a:chExt cx="173520" cy="565560"/>
            </a:xfrm>
          </p:grpSpPr>
          <mc:AlternateContent xmlns:mc="http://schemas.openxmlformats.org/markup-compatibility/2006" xmlns:p14="http://schemas.microsoft.com/office/powerpoint/2010/main">
            <mc:Choice Requires="p14">
              <p:contentPart p14:bwMode="auto" r:id="rId30">
                <p14:nvContentPartPr>
                  <p14:cNvPr id="34" name="Ink 33">
                    <a:extLst>
                      <a:ext uri="{FF2B5EF4-FFF2-40B4-BE49-F238E27FC236}">
                        <a16:creationId xmlns:a16="http://schemas.microsoft.com/office/drawing/2014/main" id="{4CE12FE5-2200-22C3-E062-BFA2C4F07394}"/>
                      </a:ext>
                    </a:extLst>
                  </p14:cNvPr>
                  <p14:cNvContentPartPr/>
                  <p14:nvPr/>
                </p14:nvContentPartPr>
                <p14:xfrm>
                  <a:off x="2672177" y="4637880"/>
                  <a:ext cx="2520" cy="77760"/>
                </p14:xfrm>
              </p:contentPart>
            </mc:Choice>
            <mc:Fallback xmlns="">
              <p:pic>
                <p:nvPicPr>
                  <p:cNvPr id="34" name="Ink 33">
                    <a:extLst>
                      <a:ext uri="{FF2B5EF4-FFF2-40B4-BE49-F238E27FC236}">
                        <a16:creationId xmlns:a16="http://schemas.microsoft.com/office/drawing/2014/main" id="{4CE12FE5-2200-22C3-E062-BFA2C4F07394}"/>
                      </a:ext>
                    </a:extLst>
                  </p:cNvPr>
                  <p:cNvPicPr/>
                  <p:nvPr/>
                </p:nvPicPr>
                <p:blipFill>
                  <a:blip r:embed="rId31"/>
                  <a:stretch>
                    <a:fillRect/>
                  </a:stretch>
                </p:blipFill>
                <p:spPr>
                  <a:xfrm>
                    <a:off x="2661593" y="4626132"/>
                    <a:ext cx="23688" cy="101256"/>
                  </a:xfrm>
                  <a:prstGeom prst="rect">
                    <a:avLst/>
                  </a:prstGeom>
                </p:spPr>
              </p:pic>
            </mc:Fallback>
          </mc:AlternateContent>
          <mc:AlternateContent xmlns:mc="http://schemas.openxmlformats.org/markup-compatibility/2006" xmlns:p14="http://schemas.microsoft.com/office/powerpoint/2010/main">
            <mc:Choice Requires="p14">
              <p:contentPart p14:bwMode="auto" r:id="rId32">
                <p14:nvContentPartPr>
                  <p14:cNvPr id="35" name="Ink 34">
                    <a:extLst>
                      <a:ext uri="{FF2B5EF4-FFF2-40B4-BE49-F238E27FC236}">
                        <a16:creationId xmlns:a16="http://schemas.microsoft.com/office/drawing/2014/main" id="{E607E728-A16A-366E-BC4D-618E56067375}"/>
                      </a:ext>
                    </a:extLst>
                  </p14:cNvPr>
                  <p14:cNvContentPartPr/>
                  <p14:nvPr/>
                </p14:nvContentPartPr>
                <p14:xfrm>
                  <a:off x="2682617" y="4906080"/>
                  <a:ext cx="360" cy="86040"/>
                </p14:xfrm>
              </p:contentPart>
            </mc:Choice>
            <mc:Fallback xmlns="">
              <p:pic>
                <p:nvPicPr>
                  <p:cNvPr id="35" name="Ink 34">
                    <a:extLst>
                      <a:ext uri="{FF2B5EF4-FFF2-40B4-BE49-F238E27FC236}">
                        <a16:creationId xmlns:a16="http://schemas.microsoft.com/office/drawing/2014/main" id="{E607E728-A16A-366E-BC4D-618E56067375}"/>
                      </a:ext>
                    </a:extLst>
                  </p:cNvPr>
                  <p:cNvPicPr/>
                  <p:nvPr/>
                </p:nvPicPr>
                <p:blipFill>
                  <a:blip r:embed="rId33"/>
                  <a:stretch>
                    <a:fillRect/>
                  </a:stretch>
                </p:blipFill>
                <p:spPr>
                  <a:xfrm>
                    <a:off x="2675057" y="4894347"/>
                    <a:ext cx="15480" cy="109505"/>
                  </a:xfrm>
                  <a:prstGeom prst="rect">
                    <a:avLst/>
                  </a:prstGeom>
                </p:spPr>
              </p:pic>
            </mc:Fallback>
          </mc:AlternateContent>
          <mc:AlternateContent xmlns:mc="http://schemas.openxmlformats.org/markup-compatibility/2006" xmlns:p14="http://schemas.microsoft.com/office/powerpoint/2010/main">
            <mc:Choice Requires="p14">
              <p:contentPart p14:bwMode="auto" r:id="rId34">
                <p14:nvContentPartPr>
                  <p14:cNvPr id="36" name="Ink 35">
                    <a:extLst>
                      <a:ext uri="{FF2B5EF4-FFF2-40B4-BE49-F238E27FC236}">
                        <a16:creationId xmlns:a16="http://schemas.microsoft.com/office/drawing/2014/main" id="{1B815225-FBD7-B356-3584-9AB0CA4C08F9}"/>
                      </a:ext>
                    </a:extLst>
                  </p14:cNvPr>
                  <p14:cNvContentPartPr/>
                  <p14:nvPr/>
                </p14:nvContentPartPr>
                <p14:xfrm>
                  <a:off x="2678657" y="5118480"/>
                  <a:ext cx="4320" cy="84960"/>
                </p14:xfrm>
              </p:contentPart>
            </mc:Choice>
            <mc:Fallback xmlns="">
              <p:pic>
                <p:nvPicPr>
                  <p:cNvPr id="36" name="Ink 35">
                    <a:extLst>
                      <a:ext uri="{FF2B5EF4-FFF2-40B4-BE49-F238E27FC236}">
                        <a16:creationId xmlns:a16="http://schemas.microsoft.com/office/drawing/2014/main" id="{1B815225-FBD7-B356-3584-9AB0CA4C08F9}"/>
                      </a:ext>
                    </a:extLst>
                  </p:cNvPr>
                  <p:cNvPicPr/>
                  <p:nvPr/>
                </p:nvPicPr>
                <p:blipFill>
                  <a:blip r:embed="rId35"/>
                  <a:stretch>
                    <a:fillRect/>
                  </a:stretch>
                </p:blipFill>
                <p:spPr>
                  <a:xfrm>
                    <a:off x="2667317" y="5106742"/>
                    <a:ext cx="27000" cy="108436"/>
                  </a:xfrm>
                  <a:prstGeom prst="rect">
                    <a:avLst/>
                  </a:prstGeom>
                </p:spPr>
              </p:pic>
            </mc:Fallback>
          </mc:AlternateContent>
          <mc:AlternateContent xmlns:mc="http://schemas.openxmlformats.org/markup-compatibility/2006" xmlns:p14="http://schemas.microsoft.com/office/powerpoint/2010/main">
            <mc:Choice Requires="p14">
              <p:contentPart p14:bwMode="auto" r:id="rId36">
                <p14:nvContentPartPr>
                  <p14:cNvPr id="37" name="Ink 36">
                    <a:extLst>
                      <a:ext uri="{FF2B5EF4-FFF2-40B4-BE49-F238E27FC236}">
                        <a16:creationId xmlns:a16="http://schemas.microsoft.com/office/drawing/2014/main" id="{497060AE-2991-CEAC-8A75-1C1F46D90B9A}"/>
                      </a:ext>
                    </a:extLst>
                  </p14:cNvPr>
                  <p14:cNvContentPartPr/>
                  <p14:nvPr/>
                </p14:nvContentPartPr>
                <p14:xfrm>
                  <a:off x="2547617" y="4789440"/>
                  <a:ext cx="173520" cy="62280"/>
                </p14:xfrm>
              </p:contentPart>
            </mc:Choice>
            <mc:Fallback xmlns="">
              <p:pic>
                <p:nvPicPr>
                  <p:cNvPr id="37" name="Ink 36">
                    <a:extLst>
                      <a:ext uri="{FF2B5EF4-FFF2-40B4-BE49-F238E27FC236}">
                        <a16:creationId xmlns:a16="http://schemas.microsoft.com/office/drawing/2014/main" id="{497060AE-2991-CEAC-8A75-1C1F46D90B9A}"/>
                      </a:ext>
                    </a:extLst>
                  </p:cNvPr>
                  <p:cNvPicPr/>
                  <p:nvPr/>
                </p:nvPicPr>
                <p:blipFill>
                  <a:blip r:embed="rId37"/>
                  <a:stretch>
                    <a:fillRect/>
                  </a:stretch>
                </p:blipFill>
                <p:spPr>
                  <a:xfrm>
                    <a:off x="2535975" y="4777657"/>
                    <a:ext cx="196804" cy="85845"/>
                  </a:xfrm>
                  <a:prstGeom prst="rect">
                    <a:avLst/>
                  </a:prstGeom>
                </p:spPr>
              </p:pic>
            </mc:Fallback>
          </mc:AlternateContent>
        </p:grpSp>
        <p:grpSp>
          <p:nvGrpSpPr>
            <p:cNvPr id="20" name="Group 19">
              <a:extLst>
                <a:ext uri="{FF2B5EF4-FFF2-40B4-BE49-F238E27FC236}">
                  <a16:creationId xmlns:a16="http://schemas.microsoft.com/office/drawing/2014/main" id="{B62C68BB-1746-A668-1F02-1566980B1EEE}"/>
                </a:ext>
              </a:extLst>
            </p:cNvPr>
            <p:cNvGrpSpPr/>
            <p:nvPr/>
          </p:nvGrpSpPr>
          <p:grpSpPr>
            <a:xfrm>
              <a:off x="3431417" y="4756320"/>
              <a:ext cx="728280" cy="151200"/>
              <a:chOff x="3431417" y="4756320"/>
              <a:chExt cx="728280" cy="151200"/>
            </a:xfrm>
          </p:grpSpPr>
          <mc:AlternateContent xmlns:mc="http://schemas.openxmlformats.org/markup-compatibility/2006" xmlns:p14="http://schemas.microsoft.com/office/powerpoint/2010/main">
            <mc:Choice Requires="p14">
              <p:contentPart p14:bwMode="auto" r:id="rId38">
                <p14:nvContentPartPr>
                  <p14:cNvPr id="28" name="Ink 27">
                    <a:extLst>
                      <a:ext uri="{FF2B5EF4-FFF2-40B4-BE49-F238E27FC236}">
                        <a16:creationId xmlns:a16="http://schemas.microsoft.com/office/drawing/2014/main" id="{A5ABDBC7-18DD-BE56-10F1-D90C55AB6278}"/>
                      </a:ext>
                    </a:extLst>
                  </p14:cNvPr>
                  <p14:cNvContentPartPr/>
                  <p14:nvPr/>
                </p14:nvContentPartPr>
                <p14:xfrm>
                  <a:off x="3477857" y="4845240"/>
                  <a:ext cx="4320" cy="7560"/>
                </p14:xfrm>
              </p:contentPart>
            </mc:Choice>
            <mc:Fallback xmlns="">
              <p:pic>
                <p:nvPicPr>
                  <p:cNvPr id="28" name="Ink 27">
                    <a:extLst>
                      <a:ext uri="{FF2B5EF4-FFF2-40B4-BE49-F238E27FC236}">
                        <a16:creationId xmlns:a16="http://schemas.microsoft.com/office/drawing/2014/main" id="{A5ABDBC7-18DD-BE56-10F1-D90C55AB6278}"/>
                      </a:ext>
                    </a:extLst>
                  </p:cNvPr>
                  <p:cNvPicPr/>
                  <p:nvPr/>
                </p:nvPicPr>
                <p:blipFill>
                  <a:blip r:embed="rId39"/>
                  <a:stretch>
                    <a:fillRect/>
                  </a:stretch>
                </p:blipFill>
                <p:spPr>
                  <a:xfrm>
                    <a:off x="3466517" y="4833900"/>
                    <a:ext cx="27000" cy="30240"/>
                  </a:xfrm>
                  <a:prstGeom prst="rect">
                    <a:avLst/>
                  </a:prstGeom>
                </p:spPr>
              </p:pic>
            </mc:Fallback>
          </mc:AlternateContent>
          <mc:AlternateContent xmlns:mc="http://schemas.openxmlformats.org/markup-compatibility/2006" xmlns:p14="http://schemas.microsoft.com/office/powerpoint/2010/main">
            <mc:Choice Requires="p14">
              <p:contentPart p14:bwMode="auto" r:id="rId40">
                <p14:nvContentPartPr>
                  <p14:cNvPr id="29" name="Ink 28">
                    <a:extLst>
                      <a:ext uri="{FF2B5EF4-FFF2-40B4-BE49-F238E27FC236}">
                        <a16:creationId xmlns:a16="http://schemas.microsoft.com/office/drawing/2014/main" id="{A36BF94B-7449-720A-80CE-8F695D6279C3}"/>
                      </a:ext>
                    </a:extLst>
                  </p14:cNvPr>
                  <p14:cNvContentPartPr/>
                  <p14:nvPr/>
                </p14:nvContentPartPr>
                <p14:xfrm>
                  <a:off x="3476777" y="4830480"/>
                  <a:ext cx="316080" cy="29160"/>
                </p14:xfrm>
              </p:contentPart>
            </mc:Choice>
            <mc:Fallback xmlns="">
              <p:pic>
                <p:nvPicPr>
                  <p:cNvPr id="29" name="Ink 28">
                    <a:extLst>
                      <a:ext uri="{FF2B5EF4-FFF2-40B4-BE49-F238E27FC236}">
                        <a16:creationId xmlns:a16="http://schemas.microsoft.com/office/drawing/2014/main" id="{A36BF94B-7449-720A-80CE-8F695D6279C3}"/>
                      </a:ext>
                    </a:extLst>
                  </p:cNvPr>
                  <p:cNvPicPr/>
                  <p:nvPr/>
                </p:nvPicPr>
                <p:blipFill>
                  <a:blip r:embed="rId41"/>
                  <a:stretch>
                    <a:fillRect/>
                  </a:stretch>
                </p:blipFill>
                <p:spPr>
                  <a:xfrm>
                    <a:off x="3465132" y="4818926"/>
                    <a:ext cx="339370" cy="51718"/>
                  </a:xfrm>
                  <a:prstGeom prst="rect">
                    <a:avLst/>
                  </a:prstGeom>
                </p:spPr>
              </p:pic>
            </mc:Fallback>
          </mc:AlternateContent>
          <mc:AlternateContent xmlns:mc="http://schemas.openxmlformats.org/markup-compatibility/2006" xmlns:p14="http://schemas.microsoft.com/office/powerpoint/2010/main">
            <mc:Choice Requires="p14">
              <p:contentPart p14:bwMode="auto" r:id="rId42">
                <p14:nvContentPartPr>
                  <p14:cNvPr id="30" name="Ink 29">
                    <a:extLst>
                      <a:ext uri="{FF2B5EF4-FFF2-40B4-BE49-F238E27FC236}">
                        <a16:creationId xmlns:a16="http://schemas.microsoft.com/office/drawing/2014/main" id="{EEB1199C-EA81-8D44-0A65-33082D54178F}"/>
                      </a:ext>
                    </a:extLst>
                  </p14:cNvPr>
                  <p14:cNvContentPartPr/>
                  <p14:nvPr/>
                </p14:nvContentPartPr>
                <p14:xfrm>
                  <a:off x="3461297" y="4827600"/>
                  <a:ext cx="103680" cy="52920"/>
                </p14:xfrm>
              </p:contentPart>
            </mc:Choice>
            <mc:Fallback xmlns="">
              <p:pic>
                <p:nvPicPr>
                  <p:cNvPr id="30" name="Ink 29">
                    <a:extLst>
                      <a:ext uri="{FF2B5EF4-FFF2-40B4-BE49-F238E27FC236}">
                        <a16:creationId xmlns:a16="http://schemas.microsoft.com/office/drawing/2014/main" id="{EEB1199C-EA81-8D44-0A65-33082D54178F}"/>
                      </a:ext>
                    </a:extLst>
                  </p:cNvPr>
                  <p:cNvPicPr/>
                  <p:nvPr/>
                </p:nvPicPr>
                <p:blipFill>
                  <a:blip r:embed="rId43"/>
                  <a:stretch>
                    <a:fillRect/>
                  </a:stretch>
                </p:blipFill>
                <p:spPr>
                  <a:xfrm>
                    <a:off x="3449654" y="4815902"/>
                    <a:ext cx="126966" cy="76316"/>
                  </a:xfrm>
                  <a:prstGeom prst="rect">
                    <a:avLst/>
                  </a:prstGeom>
                </p:spPr>
              </p:pic>
            </mc:Fallback>
          </mc:AlternateContent>
          <mc:AlternateContent xmlns:mc="http://schemas.openxmlformats.org/markup-compatibility/2006" xmlns:p14="http://schemas.microsoft.com/office/powerpoint/2010/main">
            <mc:Choice Requires="p14">
              <p:contentPart p14:bwMode="auto" r:id="rId44">
                <p14:nvContentPartPr>
                  <p14:cNvPr id="31" name="Ink 30">
                    <a:extLst>
                      <a:ext uri="{FF2B5EF4-FFF2-40B4-BE49-F238E27FC236}">
                        <a16:creationId xmlns:a16="http://schemas.microsoft.com/office/drawing/2014/main" id="{BF80FC0D-8884-BC16-642D-10F10C00AEC6}"/>
                      </a:ext>
                    </a:extLst>
                  </p14:cNvPr>
                  <p14:cNvContentPartPr/>
                  <p14:nvPr/>
                </p14:nvContentPartPr>
                <p14:xfrm>
                  <a:off x="3431417" y="4756320"/>
                  <a:ext cx="131400" cy="110880"/>
                </p14:xfrm>
              </p:contentPart>
            </mc:Choice>
            <mc:Fallback xmlns="">
              <p:pic>
                <p:nvPicPr>
                  <p:cNvPr id="31" name="Ink 30">
                    <a:extLst>
                      <a:ext uri="{FF2B5EF4-FFF2-40B4-BE49-F238E27FC236}">
                        <a16:creationId xmlns:a16="http://schemas.microsoft.com/office/drawing/2014/main" id="{BF80FC0D-8884-BC16-642D-10F10C00AEC6}"/>
                      </a:ext>
                    </a:extLst>
                  </p:cNvPr>
                  <p:cNvPicPr/>
                  <p:nvPr/>
                </p:nvPicPr>
                <p:blipFill>
                  <a:blip r:embed="rId45"/>
                  <a:stretch>
                    <a:fillRect/>
                  </a:stretch>
                </p:blipFill>
                <p:spPr>
                  <a:xfrm>
                    <a:off x="3419774" y="4744560"/>
                    <a:ext cx="154686" cy="134400"/>
                  </a:xfrm>
                  <a:prstGeom prst="rect">
                    <a:avLst/>
                  </a:prstGeom>
                </p:spPr>
              </p:pic>
            </mc:Fallback>
          </mc:AlternateContent>
          <mc:AlternateContent xmlns:mc="http://schemas.openxmlformats.org/markup-compatibility/2006" xmlns:p14="http://schemas.microsoft.com/office/powerpoint/2010/main">
            <mc:Choice Requires="p14">
              <p:contentPart p14:bwMode="auto" r:id="rId46">
                <p14:nvContentPartPr>
                  <p14:cNvPr id="32" name="Ink 31">
                    <a:extLst>
                      <a:ext uri="{FF2B5EF4-FFF2-40B4-BE49-F238E27FC236}">
                        <a16:creationId xmlns:a16="http://schemas.microsoft.com/office/drawing/2014/main" id="{BF0C9F23-ED9D-62DB-5F9C-FEEE2A149547}"/>
                      </a:ext>
                    </a:extLst>
                  </p14:cNvPr>
                  <p14:cNvContentPartPr/>
                  <p14:nvPr/>
                </p14:nvContentPartPr>
                <p14:xfrm>
                  <a:off x="3464537" y="4858560"/>
                  <a:ext cx="187920" cy="48960"/>
                </p14:xfrm>
              </p:contentPart>
            </mc:Choice>
            <mc:Fallback xmlns="">
              <p:pic>
                <p:nvPicPr>
                  <p:cNvPr id="32" name="Ink 31">
                    <a:extLst>
                      <a:ext uri="{FF2B5EF4-FFF2-40B4-BE49-F238E27FC236}">
                        <a16:creationId xmlns:a16="http://schemas.microsoft.com/office/drawing/2014/main" id="{BF0C9F23-ED9D-62DB-5F9C-FEEE2A149547}"/>
                      </a:ext>
                    </a:extLst>
                  </p:cNvPr>
                  <p:cNvPicPr/>
                  <p:nvPr/>
                </p:nvPicPr>
                <p:blipFill>
                  <a:blip r:embed="rId47"/>
                  <a:stretch>
                    <a:fillRect/>
                  </a:stretch>
                </p:blipFill>
                <p:spPr>
                  <a:xfrm>
                    <a:off x="3452896" y="4846876"/>
                    <a:ext cx="211202" cy="71771"/>
                  </a:xfrm>
                  <a:prstGeom prst="rect">
                    <a:avLst/>
                  </a:prstGeom>
                </p:spPr>
              </p:pic>
            </mc:Fallback>
          </mc:AlternateContent>
          <mc:AlternateContent xmlns:mc="http://schemas.openxmlformats.org/markup-compatibility/2006" xmlns:p14="http://schemas.microsoft.com/office/powerpoint/2010/main">
            <mc:Choice Requires="p14">
              <p:contentPart p14:bwMode="auto" r:id="rId48">
                <p14:nvContentPartPr>
                  <p14:cNvPr id="33" name="Ink 32">
                    <a:extLst>
                      <a:ext uri="{FF2B5EF4-FFF2-40B4-BE49-F238E27FC236}">
                        <a16:creationId xmlns:a16="http://schemas.microsoft.com/office/drawing/2014/main" id="{E236FDD8-CCD8-B81E-EA40-C8E41161001C}"/>
                      </a:ext>
                    </a:extLst>
                  </p14:cNvPr>
                  <p14:cNvContentPartPr/>
                  <p14:nvPr/>
                </p14:nvContentPartPr>
                <p14:xfrm>
                  <a:off x="3984017" y="4798800"/>
                  <a:ext cx="175680" cy="78840"/>
                </p14:xfrm>
              </p:contentPart>
            </mc:Choice>
            <mc:Fallback xmlns="">
              <p:pic>
                <p:nvPicPr>
                  <p:cNvPr id="33" name="Ink 32">
                    <a:extLst>
                      <a:ext uri="{FF2B5EF4-FFF2-40B4-BE49-F238E27FC236}">
                        <a16:creationId xmlns:a16="http://schemas.microsoft.com/office/drawing/2014/main" id="{E236FDD8-CCD8-B81E-EA40-C8E41161001C}"/>
                      </a:ext>
                    </a:extLst>
                  </p:cNvPr>
                  <p:cNvPicPr/>
                  <p:nvPr/>
                </p:nvPicPr>
                <p:blipFill>
                  <a:blip r:embed="rId49"/>
                  <a:stretch>
                    <a:fillRect/>
                  </a:stretch>
                </p:blipFill>
                <p:spPr>
                  <a:xfrm>
                    <a:off x="3972379" y="4787058"/>
                    <a:ext cx="198956" cy="102324"/>
                  </a:xfrm>
                  <a:prstGeom prst="rect">
                    <a:avLst/>
                  </a:prstGeom>
                </p:spPr>
              </p:pic>
            </mc:Fallback>
          </mc:AlternateContent>
        </p:grpSp>
        <p:grpSp>
          <p:nvGrpSpPr>
            <p:cNvPr id="21" name="Group 20">
              <a:extLst>
                <a:ext uri="{FF2B5EF4-FFF2-40B4-BE49-F238E27FC236}">
                  <a16:creationId xmlns:a16="http://schemas.microsoft.com/office/drawing/2014/main" id="{C54B55F3-D18F-2207-4BF7-C6A24EBC5163}"/>
                </a:ext>
              </a:extLst>
            </p:cNvPr>
            <p:cNvGrpSpPr/>
            <p:nvPr/>
          </p:nvGrpSpPr>
          <p:grpSpPr>
            <a:xfrm>
              <a:off x="1594697" y="3876840"/>
              <a:ext cx="506880" cy="250920"/>
              <a:chOff x="1594697" y="3876840"/>
              <a:chExt cx="506880" cy="250920"/>
            </a:xfrm>
          </p:grpSpPr>
          <mc:AlternateContent xmlns:mc="http://schemas.openxmlformats.org/markup-compatibility/2006" xmlns:p14="http://schemas.microsoft.com/office/powerpoint/2010/main">
            <mc:Choice Requires="p14">
              <p:contentPart p14:bwMode="auto" r:id="rId50">
                <p14:nvContentPartPr>
                  <p14:cNvPr id="22" name="Ink 21">
                    <a:extLst>
                      <a:ext uri="{FF2B5EF4-FFF2-40B4-BE49-F238E27FC236}">
                        <a16:creationId xmlns:a16="http://schemas.microsoft.com/office/drawing/2014/main" id="{A53967B9-1574-80E6-915C-400A7E808A79}"/>
                      </a:ext>
                    </a:extLst>
                  </p14:cNvPr>
                  <p14:cNvContentPartPr/>
                  <p14:nvPr/>
                </p14:nvContentPartPr>
                <p14:xfrm>
                  <a:off x="1613417" y="3876840"/>
                  <a:ext cx="118080" cy="222120"/>
                </p14:xfrm>
              </p:contentPart>
            </mc:Choice>
            <mc:Fallback xmlns="">
              <p:pic>
                <p:nvPicPr>
                  <p:cNvPr id="22" name="Ink 21">
                    <a:extLst>
                      <a:ext uri="{FF2B5EF4-FFF2-40B4-BE49-F238E27FC236}">
                        <a16:creationId xmlns:a16="http://schemas.microsoft.com/office/drawing/2014/main" id="{A53967B9-1574-80E6-915C-400A7E808A79}"/>
                      </a:ext>
                    </a:extLst>
                  </p:cNvPr>
                  <p:cNvPicPr/>
                  <p:nvPr/>
                </p:nvPicPr>
                <p:blipFill>
                  <a:blip r:embed="rId51"/>
                  <a:stretch>
                    <a:fillRect/>
                  </a:stretch>
                </p:blipFill>
                <p:spPr>
                  <a:xfrm>
                    <a:off x="1601775" y="3865091"/>
                    <a:ext cx="141363" cy="245619"/>
                  </a:xfrm>
                  <a:prstGeom prst="rect">
                    <a:avLst/>
                  </a:prstGeom>
                </p:spPr>
              </p:pic>
            </mc:Fallback>
          </mc:AlternateContent>
          <mc:AlternateContent xmlns:mc="http://schemas.openxmlformats.org/markup-compatibility/2006" xmlns:p14="http://schemas.microsoft.com/office/powerpoint/2010/main">
            <mc:Choice Requires="p14">
              <p:contentPart p14:bwMode="auto" r:id="rId52">
                <p14:nvContentPartPr>
                  <p14:cNvPr id="23" name="Ink 22">
                    <a:extLst>
                      <a:ext uri="{FF2B5EF4-FFF2-40B4-BE49-F238E27FC236}">
                        <a16:creationId xmlns:a16="http://schemas.microsoft.com/office/drawing/2014/main" id="{9A69FFC3-7287-AC3D-8BCA-017C3D460748}"/>
                      </a:ext>
                    </a:extLst>
                  </p14:cNvPr>
                  <p14:cNvContentPartPr/>
                  <p14:nvPr/>
                </p14:nvContentPartPr>
                <p14:xfrm>
                  <a:off x="1594697" y="3994200"/>
                  <a:ext cx="111600" cy="43560"/>
                </p14:xfrm>
              </p:contentPart>
            </mc:Choice>
            <mc:Fallback xmlns="">
              <p:pic>
                <p:nvPicPr>
                  <p:cNvPr id="23" name="Ink 22">
                    <a:extLst>
                      <a:ext uri="{FF2B5EF4-FFF2-40B4-BE49-F238E27FC236}">
                        <a16:creationId xmlns:a16="http://schemas.microsoft.com/office/drawing/2014/main" id="{9A69FFC3-7287-AC3D-8BCA-017C3D460748}"/>
                      </a:ext>
                    </a:extLst>
                  </p:cNvPr>
                  <p:cNvPicPr/>
                  <p:nvPr/>
                </p:nvPicPr>
                <p:blipFill>
                  <a:blip r:embed="rId53"/>
                  <a:stretch>
                    <a:fillRect/>
                  </a:stretch>
                </p:blipFill>
                <p:spPr>
                  <a:xfrm>
                    <a:off x="1583095" y="3982472"/>
                    <a:ext cx="134804" cy="67015"/>
                  </a:xfrm>
                  <a:prstGeom prst="rect">
                    <a:avLst/>
                  </a:prstGeom>
                </p:spPr>
              </p:pic>
            </mc:Fallback>
          </mc:AlternateContent>
          <mc:AlternateContent xmlns:mc="http://schemas.openxmlformats.org/markup-compatibility/2006" xmlns:p14="http://schemas.microsoft.com/office/powerpoint/2010/main">
            <mc:Choice Requires="p14">
              <p:contentPart p14:bwMode="auto" r:id="rId54">
                <p14:nvContentPartPr>
                  <p14:cNvPr id="24" name="Ink 23">
                    <a:extLst>
                      <a:ext uri="{FF2B5EF4-FFF2-40B4-BE49-F238E27FC236}">
                        <a16:creationId xmlns:a16="http://schemas.microsoft.com/office/drawing/2014/main" id="{4D3DD27A-B9E3-9574-FBEF-CF67337A16D1}"/>
                      </a:ext>
                    </a:extLst>
                  </p14:cNvPr>
                  <p14:cNvContentPartPr/>
                  <p14:nvPr/>
                </p14:nvContentPartPr>
                <p14:xfrm>
                  <a:off x="1793777" y="3920040"/>
                  <a:ext cx="69480" cy="161280"/>
                </p14:xfrm>
              </p:contentPart>
            </mc:Choice>
            <mc:Fallback xmlns="">
              <p:pic>
                <p:nvPicPr>
                  <p:cNvPr id="24" name="Ink 23">
                    <a:extLst>
                      <a:ext uri="{FF2B5EF4-FFF2-40B4-BE49-F238E27FC236}">
                        <a16:creationId xmlns:a16="http://schemas.microsoft.com/office/drawing/2014/main" id="{4D3DD27A-B9E3-9574-FBEF-CF67337A16D1}"/>
                      </a:ext>
                    </a:extLst>
                  </p:cNvPr>
                  <p:cNvPicPr/>
                  <p:nvPr/>
                </p:nvPicPr>
                <p:blipFill>
                  <a:blip r:embed="rId55"/>
                  <a:stretch>
                    <a:fillRect/>
                  </a:stretch>
                </p:blipFill>
                <p:spPr>
                  <a:xfrm>
                    <a:off x="1782197" y="3908280"/>
                    <a:ext cx="92089" cy="184800"/>
                  </a:xfrm>
                  <a:prstGeom prst="rect">
                    <a:avLst/>
                  </a:prstGeom>
                </p:spPr>
              </p:pic>
            </mc:Fallback>
          </mc:AlternateContent>
          <mc:AlternateContent xmlns:mc="http://schemas.openxmlformats.org/markup-compatibility/2006" xmlns:p14="http://schemas.microsoft.com/office/powerpoint/2010/main">
            <mc:Choice Requires="p14">
              <p:contentPart p14:bwMode="auto" r:id="rId56">
                <p14:nvContentPartPr>
                  <p14:cNvPr id="25" name="Ink 24">
                    <a:extLst>
                      <a:ext uri="{FF2B5EF4-FFF2-40B4-BE49-F238E27FC236}">
                        <a16:creationId xmlns:a16="http://schemas.microsoft.com/office/drawing/2014/main" id="{52279D96-8515-BEAF-5DE9-30E0D7C27136}"/>
                      </a:ext>
                    </a:extLst>
                  </p14:cNvPr>
                  <p14:cNvContentPartPr/>
                  <p14:nvPr/>
                </p14:nvContentPartPr>
                <p14:xfrm>
                  <a:off x="1883417" y="3995280"/>
                  <a:ext cx="126360" cy="71640"/>
                </p14:xfrm>
              </p:contentPart>
            </mc:Choice>
            <mc:Fallback xmlns="">
              <p:pic>
                <p:nvPicPr>
                  <p:cNvPr id="25" name="Ink 24">
                    <a:extLst>
                      <a:ext uri="{FF2B5EF4-FFF2-40B4-BE49-F238E27FC236}">
                        <a16:creationId xmlns:a16="http://schemas.microsoft.com/office/drawing/2014/main" id="{52279D96-8515-BEAF-5DE9-30E0D7C27136}"/>
                      </a:ext>
                    </a:extLst>
                  </p:cNvPr>
                  <p:cNvPicPr/>
                  <p:nvPr/>
                </p:nvPicPr>
                <p:blipFill>
                  <a:blip r:embed="rId57"/>
                  <a:stretch>
                    <a:fillRect/>
                  </a:stretch>
                </p:blipFill>
                <p:spPr>
                  <a:xfrm>
                    <a:off x="1871779" y="3983527"/>
                    <a:ext cx="149637" cy="95147"/>
                  </a:xfrm>
                  <a:prstGeom prst="rect">
                    <a:avLst/>
                  </a:prstGeom>
                </p:spPr>
              </p:pic>
            </mc:Fallback>
          </mc:AlternateContent>
          <mc:AlternateContent xmlns:mc="http://schemas.openxmlformats.org/markup-compatibility/2006" xmlns:p14="http://schemas.microsoft.com/office/powerpoint/2010/main">
            <mc:Choice Requires="p14">
              <p:contentPart p14:bwMode="auto" r:id="rId58">
                <p14:nvContentPartPr>
                  <p14:cNvPr id="26" name="Ink 25">
                    <a:extLst>
                      <a:ext uri="{FF2B5EF4-FFF2-40B4-BE49-F238E27FC236}">
                        <a16:creationId xmlns:a16="http://schemas.microsoft.com/office/drawing/2014/main" id="{32C1B337-3AD1-D0CB-217F-ADFDD8845BB4}"/>
                      </a:ext>
                    </a:extLst>
                  </p14:cNvPr>
                  <p14:cNvContentPartPr/>
                  <p14:nvPr/>
                </p14:nvContentPartPr>
                <p14:xfrm>
                  <a:off x="1918337" y="3996360"/>
                  <a:ext cx="84960" cy="94320"/>
                </p14:xfrm>
              </p:contentPart>
            </mc:Choice>
            <mc:Fallback xmlns="">
              <p:pic>
                <p:nvPicPr>
                  <p:cNvPr id="26" name="Ink 25">
                    <a:extLst>
                      <a:ext uri="{FF2B5EF4-FFF2-40B4-BE49-F238E27FC236}">
                        <a16:creationId xmlns:a16="http://schemas.microsoft.com/office/drawing/2014/main" id="{32C1B337-3AD1-D0CB-217F-ADFDD8845BB4}"/>
                      </a:ext>
                    </a:extLst>
                  </p:cNvPr>
                  <p:cNvPicPr/>
                  <p:nvPr/>
                </p:nvPicPr>
                <p:blipFill>
                  <a:blip r:embed="rId59"/>
                  <a:stretch>
                    <a:fillRect/>
                  </a:stretch>
                </p:blipFill>
                <p:spPr>
                  <a:xfrm>
                    <a:off x="1906676" y="3984640"/>
                    <a:ext cx="108282" cy="117202"/>
                  </a:xfrm>
                  <a:prstGeom prst="rect">
                    <a:avLst/>
                  </a:prstGeom>
                </p:spPr>
              </p:pic>
            </mc:Fallback>
          </mc:AlternateContent>
          <mc:AlternateContent xmlns:mc="http://schemas.openxmlformats.org/markup-compatibility/2006" xmlns:p14="http://schemas.microsoft.com/office/powerpoint/2010/main">
            <mc:Choice Requires="p14">
              <p:contentPart p14:bwMode="auto" r:id="rId60">
                <p14:nvContentPartPr>
                  <p14:cNvPr id="27" name="Ink 26">
                    <a:extLst>
                      <a:ext uri="{FF2B5EF4-FFF2-40B4-BE49-F238E27FC236}">
                        <a16:creationId xmlns:a16="http://schemas.microsoft.com/office/drawing/2014/main" id="{8DAF3D0B-6192-31DD-0B9A-C580F373B9F1}"/>
                      </a:ext>
                    </a:extLst>
                  </p14:cNvPr>
                  <p14:cNvContentPartPr/>
                  <p14:nvPr/>
                </p14:nvContentPartPr>
                <p14:xfrm>
                  <a:off x="2054777" y="3931560"/>
                  <a:ext cx="46800" cy="196200"/>
                </p14:xfrm>
              </p:contentPart>
            </mc:Choice>
            <mc:Fallback xmlns="">
              <p:pic>
                <p:nvPicPr>
                  <p:cNvPr id="27" name="Ink 26">
                    <a:extLst>
                      <a:ext uri="{FF2B5EF4-FFF2-40B4-BE49-F238E27FC236}">
                        <a16:creationId xmlns:a16="http://schemas.microsoft.com/office/drawing/2014/main" id="{8DAF3D0B-6192-31DD-0B9A-C580F373B9F1}"/>
                      </a:ext>
                    </a:extLst>
                  </p:cNvPr>
                  <p:cNvPicPr/>
                  <p:nvPr/>
                </p:nvPicPr>
                <p:blipFill>
                  <a:blip r:embed="rId61"/>
                  <a:stretch>
                    <a:fillRect/>
                  </a:stretch>
                </p:blipFill>
                <p:spPr>
                  <a:xfrm>
                    <a:off x="2043215" y="3919822"/>
                    <a:ext cx="69374" cy="219677"/>
                  </a:xfrm>
                  <a:prstGeom prst="rect">
                    <a:avLst/>
                  </a:prstGeom>
                </p:spPr>
              </p:pic>
            </mc:Fallback>
          </mc:AlternateContent>
        </p:grpSp>
      </p:grpSp>
    </p:spTree>
    <p:extLst>
      <p:ext uri="{BB962C8B-B14F-4D97-AF65-F5344CB8AC3E}">
        <p14:creationId xmlns:p14="http://schemas.microsoft.com/office/powerpoint/2010/main" val="38015451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DE4049C4-A936-F6B8-5251-FA35D4DB579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5171" y="1857957"/>
            <a:ext cx="5760000" cy="4320000"/>
          </a:xfrm>
          <a:prstGeom prst="rect">
            <a:avLst/>
          </a:prstGeom>
        </p:spPr>
      </p:pic>
      <p:sp>
        <p:nvSpPr>
          <p:cNvPr id="6147" name="Slide Number Placeholder 4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3C495E43-60C3-634C-80DB-A2A6931649E6}" type="slidenum">
              <a:rPr lang="en-US" sz="1200">
                <a:solidFill>
                  <a:srgbClr val="0000FF"/>
                </a:solidFill>
              </a:rPr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37</a:t>
            </a:fld>
            <a:endParaRPr lang="en-US" sz="1200">
              <a:solidFill>
                <a:srgbClr val="0000FF"/>
              </a:solidFill>
            </a:endParaRP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5C3EF25-9919-414C-855F-23EEB6D82F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G. Cowan / RHUL Physics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8A60F86-3E98-D449-96AD-BE684C7DD7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Statistical Data Analysis / Tutorial material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5EB1E3B-7486-B856-E5A0-C64546A6ACC5}"/>
              </a:ext>
            </a:extLst>
          </p:cNvPr>
          <p:cNvSpPr txBox="1"/>
          <p:nvPr/>
        </p:nvSpPr>
        <p:spPr>
          <a:xfrm>
            <a:off x="2062480" y="136004"/>
            <a:ext cx="507799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3600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Autocorrelation versus lag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A44981D-E0BF-2D1A-A1ED-562531B0906D}"/>
              </a:ext>
            </a:extLst>
          </p:cNvPr>
          <p:cNvSpPr txBox="1"/>
          <p:nvPr/>
        </p:nvSpPr>
        <p:spPr>
          <a:xfrm>
            <a:off x="555171" y="791738"/>
            <a:ext cx="803365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2400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MCMC samples are not independent, autocorrelation function = correlation coefficient of sample </a:t>
            </a:r>
            <a:r>
              <a:rPr lang="en-US" sz="2400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sz="2400" i="1" baseline="-25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z="2400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with </a:t>
            </a:r>
            <a:r>
              <a:rPr lang="en-US" sz="2400" i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sz="2400" i="1" baseline="-25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i+l</a:t>
            </a:r>
            <a:r>
              <a:rPr lang="en-US" sz="2400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as a function of the lag, </a:t>
            </a:r>
            <a:r>
              <a:rPr lang="en-US" sz="2400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sz="2400" i="1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en-US" sz="2400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where </a:t>
            </a:r>
            <a:r>
              <a:rPr lang="en-US" sz="2400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sz="2400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= any of </a:t>
            </a:r>
            <a:r>
              <a:rPr lang="el-GR" sz="2400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θ</a:t>
            </a:r>
            <a:r>
              <a:rPr lang="en-US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l-GR" sz="2400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μ</a:t>
            </a:r>
            <a:r>
              <a:rPr lang="en-US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l-GR" sz="2400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σ</a:t>
            </a:r>
            <a:r>
              <a:rPr lang="en-US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l-GR" sz="2400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ξ</a:t>
            </a:r>
            <a:r>
              <a:rPr lang="en-US" sz="2400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minus its mean: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40A5612-D6C1-CE9A-3921-B9553F3161D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74014" y="2249811"/>
            <a:ext cx="2425700" cy="88900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89040389-C807-E321-DA37-C7BEA7B68D1F}"/>
              </a:ext>
            </a:extLst>
          </p:cNvPr>
          <p:cNvSpPr txBox="1"/>
          <p:nvPr/>
        </p:nvSpPr>
        <p:spPr>
          <a:xfrm>
            <a:off x="6220450" y="3385457"/>
            <a:ext cx="232512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Effective sample size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47E900ED-1665-BEF5-F54B-D16F49AEB40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63128" y="3900535"/>
            <a:ext cx="2857500" cy="87630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05A3C04B-A7A7-6EB6-C0D5-012ABC0AE030}"/>
              </a:ext>
            </a:extLst>
          </p:cNvPr>
          <p:cNvSpPr txBox="1"/>
          <p:nvPr/>
        </p:nvSpPr>
        <p:spPr>
          <a:xfrm>
            <a:off x="6219251" y="5000043"/>
            <a:ext cx="254941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In stat. error estimates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63D34865-68D6-D8AB-2959-4E17BE53B9D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535537" y="5565514"/>
            <a:ext cx="1816100" cy="749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01000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Slide Number Placeholder 4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3C495E43-60C3-634C-80DB-A2A6931649E6}" type="slidenum">
              <a:rPr lang="en-US" sz="1200">
                <a:solidFill>
                  <a:srgbClr val="0000FF"/>
                </a:solidFill>
              </a:rPr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38</a:t>
            </a:fld>
            <a:endParaRPr lang="en-US" sz="1200">
              <a:solidFill>
                <a:srgbClr val="0000FF"/>
              </a:solidFill>
            </a:endParaRP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5C3EF25-9919-414C-855F-23EEB6D82F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G. Cowan / RHUL Physics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8A60F86-3E98-D449-96AD-BE684C7DD7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Statistical Data Analysis / Tutorial material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48DC520-B8F8-F6B8-B203-3527D85A33FE}"/>
              </a:ext>
            </a:extLst>
          </p:cNvPr>
          <p:cNvSpPr txBox="1"/>
          <p:nvPr/>
        </p:nvSpPr>
        <p:spPr>
          <a:xfrm>
            <a:off x="2905010" y="98204"/>
            <a:ext cx="355270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3600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MCMC trace plots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6F58D88-9118-4770-CF0D-34B7414F5728}"/>
              </a:ext>
            </a:extLst>
          </p:cNvPr>
          <p:cNvSpPr txBox="1"/>
          <p:nvPr/>
        </p:nvSpPr>
        <p:spPr>
          <a:xfrm>
            <a:off x="440871" y="990690"/>
            <a:ext cx="82622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spcAft>
                <a:spcPts val="1200"/>
              </a:spcAft>
            </a:pPr>
            <a:r>
              <a:rPr lang="en-US" sz="2400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Increase number of iterations to 100</a:t>
            </a:r>
            <a:r>
              <a:rPr lang="en-US" sz="800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400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000.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E7EA1B5-260D-A2D7-7E73-0C1C2407219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5225" y="1806265"/>
            <a:ext cx="5760000" cy="432000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60B734A6-9D2B-D776-7647-0078DF49D134}"/>
              </a:ext>
            </a:extLst>
          </p:cNvPr>
          <p:cNvSpPr txBox="1"/>
          <p:nvPr/>
        </p:nvSpPr>
        <p:spPr>
          <a:xfrm>
            <a:off x="6320055" y="1849809"/>
            <a:ext cx="268628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Regions of parameter space now sampled multiple times. </a:t>
            </a:r>
          </a:p>
        </p:txBody>
      </p:sp>
    </p:spTree>
    <p:extLst>
      <p:ext uri="{BB962C8B-B14F-4D97-AF65-F5344CB8AC3E}">
        <p14:creationId xmlns:p14="http://schemas.microsoft.com/office/powerpoint/2010/main" val="14463366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Slide Number Placeholder 4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3C495E43-60C3-634C-80DB-A2A6931649E6}" type="slidenum">
              <a:rPr lang="en-US" sz="1200">
                <a:solidFill>
                  <a:srgbClr val="0000FF"/>
                </a:solidFill>
              </a:rPr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39</a:t>
            </a:fld>
            <a:endParaRPr lang="en-US" sz="1200">
              <a:solidFill>
                <a:srgbClr val="0000FF"/>
              </a:solidFill>
            </a:endParaRP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5C3EF25-9919-414C-855F-23EEB6D82F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G. Cowan / RHUL Physics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8A60F86-3E98-D449-96AD-BE684C7DD7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Statistical Data Analysis / Tutorial material</a:t>
            </a:r>
          </a:p>
        </p:txBody>
      </p:sp>
      <p:sp>
        <p:nvSpPr>
          <p:cNvPr id="2" name="Rectangle 2">
            <a:extLst>
              <a:ext uri="{FF2B5EF4-FFF2-40B4-BE49-F238E27FC236}">
                <a16:creationId xmlns:a16="http://schemas.microsoft.com/office/drawing/2014/main" id="{9B4AB31F-7EEC-D735-F9F8-1C6D7CCC78DA}"/>
              </a:ext>
            </a:extLst>
          </p:cNvPr>
          <p:cNvSpPr txBox="1">
            <a:spLocks noChangeArrowheads="1"/>
          </p:cNvSpPr>
          <p:nvPr/>
        </p:nvSpPr>
        <p:spPr>
          <a:xfrm>
            <a:off x="684213" y="261711"/>
            <a:ext cx="7775575" cy="504825"/>
          </a:xfrm>
          <a:prstGeom prst="rect">
            <a:avLst/>
          </a:prstGeom>
        </p:spPr>
        <p:txBody>
          <a:bodyPr/>
          <a:lstStyle>
            <a:lvl1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ＭＳ Ｐゴシック" charset="0"/>
                <a:cs typeface="ＭＳ Ｐゴシック" charset="0"/>
              </a:defRPr>
            </a:lvl1pPr>
            <a:lvl2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2pPr>
            <a:lvl3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3pPr>
            <a:lvl4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4pPr>
            <a:lvl5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5pPr>
            <a:lvl6pPr marL="4572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6pPr>
            <a:lvl7pPr marL="9144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7pPr>
            <a:lvl8pPr marL="13716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8pPr>
            <a:lvl9pPr marL="18288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9pPr>
          </a:lstStyle>
          <a:p>
            <a:r>
              <a:rPr lang="en-GB" altLang="en-US" sz="3200" dirty="0">
                <a:solidFill>
                  <a:srgbClr val="0070C0"/>
                </a:solidFill>
                <a:latin typeface="Calibri" panose="020F0502020204030204" pitchFamily="34" charset="0"/>
                <a:ea typeface="ＭＳ Ｐゴシック" panose="020B0600070205080204" pitchFamily="34" charset="-128"/>
                <a:cs typeface="Calibri" panose="020F0502020204030204" pitchFamily="34" charset="0"/>
              </a:rPr>
              <a:t>Auxiliary measurement for </a:t>
            </a:r>
            <a:r>
              <a:rPr lang="el-GR" altLang="en-US" sz="3200" i="1" dirty="0">
                <a:solidFill>
                  <a:srgbClr val="0070C0"/>
                </a:solidFill>
                <a:latin typeface="Calibri" panose="020F0502020204030204" pitchFamily="34" charset="0"/>
                <a:ea typeface="ＭＳ Ｐゴシック" panose="020B0600070205080204" pitchFamily="34" charset="-128"/>
                <a:cs typeface="Calibri" panose="020F0502020204030204" pitchFamily="34" charset="0"/>
              </a:rPr>
              <a:t>ξ</a:t>
            </a:r>
            <a:endParaRPr lang="en-GB" altLang="en-US" sz="3200" i="1" dirty="0">
              <a:solidFill>
                <a:srgbClr val="0070C0"/>
              </a:solidFill>
              <a:latin typeface="Calibri" panose="020F0502020204030204" pitchFamily="34" charset="0"/>
              <a:ea typeface="ＭＳ Ｐゴシック" panose="020B0600070205080204" pitchFamily="34" charset="-128"/>
              <a:cs typeface="Calibri" panose="020F050202020403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8571A48-96E6-B470-94F5-C54F51276ABB}"/>
              </a:ext>
            </a:extLst>
          </p:cNvPr>
          <p:cNvSpPr txBox="1"/>
          <p:nvPr/>
        </p:nvSpPr>
        <p:spPr>
          <a:xfrm>
            <a:off x="460715" y="989799"/>
            <a:ext cx="822257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spcAft>
                <a:spcPts val="1200"/>
              </a:spcAft>
            </a:pPr>
            <a:r>
              <a:rPr lang="en-US" sz="2400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Suppose we have an auxiliary measurement </a:t>
            </a:r>
            <a:r>
              <a:rPr lang="en-US" sz="2400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</a:t>
            </a:r>
            <a:r>
              <a:rPr lang="en-US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~ </a:t>
            </a:r>
            <a:r>
              <a:rPr lang="en-US" sz="2400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Gauss</a:t>
            </a:r>
            <a:r>
              <a:rPr lang="en-US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l-GR" sz="2400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ξ</a:t>
            </a:r>
            <a:r>
              <a:rPr lang="en-US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l-GR" sz="2400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σ</a:t>
            </a:r>
            <a:r>
              <a:rPr lang="en-US" sz="2400" i="1" baseline="-25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</a:t>
            </a:r>
            <a:r>
              <a:rPr lang="en-US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en-US" sz="2400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with </a:t>
            </a:r>
            <a:r>
              <a:rPr lang="el-GR" sz="2400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σ</a:t>
            </a:r>
            <a:r>
              <a:rPr lang="en-US" sz="2400" i="1" baseline="-25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</a:t>
            </a:r>
            <a:r>
              <a:rPr lang="en-US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= 0.5 </a:t>
            </a:r>
            <a:r>
              <a:rPr lang="en-US" sz="2400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and we observe </a:t>
            </a:r>
            <a:r>
              <a:rPr lang="en-US" sz="2400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</a:t>
            </a:r>
            <a:r>
              <a:rPr lang="en-US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= 5</a:t>
            </a:r>
            <a:r>
              <a:rPr lang="en-US" sz="2400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6B7BB92-7E7F-3276-F316-C94BD8971545}"/>
              </a:ext>
            </a:extLst>
          </p:cNvPr>
          <p:cNvSpPr txBox="1"/>
          <p:nvPr/>
        </p:nvSpPr>
        <p:spPr>
          <a:xfrm>
            <a:off x="533398" y="2732313"/>
            <a:ext cx="778052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2400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Marginals closer to Gaussian, ACF falls more quickly to </a:t>
            </a:r>
            <a:r>
              <a:rPr lang="en-US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~</a:t>
            </a:r>
            <a:r>
              <a:rPr lang="en-US" sz="2400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zero.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E82AF82C-40F4-232F-3D4C-CE3BA9EA52B7}"/>
              </a:ext>
            </a:extLst>
          </p:cNvPr>
          <p:cNvSpPr txBox="1"/>
          <p:nvPr/>
        </p:nvSpPr>
        <p:spPr>
          <a:xfrm>
            <a:off x="438943" y="2020011"/>
            <a:ext cx="274004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Build into likelihood: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A84C7D96-676C-241A-7D25-E893A541B2B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69136" y="1875321"/>
            <a:ext cx="4994709" cy="8280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430527A9-DFE1-BCD6-77CA-790A249686C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12766" y="3307076"/>
            <a:ext cx="3870519" cy="306000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DC4D3B07-8CF4-21E3-DBD2-2C7C8F93659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8943" y="3307076"/>
            <a:ext cx="4087171" cy="30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66236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Slide Number Placeholder 4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3C495E43-60C3-634C-80DB-A2A6931649E6}" type="slidenum">
              <a:rPr lang="en-US" sz="1200">
                <a:solidFill>
                  <a:srgbClr val="0000FF"/>
                </a:solidFill>
              </a:rPr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4</a:t>
            </a:fld>
            <a:endParaRPr lang="en-US" sz="1200">
              <a:solidFill>
                <a:srgbClr val="0000FF"/>
              </a:solidFill>
            </a:endParaRP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5C3EF25-9919-414C-855F-23EEB6D82F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G. Cowan / RHUL Physics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8A60F86-3E98-D449-96AD-BE684C7DD7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Statistical Data Analysis / Tutorial material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65B67D-F4EA-135F-601B-DC6E78EC799F}"/>
              </a:ext>
            </a:extLst>
          </p:cNvPr>
          <p:cNvSpPr txBox="1"/>
          <p:nvPr/>
        </p:nvSpPr>
        <p:spPr>
          <a:xfrm>
            <a:off x="486458" y="1109511"/>
            <a:ext cx="8436428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200"/>
              </a:spcAft>
            </a:pPr>
            <a:r>
              <a:rPr lang="en-US" sz="2400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The exercise and are described in the file </a:t>
            </a:r>
            <a:r>
              <a:rPr lang="en-US" sz="2400" dirty="0" err="1">
                <a:latin typeface="Calibri" panose="020F0502020204030204" pitchFamily="34" charset="0"/>
                <a:cs typeface="Calibri" panose="020F0502020204030204" pitchFamily="34" charset="0"/>
              </a:rPr>
              <a:t>ml_fit_exericise.pdf</a:t>
            </a:r>
            <a:r>
              <a:rPr 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  <a:endParaRPr lang="en-US" sz="2400" dirty="0">
              <a:solidFill>
                <a:srgbClr val="0070C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l">
              <a:spcAft>
                <a:spcPts val="1200"/>
              </a:spcAft>
            </a:pPr>
            <a:r>
              <a:rPr lang="en-US" sz="2400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The exercises for parameter estimation are done with the program </a:t>
            </a:r>
            <a:r>
              <a:rPr lang="en-US" sz="2400" dirty="0" err="1">
                <a:latin typeface="Calibri" panose="020F0502020204030204" pitchFamily="34" charset="0"/>
                <a:cs typeface="Calibri" panose="020F0502020204030204" pitchFamily="34" charset="0"/>
              </a:rPr>
              <a:t>mlFit.py</a:t>
            </a:r>
            <a:r>
              <a:rPr lang="en-US" sz="2400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(or with </a:t>
            </a:r>
            <a:r>
              <a:rPr lang="en-US" sz="2400" dirty="0" err="1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jupyter</a:t>
            </a:r>
            <a:r>
              <a:rPr lang="en-US" sz="2400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400" dirty="0" err="1">
                <a:latin typeface="Calibri" panose="020F0502020204030204" pitchFamily="34" charset="0"/>
                <a:cs typeface="Calibri" panose="020F0502020204030204" pitchFamily="34" charset="0"/>
              </a:rPr>
              <a:t>mlFit.ipynb</a:t>
            </a:r>
            <a:r>
              <a:rPr lang="en-US" sz="2400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).</a:t>
            </a:r>
          </a:p>
          <a:p>
            <a:pPr algn="l">
              <a:spcAft>
                <a:spcPts val="1200"/>
              </a:spcAft>
            </a:pPr>
            <a:r>
              <a:rPr lang="en-US" sz="2400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The exercise does an </a:t>
            </a:r>
            <a:r>
              <a:rPr lang="en-US" sz="2400" dirty="0" err="1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unbinned</a:t>
            </a:r>
            <a:r>
              <a:rPr lang="en-US" sz="2400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maximum-likelihood fit and analysis of the uncertainties.  </a:t>
            </a:r>
          </a:p>
          <a:p>
            <a:pPr algn="l">
              <a:spcAft>
                <a:spcPts val="1200"/>
              </a:spcAft>
            </a:pPr>
            <a:r>
              <a:rPr lang="en-US" sz="2400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In addition there is a program </a:t>
            </a:r>
            <a:r>
              <a:rPr lang="en-US" sz="2400" dirty="0" err="1">
                <a:latin typeface="Calibri" panose="020F0502020204030204" pitchFamily="34" charset="0"/>
                <a:cs typeface="Calibri" panose="020F0502020204030204" pitchFamily="34" charset="0"/>
              </a:rPr>
              <a:t>histFit.py</a:t>
            </a:r>
            <a:r>
              <a:rPr 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400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that does the same analysis but with histogram data (look at this later).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BA20615-B601-79CF-0578-8377F53303F2}"/>
              </a:ext>
            </a:extLst>
          </p:cNvPr>
          <p:cNvSpPr txBox="1"/>
          <p:nvPr/>
        </p:nvSpPr>
        <p:spPr>
          <a:xfrm>
            <a:off x="1478525" y="241300"/>
            <a:ext cx="618695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3600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Tutorial 1:  Maximum Likelihood</a:t>
            </a:r>
          </a:p>
        </p:txBody>
      </p:sp>
    </p:spTree>
    <p:extLst>
      <p:ext uri="{BB962C8B-B14F-4D97-AF65-F5344CB8AC3E}">
        <p14:creationId xmlns:p14="http://schemas.microsoft.com/office/powerpoint/2010/main" val="31648821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Slide Number Placeholder 4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3C495E43-60C3-634C-80DB-A2A6931649E6}" type="slidenum">
              <a:rPr lang="en-US" sz="1200">
                <a:solidFill>
                  <a:srgbClr val="0000FF"/>
                </a:solidFill>
              </a:rPr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40</a:t>
            </a:fld>
            <a:endParaRPr lang="en-US" sz="1200">
              <a:solidFill>
                <a:srgbClr val="0000FF"/>
              </a:solidFill>
            </a:endParaRP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5C3EF25-9919-414C-855F-23EEB6D82F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G. Cowan / RHUL Physics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8A60F86-3E98-D449-96AD-BE684C7DD7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Statistical Data Analysis / Tutorial material</a:t>
            </a:r>
          </a:p>
        </p:txBody>
      </p:sp>
      <p:sp>
        <p:nvSpPr>
          <p:cNvPr id="2" name="Rectangle 2">
            <a:extLst>
              <a:ext uri="{FF2B5EF4-FFF2-40B4-BE49-F238E27FC236}">
                <a16:creationId xmlns:a16="http://schemas.microsoft.com/office/drawing/2014/main" id="{9B4AB31F-7EEC-D735-F9F8-1C6D7CCC78DA}"/>
              </a:ext>
            </a:extLst>
          </p:cNvPr>
          <p:cNvSpPr txBox="1">
            <a:spLocks noChangeArrowheads="1"/>
          </p:cNvSpPr>
          <p:nvPr/>
        </p:nvSpPr>
        <p:spPr>
          <a:xfrm>
            <a:off x="814842" y="150952"/>
            <a:ext cx="7775575" cy="504825"/>
          </a:xfrm>
          <a:prstGeom prst="rect">
            <a:avLst/>
          </a:prstGeom>
        </p:spPr>
        <p:txBody>
          <a:bodyPr/>
          <a:lstStyle>
            <a:lvl1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ＭＳ Ｐゴシック" charset="0"/>
                <a:cs typeface="ＭＳ Ｐゴシック" charset="0"/>
              </a:defRPr>
            </a:lvl1pPr>
            <a:lvl2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2pPr>
            <a:lvl3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3pPr>
            <a:lvl4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4pPr>
            <a:lvl5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5pPr>
            <a:lvl6pPr marL="4572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6pPr>
            <a:lvl7pPr marL="9144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7pPr>
            <a:lvl8pPr marL="13716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8pPr>
            <a:lvl9pPr marL="18288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9pPr>
          </a:lstStyle>
          <a:p>
            <a:r>
              <a:rPr lang="en-GB" altLang="en-US" sz="3200" dirty="0">
                <a:solidFill>
                  <a:srgbClr val="0070C0"/>
                </a:solidFill>
                <a:latin typeface="Calibri" panose="020F0502020204030204" pitchFamily="34" charset="0"/>
                <a:ea typeface="ＭＳ Ｐゴシック" panose="020B0600070205080204" pitchFamily="34" charset="-128"/>
                <a:cs typeface="Calibri" panose="020F0502020204030204" pitchFamily="34" charset="0"/>
              </a:rPr>
              <a:t>Ways to summarize the posterior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8571A48-96E6-B470-94F5-C54F51276ABB}"/>
              </a:ext>
            </a:extLst>
          </p:cNvPr>
          <p:cNvSpPr txBox="1"/>
          <p:nvPr/>
        </p:nvSpPr>
        <p:spPr>
          <a:xfrm>
            <a:off x="591344" y="851848"/>
            <a:ext cx="8222570" cy="54322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spcAft>
                <a:spcPts val="600"/>
              </a:spcAft>
            </a:pPr>
            <a:r>
              <a:rPr lang="en-US" sz="2400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Point estimates:</a:t>
            </a:r>
          </a:p>
          <a:p>
            <a:pPr algn="l">
              <a:spcAft>
                <a:spcPts val="600"/>
              </a:spcAft>
            </a:pPr>
            <a:r>
              <a:rPr lang="en-US" sz="2400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	</a:t>
            </a:r>
            <a:r>
              <a:rPr 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Posterior mode (MAP, coincides with MLE for constant prior).</a:t>
            </a:r>
          </a:p>
          <a:p>
            <a:pPr algn="l">
              <a:spcAft>
                <a:spcPts val="600"/>
              </a:spcAft>
            </a:pPr>
            <a:r>
              <a:rPr 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	Posterior median (invariant under monotonic transformation 	of parameter).</a:t>
            </a:r>
          </a:p>
          <a:p>
            <a:pPr algn="l">
              <a:spcAft>
                <a:spcPts val="600"/>
              </a:spcAft>
            </a:pPr>
            <a:r>
              <a:rPr 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	Posterior mean; coincides with above in large-sample limit.</a:t>
            </a:r>
          </a:p>
          <a:p>
            <a:pPr algn="l">
              <a:spcAft>
                <a:spcPts val="600"/>
              </a:spcAft>
            </a:pPr>
            <a:r>
              <a:rPr lang="en-US" sz="2400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Intervals:</a:t>
            </a:r>
          </a:p>
          <a:p>
            <a:pPr algn="l">
              <a:spcAft>
                <a:spcPts val="600"/>
              </a:spcAft>
            </a:pPr>
            <a:r>
              <a:rPr lang="en-US" sz="2400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	</a:t>
            </a:r>
            <a:r>
              <a:rPr 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Highest Probability Density (HPD) interval, shortest for a 	given probability content, not invariant under param. trans.</a:t>
            </a:r>
          </a:p>
          <a:p>
            <a:pPr>
              <a:spcAft>
                <a:spcPts val="600"/>
              </a:spcAft>
            </a:pPr>
            <a:r>
              <a:rPr 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	Central credible intervals, equal upper and lower tail areas, 	e.g., </a:t>
            </a:r>
            <a:r>
              <a:rPr lang="el-GR" sz="2400" i="1" dirty="0">
                <a:latin typeface="Calibri" panose="020F0502020204030204" pitchFamily="34" charset="0"/>
                <a:cs typeface="Calibri" panose="020F0502020204030204" pitchFamily="34" charset="0"/>
              </a:rPr>
              <a:t>α</a:t>
            </a:r>
            <a:r>
              <a:rPr 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/2 for CL = 1 – </a:t>
            </a:r>
            <a:r>
              <a:rPr lang="el-GR" sz="2400" i="1" dirty="0">
                <a:latin typeface="Calibri" panose="020F0502020204030204" pitchFamily="34" charset="0"/>
                <a:cs typeface="Calibri" panose="020F0502020204030204" pitchFamily="34" charset="0"/>
              </a:rPr>
              <a:t>α</a:t>
            </a:r>
            <a:r>
              <a:rPr lang="en-US" sz="2400" i="1" dirty="0"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</a:p>
          <a:p>
            <a:pPr>
              <a:spcAft>
                <a:spcPts val="600"/>
              </a:spcAft>
            </a:pPr>
            <a:r>
              <a:rPr 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	Point estimate +/- standard deviation, std. dev. from MCMC 	sample or by approximating core of posterior as Gaussian 	(from </a:t>
            </a:r>
            <a:r>
              <a:rPr lang="en-US" sz="2400" dirty="0" err="1">
                <a:latin typeface="Calibri" panose="020F0502020204030204" pitchFamily="34" charset="0"/>
                <a:cs typeface="Calibri" panose="020F0502020204030204" pitchFamily="34" charset="0"/>
              </a:rPr>
              <a:t>minuit</a:t>
            </a:r>
            <a:r>
              <a:rPr 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); coincides with above in large-sample limit.</a:t>
            </a:r>
          </a:p>
        </p:txBody>
      </p:sp>
    </p:spTree>
    <p:extLst>
      <p:ext uri="{BB962C8B-B14F-4D97-AF65-F5344CB8AC3E}">
        <p14:creationId xmlns:p14="http://schemas.microsoft.com/office/powerpoint/2010/main" val="26083815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Slide Number Placeholder 4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3C495E43-60C3-634C-80DB-A2A6931649E6}" type="slidenum">
              <a:rPr lang="en-US" sz="1200">
                <a:solidFill>
                  <a:srgbClr val="0000FF"/>
                </a:solidFill>
              </a:rPr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41</a:t>
            </a:fld>
            <a:endParaRPr lang="en-US" sz="1200">
              <a:solidFill>
                <a:srgbClr val="0000FF"/>
              </a:solidFill>
            </a:endParaRP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5C3EF25-9919-414C-855F-23EEB6D82F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G. Cowan / RHUL Physics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8A60F86-3E98-D449-96AD-BE684C7DD7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Statistical Data Analysis / Tutorial material</a:t>
            </a:r>
          </a:p>
        </p:txBody>
      </p:sp>
      <p:sp>
        <p:nvSpPr>
          <p:cNvPr id="2" name="Rectangle 2">
            <a:extLst>
              <a:ext uri="{FF2B5EF4-FFF2-40B4-BE49-F238E27FC236}">
                <a16:creationId xmlns:a16="http://schemas.microsoft.com/office/drawing/2014/main" id="{9B4AB31F-7EEC-D735-F9F8-1C6D7CCC78DA}"/>
              </a:ext>
            </a:extLst>
          </p:cNvPr>
          <p:cNvSpPr txBox="1">
            <a:spLocks noChangeArrowheads="1"/>
          </p:cNvSpPr>
          <p:nvPr/>
        </p:nvSpPr>
        <p:spPr>
          <a:xfrm>
            <a:off x="684213" y="261711"/>
            <a:ext cx="7775575" cy="504825"/>
          </a:xfrm>
          <a:prstGeom prst="rect">
            <a:avLst/>
          </a:prstGeom>
        </p:spPr>
        <p:txBody>
          <a:bodyPr/>
          <a:lstStyle>
            <a:lvl1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ＭＳ Ｐゴシック" charset="0"/>
                <a:cs typeface="ＭＳ Ｐゴシック" charset="0"/>
              </a:defRPr>
            </a:lvl1pPr>
            <a:lvl2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2pPr>
            <a:lvl3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3pPr>
            <a:lvl4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4pPr>
            <a:lvl5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5pPr>
            <a:lvl6pPr marL="4572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6pPr>
            <a:lvl7pPr marL="9144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7pPr>
            <a:lvl8pPr marL="13716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8pPr>
            <a:lvl9pPr marL="18288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9pPr>
          </a:lstStyle>
          <a:p>
            <a:r>
              <a:rPr lang="en-GB" altLang="en-US" sz="3200" dirty="0">
                <a:solidFill>
                  <a:srgbClr val="0070C0"/>
                </a:solidFill>
                <a:latin typeface="Calibri" panose="020F0502020204030204" pitchFamily="34" charset="0"/>
                <a:ea typeface="ＭＳ Ｐゴシック" panose="020B0600070205080204" pitchFamily="34" charset="-128"/>
                <a:cs typeface="Calibri" panose="020F0502020204030204" pitchFamily="34" charset="0"/>
              </a:rPr>
              <a:t>Types of intervals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AFF470A9-AB84-0BB1-DF5B-77DFD605828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68800" y="1004178"/>
            <a:ext cx="4775200" cy="46228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05D6A00D-0BFF-7631-B73A-4B79C8D097C9}"/>
              </a:ext>
            </a:extLst>
          </p:cNvPr>
          <p:cNvSpPr txBox="1"/>
          <p:nvPr/>
        </p:nvSpPr>
        <p:spPr>
          <a:xfrm>
            <a:off x="436629" y="1376586"/>
            <a:ext cx="4331314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2400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HPD = Highest Posterior Density</a:t>
            </a:r>
          </a:p>
          <a:p>
            <a:pPr algn="l"/>
            <a:endParaRPr lang="en-US" sz="2400" dirty="0">
              <a:solidFill>
                <a:srgbClr val="0070C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l"/>
            <a:r>
              <a:rPr lang="en-US" sz="2400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Equal tail (central) from posterior</a:t>
            </a:r>
          </a:p>
          <a:p>
            <a:pPr algn="l"/>
            <a:endParaRPr lang="en-US" sz="2400" dirty="0">
              <a:solidFill>
                <a:srgbClr val="0070C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l"/>
            <a:r>
              <a:rPr lang="en-US" sz="2400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Classical (frequentist)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2C9BCC4-D7B4-4B33-C81D-E3B7DDEB33C8}"/>
              </a:ext>
            </a:extLst>
          </p:cNvPr>
          <p:cNvSpPr txBox="1"/>
          <p:nvPr/>
        </p:nvSpPr>
        <p:spPr>
          <a:xfrm>
            <a:off x="4992987" y="6063537"/>
            <a:ext cx="386836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400" dirty="0">
                <a:latin typeface="Calibri" panose="020F0502020204030204" pitchFamily="34" charset="0"/>
                <a:cs typeface="Calibri" panose="020F0502020204030204" pitchFamily="34" charset="0"/>
              </a:rPr>
              <a:t>G. Casella and R. Berger, Statistical Inference, 2002</a:t>
            </a:r>
          </a:p>
        </p:txBody>
      </p:sp>
    </p:spTree>
    <p:extLst>
      <p:ext uri="{BB962C8B-B14F-4D97-AF65-F5344CB8AC3E}">
        <p14:creationId xmlns:p14="http://schemas.microsoft.com/office/powerpoint/2010/main" val="1322464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25B3A533-CCC6-FD20-2D8D-1DA6F3F9935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935" y="12700"/>
            <a:ext cx="6858000" cy="6858000"/>
          </a:xfrm>
          <a:prstGeom prst="rect">
            <a:avLst/>
          </a:prstGeom>
        </p:spPr>
      </p:pic>
      <p:sp>
        <p:nvSpPr>
          <p:cNvPr id="6147" name="Slide Number Placeholder 4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3C495E43-60C3-634C-80DB-A2A6931649E6}" type="slidenum">
              <a:rPr lang="en-US" sz="1200">
                <a:solidFill>
                  <a:srgbClr val="0000FF"/>
                </a:solidFill>
              </a:rPr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42</a:t>
            </a:fld>
            <a:endParaRPr lang="en-US" sz="1200">
              <a:solidFill>
                <a:srgbClr val="0000FF"/>
              </a:solidFill>
            </a:endParaRP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5C3EF25-9919-414C-855F-23EEB6D82F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G. Cowan / RHUL Physics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8A60F86-3E98-D449-96AD-BE684C7DD7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Statistical Data Analysis / Tutorial material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66AC713-6678-0DD3-5B07-B2E9384CA250}"/>
              </a:ext>
            </a:extLst>
          </p:cNvPr>
          <p:cNvSpPr txBox="1"/>
          <p:nvPr/>
        </p:nvSpPr>
        <p:spPr>
          <a:xfrm>
            <a:off x="2291458" y="250575"/>
            <a:ext cx="6858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2800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Correlation plots and marginal distributions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946EACA-7BC5-F795-771A-49DBD0BAE919}"/>
              </a:ext>
            </a:extLst>
          </p:cNvPr>
          <p:cNvSpPr txBox="1"/>
          <p:nvPr/>
        </p:nvSpPr>
        <p:spPr>
          <a:xfrm>
            <a:off x="3879546" y="1434407"/>
            <a:ext cx="5298245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>
                <a:solidFill>
                  <a:srgbClr val="000000"/>
                </a:solidFill>
                <a:latin typeface="Menlo" panose="020B0609030804020204" pitchFamily="49" charset="0"/>
              </a:rPr>
              <a:t>Estimates/intervals for theta:</a:t>
            </a:r>
          </a:p>
          <a:p>
            <a:r>
              <a:rPr lang="en-GB" sz="120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MCMC acceptance fraction =  0.3737</a:t>
            </a:r>
          </a:p>
          <a:p>
            <a:r>
              <a:rPr lang="en-GB" sz="120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Posterior mode (MAP estimate)   =  0.197936</a:t>
            </a:r>
          </a:p>
          <a:p>
            <a:r>
              <a:rPr lang="en-GB" sz="120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Posterior mean                  =  0.351234</a:t>
            </a:r>
          </a:p>
          <a:p>
            <a:r>
              <a:rPr lang="en-GB" sz="120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Posterior median                =  0.250764</a:t>
            </a:r>
          </a:p>
          <a:p>
            <a:r>
              <a:rPr lang="en-GB" sz="120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MAP +/- </a:t>
            </a:r>
            <a:r>
              <a:rPr lang="en-GB" sz="1200" dirty="0" err="1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sigmaMAP</a:t>
            </a:r>
            <a:r>
              <a:rPr lang="en-GB" sz="120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 (from </a:t>
            </a:r>
            <a:r>
              <a:rPr lang="en-GB" sz="1200" dirty="0" err="1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minuit</a:t>
            </a:r>
            <a:r>
              <a:rPr lang="en-GB" sz="120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)  =  [0.140056, 0.255816]</a:t>
            </a:r>
          </a:p>
          <a:p>
            <a:r>
              <a:rPr lang="en-GB" sz="120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Posterior mean +/- </a:t>
            </a:r>
            <a:r>
              <a:rPr lang="en-GB" sz="1200" dirty="0" err="1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sigmaMCMC</a:t>
            </a:r>
            <a:r>
              <a:rPr lang="en-GB" sz="120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    =  [0.118503, 0.583964]</a:t>
            </a:r>
          </a:p>
          <a:p>
            <a:r>
              <a:rPr lang="en-GB" sz="120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68.3% central credible interval =  [0.158557, 0.685847]</a:t>
            </a:r>
          </a:p>
          <a:p>
            <a:r>
              <a:rPr lang="en-GB" sz="120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68.3% HPD interval              =  [0.093997, 0.392642]</a:t>
            </a:r>
          </a:p>
        </p:txBody>
      </p:sp>
    </p:spTree>
    <p:extLst>
      <p:ext uri="{BB962C8B-B14F-4D97-AF65-F5344CB8AC3E}">
        <p14:creationId xmlns:p14="http://schemas.microsoft.com/office/powerpoint/2010/main" val="25342975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09584CCC-A0B9-9236-A9F4-7761A6F11B6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935" y="12700"/>
            <a:ext cx="6858000" cy="6858000"/>
          </a:xfrm>
          <a:prstGeom prst="rect">
            <a:avLst/>
          </a:prstGeom>
        </p:spPr>
      </p:pic>
      <p:sp>
        <p:nvSpPr>
          <p:cNvPr id="6147" name="Slide Number Placeholder 4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3C495E43-60C3-634C-80DB-A2A6931649E6}" type="slidenum">
              <a:rPr lang="en-US" sz="1200">
                <a:solidFill>
                  <a:srgbClr val="0000FF"/>
                </a:solidFill>
              </a:rPr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43</a:t>
            </a:fld>
            <a:endParaRPr lang="en-US" sz="1200">
              <a:solidFill>
                <a:srgbClr val="0000FF"/>
              </a:solidFill>
            </a:endParaRP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5C3EF25-9919-414C-855F-23EEB6D82F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G. Cowan / RHUL Physics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8A60F86-3E98-D449-96AD-BE684C7DD7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Statistical Data Analysis / Tutorial material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20A3BBC-B912-2F52-80B9-801A7328B035}"/>
              </a:ext>
            </a:extLst>
          </p:cNvPr>
          <p:cNvSpPr txBox="1"/>
          <p:nvPr/>
        </p:nvSpPr>
        <p:spPr>
          <a:xfrm>
            <a:off x="2286000" y="248142"/>
            <a:ext cx="68580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2800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Correlation plots and marginal distributions using auxiliary measurement for </a:t>
            </a:r>
            <a:r>
              <a:rPr lang="el-GR" sz="2800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ξ</a:t>
            </a:r>
            <a:endParaRPr lang="en-US" sz="2800" dirty="0">
              <a:solidFill>
                <a:srgbClr val="0070C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53ED7E1-2B8B-5BDF-546F-34B459CF8900}"/>
              </a:ext>
            </a:extLst>
          </p:cNvPr>
          <p:cNvSpPr txBox="1"/>
          <p:nvPr/>
        </p:nvSpPr>
        <p:spPr>
          <a:xfrm>
            <a:off x="3878443" y="1436917"/>
            <a:ext cx="5298245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>
                <a:solidFill>
                  <a:srgbClr val="000000"/>
                </a:solidFill>
                <a:latin typeface="Menlo" panose="020B0609030804020204" pitchFamily="49" charset="0"/>
              </a:rPr>
              <a:t>Estimates/intervals for theta:</a:t>
            </a:r>
          </a:p>
          <a:p>
            <a:r>
              <a:rPr lang="en-GB" sz="120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MCMC acceptance fraction =  0.3516</a:t>
            </a:r>
          </a:p>
          <a:p>
            <a:r>
              <a:rPr lang="en-GB" sz="120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Posterior mode (MAP estimate)   =  0.200077</a:t>
            </a:r>
          </a:p>
          <a:p>
            <a:r>
              <a:rPr lang="en-GB" sz="120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Posterior mean                  =  0.224898</a:t>
            </a:r>
          </a:p>
          <a:p>
            <a:r>
              <a:rPr lang="en-GB" sz="120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Posterior median                =  0.212835</a:t>
            </a:r>
          </a:p>
          <a:p>
            <a:r>
              <a:rPr lang="en-GB" sz="120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MAP +/- </a:t>
            </a:r>
            <a:r>
              <a:rPr lang="en-GB" sz="1200" dirty="0" err="1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sigmaMAP</a:t>
            </a:r>
            <a:r>
              <a:rPr lang="en-GB" sz="120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 (from </a:t>
            </a:r>
            <a:r>
              <a:rPr lang="en-GB" sz="1200" dirty="0" err="1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minuit</a:t>
            </a:r>
            <a:r>
              <a:rPr lang="en-GB" sz="120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)  =  [0.149282, 0.250873]</a:t>
            </a:r>
          </a:p>
          <a:p>
            <a:r>
              <a:rPr lang="en-GB" sz="120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Posterior mean +/- </a:t>
            </a:r>
            <a:r>
              <a:rPr lang="en-GB" sz="1200" dirty="0" err="1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sigmaMCMC</a:t>
            </a:r>
            <a:r>
              <a:rPr lang="en-GB" sz="120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    =  [0.148481, 0.301314]</a:t>
            </a:r>
          </a:p>
          <a:p>
            <a:r>
              <a:rPr lang="en-GB" sz="120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68.3% central credible interval =  [0.156736, 0.291246]</a:t>
            </a:r>
          </a:p>
          <a:p>
            <a:r>
              <a:rPr lang="en-GB" sz="120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68.3% HPD interval              =  [0.137607, 0.267077]</a:t>
            </a:r>
          </a:p>
        </p:txBody>
      </p:sp>
    </p:spTree>
    <p:extLst>
      <p:ext uri="{BB962C8B-B14F-4D97-AF65-F5344CB8AC3E}">
        <p14:creationId xmlns:p14="http://schemas.microsoft.com/office/powerpoint/2010/main" val="546006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26C58FFF-343B-085A-71EB-E24987FB183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0" y="2298380"/>
            <a:ext cx="4320000" cy="4320000"/>
          </a:xfrm>
          <a:prstGeom prst="rect">
            <a:avLst/>
          </a:prstGeom>
        </p:spPr>
      </p:pic>
      <p:sp>
        <p:nvSpPr>
          <p:cNvPr id="6147" name="Slide Number Placeholder 4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3C495E43-60C3-634C-80DB-A2A6931649E6}" type="slidenum">
              <a:rPr lang="en-US" sz="1200">
                <a:solidFill>
                  <a:srgbClr val="0000FF"/>
                </a:solidFill>
              </a:rPr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44</a:t>
            </a:fld>
            <a:endParaRPr lang="en-US" sz="1200">
              <a:solidFill>
                <a:srgbClr val="0000FF"/>
              </a:solidFill>
            </a:endParaRP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5C3EF25-9919-414C-855F-23EEB6D82F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G. Cowan / RHUL Physics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8A60F86-3E98-D449-96AD-BE684C7DD7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Statistical Data Analysis / Tutorial material</a:t>
            </a:r>
          </a:p>
        </p:txBody>
      </p:sp>
      <p:sp>
        <p:nvSpPr>
          <p:cNvPr id="2" name="Rectangle 2">
            <a:extLst>
              <a:ext uri="{FF2B5EF4-FFF2-40B4-BE49-F238E27FC236}">
                <a16:creationId xmlns:a16="http://schemas.microsoft.com/office/drawing/2014/main" id="{185C44FB-0CE1-C6BF-044B-D1C113AE3EBA}"/>
              </a:ext>
            </a:extLst>
          </p:cNvPr>
          <p:cNvSpPr txBox="1">
            <a:spLocks noChangeArrowheads="1"/>
          </p:cNvSpPr>
          <p:nvPr/>
        </p:nvSpPr>
        <p:spPr>
          <a:xfrm>
            <a:off x="1409926" y="64219"/>
            <a:ext cx="6624637" cy="504825"/>
          </a:xfrm>
          <a:prstGeom prst="rect">
            <a:avLst/>
          </a:prstGeom>
        </p:spPr>
        <p:txBody>
          <a:bodyPr/>
          <a:lstStyle>
            <a:lvl1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ＭＳ Ｐゴシック" charset="0"/>
                <a:cs typeface="ＭＳ Ｐゴシック" charset="0"/>
              </a:defRPr>
            </a:lvl1pPr>
            <a:lvl2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2pPr>
            <a:lvl3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3pPr>
            <a:lvl4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4pPr>
            <a:lvl5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5pPr>
            <a:lvl6pPr marL="4572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6pPr>
            <a:lvl7pPr marL="9144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7pPr>
            <a:lvl8pPr marL="13716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8pPr>
            <a:lvl9pPr marL="18288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9pPr>
          </a:lstStyle>
          <a:p>
            <a:r>
              <a:rPr lang="en-GB" altLang="en-US" sz="3200" dirty="0">
                <a:solidFill>
                  <a:srgbClr val="0070C0"/>
                </a:solidFill>
                <a:latin typeface="Calibri" panose="020F0502020204030204" pitchFamily="34" charset="0"/>
                <a:ea typeface="ＭＳ Ｐゴシック" panose="020B0600070205080204" pitchFamily="34" charset="-128"/>
                <a:cs typeface="Calibri" panose="020F0502020204030204" pitchFamily="34" charset="0"/>
              </a:rPr>
              <a:t>Tutorial 3:  Hypothesis Tests</a:t>
            </a:r>
          </a:p>
        </p:txBody>
      </p:sp>
      <p:sp>
        <p:nvSpPr>
          <p:cNvPr id="3" name="TextBox 1">
            <a:extLst>
              <a:ext uri="{FF2B5EF4-FFF2-40B4-BE49-F238E27FC236}">
                <a16:creationId xmlns:a16="http://schemas.microsoft.com/office/drawing/2014/main" id="{B98250B8-E0E3-D311-2569-C254AB01F45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8313" y="655338"/>
            <a:ext cx="8867321" cy="2246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>
              <a:spcAft>
                <a:spcPts val="1200"/>
              </a:spcAft>
            </a:pPr>
            <a:r>
              <a:rPr lang="en-US" altLang="en-US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See </a:t>
            </a:r>
            <a:r>
              <a:rPr lang="en-US" altLang="en-US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https://</a:t>
            </a:r>
            <a:r>
              <a:rPr lang="en-US" altLang="en-US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www.pp.rhul.ac.uk</a:t>
            </a:r>
            <a:r>
              <a:rPr lang="en-US" altLang="en-US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/~cowan/stat/exercises/</a:t>
            </a:r>
            <a:r>
              <a:rPr lang="en-US" altLang="en-US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hypTest</a:t>
            </a:r>
            <a:r>
              <a:rPr lang="en-US" altLang="en-US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</a:p>
          <a:p>
            <a:pPr>
              <a:spcAft>
                <a:spcPts val="1200"/>
              </a:spcAft>
            </a:pPr>
            <a:r>
              <a:rPr lang="en-US" altLang="en-US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in </a:t>
            </a:r>
            <a:r>
              <a:rPr lang="en-US" altLang="en-US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hyp_test_exercise.pdf</a:t>
            </a:r>
            <a:r>
              <a:rPr lang="en-US" altLang="en-US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   </a:t>
            </a:r>
            <a:r>
              <a:rPr lang="en-US" altLang="en-US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Uses </a:t>
            </a:r>
            <a:r>
              <a:rPr lang="en-US" altLang="en-US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hypTest.py</a:t>
            </a:r>
            <a:r>
              <a:rPr lang="en-US" altLang="en-US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and </a:t>
            </a:r>
            <a:r>
              <a:rPr lang="en-US" altLang="en-US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hypTestMC.py</a:t>
            </a:r>
            <a:r>
              <a:rPr lang="en-US" altLang="en-US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</a:p>
          <a:p>
            <a:pPr>
              <a:spcAft>
                <a:spcPts val="0"/>
              </a:spcAft>
            </a:pPr>
            <a:r>
              <a:rPr lang="en-US" altLang="en-US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Suppose we search for a signal like Dark Matter by counting events, and signal/background events are characterized by a variable </a:t>
            </a:r>
            <a:r>
              <a:rPr lang="en-US" altLang="en-US" i="1" dirty="0">
                <a:solidFill>
                  <a:srgbClr val="0070C0"/>
                </a:solidFill>
                <a:cs typeface="Times New Roman" panose="02020603050405020304" pitchFamily="18" charset="0"/>
              </a:rPr>
              <a:t>x</a:t>
            </a:r>
            <a:r>
              <a:rPr lang="en-US" altLang="en-US" i="1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</a:p>
          <a:p>
            <a:pPr>
              <a:spcAft>
                <a:spcPts val="1200"/>
              </a:spcAft>
            </a:pPr>
            <a:r>
              <a:rPr lang="en-US" altLang="en-US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  <a:sym typeface="Wingdings" pitchFamily="2" charset="2"/>
              </a:rPr>
              <a:t>(</a:t>
            </a:r>
            <a:r>
              <a:rPr lang="en-US" altLang="en-US" dirty="0">
                <a:solidFill>
                  <a:srgbClr val="0070C0"/>
                </a:solidFill>
                <a:cs typeface="Times New Roman" panose="02020603050405020304" pitchFamily="18" charset="0"/>
                <a:sym typeface="Wingdings" pitchFamily="2" charset="2"/>
              </a:rPr>
              <a:t>0 ≤ </a:t>
            </a:r>
            <a:r>
              <a:rPr lang="en-US" altLang="en-US" i="1" dirty="0">
                <a:solidFill>
                  <a:srgbClr val="0070C0"/>
                </a:solidFill>
                <a:cs typeface="Times New Roman" panose="02020603050405020304" pitchFamily="18" charset="0"/>
              </a:rPr>
              <a:t>x </a:t>
            </a:r>
            <a:r>
              <a:rPr lang="en-US" altLang="en-US" dirty="0">
                <a:solidFill>
                  <a:srgbClr val="0070C0"/>
                </a:solidFill>
                <a:cs typeface="Times New Roman" panose="02020603050405020304" pitchFamily="18" charset="0"/>
                <a:sym typeface="Wingdings" pitchFamily="2" charset="2"/>
              </a:rPr>
              <a:t>≤ 1</a:t>
            </a:r>
            <a:r>
              <a:rPr lang="en-US" altLang="en-US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  <a:sym typeface="Wingdings" pitchFamily="2" charset="2"/>
              </a:rPr>
              <a:t>):</a:t>
            </a:r>
            <a:endParaRPr lang="en-US" altLang="en-US" dirty="0">
              <a:solidFill>
                <a:srgbClr val="0070C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" name="TextBox 2">
            <a:extLst>
              <a:ext uri="{FF2B5EF4-FFF2-40B4-BE49-F238E27FC236}">
                <a16:creationId xmlns:a16="http://schemas.microsoft.com/office/drawing/2014/main" id="{0C8C295B-71F0-F47F-A72A-A82EA2AD395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427" y="4634592"/>
            <a:ext cx="3938642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r>
              <a:rPr lang="en-US" altLang="en-US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As a first step, test the</a:t>
            </a:r>
          </a:p>
          <a:p>
            <a:r>
              <a:rPr lang="en-US" altLang="en-US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background hypothesis for</a:t>
            </a:r>
          </a:p>
          <a:p>
            <a:r>
              <a:rPr lang="en-US" altLang="en-US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each event:  if </a:t>
            </a:r>
            <a:r>
              <a:rPr lang="en-US" altLang="en-US" i="1" dirty="0">
                <a:solidFill>
                  <a:srgbClr val="0070C0"/>
                </a:solidFill>
                <a:cs typeface="Times New Roman" panose="02020603050405020304" pitchFamily="18" charset="0"/>
              </a:rPr>
              <a:t>x </a:t>
            </a:r>
            <a:r>
              <a:rPr lang="en-US" altLang="en-US" dirty="0">
                <a:solidFill>
                  <a:srgbClr val="0070C0"/>
                </a:solidFill>
                <a:cs typeface="Times New Roman" panose="02020603050405020304" pitchFamily="18" charset="0"/>
              </a:rPr>
              <a:t>&lt; </a:t>
            </a:r>
            <a:r>
              <a:rPr lang="en-US" altLang="en-US" i="1" dirty="0" err="1">
                <a:solidFill>
                  <a:srgbClr val="0070C0"/>
                </a:solidFill>
                <a:cs typeface="Times New Roman" panose="02020603050405020304" pitchFamily="18" charset="0"/>
              </a:rPr>
              <a:t>x</a:t>
            </a:r>
            <a:r>
              <a:rPr lang="en-US" altLang="en-US" baseline="-25000" dirty="0" err="1">
                <a:solidFill>
                  <a:srgbClr val="0070C0"/>
                </a:solidFill>
                <a:cs typeface="Times New Roman" panose="02020603050405020304" pitchFamily="18" charset="0"/>
              </a:rPr>
              <a:t>cut</a:t>
            </a:r>
            <a:r>
              <a:rPr lang="en-US" altLang="en-US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</a:p>
          <a:p>
            <a:r>
              <a:rPr lang="en-US" altLang="en-US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reject background hypothesis.</a:t>
            </a:r>
          </a:p>
        </p:txBody>
      </p:sp>
      <p:pic>
        <p:nvPicPr>
          <p:cNvPr id="7" name="Picture 3">
            <a:extLst>
              <a:ext uri="{FF2B5EF4-FFF2-40B4-BE49-F238E27FC236}">
                <a16:creationId xmlns:a16="http://schemas.microsoft.com/office/drawing/2014/main" id="{B936ECA6-B3BE-A2D8-B7A0-737AFA84CC2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700" y="3251880"/>
            <a:ext cx="3276600" cy="1206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497518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Slide Number Placeholder 4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3C495E43-60C3-634C-80DB-A2A6931649E6}" type="slidenum">
              <a:rPr lang="en-US" sz="1200">
                <a:solidFill>
                  <a:srgbClr val="0000FF"/>
                </a:solidFill>
              </a:rPr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45</a:t>
            </a:fld>
            <a:endParaRPr lang="en-US" sz="1200">
              <a:solidFill>
                <a:srgbClr val="0000FF"/>
              </a:solidFill>
            </a:endParaRP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5C3EF25-9919-414C-855F-23EEB6D82F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G. Cowan / RHUL Physics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8A60F86-3E98-D449-96AD-BE684C7DD7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Statistical Data Analysis / Tutorial material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13E60FE-9F07-7D1A-5A61-4708FDDD4D74}"/>
              </a:ext>
            </a:extLst>
          </p:cNvPr>
          <p:cNvSpPr txBox="1"/>
          <p:nvPr/>
        </p:nvSpPr>
        <p:spPr>
          <a:xfrm>
            <a:off x="1688268" y="185467"/>
            <a:ext cx="61912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3200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Exercises on hypothesis testing (</a:t>
            </a:r>
            <a:r>
              <a:rPr lang="en-US" sz="3200" dirty="0" err="1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a,b</a:t>
            </a:r>
            <a:r>
              <a:rPr lang="en-US" sz="3200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)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6631F7AD-9DC2-47E8-BAA8-7466EEFC8375}"/>
              </a:ext>
            </a:extLst>
          </p:cNvPr>
          <p:cNvSpPr txBox="1"/>
          <p:nvPr/>
        </p:nvSpPr>
        <p:spPr>
          <a:xfrm>
            <a:off x="253887" y="1060966"/>
            <a:ext cx="86362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2400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1a)  Find boundary of critical region </a:t>
            </a:r>
            <a:r>
              <a:rPr lang="en-US" sz="2400" i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sz="2400" baseline="-25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cut</a:t>
            </a:r>
            <a:r>
              <a:rPr lang="en-US" sz="2400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for test event is background.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8A49F32-15C2-4D04-00A0-AE85D97C8C0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0115" y="1657976"/>
            <a:ext cx="7772400" cy="125644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54AC6E0D-9059-E471-9504-1F56BCD507F6}"/>
              </a:ext>
            </a:extLst>
          </p:cNvPr>
          <p:cNvSpPr txBox="1"/>
          <p:nvPr/>
        </p:nvSpPr>
        <p:spPr>
          <a:xfrm>
            <a:off x="348343" y="3278484"/>
            <a:ext cx="84473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2400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1b)  Find power of the test with respect to event being signal.  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6E6EF57E-25C0-E574-28CA-56AEC8F9D62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0115" y="3896730"/>
            <a:ext cx="7772400" cy="10239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98723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Slide Number Placeholder 4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3C495E43-60C3-634C-80DB-A2A6931649E6}" type="slidenum">
              <a:rPr lang="en-US" sz="1200">
                <a:solidFill>
                  <a:srgbClr val="0000FF"/>
                </a:solidFill>
              </a:rPr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46</a:t>
            </a:fld>
            <a:endParaRPr lang="en-US" sz="1200">
              <a:solidFill>
                <a:srgbClr val="0000FF"/>
              </a:solidFill>
            </a:endParaRP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5C3EF25-9919-414C-855F-23EEB6D82F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G. Cowan / RHUL Physics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8A60F86-3E98-D449-96AD-BE684C7DD7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Statistical Data Analysis / Tutorial material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13E60FE-9F07-7D1A-5A61-4708FDDD4D74}"/>
              </a:ext>
            </a:extLst>
          </p:cNvPr>
          <p:cNvSpPr txBox="1"/>
          <p:nvPr/>
        </p:nvSpPr>
        <p:spPr>
          <a:xfrm>
            <a:off x="1688268" y="185467"/>
            <a:ext cx="584820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3200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Exercises on hypothesis testing (c)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6631F7AD-9DC2-47E8-BAA8-7466EEFC8375}"/>
              </a:ext>
            </a:extLst>
          </p:cNvPr>
          <p:cNvSpPr txBox="1"/>
          <p:nvPr/>
        </p:nvSpPr>
        <p:spPr>
          <a:xfrm>
            <a:off x="391887" y="1099457"/>
            <a:ext cx="844731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2400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1c)  In an experiment, </a:t>
            </a:r>
            <a:r>
              <a:rPr lang="en-US" sz="2400" i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sz="2400" baseline="-25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tot</a:t>
            </a:r>
            <a:r>
              <a:rPr lang="en-US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=10</a:t>
            </a:r>
            <a:r>
              <a:rPr lang="en-US" sz="2400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en-US" sz="2400" i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sz="2400" baseline="-25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tot</a:t>
            </a:r>
            <a:r>
              <a:rPr lang="en-US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=100</a:t>
            </a:r>
            <a:r>
              <a:rPr lang="en-US" sz="2400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 select as s if </a:t>
            </a:r>
            <a:r>
              <a:rPr lang="en-US" sz="2400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&lt; </a:t>
            </a:r>
            <a:r>
              <a:rPr lang="en-US" sz="2400" i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sz="2400" baseline="-25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cut</a:t>
            </a:r>
            <a:r>
              <a:rPr lang="en-US" sz="2400" baseline="-25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 0.1, </a:t>
            </a:r>
            <a:r>
              <a:rPr lang="en-US" sz="2400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find expected numbers of signal, background.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C3766103-10E8-13C5-F0F1-AE7847483EB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943" y="2074778"/>
            <a:ext cx="7772400" cy="19406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02863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Slide Number Placeholder 4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3C495E43-60C3-634C-80DB-A2A6931649E6}" type="slidenum">
              <a:rPr lang="en-US" sz="1200">
                <a:solidFill>
                  <a:srgbClr val="0000FF"/>
                </a:solidFill>
              </a:rPr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47</a:t>
            </a:fld>
            <a:endParaRPr lang="en-US" sz="1200">
              <a:solidFill>
                <a:srgbClr val="0000FF"/>
              </a:solidFill>
            </a:endParaRP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5C3EF25-9919-414C-855F-23EEB6D82F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G. Cowan / RHUL Physics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8A60F86-3E98-D449-96AD-BE684C7DD7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Statistical Data Analysis / Tutorial material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13E60FE-9F07-7D1A-5A61-4708FDDD4D74}"/>
              </a:ext>
            </a:extLst>
          </p:cNvPr>
          <p:cNvSpPr txBox="1"/>
          <p:nvPr/>
        </p:nvSpPr>
        <p:spPr>
          <a:xfrm>
            <a:off x="1688268" y="185467"/>
            <a:ext cx="584820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3200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Exercises on hypothesis testing (d)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6631F7AD-9DC2-47E8-BAA8-7466EEFC8375}"/>
              </a:ext>
            </a:extLst>
          </p:cNvPr>
          <p:cNvSpPr txBox="1"/>
          <p:nvPr/>
        </p:nvSpPr>
        <p:spPr>
          <a:xfrm>
            <a:off x="370115" y="892629"/>
            <a:ext cx="84473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2400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1d)  Find signal purity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0DFDB9D-318A-5357-87E8-172EE5FAFE8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4028" y="1457002"/>
            <a:ext cx="7772400" cy="2703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15026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Slide Number Placeholder 4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3C495E43-60C3-634C-80DB-A2A6931649E6}" type="slidenum">
              <a:rPr lang="en-US" sz="1200">
                <a:solidFill>
                  <a:srgbClr val="0000FF"/>
                </a:solidFill>
              </a:rPr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48</a:t>
            </a:fld>
            <a:endParaRPr lang="en-US" sz="1200">
              <a:solidFill>
                <a:srgbClr val="0000FF"/>
              </a:solidFill>
            </a:endParaRP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5C3EF25-9919-414C-855F-23EEB6D82F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G. Cowan / RHUL Physics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8A60F86-3E98-D449-96AD-BE684C7DD7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Statistical Data Analysis / Tutorial material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13E60FE-9F07-7D1A-5A61-4708FDDD4D74}"/>
              </a:ext>
            </a:extLst>
          </p:cNvPr>
          <p:cNvSpPr txBox="1"/>
          <p:nvPr/>
        </p:nvSpPr>
        <p:spPr>
          <a:xfrm>
            <a:off x="1688268" y="185467"/>
            <a:ext cx="587866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3200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Exercises on hypothesis testing (e)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83733A5-8D51-AB5B-CB39-304FF174912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8086" y="1964063"/>
            <a:ext cx="7772400" cy="3808862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17003302-D0B9-E865-0D57-239354FFD1AB}"/>
              </a:ext>
            </a:extLst>
          </p:cNvPr>
          <p:cNvSpPr txBox="1"/>
          <p:nvPr/>
        </p:nvSpPr>
        <p:spPr>
          <a:xfrm>
            <a:off x="249611" y="951654"/>
            <a:ext cx="838352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2400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1e) Suppose </a:t>
            </a:r>
            <a:r>
              <a:rPr lang="en-US" sz="2400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sz="2400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events are found with </a:t>
            </a:r>
            <a:r>
              <a:rPr lang="en-US" sz="2400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&lt; </a:t>
            </a:r>
            <a:r>
              <a:rPr lang="en-US" sz="2400" i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sz="2400" baseline="-25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cut</a:t>
            </a:r>
            <a:r>
              <a:rPr lang="en-US" sz="2400" baseline="-25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  Find the </a:t>
            </a:r>
            <a:r>
              <a:rPr lang="en-US" sz="2400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sz="2400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-value of the background-only </a:t>
            </a:r>
            <a:r>
              <a:rPr lang="en-US" sz="2400" dirty="0" err="1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hypthesis</a:t>
            </a:r>
            <a:r>
              <a:rPr lang="en-US" sz="2400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(</a:t>
            </a:r>
            <a:r>
              <a:rPr lang="en-US" sz="2400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= 0</a:t>
            </a:r>
            <a:r>
              <a:rPr lang="en-US" sz="2400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).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1FC454B-6E86-3F90-8D10-D6EC78D13F42}"/>
              </a:ext>
            </a:extLst>
          </p:cNvPr>
          <p:cNvSpPr txBox="1"/>
          <p:nvPr/>
        </p:nvSpPr>
        <p:spPr>
          <a:xfrm>
            <a:off x="398916" y="5892669"/>
            <a:ext cx="46783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2400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Find the corresponding significance: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4E22985E-58CB-1C23-C4A2-74CAFD7D281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46418" y="5850452"/>
            <a:ext cx="1892300" cy="546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25548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Slide Number Placeholder 4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3C495E43-60C3-634C-80DB-A2A6931649E6}" type="slidenum">
              <a:rPr lang="en-US" sz="1200">
                <a:solidFill>
                  <a:srgbClr val="0000FF"/>
                </a:solidFill>
              </a:rPr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49</a:t>
            </a:fld>
            <a:endParaRPr lang="en-US" sz="1200">
              <a:solidFill>
                <a:srgbClr val="0000FF"/>
              </a:solidFill>
            </a:endParaRP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5C3EF25-9919-414C-855F-23EEB6D82F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G. Cowan / RHUL Physics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8A60F86-3E98-D449-96AD-BE684C7DD7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Statistical Data Analysis / Tutorial material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13E60FE-9F07-7D1A-5A61-4708FDDD4D74}"/>
              </a:ext>
            </a:extLst>
          </p:cNvPr>
          <p:cNvSpPr txBox="1"/>
          <p:nvPr/>
        </p:nvSpPr>
        <p:spPr>
          <a:xfrm>
            <a:off x="1688268" y="185467"/>
            <a:ext cx="580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3200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Exercises on hypothesis testing (f)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6631F7AD-9DC2-47E8-BAA8-7466EEFC8375}"/>
              </a:ext>
            </a:extLst>
          </p:cNvPr>
          <p:cNvSpPr txBox="1"/>
          <p:nvPr/>
        </p:nvSpPr>
        <p:spPr>
          <a:xfrm>
            <a:off x="391887" y="1055913"/>
            <a:ext cx="844731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2400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1f)  Find the expected discovery significance median[</a:t>
            </a:r>
            <a:r>
              <a:rPr lang="en-US" sz="2400" i="1" dirty="0" err="1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Z</a:t>
            </a:r>
            <a:r>
              <a:rPr lang="en-US" sz="2400" baseline="-25000" dirty="0" err="1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</a:t>
            </a:r>
            <a:r>
              <a:rPr lang="en-US" sz="2400" dirty="0" err="1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|</a:t>
            </a:r>
            <a:r>
              <a:rPr lang="en-US" sz="2400" i="1" dirty="0" err="1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</a:t>
            </a:r>
            <a:r>
              <a:rPr lang="en-US" sz="2400" dirty="0" err="1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+</a:t>
            </a:r>
            <a:r>
              <a:rPr lang="en-US" sz="2400" i="1" dirty="0" err="1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</a:t>
            </a:r>
            <a:r>
              <a:rPr lang="en-US" sz="2400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].</a:t>
            </a:r>
          </a:p>
          <a:p>
            <a:pPr algn="l"/>
            <a:r>
              <a:rPr lang="en-US" sz="2400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Find the </a:t>
            </a:r>
            <a:r>
              <a:rPr lang="en-US" sz="2400" i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sz="2400" baseline="-25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cut</a:t>
            </a:r>
            <a:r>
              <a:rPr lang="en-US" sz="2400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that maximizes median[</a:t>
            </a:r>
            <a:r>
              <a:rPr lang="en-US" sz="2400" i="1" dirty="0" err="1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Z</a:t>
            </a:r>
            <a:r>
              <a:rPr lang="en-US" sz="2400" baseline="-25000" dirty="0" err="1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</a:t>
            </a:r>
            <a:r>
              <a:rPr lang="en-US" sz="2400" dirty="0" err="1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|</a:t>
            </a:r>
            <a:r>
              <a:rPr lang="en-US" sz="2400" i="1" dirty="0" err="1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</a:t>
            </a:r>
            <a:r>
              <a:rPr lang="en-US" sz="2400" dirty="0" err="1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+</a:t>
            </a:r>
            <a:r>
              <a:rPr lang="en-US" sz="2400" i="1" dirty="0" err="1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</a:t>
            </a:r>
            <a:r>
              <a:rPr lang="en-US" sz="2400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].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C2A2EC2B-E944-A3CD-7560-E5BA1394BFB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1630" y="2139800"/>
            <a:ext cx="7772400" cy="24477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76430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Slide Number Placeholder 4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3C495E43-60C3-634C-80DB-A2A6931649E6}" type="slidenum">
              <a:rPr lang="en-US" sz="1200">
                <a:solidFill>
                  <a:srgbClr val="0000FF"/>
                </a:solidFill>
              </a:rPr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5</a:t>
            </a:fld>
            <a:endParaRPr lang="en-US" sz="1200">
              <a:solidFill>
                <a:srgbClr val="0000FF"/>
              </a:solidFill>
            </a:endParaRP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5C3EF25-9919-414C-855F-23EEB6D82F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G. Cowan / RHUL Physics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8A60F86-3E98-D449-96AD-BE684C7DD7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Statistical Data Analysis / Tutorial material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98E8C64-80B3-887C-D65B-3676979897C0}"/>
              </a:ext>
            </a:extLst>
          </p:cNvPr>
          <p:cNvSpPr txBox="1"/>
          <p:nvPr/>
        </p:nvSpPr>
        <p:spPr>
          <a:xfrm>
            <a:off x="512778" y="273512"/>
            <a:ext cx="826110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3600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Gaussian signal on exponential background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8F89FF5-943D-FDC1-3E5A-F3F74CD1B3C7}"/>
              </a:ext>
            </a:extLst>
          </p:cNvPr>
          <p:cNvSpPr txBox="1"/>
          <p:nvPr/>
        </p:nvSpPr>
        <p:spPr>
          <a:xfrm>
            <a:off x="315686" y="1077685"/>
            <a:ext cx="84582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Consider a pdf for continuous random variable </a:t>
            </a:r>
            <a:r>
              <a:rPr lang="en-US" sz="2400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sz="2400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 (truncate and renormalize in </a:t>
            </a:r>
            <a:r>
              <a:rPr lang="en-US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 ≤</a:t>
            </a:r>
            <a:r>
              <a:rPr lang="en-US" sz="2400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x </a:t>
            </a:r>
            <a:r>
              <a:rPr lang="en-US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≤</a:t>
            </a:r>
            <a:r>
              <a:rPr lang="en-US" sz="2400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sz="2400" baseline="-25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max</a:t>
            </a:r>
            <a:r>
              <a:rPr lang="en-US" sz="2400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)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9C243A7-CE78-2DAB-777D-A1761CBE9C4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88887" y="2012043"/>
            <a:ext cx="5555613" cy="82800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D7C9DC01-A3D2-D26B-E63A-B371A5E6FA38}"/>
              </a:ext>
            </a:extLst>
          </p:cNvPr>
          <p:cNvSpPr txBox="1"/>
          <p:nvPr/>
        </p:nvSpPr>
        <p:spPr>
          <a:xfrm>
            <a:off x="337460" y="3102430"/>
            <a:ext cx="4386940" cy="27699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l-GR" sz="2400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θ</a:t>
            </a:r>
            <a:r>
              <a:rPr lang="en-US" sz="2400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= parameter of interest ,</a:t>
            </a:r>
          </a:p>
          <a:p>
            <a:pPr algn="l">
              <a:spcAft>
                <a:spcPts val="1200"/>
              </a:spcAft>
            </a:pPr>
            <a:r>
              <a:rPr lang="en-US" sz="2400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gives signal rate.</a:t>
            </a:r>
          </a:p>
          <a:p>
            <a:pPr algn="l">
              <a:spcAft>
                <a:spcPts val="1200"/>
              </a:spcAft>
            </a:pPr>
            <a:r>
              <a:rPr lang="en-US" sz="2400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Depending on context, take </a:t>
            </a:r>
            <a:r>
              <a:rPr lang="el-GR" sz="2400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ξ</a:t>
            </a:r>
            <a:r>
              <a:rPr lang="en-US" sz="2400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el-GR" sz="2400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μ</a:t>
            </a:r>
            <a:r>
              <a:rPr lang="en-US" sz="2400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el-GR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σ</a:t>
            </a:r>
            <a:r>
              <a:rPr lang="en-US" sz="2400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as nuisance parameters or fixed.</a:t>
            </a:r>
          </a:p>
          <a:p>
            <a:pPr>
              <a:spcAft>
                <a:spcPts val="1200"/>
              </a:spcAft>
            </a:pPr>
            <a:r>
              <a:rPr lang="en-US" sz="2400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Generate </a:t>
            </a:r>
            <a:r>
              <a:rPr lang="en-US" sz="2400" dirty="0" err="1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i.i.d.</a:t>
            </a:r>
            <a:r>
              <a:rPr lang="en-US" sz="2400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sample </a:t>
            </a:r>
            <a:r>
              <a:rPr lang="en-US" sz="2400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sz="2400" baseline="-25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,...,</a:t>
            </a:r>
            <a:r>
              <a:rPr lang="en-US" sz="2400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sz="2400" i="1" baseline="-25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sz="2400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  <a:endParaRPr lang="en-US" sz="2400" i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Estimate </a:t>
            </a:r>
            <a:r>
              <a:rPr lang="el-GR" sz="2400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θ</a:t>
            </a:r>
            <a:r>
              <a:rPr lang="en-US" sz="2400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(and other params.)</a:t>
            </a: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00E4EE91-B0D5-32DC-658E-9E8D2244E901}"/>
              </a:ext>
            </a:extLst>
          </p:cNvPr>
          <p:cNvGrpSpPr/>
          <p:nvPr/>
        </p:nvGrpSpPr>
        <p:grpSpPr>
          <a:xfrm>
            <a:off x="4887627" y="2852056"/>
            <a:ext cx="4343459" cy="3257355"/>
            <a:chOff x="4169169" y="3080656"/>
            <a:chExt cx="4343459" cy="3257355"/>
          </a:xfrm>
        </p:grpSpPr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F9F2453F-EDBB-42C3-3863-298D16EF103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169169" y="3080656"/>
              <a:ext cx="4343459" cy="3257355"/>
            </a:xfrm>
            <a:prstGeom prst="rect">
              <a:avLst/>
            </a:prstGeom>
          </p:spPr>
        </p:pic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64ECF413-0D67-76B5-5C46-3C1920C5D3F9}"/>
                </a:ext>
              </a:extLst>
            </p:cNvPr>
            <p:cNvSpPr/>
            <p:nvPr/>
          </p:nvSpPr>
          <p:spPr>
            <a:xfrm>
              <a:off x="6694714" y="3548743"/>
              <a:ext cx="1230086" cy="28302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5692660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Slide Number Placeholder 4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3C495E43-60C3-634C-80DB-A2A6931649E6}" type="slidenum">
              <a:rPr lang="en-US" sz="1200">
                <a:solidFill>
                  <a:srgbClr val="0000FF"/>
                </a:solidFill>
              </a:rPr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50</a:t>
            </a:fld>
            <a:endParaRPr lang="en-US" sz="1200">
              <a:solidFill>
                <a:srgbClr val="0000FF"/>
              </a:solidFill>
            </a:endParaRP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5C3EF25-9919-414C-855F-23EEB6D82F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G. Cowan / RHUL Physics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8A60F86-3E98-D449-96AD-BE684C7DD7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Statistical Data Analysis / Tutorial material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13E60FE-9F07-7D1A-5A61-4708FDDD4D74}"/>
              </a:ext>
            </a:extLst>
          </p:cNvPr>
          <p:cNvSpPr txBox="1"/>
          <p:nvPr/>
        </p:nvSpPr>
        <p:spPr>
          <a:xfrm>
            <a:off x="643239" y="187091"/>
            <a:ext cx="587103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3200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Exercises on hypothesis testing (g)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6631F7AD-9DC2-47E8-BAA8-7466EEFC8375}"/>
              </a:ext>
            </a:extLst>
          </p:cNvPr>
          <p:cNvSpPr txBox="1"/>
          <p:nvPr/>
        </p:nvSpPr>
        <p:spPr>
          <a:xfrm>
            <a:off x="348343" y="936172"/>
            <a:ext cx="844731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2400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1g)  Using the Monte Carlo program </a:t>
            </a:r>
            <a:r>
              <a:rPr lang="en-US" sz="2400" dirty="0" err="1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hypTestMC.py</a:t>
            </a:r>
            <a:r>
              <a:rPr lang="en-US" sz="2400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 investigate the test of s=0 by using the </a:t>
            </a:r>
            <a:r>
              <a:rPr lang="en-US" sz="2400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sz="2400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values of each event (no cut).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806D47F0-893A-807D-FCEB-507AEF33F33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4286" y="1837855"/>
            <a:ext cx="7772400" cy="128889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6B23927B-C030-3DDF-EA30-F0C00F8E4A7F}"/>
              </a:ext>
            </a:extLst>
          </p:cNvPr>
          <p:cNvSpPr txBox="1"/>
          <p:nvPr/>
        </p:nvSpPr>
        <p:spPr>
          <a:xfrm>
            <a:off x="348343" y="3269591"/>
            <a:ext cx="44315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2400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The likelihood-ratio test statistic is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00A3BA5-E0C3-0D35-7D24-1C854777B2B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62480" y="3977960"/>
            <a:ext cx="3187700" cy="82550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CAD54F7D-6F39-C165-DB5A-80B76B986367}"/>
              </a:ext>
            </a:extLst>
          </p:cNvPr>
          <p:cNvSpPr txBox="1"/>
          <p:nvPr/>
        </p:nvSpPr>
        <p:spPr>
          <a:xfrm>
            <a:off x="6624320" y="3977960"/>
            <a:ext cx="21336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(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 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 10</a:t>
            </a:r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,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100</a:t>
            </a:r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, i.e., no cut)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E61FFE6-D162-CB1B-DEEF-FA62BBA9D18F}"/>
              </a:ext>
            </a:extLst>
          </p:cNvPr>
          <p:cNvSpPr txBox="1"/>
          <p:nvPr/>
        </p:nvSpPr>
        <p:spPr>
          <a:xfrm>
            <a:off x="435426" y="5192485"/>
            <a:ext cx="847294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2400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Simulate 10</a:t>
            </a:r>
            <a:r>
              <a:rPr lang="en-US" sz="2400" baseline="30000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6</a:t>
            </a:r>
            <a:r>
              <a:rPr lang="en-US" sz="2400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(or if possible 10</a:t>
            </a:r>
            <a:r>
              <a:rPr lang="en-US" sz="2400" baseline="30000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7</a:t>
            </a:r>
            <a:r>
              <a:rPr lang="en-US" sz="2400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) experiments and find the median discovery significance median[</a:t>
            </a:r>
            <a:r>
              <a:rPr lang="en-US" sz="2400" i="1" dirty="0" err="1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Z</a:t>
            </a:r>
            <a:r>
              <a:rPr lang="en-US" sz="2400" baseline="-25000" dirty="0" err="1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</a:t>
            </a:r>
            <a:r>
              <a:rPr lang="en-US" sz="2400" dirty="0" err="1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|</a:t>
            </a:r>
            <a:r>
              <a:rPr lang="en-US" sz="2400" i="1" dirty="0" err="1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</a:t>
            </a:r>
            <a:r>
              <a:rPr lang="en-US" sz="2400" dirty="0" err="1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+</a:t>
            </a:r>
            <a:r>
              <a:rPr lang="en-US" sz="2400" i="1" dirty="0" err="1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</a:t>
            </a:r>
            <a:r>
              <a:rPr lang="en-US" sz="2400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].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1B6FE92-47BB-797B-9497-3A89B90896C4}"/>
              </a:ext>
            </a:extLst>
          </p:cNvPr>
          <p:cNvSpPr txBox="1"/>
          <p:nvPr/>
        </p:nvSpPr>
        <p:spPr>
          <a:xfrm>
            <a:off x="7076049" y="279423"/>
            <a:ext cx="168187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2000" dirty="0">
                <a:solidFill>
                  <a:srgbClr val="CC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←</a:t>
            </a:r>
            <a:r>
              <a:rPr lang="en-US" sz="2000" dirty="0">
                <a:solidFill>
                  <a:srgbClr val="CC33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challenging</a:t>
            </a:r>
          </a:p>
        </p:txBody>
      </p:sp>
    </p:spTree>
    <p:extLst>
      <p:ext uri="{BB962C8B-B14F-4D97-AF65-F5344CB8AC3E}">
        <p14:creationId xmlns:p14="http://schemas.microsoft.com/office/powerpoint/2010/main" val="19482825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CA54D0FF-1C6F-752E-060A-0ABDD047884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0200" y="1468367"/>
            <a:ext cx="5854700" cy="4394200"/>
          </a:xfrm>
          <a:prstGeom prst="rect">
            <a:avLst/>
          </a:prstGeom>
        </p:spPr>
      </p:pic>
      <p:sp>
        <p:nvSpPr>
          <p:cNvPr id="6147" name="Slide Number Placeholder 4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3C495E43-60C3-634C-80DB-A2A6931649E6}" type="slidenum">
              <a:rPr lang="en-US" sz="1200">
                <a:solidFill>
                  <a:srgbClr val="0000FF"/>
                </a:solidFill>
              </a:rPr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51</a:t>
            </a:fld>
            <a:endParaRPr lang="en-US" sz="1200">
              <a:solidFill>
                <a:srgbClr val="0000FF"/>
              </a:solidFill>
            </a:endParaRP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5C3EF25-9919-414C-855F-23EEB6D82F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G. Cowan / RHUL Physics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8A60F86-3E98-D449-96AD-BE684C7DD7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Statistical Data Analysis / Tutorial material</a:t>
            </a:r>
          </a:p>
        </p:txBody>
      </p:sp>
      <p:sp>
        <p:nvSpPr>
          <p:cNvPr id="2" name="Rectangle 2">
            <a:extLst>
              <a:ext uri="{FF2B5EF4-FFF2-40B4-BE49-F238E27FC236}">
                <a16:creationId xmlns:a16="http://schemas.microsoft.com/office/drawing/2014/main" id="{6D5B2E4E-EB46-0B18-8DC9-F21B5E7D7ADD}"/>
              </a:ext>
            </a:extLst>
          </p:cNvPr>
          <p:cNvSpPr txBox="1">
            <a:spLocks noChangeArrowheads="1"/>
          </p:cNvSpPr>
          <p:nvPr/>
        </p:nvSpPr>
        <p:spPr>
          <a:xfrm>
            <a:off x="330200" y="323397"/>
            <a:ext cx="8138885" cy="504825"/>
          </a:xfrm>
          <a:prstGeom prst="rect">
            <a:avLst/>
          </a:prstGeom>
        </p:spPr>
        <p:txBody>
          <a:bodyPr/>
          <a:lstStyle>
            <a:lvl1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ＭＳ Ｐゴシック" charset="0"/>
                <a:cs typeface="ＭＳ Ｐゴシック" charset="0"/>
              </a:defRPr>
            </a:lvl1pPr>
            <a:lvl2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2pPr>
            <a:lvl3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3pPr>
            <a:lvl4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4pPr>
            <a:lvl5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5pPr>
            <a:lvl6pPr marL="4572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6pPr>
            <a:lvl7pPr marL="9144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7pPr>
            <a:lvl8pPr marL="13716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8pPr>
            <a:lvl9pPr marL="18288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9pPr>
          </a:lstStyle>
          <a:p>
            <a:r>
              <a:rPr lang="en-GB" altLang="en-US" sz="3200" dirty="0">
                <a:solidFill>
                  <a:srgbClr val="0070C0"/>
                </a:solidFill>
                <a:latin typeface="Calibri" panose="020F0502020204030204" pitchFamily="34" charset="0"/>
                <a:ea typeface="ＭＳ Ｐゴシック" panose="020B0600070205080204" pitchFamily="34" charset="-128"/>
                <a:cs typeface="Calibri" panose="020F0502020204030204" pitchFamily="34" charset="0"/>
              </a:rPr>
              <a:t>Expected discovery significance using </a:t>
            </a:r>
            <a:r>
              <a:rPr lang="en-GB" altLang="en-US" sz="3200" i="1" dirty="0">
                <a:solidFill>
                  <a:srgbClr val="0070C0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  <a:cs typeface="Times New Roman" panose="02020603050405020304" pitchFamily="18" charset="0"/>
              </a:rPr>
              <a:t>q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BD2CECE-47AA-E38F-469F-2F1BF65C42D4}"/>
              </a:ext>
            </a:extLst>
          </p:cNvPr>
          <p:cNvSpPr txBox="1"/>
          <p:nvPr/>
        </p:nvSpPr>
        <p:spPr>
          <a:xfrm>
            <a:off x="556860" y="1102436"/>
            <a:ext cx="825694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2400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10</a:t>
            </a:r>
            <a:r>
              <a:rPr lang="en-US" sz="2400" baseline="30000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7</a:t>
            </a:r>
            <a:r>
              <a:rPr lang="en-US" sz="2400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experiments simulated simulated according to ”b” and “</a:t>
            </a:r>
            <a:r>
              <a:rPr lang="en-US" sz="2400" dirty="0" err="1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s+b</a:t>
            </a:r>
            <a:r>
              <a:rPr lang="en-US" sz="2400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”.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A49D7ED-9662-642E-84EE-3B294476B313}"/>
              </a:ext>
            </a:extLst>
          </p:cNvPr>
          <p:cNvSpPr txBox="1"/>
          <p:nvPr/>
        </p:nvSpPr>
        <p:spPr>
          <a:xfrm>
            <a:off x="3369418" y="4045943"/>
            <a:ext cx="94647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2000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sz="2000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-value</a:t>
            </a:r>
          </a:p>
          <a:p>
            <a:pPr algn="l"/>
            <a:r>
              <a:rPr lang="en-US" sz="2000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of ”b”</a:t>
            </a:r>
          </a:p>
        </p:txBody>
      </p: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31613B70-0FE9-7C55-0E97-76F2914BB787}"/>
              </a:ext>
            </a:extLst>
          </p:cNvPr>
          <p:cNvCxnSpPr/>
          <p:nvPr/>
        </p:nvCxnSpPr>
        <p:spPr>
          <a:xfrm>
            <a:off x="4100133" y="4641604"/>
            <a:ext cx="270193" cy="353943"/>
          </a:xfrm>
          <a:prstGeom prst="straightConnector1">
            <a:avLst/>
          </a:prstGeom>
          <a:ln>
            <a:solidFill>
              <a:srgbClr val="CC3300"/>
            </a:solidFill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TextBox 2">
            <a:extLst>
              <a:ext uri="{FF2B5EF4-FFF2-40B4-BE49-F238E27FC236}">
                <a16:creationId xmlns:a16="http://schemas.microsoft.com/office/drawing/2014/main" id="{03F0DE37-8FA6-CC02-A50E-A9B1348AF296}"/>
              </a:ext>
            </a:extLst>
          </p:cNvPr>
          <p:cNvSpPr txBox="1"/>
          <p:nvPr/>
        </p:nvSpPr>
        <p:spPr>
          <a:xfrm>
            <a:off x="5888842" y="1961031"/>
            <a:ext cx="3146298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spcAft>
                <a:spcPts val="1200"/>
              </a:spcAft>
            </a:pPr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Program: </a:t>
            </a:r>
            <a:r>
              <a:rPr lang="en-US" sz="2000" dirty="0" err="1">
                <a:latin typeface="Calibri" panose="020F0502020204030204" pitchFamily="34" charset="0"/>
                <a:cs typeface="Calibri" panose="020F0502020204030204" pitchFamily="34" charset="0"/>
              </a:rPr>
              <a:t>hypTestMC.py</a:t>
            </a:r>
            <a:endParaRPr lang="en-US" sz="20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l">
              <a:spcAft>
                <a:spcPts val="1200"/>
              </a:spcAft>
            </a:pPr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Add code to:</a:t>
            </a:r>
          </a:p>
          <a:p>
            <a:pPr marL="342900" indent="-342900" algn="l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find median[</a:t>
            </a:r>
            <a:r>
              <a:rPr lang="en-US" sz="2000" i="1" dirty="0" err="1">
                <a:latin typeface="Calibri" panose="020F0502020204030204" pitchFamily="34" charset="0"/>
                <a:cs typeface="Calibri" panose="020F0502020204030204" pitchFamily="34" charset="0"/>
              </a:rPr>
              <a:t>q</a:t>
            </a:r>
            <a:r>
              <a:rPr lang="en-US" sz="2000" dirty="0" err="1">
                <a:latin typeface="Calibri" panose="020F0502020204030204" pitchFamily="34" charset="0"/>
                <a:cs typeface="Calibri" panose="020F0502020204030204" pitchFamily="34" charset="0"/>
              </a:rPr>
              <a:t>|s+b</a:t>
            </a:r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]</a:t>
            </a:r>
          </a:p>
          <a:p>
            <a:pPr marL="342900" indent="-342900" algn="l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find median </a:t>
            </a:r>
            <a:r>
              <a:rPr lang="en-US" sz="2000" i="1" dirty="0">
                <a:latin typeface="Calibri" panose="020F0502020204030204" pitchFamily="34" charset="0"/>
                <a:cs typeface="Calibri" panose="020F0502020204030204" pitchFamily="34" charset="0"/>
              </a:rPr>
              <a:t>p</a:t>
            </a:r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-value of b, median[</a:t>
            </a:r>
            <a:r>
              <a:rPr lang="en-US" sz="2000" i="1" dirty="0" err="1">
                <a:latin typeface="Calibri" panose="020F0502020204030204" pitchFamily="34" charset="0"/>
                <a:cs typeface="Calibri" panose="020F0502020204030204" pitchFamily="34" charset="0"/>
              </a:rPr>
              <a:t>p</a:t>
            </a:r>
            <a:r>
              <a:rPr lang="en-US" sz="2000" i="1" baseline="-25000" dirty="0" err="1">
                <a:latin typeface="Calibri" panose="020F0502020204030204" pitchFamily="34" charset="0"/>
                <a:cs typeface="Calibri" panose="020F0502020204030204" pitchFamily="34" charset="0"/>
              </a:rPr>
              <a:t>b</a:t>
            </a:r>
            <a:r>
              <a:rPr lang="en-US" sz="2000" dirty="0" err="1">
                <a:latin typeface="Calibri" panose="020F0502020204030204" pitchFamily="34" charset="0"/>
                <a:cs typeface="Calibri" panose="020F0502020204030204" pitchFamily="34" charset="0"/>
              </a:rPr>
              <a:t>|s+b</a:t>
            </a:r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]</a:t>
            </a:r>
          </a:p>
          <a:p>
            <a:pPr marL="342900" indent="-3429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find median significance, median[</a:t>
            </a:r>
            <a:r>
              <a:rPr lang="en-US" sz="2000" i="1" dirty="0" err="1">
                <a:latin typeface="Calibri" panose="020F0502020204030204" pitchFamily="34" charset="0"/>
                <a:cs typeface="Calibri" panose="020F0502020204030204" pitchFamily="34" charset="0"/>
              </a:rPr>
              <a:t>Z</a:t>
            </a:r>
            <a:r>
              <a:rPr lang="en-US" sz="2000" i="1" baseline="-25000" dirty="0" err="1">
                <a:latin typeface="Calibri" panose="020F0502020204030204" pitchFamily="34" charset="0"/>
                <a:cs typeface="Calibri" panose="020F0502020204030204" pitchFamily="34" charset="0"/>
              </a:rPr>
              <a:t>b</a:t>
            </a:r>
            <a:r>
              <a:rPr lang="en-US" sz="2000" dirty="0" err="1">
                <a:latin typeface="Calibri" panose="020F0502020204030204" pitchFamily="34" charset="0"/>
                <a:cs typeface="Calibri" panose="020F0502020204030204" pitchFamily="34" charset="0"/>
              </a:rPr>
              <a:t>|s+b</a:t>
            </a:r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]</a:t>
            </a:r>
          </a:p>
        </p:txBody>
      </p:sp>
    </p:spTree>
    <p:extLst>
      <p:ext uri="{BB962C8B-B14F-4D97-AF65-F5344CB8AC3E}">
        <p14:creationId xmlns:p14="http://schemas.microsoft.com/office/powerpoint/2010/main" val="11929780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AC988617-F0CB-9334-571E-458F00AD9C9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00198" y="2214605"/>
            <a:ext cx="4320000" cy="4320000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6C36431B-8CCE-1513-D161-481D7D55908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7044" y="3267587"/>
            <a:ext cx="2413000" cy="800100"/>
          </a:xfrm>
          <a:prstGeom prst="rect">
            <a:avLst/>
          </a:prstGeom>
        </p:spPr>
      </p:pic>
      <p:sp>
        <p:nvSpPr>
          <p:cNvPr id="6147" name="Slide Number Placeholder 4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3C495E43-60C3-634C-80DB-A2A6931649E6}" type="slidenum">
              <a:rPr lang="en-US" sz="1200">
                <a:solidFill>
                  <a:srgbClr val="0000FF"/>
                </a:solidFill>
              </a:rPr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52</a:t>
            </a:fld>
            <a:endParaRPr lang="en-US" sz="1200">
              <a:solidFill>
                <a:srgbClr val="0000FF"/>
              </a:solidFill>
            </a:endParaRP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5C3EF25-9919-414C-855F-23EEB6D82F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G. Cowan / RHUL Physics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8A60F86-3E98-D449-96AD-BE684C7DD7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Statistical Data Analysis / Tutorial material</a:t>
            </a:r>
          </a:p>
        </p:txBody>
      </p:sp>
      <p:sp>
        <p:nvSpPr>
          <p:cNvPr id="2" name="Rectangle 2">
            <a:extLst>
              <a:ext uri="{FF2B5EF4-FFF2-40B4-BE49-F238E27FC236}">
                <a16:creationId xmlns:a16="http://schemas.microsoft.com/office/drawing/2014/main" id="{185C44FB-0CE1-C6BF-044B-D1C113AE3EBA}"/>
              </a:ext>
            </a:extLst>
          </p:cNvPr>
          <p:cNvSpPr txBox="1">
            <a:spLocks noChangeArrowheads="1"/>
          </p:cNvSpPr>
          <p:nvPr/>
        </p:nvSpPr>
        <p:spPr>
          <a:xfrm>
            <a:off x="1605042" y="146819"/>
            <a:ext cx="7189787" cy="504825"/>
          </a:xfrm>
          <a:prstGeom prst="rect">
            <a:avLst/>
          </a:prstGeom>
        </p:spPr>
        <p:txBody>
          <a:bodyPr/>
          <a:lstStyle>
            <a:lvl1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ＭＳ Ｐゴシック" charset="0"/>
                <a:cs typeface="ＭＳ Ｐゴシック" charset="0"/>
              </a:defRPr>
            </a:lvl1pPr>
            <a:lvl2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2pPr>
            <a:lvl3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3pPr>
            <a:lvl4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4pPr>
            <a:lvl5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5pPr>
            <a:lvl6pPr marL="4572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6pPr>
            <a:lvl7pPr marL="9144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7pPr>
            <a:lvl8pPr marL="13716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8pPr>
            <a:lvl9pPr marL="18288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9pPr>
          </a:lstStyle>
          <a:p>
            <a:r>
              <a:rPr lang="en-GB" altLang="en-US" sz="3200" dirty="0">
                <a:solidFill>
                  <a:srgbClr val="0070C0"/>
                </a:solidFill>
                <a:latin typeface="Calibri" panose="020F0502020204030204" pitchFamily="34" charset="0"/>
                <a:ea typeface="ＭＳ Ｐゴシック" panose="020B0600070205080204" pitchFamily="34" charset="-128"/>
                <a:cs typeface="Calibri" panose="020F0502020204030204" pitchFamily="34" charset="0"/>
              </a:rPr>
              <a:t>Size and power of test for event selection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F10D2A0-6AF0-6B95-BD9C-317B4311095F}"/>
              </a:ext>
            </a:extLst>
          </p:cNvPr>
          <p:cNvSpPr txBox="1"/>
          <p:nvPr/>
        </p:nvSpPr>
        <p:spPr>
          <a:xfrm>
            <a:off x="425449" y="951564"/>
            <a:ext cx="360284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2400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Size (fix </a:t>
            </a:r>
            <a:r>
              <a:rPr lang="el-GR" sz="2400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α</a:t>
            </a:r>
            <a:r>
              <a:rPr lang="en-US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= 0.05</a:t>
            </a:r>
            <a:r>
              <a:rPr lang="en-US" sz="2400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 find </a:t>
            </a:r>
            <a:r>
              <a:rPr lang="en-US" sz="2400" i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sz="2400" baseline="-25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cut</a:t>
            </a:r>
            <a:r>
              <a:rPr lang="en-US" sz="2400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):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163DF378-BF49-C3B1-D9A4-BACD52713CC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8993" y="1480897"/>
            <a:ext cx="4787900" cy="86360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9ED4409A-855D-B11F-C75C-398AACD2C85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32684" y="2478732"/>
            <a:ext cx="2844800" cy="571500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DFA5A608-2B8C-FF80-341F-2B6E5EC63BF2}"/>
              </a:ext>
            </a:extLst>
          </p:cNvPr>
          <p:cNvSpPr txBox="1"/>
          <p:nvPr/>
        </p:nvSpPr>
        <p:spPr>
          <a:xfrm>
            <a:off x="370943" y="3391518"/>
            <a:ext cx="10578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2400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Power:</a:t>
            </a: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FAF84960-0913-023D-FF95-E6B05FA09E3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860452" y="4039451"/>
            <a:ext cx="2311400" cy="762000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C6B8E155-AD11-B557-D18D-429F7014ABB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885043" y="4897770"/>
            <a:ext cx="1955800" cy="520700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26EEA045-55EA-2EF4-0588-ADE0D01843F8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935936" y="5440949"/>
            <a:ext cx="2044700" cy="444500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66274427-2A33-1CD4-42AE-EA9AF0B4D27C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906891" y="6036292"/>
            <a:ext cx="927100" cy="4064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CAE2C01C-BDFD-B667-DD2C-2D8F9EEBB219}"/>
              </a:ext>
            </a:extLst>
          </p:cNvPr>
          <p:cNvSpPr txBox="1"/>
          <p:nvPr/>
        </p:nvSpPr>
        <p:spPr>
          <a:xfrm>
            <a:off x="293915" y="209313"/>
            <a:ext cx="81945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2400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1a,b)</a:t>
            </a:r>
          </a:p>
        </p:txBody>
      </p:sp>
    </p:spTree>
    <p:extLst>
      <p:ext uri="{BB962C8B-B14F-4D97-AF65-F5344CB8AC3E}">
        <p14:creationId xmlns:p14="http://schemas.microsoft.com/office/powerpoint/2010/main" val="33705992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Slide Number Placeholder 4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3C495E43-60C3-634C-80DB-A2A6931649E6}" type="slidenum">
              <a:rPr lang="en-US" sz="1200">
                <a:solidFill>
                  <a:srgbClr val="0000FF"/>
                </a:solidFill>
              </a:rPr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53</a:t>
            </a:fld>
            <a:endParaRPr lang="en-US" sz="1200">
              <a:solidFill>
                <a:srgbClr val="0000FF"/>
              </a:solidFill>
            </a:endParaRP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5C3EF25-9919-414C-855F-23EEB6D82F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G. Cowan / RHUL Physics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8A60F86-3E98-D449-96AD-BE684C7DD7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Statistical Data Analysis / Tutorial material</a:t>
            </a:r>
          </a:p>
        </p:txBody>
      </p:sp>
      <p:sp>
        <p:nvSpPr>
          <p:cNvPr id="2" name="Rectangle 2">
            <a:extLst>
              <a:ext uri="{FF2B5EF4-FFF2-40B4-BE49-F238E27FC236}">
                <a16:creationId xmlns:a16="http://schemas.microsoft.com/office/drawing/2014/main" id="{185C44FB-0CE1-C6BF-044B-D1C113AE3EBA}"/>
              </a:ext>
            </a:extLst>
          </p:cNvPr>
          <p:cNvSpPr txBox="1">
            <a:spLocks noChangeArrowheads="1"/>
          </p:cNvSpPr>
          <p:nvPr/>
        </p:nvSpPr>
        <p:spPr>
          <a:xfrm>
            <a:off x="1366996" y="199396"/>
            <a:ext cx="6660834" cy="504825"/>
          </a:xfrm>
          <a:prstGeom prst="rect">
            <a:avLst/>
          </a:prstGeom>
        </p:spPr>
        <p:txBody>
          <a:bodyPr/>
          <a:lstStyle>
            <a:lvl1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ＭＳ Ｐゴシック" charset="0"/>
                <a:cs typeface="ＭＳ Ｐゴシック" charset="0"/>
              </a:defRPr>
            </a:lvl1pPr>
            <a:lvl2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2pPr>
            <a:lvl3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3pPr>
            <a:lvl4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4pPr>
            <a:lvl5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5pPr>
            <a:lvl6pPr marL="4572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6pPr>
            <a:lvl7pPr marL="9144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7pPr>
            <a:lvl8pPr marL="13716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8pPr>
            <a:lvl9pPr marL="18288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9pPr>
          </a:lstStyle>
          <a:p>
            <a:r>
              <a:rPr lang="en-GB" altLang="en-US" sz="3200" dirty="0">
                <a:solidFill>
                  <a:srgbClr val="0070C0"/>
                </a:solidFill>
                <a:latin typeface="Calibri" panose="020F0502020204030204" pitchFamily="34" charset="0"/>
                <a:ea typeface="ＭＳ Ｐゴシック" panose="020B0600070205080204" pitchFamily="34" charset="-128"/>
                <a:cs typeface="Calibri" panose="020F0502020204030204" pitchFamily="34" charset="0"/>
              </a:rPr>
              <a:t>Expected numbers of signal, background selected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CA16D15-2D2F-BC58-5A73-F5E5466AA7E6}"/>
              </a:ext>
            </a:extLst>
          </p:cNvPr>
          <p:cNvSpPr txBox="1"/>
          <p:nvPr/>
        </p:nvSpPr>
        <p:spPr>
          <a:xfrm>
            <a:off x="446314" y="1491343"/>
            <a:ext cx="7358746" cy="15081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spcAft>
                <a:spcPts val="1200"/>
              </a:spcAft>
            </a:pPr>
            <a:r>
              <a:rPr lang="en-US" sz="2400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Suppose </a:t>
            </a:r>
            <a:r>
              <a:rPr lang="en-US" sz="2400" i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sz="2400" baseline="-25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tot</a:t>
            </a:r>
            <a:r>
              <a:rPr lang="en-US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= 10</a:t>
            </a:r>
            <a:r>
              <a:rPr lang="en-US" sz="2400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en-US" sz="2400" i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sz="2400" baseline="-25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tot</a:t>
            </a:r>
            <a:r>
              <a:rPr lang="en-US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= 100</a:t>
            </a:r>
            <a:r>
              <a:rPr lang="en-US" sz="2400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 and use </a:t>
            </a:r>
            <a:r>
              <a:rPr lang="en-US" sz="2400" i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sz="2400" baseline="-25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cut</a:t>
            </a:r>
            <a:r>
              <a:rPr lang="en-US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= 0.1.</a:t>
            </a:r>
          </a:p>
          <a:p>
            <a:pPr algn="l">
              <a:spcAft>
                <a:spcPts val="1200"/>
              </a:spcAft>
            </a:pPr>
            <a:r>
              <a:rPr lang="en-US" sz="2400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Reject </a:t>
            </a:r>
            <a:r>
              <a:rPr lang="en-US" sz="2400" i="1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</a:t>
            </a:r>
            <a:r>
              <a:rPr lang="en-US" sz="2400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hypothesis (accept as candidate signal) if </a:t>
            </a:r>
            <a:r>
              <a:rPr lang="en-US" sz="2400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&lt; </a:t>
            </a:r>
            <a:r>
              <a:rPr lang="en-US" sz="2400" i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sz="2400" baseline="-25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cut</a:t>
            </a:r>
            <a:r>
              <a:rPr lang="en-US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.</a:t>
            </a:r>
          </a:p>
          <a:p>
            <a:pPr algn="l"/>
            <a:r>
              <a:rPr lang="en-US" sz="2400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Use efficiency formulas from before: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8F819BA-4309-7D4B-3625-8F3245703BD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94013" y="3849804"/>
            <a:ext cx="4000500" cy="4572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BD109570-8B68-9269-6E95-A8DFF9C2D22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94013" y="3102181"/>
            <a:ext cx="2895600" cy="43180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1C14E10C-9B78-DF20-029B-945E7A4B0318}"/>
              </a:ext>
            </a:extLst>
          </p:cNvPr>
          <p:cNvSpPr txBox="1"/>
          <p:nvPr/>
        </p:nvSpPr>
        <p:spPr>
          <a:xfrm>
            <a:off x="297543" y="4603401"/>
            <a:ext cx="380591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2400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Expected numbers of events: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A4B2B554-657C-1E33-3CBF-63B7AB9777C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94013" y="5147824"/>
            <a:ext cx="3606800" cy="457200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3F775643-5F4A-AE01-2015-FC44B2A006D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991985" y="5871346"/>
            <a:ext cx="4610100" cy="5207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C87BB2A5-8ABE-63AE-E145-E336A2B22C2E}"/>
              </a:ext>
            </a:extLst>
          </p:cNvPr>
          <p:cNvSpPr txBox="1"/>
          <p:nvPr/>
        </p:nvSpPr>
        <p:spPr>
          <a:xfrm>
            <a:off x="293915" y="209313"/>
            <a:ext cx="56297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2400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1c)</a:t>
            </a:r>
          </a:p>
        </p:txBody>
      </p:sp>
    </p:spTree>
    <p:extLst>
      <p:ext uri="{BB962C8B-B14F-4D97-AF65-F5344CB8AC3E}">
        <p14:creationId xmlns:p14="http://schemas.microsoft.com/office/powerpoint/2010/main" val="24914809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Slide Number Placeholder 4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3C495E43-60C3-634C-80DB-A2A6931649E6}" type="slidenum">
              <a:rPr lang="en-US" sz="1200">
                <a:solidFill>
                  <a:srgbClr val="0000FF"/>
                </a:solidFill>
              </a:rPr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54</a:t>
            </a:fld>
            <a:endParaRPr lang="en-US" sz="1200">
              <a:solidFill>
                <a:srgbClr val="0000FF"/>
              </a:solidFill>
            </a:endParaRP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5C3EF25-9919-414C-855F-23EEB6D82F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G. Cowan / RHUL Physics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8A60F86-3E98-D449-96AD-BE684C7DD7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Statistical Data Analysis / Tutorial material</a:t>
            </a:r>
          </a:p>
        </p:txBody>
      </p:sp>
      <p:sp>
        <p:nvSpPr>
          <p:cNvPr id="2" name="Rectangle 2">
            <a:extLst>
              <a:ext uri="{FF2B5EF4-FFF2-40B4-BE49-F238E27FC236}">
                <a16:creationId xmlns:a16="http://schemas.microsoft.com/office/drawing/2014/main" id="{185C44FB-0CE1-C6BF-044B-D1C113AE3EBA}"/>
              </a:ext>
            </a:extLst>
          </p:cNvPr>
          <p:cNvSpPr txBox="1">
            <a:spLocks noChangeArrowheads="1"/>
          </p:cNvSpPr>
          <p:nvPr/>
        </p:nvSpPr>
        <p:spPr>
          <a:xfrm>
            <a:off x="293915" y="166153"/>
            <a:ext cx="8429399" cy="504825"/>
          </a:xfrm>
          <a:prstGeom prst="rect">
            <a:avLst/>
          </a:prstGeom>
        </p:spPr>
        <p:txBody>
          <a:bodyPr/>
          <a:lstStyle>
            <a:lvl1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ＭＳ Ｐゴシック" charset="0"/>
                <a:cs typeface="ＭＳ Ｐゴシック" charset="0"/>
              </a:defRPr>
            </a:lvl1pPr>
            <a:lvl2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2pPr>
            <a:lvl3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3pPr>
            <a:lvl4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4pPr>
            <a:lvl5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5pPr>
            <a:lvl6pPr marL="4572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6pPr>
            <a:lvl7pPr marL="9144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7pPr>
            <a:lvl8pPr marL="13716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8pPr>
            <a:lvl9pPr marL="18288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9pPr>
          </a:lstStyle>
          <a:p>
            <a:r>
              <a:rPr lang="en-GB" altLang="en-US" sz="3200" dirty="0">
                <a:solidFill>
                  <a:srgbClr val="0070C0"/>
                </a:solidFill>
                <a:latin typeface="Calibri" panose="020F0502020204030204" pitchFamily="34" charset="0"/>
                <a:ea typeface="ＭＳ Ｐゴシック" panose="020B0600070205080204" pitchFamily="34" charset="-128"/>
                <a:cs typeface="Calibri" panose="020F0502020204030204" pitchFamily="34" charset="0"/>
              </a:rPr>
              <a:t>Purity of selected signal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3E187A9D-FEF9-E95C-146E-8C90C2ECFBFE}"/>
              </a:ext>
            </a:extLst>
          </p:cNvPr>
          <p:cNvSpPr txBox="1"/>
          <p:nvPr/>
        </p:nvSpPr>
        <p:spPr>
          <a:xfrm>
            <a:off x="500743" y="1023257"/>
            <a:ext cx="567168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2400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Prior probability to be signal or background: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C384C202-1E96-6E74-CF9E-3C1C066FB95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8638" y="1720804"/>
            <a:ext cx="2984500" cy="144780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9B41F16F-B979-2085-B27E-93971F9B5FFC}"/>
              </a:ext>
            </a:extLst>
          </p:cNvPr>
          <p:cNvSpPr txBox="1"/>
          <p:nvPr/>
        </p:nvSpPr>
        <p:spPr>
          <a:xfrm>
            <a:off x="500743" y="3520884"/>
            <a:ext cx="45039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2400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Signal purity from Bayes’ theorem: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EFC45EE8-A68C-7C43-C04F-AA1048A11D5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27200" y="4199164"/>
            <a:ext cx="5689600" cy="87630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9ACC8367-6344-A5FE-B525-B1596CC4B8C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03926" y="5307311"/>
            <a:ext cx="2578100" cy="711200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12B32E48-2EFA-0457-3C2A-1F6550229409}"/>
              </a:ext>
            </a:extLst>
          </p:cNvPr>
          <p:cNvSpPr txBox="1"/>
          <p:nvPr/>
        </p:nvSpPr>
        <p:spPr>
          <a:xfrm>
            <a:off x="293915" y="209313"/>
            <a:ext cx="59503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2400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1d)</a:t>
            </a:r>
          </a:p>
        </p:txBody>
      </p:sp>
    </p:spTree>
    <p:extLst>
      <p:ext uri="{BB962C8B-B14F-4D97-AF65-F5344CB8AC3E}">
        <p14:creationId xmlns:p14="http://schemas.microsoft.com/office/powerpoint/2010/main" val="25077407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Slide Number Placeholder 4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3C495E43-60C3-634C-80DB-A2A6931649E6}" type="slidenum">
              <a:rPr lang="en-US" sz="1200">
                <a:solidFill>
                  <a:srgbClr val="0000FF"/>
                </a:solidFill>
              </a:rPr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55</a:t>
            </a:fld>
            <a:endParaRPr lang="en-US" sz="1200">
              <a:solidFill>
                <a:srgbClr val="0000FF"/>
              </a:solidFill>
            </a:endParaRP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5C3EF25-9919-414C-855F-23EEB6D82F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G. Cowan / RHUL Physics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8A60F86-3E98-D449-96AD-BE684C7DD7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Statistical Data Analysis / Tutorial material</a:t>
            </a:r>
          </a:p>
        </p:txBody>
      </p:sp>
      <p:sp>
        <p:nvSpPr>
          <p:cNvPr id="3" name="TextBox 1">
            <a:extLst>
              <a:ext uri="{FF2B5EF4-FFF2-40B4-BE49-F238E27FC236}">
                <a16:creationId xmlns:a16="http://schemas.microsoft.com/office/drawing/2014/main" id="{A11DCFDA-13B6-001E-5425-8D5AD640FC5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1188" y="1052513"/>
            <a:ext cx="7921625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>
              <a:spcAft>
                <a:spcPts val="1200"/>
              </a:spcAft>
            </a:pPr>
            <a:r>
              <a:rPr lang="en-US" altLang="en-US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In the full experiment we will find </a:t>
            </a:r>
            <a:r>
              <a:rPr lang="en-US" altLang="en-US" i="1" dirty="0">
                <a:solidFill>
                  <a:srgbClr val="0070C0"/>
                </a:solidFill>
                <a:cs typeface="Times New Roman" panose="02020603050405020304" pitchFamily="18" charset="0"/>
              </a:rPr>
              <a:t>n</a:t>
            </a:r>
            <a:r>
              <a:rPr lang="en-US" altLang="en-US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events in the signal region (</a:t>
            </a:r>
            <a:r>
              <a:rPr lang="en-US" altLang="en-US" i="1" dirty="0">
                <a:solidFill>
                  <a:srgbClr val="0070C0"/>
                </a:solidFill>
                <a:cs typeface="Times New Roman" panose="02020603050405020304" pitchFamily="18" charset="0"/>
              </a:rPr>
              <a:t>x </a:t>
            </a:r>
            <a:r>
              <a:rPr lang="en-US" altLang="en-US" dirty="0">
                <a:solidFill>
                  <a:srgbClr val="0070C0"/>
                </a:solidFill>
                <a:cs typeface="Times New Roman" panose="02020603050405020304" pitchFamily="18" charset="0"/>
              </a:rPr>
              <a:t>&lt; </a:t>
            </a:r>
            <a:r>
              <a:rPr lang="en-US" altLang="en-US" i="1" dirty="0" err="1">
                <a:solidFill>
                  <a:srgbClr val="0070C0"/>
                </a:solidFill>
                <a:cs typeface="Times New Roman" panose="02020603050405020304" pitchFamily="18" charset="0"/>
              </a:rPr>
              <a:t>x</a:t>
            </a:r>
            <a:r>
              <a:rPr lang="en-US" altLang="en-US" baseline="-25000" dirty="0" err="1">
                <a:solidFill>
                  <a:srgbClr val="0070C0"/>
                </a:solidFill>
                <a:cs typeface="Times New Roman" panose="02020603050405020304" pitchFamily="18" charset="0"/>
              </a:rPr>
              <a:t>cut</a:t>
            </a:r>
            <a:r>
              <a:rPr lang="en-US" altLang="en-US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), and we can model this with a Poisson distribution:</a:t>
            </a:r>
          </a:p>
        </p:txBody>
      </p:sp>
      <p:pic>
        <p:nvPicPr>
          <p:cNvPr id="6" name="Picture 2">
            <a:extLst>
              <a:ext uri="{FF2B5EF4-FFF2-40B4-BE49-F238E27FC236}">
                <a16:creationId xmlns:a16="http://schemas.microsoft.com/office/drawing/2014/main" id="{F82FC30C-4AD4-1C34-3E9A-0EACF9EE12D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8539" y="2060575"/>
            <a:ext cx="3760225" cy="86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3">
            <a:extLst>
              <a:ext uri="{FF2B5EF4-FFF2-40B4-BE49-F238E27FC236}">
                <a16:creationId xmlns:a16="http://schemas.microsoft.com/office/drawing/2014/main" id="{E65EB5EE-09E4-2F01-5222-A3C9760DBE5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9750" y="2997200"/>
            <a:ext cx="8486775" cy="1724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r>
              <a:rPr lang="en-US" altLang="en-US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Suppose total expected events in </a:t>
            </a:r>
            <a:r>
              <a:rPr lang="en-US" altLang="en-US" dirty="0">
                <a:solidFill>
                  <a:srgbClr val="0070C0"/>
                </a:solidFill>
                <a:cs typeface="Times New Roman" panose="02020603050405020304" pitchFamily="18" charset="0"/>
                <a:sym typeface="Wingdings" pitchFamily="2" charset="2"/>
              </a:rPr>
              <a:t>0 ≤ </a:t>
            </a:r>
            <a:r>
              <a:rPr lang="en-US" altLang="en-US" i="1" dirty="0">
                <a:solidFill>
                  <a:srgbClr val="0070C0"/>
                </a:solidFill>
                <a:cs typeface="Times New Roman" panose="02020603050405020304" pitchFamily="18" charset="0"/>
              </a:rPr>
              <a:t>x </a:t>
            </a:r>
            <a:r>
              <a:rPr lang="en-US" altLang="en-US" dirty="0">
                <a:solidFill>
                  <a:srgbClr val="0070C0"/>
                </a:solidFill>
                <a:cs typeface="Times New Roman" panose="02020603050405020304" pitchFamily="18" charset="0"/>
                <a:sym typeface="Wingdings" pitchFamily="2" charset="2"/>
              </a:rPr>
              <a:t>≤ 1 </a:t>
            </a:r>
            <a:r>
              <a:rPr lang="en-US" altLang="en-US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are </a:t>
            </a:r>
            <a:r>
              <a:rPr lang="en-US" altLang="en-US" i="1" dirty="0" err="1">
                <a:solidFill>
                  <a:srgbClr val="0070C0"/>
                </a:solidFill>
                <a:cs typeface="Times New Roman" panose="02020603050405020304" pitchFamily="18" charset="0"/>
              </a:rPr>
              <a:t>b</a:t>
            </a:r>
            <a:r>
              <a:rPr lang="en-US" altLang="en-US" baseline="-25000" dirty="0" err="1">
                <a:solidFill>
                  <a:srgbClr val="0070C0"/>
                </a:solidFill>
                <a:cs typeface="Times New Roman" panose="02020603050405020304" pitchFamily="18" charset="0"/>
              </a:rPr>
              <a:t>tot</a:t>
            </a:r>
            <a:r>
              <a:rPr lang="en-US" altLang="en-US" dirty="0">
                <a:solidFill>
                  <a:srgbClr val="0070C0"/>
                </a:solidFill>
                <a:cs typeface="Times New Roman" panose="02020603050405020304" pitchFamily="18" charset="0"/>
              </a:rPr>
              <a:t> = 100</a:t>
            </a:r>
            <a:r>
              <a:rPr lang="en-US" altLang="en-US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en-US" altLang="en-US" i="1" dirty="0" err="1">
                <a:solidFill>
                  <a:srgbClr val="0070C0"/>
                </a:solidFill>
                <a:cs typeface="Times New Roman" panose="02020603050405020304" pitchFamily="18" charset="0"/>
              </a:rPr>
              <a:t>s</a:t>
            </a:r>
            <a:r>
              <a:rPr lang="en-US" altLang="en-US" baseline="-25000" dirty="0" err="1">
                <a:solidFill>
                  <a:srgbClr val="0070C0"/>
                </a:solidFill>
                <a:cs typeface="Times New Roman" panose="02020603050405020304" pitchFamily="18" charset="0"/>
              </a:rPr>
              <a:t>tot</a:t>
            </a:r>
            <a:r>
              <a:rPr lang="en-US" altLang="en-US" dirty="0">
                <a:solidFill>
                  <a:srgbClr val="0070C0"/>
                </a:solidFill>
                <a:cs typeface="Times New Roman" panose="02020603050405020304" pitchFamily="18" charset="0"/>
              </a:rPr>
              <a:t> = 10</a:t>
            </a:r>
            <a:r>
              <a:rPr lang="en-US" altLang="en-US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;</a:t>
            </a:r>
          </a:p>
          <a:p>
            <a:pPr>
              <a:spcAft>
                <a:spcPts val="1200"/>
              </a:spcAft>
            </a:pPr>
            <a:r>
              <a:rPr lang="en-US" altLang="en-US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expected in </a:t>
            </a:r>
            <a:r>
              <a:rPr lang="en-US" altLang="en-US" i="1" dirty="0">
                <a:solidFill>
                  <a:srgbClr val="0070C0"/>
                </a:solidFill>
                <a:cs typeface="Times New Roman" panose="02020603050405020304" pitchFamily="18" charset="0"/>
              </a:rPr>
              <a:t>x </a:t>
            </a:r>
            <a:r>
              <a:rPr lang="en-US" altLang="en-US" dirty="0">
                <a:solidFill>
                  <a:srgbClr val="0070C0"/>
                </a:solidFill>
                <a:cs typeface="Times New Roman" panose="02020603050405020304" pitchFamily="18" charset="0"/>
              </a:rPr>
              <a:t>&lt; </a:t>
            </a:r>
            <a:r>
              <a:rPr lang="en-US" altLang="en-US" i="1" dirty="0" err="1">
                <a:solidFill>
                  <a:srgbClr val="0070C0"/>
                </a:solidFill>
                <a:cs typeface="Times New Roman" panose="02020603050405020304" pitchFamily="18" charset="0"/>
              </a:rPr>
              <a:t>x</a:t>
            </a:r>
            <a:r>
              <a:rPr lang="en-US" altLang="en-US" baseline="-25000" dirty="0" err="1">
                <a:solidFill>
                  <a:srgbClr val="0070C0"/>
                </a:solidFill>
                <a:cs typeface="Times New Roman" panose="02020603050405020304" pitchFamily="18" charset="0"/>
              </a:rPr>
              <a:t>cut</a:t>
            </a:r>
            <a:r>
              <a:rPr lang="en-US" altLang="en-US" dirty="0">
                <a:solidFill>
                  <a:srgbClr val="0070C0"/>
                </a:solidFill>
                <a:cs typeface="Times New Roman" panose="02020603050405020304" pitchFamily="18" charset="0"/>
              </a:rPr>
              <a:t> </a:t>
            </a:r>
            <a:r>
              <a:rPr lang="en-US" altLang="en-US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are </a:t>
            </a:r>
            <a:r>
              <a:rPr lang="en-US" altLang="en-US" i="1" dirty="0">
                <a:solidFill>
                  <a:srgbClr val="0070C0"/>
                </a:solidFill>
                <a:cs typeface="Times New Roman" panose="02020603050405020304" pitchFamily="18" charset="0"/>
              </a:rPr>
              <a:t>s</a:t>
            </a:r>
            <a:r>
              <a:rPr lang="en-US" altLang="en-US" dirty="0">
                <a:solidFill>
                  <a:srgbClr val="0070C0"/>
                </a:solidFill>
                <a:cs typeface="Times New Roman" panose="02020603050405020304" pitchFamily="18" charset="0"/>
              </a:rPr>
              <a:t>, </a:t>
            </a:r>
            <a:r>
              <a:rPr lang="en-US" altLang="en-US" i="1" dirty="0">
                <a:solidFill>
                  <a:srgbClr val="0070C0"/>
                </a:solidFill>
                <a:cs typeface="Times New Roman" panose="02020603050405020304" pitchFamily="18" charset="0"/>
              </a:rPr>
              <a:t>b</a:t>
            </a:r>
            <a:r>
              <a:rPr lang="en-US" altLang="en-US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</a:p>
          <a:p>
            <a:r>
              <a:rPr lang="en-US" altLang="en-US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Suppose for a given </a:t>
            </a:r>
            <a:r>
              <a:rPr lang="en-US" altLang="en-US" i="1" dirty="0" err="1">
                <a:solidFill>
                  <a:srgbClr val="0070C0"/>
                </a:solidFill>
                <a:cs typeface="Times New Roman" panose="02020603050405020304" pitchFamily="18" charset="0"/>
              </a:rPr>
              <a:t>x</a:t>
            </a:r>
            <a:r>
              <a:rPr lang="en-US" altLang="en-US" baseline="-25000" dirty="0" err="1">
                <a:solidFill>
                  <a:srgbClr val="0070C0"/>
                </a:solidFill>
                <a:cs typeface="Times New Roman" panose="02020603050405020304" pitchFamily="18" charset="0"/>
              </a:rPr>
              <a:t>cut</a:t>
            </a:r>
            <a:r>
              <a:rPr lang="en-US" altLang="en-US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en-US" altLang="en-US" i="1" dirty="0">
                <a:solidFill>
                  <a:srgbClr val="0070C0"/>
                </a:solidFill>
                <a:cs typeface="Times New Roman" panose="02020603050405020304" pitchFamily="18" charset="0"/>
              </a:rPr>
              <a:t>b </a:t>
            </a:r>
            <a:r>
              <a:rPr lang="en-US" altLang="en-US" dirty="0">
                <a:solidFill>
                  <a:srgbClr val="0070C0"/>
                </a:solidFill>
                <a:cs typeface="Times New Roman" panose="02020603050405020304" pitchFamily="18" charset="0"/>
              </a:rPr>
              <a:t>= 0.5 </a:t>
            </a:r>
            <a:r>
              <a:rPr lang="en-US" altLang="en-US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and we observe </a:t>
            </a:r>
            <a:r>
              <a:rPr lang="en-US" altLang="en-US" i="1" dirty="0">
                <a:solidFill>
                  <a:srgbClr val="0070C0"/>
                </a:solidFill>
                <a:cs typeface="Times New Roman" panose="02020603050405020304" pitchFamily="18" charset="0"/>
              </a:rPr>
              <a:t>n</a:t>
            </a:r>
            <a:r>
              <a:rPr lang="en-US" altLang="en-US" baseline="-25000" dirty="0">
                <a:solidFill>
                  <a:srgbClr val="0070C0"/>
                </a:solidFill>
                <a:cs typeface="Times New Roman" panose="02020603050405020304" pitchFamily="18" charset="0"/>
              </a:rPr>
              <a:t>obs</a:t>
            </a:r>
            <a:r>
              <a:rPr lang="en-US" altLang="en-US" dirty="0">
                <a:solidFill>
                  <a:srgbClr val="0070C0"/>
                </a:solidFill>
                <a:cs typeface="Times New Roman" panose="02020603050405020304" pitchFamily="18" charset="0"/>
              </a:rPr>
              <a:t> = 3 </a:t>
            </a:r>
            <a:r>
              <a:rPr lang="en-US" altLang="en-US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events.</a:t>
            </a:r>
          </a:p>
          <a:p>
            <a:r>
              <a:rPr lang="en-US" altLang="en-US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Find the </a:t>
            </a:r>
            <a:r>
              <a:rPr lang="en-US" altLang="en-US" i="1" dirty="0">
                <a:solidFill>
                  <a:srgbClr val="0070C0"/>
                </a:solidFill>
                <a:cs typeface="Times New Roman" panose="02020603050405020304" pitchFamily="18" charset="0"/>
              </a:rPr>
              <a:t>p</a:t>
            </a:r>
            <a:r>
              <a:rPr lang="en-US" altLang="en-US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-value of the hypothesis that </a:t>
            </a:r>
            <a:r>
              <a:rPr lang="en-US" altLang="en-US" i="1" dirty="0">
                <a:solidFill>
                  <a:srgbClr val="0070C0"/>
                </a:solidFill>
                <a:cs typeface="Times New Roman" panose="02020603050405020304" pitchFamily="18" charset="0"/>
              </a:rPr>
              <a:t>s</a:t>
            </a:r>
            <a:r>
              <a:rPr lang="en-US" altLang="en-US" dirty="0">
                <a:solidFill>
                  <a:srgbClr val="0070C0"/>
                </a:solidFill>
                <a:cs typeface="Times New Roman" panose="02020603050405020304" pitchFamily="18" charset="0"/>
              </a:rPr>
              <a:t> = 0</a:t>
            </a:r>
            <a:r>
              <a:rPr lang="en-US" altLang="en-US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:</a:t>
            </a:r>
          </a:p>
        </p:txBody>
      </p:sp>
      <p:pic>
        <p:nvPicPr>
          <p:cNvPr id="8" name="Picture 4">
            <a:extLst>
              <a:ext uri="{FF2B5EF4-FFF2-40B4-BE49-F238E27FC236}">
                <a16:creationId xmlns:a16="http://schemas.microsoft.com/office/drawing/2014/main" id="{95D91DB4-2D70-7137-0795-6924EEBFA75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540" y="4695027"/>
            <a:ext cx="7707273" cy="108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5">
            <a:extLst>
              <a:ext uri="{FF2B5EF4-FFF2-40B4-BE49-F238E27FC236}">
                <a16:creationId xmlns:a16="http://schemas.microsoft.com/office/drawing/2014/main" id="{51ED335B-F90D-25B8-1C4C-A52B2288B88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263" y="5805488"/>
            <a:ext cx="2190960" cy="61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6">
            <a:extLst>
              <a:ext uri="{FF2B5EF4-FFF2-40B4-BE49-F238E27FC236}">
                <a16:creationId xmlns:a16="http://schemas.microsoft.com/office/drawing/2014/main" id="{1CFFE1BA-5181-6ED2-A9E8-D262970FB16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1188" y="5876925"/>
            <a:ext cx="461421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r>
              <a:rPr lang="en-US" altLang="en-US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and the corresponding significance: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8247A8E7-4DE7-994C-FB06-537C2F1523D0}"/>
              </a:ext>
            </a:extLst>
          </p:cNvPr>
          <p:cNvSpPr txBox="1"/>
          <p:nvPr/>
        </p:nvSpPr>
        <p:spPr>
          <a:xfrm>
            <a:off x="246240" y="252066"/>
            <a:ext cx="58702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1e)</a:t>
            </a:r>
          </a:p>
        </p:txBody>
      </p:sp>
      <p:sp>
        <p:nvSpPr>
          <p:cNvPr id="15" name="Rectangle 2">
            <a:extLst>
              <a:ext uri="{FF2B5EF4-FFF2-40B4-BE49-F238E27FC236}">
                <a16:creationId xmlns:a16="http://schemas.microsoft.com/office/drawing/2014/main" id="{8BABDDA9-A417-84F3-9081-38861DE001B9}"/>
              </a:ext>
            </a:extLst>
          </p:cNvPr>
          <p:cNvSpPr txBox="1">
            <a:spLocks noChangeArrowheads="1"/>
          </p:cNvSpPr>
          <p:nvPr/>
        </p:nvSpPr>
        <p:spPr>
          <a:xfrm>
            <a:off x="900113" y="201160"/>
            <a:ext cx="7449230" cy="504825"/>
          </a:xfrm>
          <a:prstGeom prst="rect">
            <a:avLst/>
          </a:prstGeom>
        </p:spPr>
        <p:txBody>
          <a:bodyPr/>
          <a:lstStyle>
            <a:lvl1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ＭＳ Ｐゴシック" charset="0"/>
                <a:cs typeface="ＭＳ Ｐゴシック" charset="0"/>
              </a:defRPr>
            </a:lvl1pPr>
            <a:lvl2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2pPr>
            <a:lvl3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3pPr>
            <a:lvl4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4pPr>
            <a:lvl5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5pPr>
            <a:lvl6pPr marL="4572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6pPr>
            <a:lvl7pPr marL="9144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7pPr>
            <a:lvl8pPr marL="13716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8pPr>
            <a:lvl9pPr marL="18288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9pPr>
          </a:lstStyle>
          <a:p>
            <a:r>
              <a:rPr lang="en-GB" altLang="en-US" sz="3200" i="1" dirty="0">
                <a:solidFill>
                  <a:srgbClr val="0070C0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  <a:cs typeface="Times New Roman" panose="02020603050405020304" pitchFamily="18" charset="0"/>
              </a:rPr>
              <a:t>p</a:t>
            </a:r>
            <a:r>
              <a:rPr lang="en-GB" altLang="en-US" sz="3200" dirty="0">
                <a:solidFill>
                  <a:srgbClr val="0070C0"/>
                </a:solidFill>
                <a:latin typeface="Calibri" panose="020F0502020204030204" pitchFamily="34" charset="0"/>
                <a:ea typeface="ＭＳ Ｐゴシック" panose="020B0600070205080204" pitchFamily="34" charset="-128"/>
                <a:cs typeface="Calibri" panose="020F0502020204030204" pitchFamily="34" charset="0"/>
              </a:rPr>
              <a:t>-value of </a:t>
            </a:r>
            <a:r>
              <a:rPr lang="en-GB" altLang="en-US" sz="3200" i="1" dirty="0">
                <a:solidFill>
                  <a:srgbClr val="0070C0"/>
                </a:solidFill>
                <a:latin typeface="Calibri" panose="020F0502020204030204" pitchFamily="34" charset="0"/>
                <a:ea typeface="ＭＳ Ｐゴシック" panose="020B0600070205080204" pitchFamily="34" charset="-128"/>
                <a:cs typeface="Calibri" panose="020F0502020204030204" pitchFamily="34" charset="0"/>
              </a:rPr>
              <a:t>b</a:t>
            </a:r>
            <a:r>
              <a:rPr lang="en-GB" altLang="en-US" sz="3200" dirty="0">
                <a:solidFill>
                  <a:srgbClr val="0070C0"/>
                </a:solidFill>
                <a:latin typeface="Calibri" panose="020F0502020204030204" pitchFamily="34" charset="0"/>
                <a:ea typeface="ＭＳ Ｐゴシック" panose="020B0600070205080204" pitchFamily="34" charset="-128"/>
                <a:cs typeface="Calibri" panose="020F0502020204030204" pitchFamily="34" charset="0"/>
              </a:rPr>
              <a:t>-only hypothesis (</a:t>
            </a:r>
            <a:r>
              <a:rPr lang="en-GB" altLang="en-US" sz="3200" i="1" dirty="0">
                <a:solidFill>
                  <a:srgbClr val="0070C0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  <a:cs typeface="Times New Roman" panose="02020603050405020304" pitchFamily="18" charset="0"/>
              </a:rPr>
              <a:t>s </a:t>
            </a:r>
            <a:r>
              <a:rPr lang="en-GB" altLang="en-US" sz="3200" dirty="0">
                <a:solidFill>
                  <a:srgbClr val="0070C0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  <a:cs typeface="Times New Roman" panose="02020603050405020304" pitchFamily="18" charset="0"/>
              </a:rPr>
              <a:t>= 0</a:t>
            </a:r>
            <a:r>
              <a:rPr lang="en-GB" altLang="en-US" sz="3200" dirty="0">
                <a:solidFill>
                  <a:srgbClr val="0070C0"/>
                </a:solidFill>
                <a:latin typeface="Calibri" panose="020F0502020204030204" pitchFamily="34" charset="0"/>
                <a:ea typeface="ＭＳ Ｐゴシック" panose="020B0600070205080204" pitchFamily="34" charset="-128"/>
                <a:cs typeface="Calibri" panose="020F0502020204030204" pitchFamily="34" charset="0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17491001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Slide Number Placeholder 4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3C495E43-60C3-634C-80DB-A2A6931649E6}" type="slidenum">
              <a:rPr lang="en-US" sz="1200">
                <a:solidFill>
                  <a:srgbClr val="0000FF"/>
                </a:solidFill>
              </a:rPr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56</a:t>
            </a:fld>
            <a:endParaRPr lang="en-US" sz="1200">
              <a:solidFill>
                <a:srgbClr val="0000FF"/>
              </a:solidFill>
            </a:endParaRP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5C3EF25-9919-414C-855F-23EEB6D82F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G. Cowan / RHUL Physics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8A60F86-3E98-D449-96AD-BE684C7DD7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Statistical Data Analysis / Tutorial material</a:t>
            </a:r>
          </a:p>
        </p:txBody>
      </p:sp>
      <p:sp>
        <p:nvSpPr>
          <p:cNvPr id="2" name="Rectangle 2">
            <a:extLst>
              <a:ext uri="{FF2B5EF4-FFF2-40B4-BE49-F238E27FC236}">
                <a16:creationId xmlns:a16="http://schemas.microsoft.com/office/drawing/2014/main" id="{B922FAB4-64E8-EFE7-DE2B-ED2D6A801A7B}"/>
              </a:ext>
            </a:extLst>
          </p:cNvPr>
          <p:cNvSpPr txBox="1">
            <a:spLocks noChangeArrowheads="1"/>
          </p:cNvSpPr>
          <p:nvPr/>
        </p:nvSpPr>
        <p:spPr>
          <a:xfrm>
            <a:off x="878341" y="342674"/>
            <a:ext cx="8128000" cy="504825"/>
          </a:xfrm>
          <a:prstGeom prst="rect">
            <a:avLst/>
          </a:prstGeom>
        </p:spPr>
        <p:txBody>
          <a:bodyPr/>
          <a:lstStyle>
            <a:lvl1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ＭＳ Ｐゴシック" charset="0"/>
                <a:cs typeface="ＭＳ Ｐゴシック" charset="0"/>
              </a:defRPr>
            </a:lvl1pPr>
            <a:lvl2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2pPr>
            <a:lvl3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3pPr>
            <a:lvl4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4pPr>
            <a:lvl5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5pPr>
            <a:lvl6pPr marL="4572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6pPr>
            <a:lvl7pPr marL="9144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7pPr>
            <a:lvl8pPr marL="13716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8pPr>
            <a:lvl9pPr marL="18288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9pPr>
          </a:lstStyle>
          <a:p>
            <a:r>
              <a:rPr lang="en-GB" altLang="en-US" sz="3200" i="1" dirty="0">
                <a:solidFill>
                  <a:srgbClr val="0070C0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  <a:cs typeface="Times New Roman" panose="02020603050405020304" pitchFamily="18" charset="0"/>
              </a:rPr>
              <a:t>p</a:t>
            </a:r>
            <a:r>
              <a:rPr lang="en-GB" altLang="en-US" sz="3200" dirty="0">
                <a:solidFill>
                  <a:srgbClr val="0070C0"/>
                </a:solidFill>
                <a:latin typeface="Calibri" panose="020F0502020204030204" pitchFamily="34" charset="0"/>
                <a:ea typeface="ＭＳ Ｐゴシック" panose="020B0600070205080204" pitchFamily="34" charset="-128"/>
                <a:cs typeface="Calibri" panose="020F0502020204030204" pitchFamily="34" charset="0"/>
              </a:rPr>
              <a:t>-value, significance of </a:t>
            </a:r>
            <a:r>
              <a:rPr lang="en-GB" altLang="en-US" sz="3200" i="1" dirty="0">
                <a:solidFill>
                  <a:srgbClr val="0070C0"/>
                </a:solidFill>
                <a:latin typeface="Calibri" panose="020F0502020204030204" pitchFamily="34" charset="0"/>
                <a:ea typeface="ＭＳ Ｐゴシック" panose="020B0600070205080204" pitchFamily="34" charset="-128"/>
                <a:cs typeface="Calibri" panose="020F0502020204030204" pitchFamily="34" charset="0"/>
              </a:rPr>
              <a:t>b</a:t>
            </a:r>
            <a:r>
              <a:rPr lang="en-GB" altLang="en-US" sz="3200" dirty="0">
                <a:solidFill>
                  <a:srgbClr val="0070C0"/>
                </a:solidFill>
                <a:latin typeface="Calibri" panose="020F0502020204030204" pitchFamily="34" charset="0"/>
                <a:ea typeface="ＭＳ Ｐゴシック" panose="020B0600070205080204" pitchFamily="34" charset="-128"/>
                <a:cs typeface="Calibri" panose="020F0502020204030204" pitchFamily="34" charset="0"/>
              </a:rPr>
              <a:t>-only hypothesis (</a:t>
            </a:r>
            <a:r>
              <a:rPr lang="en-GB" altLang="en-US" sz="3200" i="1" dirty="0">
                <a:solidFill>
                  <a:srgbClr val="0070C0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  <a:cs typeface="Times New Roman" panose="02020603050405020304" pitchFamily="18" charset="0"/>
              </a:rPr>
              <a:t>s </a:t>
            </a:r>
            <a:r>
              <a:rPr lang="en-GB" altLang="en-US" sz="3200" dirty="0">
                <a:solidFill>
                  <a:srgbClr val="0070C0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  <a:cs typeface="Times New Roman" panose="02020603050405020304" pitchFamily="18" charset="0"/>
              </a:rPr>
              <a:t>= 0</a:t>
            </a:r>
            <a:r>
              <a:rPr lang="en-GB" altLang="en-US" sz="3200" dirty="0">
                <a:solidFill>
                  <a:srgbClr val="0070C0"/>
                </a:solidFill>
                <a:latin typeface="Calibri" panose="020F0502020204030204" pitchFamily="34" charset="0"/>
                <a:ea typeface="ＭＳ Ｐゴシック" panose="020B0600070205080204" pitchFamily="34" charset="-128"/>
                <a:cs typeface="Calibri" panose="020F0502020204030204" pitchFamily="34" charset="0"/>
              </a:rPr>
              <a:t>)</a:t>
            </a:r>
          </a:p>
        </p:txBody>
      </p:sp>
      <p:sp>
        <p:nvSpPr>
          <p:cNvPr id="7" name="TextBox 3">
            <a:extLst>
              <a:ext uri="{FF2B5EF4-FFF2-40B4-BE49-F238E27FC236}">
                <a16:creationId xmlns:a16="http://schemas.microsoft.com/office/drawing/2014/main" id="{E65EB5EE-09E4-2F01-5222-A3C9760DBE5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5343" y="1717986"/>
            <a:ext cx="592643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r>
              <a:rPr lang="en-US" altLang="en-US" i="1" dirty="0">
                <a:solidFill>
                  <a:srgbClr val="0070C0"/>
                </a:solidFill>
                <a:cs typeface="Times New Roman" panose="02020603050405020304" pitchFamily="18" charset="0"/>
              </a:rPr>
              <a:t>p</a:t>
            </a:r>
            <a:r>
              <a:rPr lang="en-US" altLang="en-US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-value of background-only hypothesis (</a:t>
            </a:r>
            <a:r>
              <a:rPr lang="en-US" altLang="en-US" i="1" dirty="0">
                <a:solidFill>
                  <a:srgbClr val="0070C0"/>
                </a:solidFill>
                <a:cs typeface="Times New Roman" panose="02020603050405020304" pitchFamily="18" charset="0"/>
              </a:rPr>
              <a:t>s</a:t>
            </a:r>
            <a:r>
              <a:rPr lang="en-US" altLang="en-US" dirty="0">
                <a:solidFill>
                  <a:srgbClr val="0070C0"/>
                </a:solidFill>
                <a:cs typeface="Times New Roman" panose="02020603050405020304" pitchFamily="18" charset="0"/>
              </a:rPr>
              <a:t> = 0</a:t>
            </a:r>
            <a:r>
              <a:rPr lang="en-US" altLang="en-US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):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8FD31B62-A38B-07B0-A398-80C90CAAA6EB}"/>
              </a:ext>
            </a:extLst>
          </p:cNvPr>
          <p:cNvSpPr txBox="1"/>
          <p:nvPr/>
        </p:nvSpPr>
        <p:spPr>
          <a:xfrm>
            <a:off x="293915" y="209313"/>
            <a:ext cx="58702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2400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1e)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D569AB4-BB99-B3AC-46B0-4DCF3C08F55A}"/>
              </a:ext>
            </a:extLst>
          </p:cNvPr>
          <p:cNvSpPr txBox="1"/>
          <p:nvPr/>
        </p:nvSpPr>
        <p:spPr>
          <a:xfrm>
            <a:off x="6074228" y="1061567"/>
            <a:ext cx="207922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(not needed here)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6D90160B-8C8C-EF1C-FB6F-6BA6076C3E09}"/>
              </a:ext>
            </a:extLst>
          </p:cNvPr>
          <p:cNvSpPr txBox="1"/>
          <p:nvPr/>
        </p:nvSpPr>
        <p:spPr>
          <a:xfrm>
            <a:off x="405080" y="3472448"/>
            <a:ext cx="713676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2400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Or for larger </a:t>
            </a:r>
            <a:r>
              <a:rPr lang="en-US" sz="2400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sz="2400" baseline="-25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obs</a:t>
            </a:r>
            <a:r>
              <a:rPr lang="en-US" sz="2400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 use trick to sum Poisson probabilities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2E625A85-3AB8-771A-C157-C1CF6198BDA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9391" y="4033992"/>
            <a:ext cx="5372100" cy="914400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70276959-EBB6-B0B2-D30A-755BEADD6C7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3120" y="4986135"/>
            <a:ext cx="6858000" cy="635000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BE195249-13E2-18B0-56E9-C6EA6C00504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11540" y="2360243"/>
            <a:ext cx="5702300" cy="850900"/>
          </a:xfrm>
          <a:prstGeom prst="rect">
            <a:avLst/>
          </a:prstGeom>
        </p:spPr>
      </p:pic>
      <p:sp>
        <p:nvSpPr>
          <p:cNvPr id="24" name="TextBox 23">
            <a:extLst>
              <a:ext uri="{FF2B5EF4-FFF2-40B4-BE49-F238E27FC236}">
                <a16:creationId xmlns:a16="http://schemas.microsoft.com/office/drawing/2014/main" id="{4F824E71-D9E5-C196-DC77-ECC249E96CBF}"/>
              </a:ext>
            </a:extLst>
          </p:cNvPr>
          <p:cNvSpPr txBox="1"/>
          <p:nvPr/>
        </p:nvSpPr>
        <p:spPr>
          <a:xfrm>
            <a:off x="322260" y="5790548"/>
            <a:ext cx="174022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2400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Significance:</a:t>
            </a:r>
          </a:p>
        </p:txBody>
      </p:sp>
      <p:pic>
        <p:nvPicPr>
          <p:cNvPr id="25" name="Picture 24">
            <a:extLst>
              <a:ext uri="{FF2B5EF4-FFF2-40B4-BE49-F238E27FC236}">
                <a16:creationId xmlns:a16="http://schemas.microsoft.com/office/drawing/2014/main" id="{15EC8D45-EFB4-BCF5-1CFC-9008CBFF618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35200" y="5793088"/>
            <a:ext cx="6184900" cy="4953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2F37C26B-A42A-BA05-FCEE-6C98C3318DE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25208" y="1047887"/>
            <a:ext cx="5346700" cy="469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92645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Slide Number Placeholder 4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3C495E43-60C3-634C-80DB-A2A6931649E6}" type="slidenum">
              <a:rPr lang="en-US" sz="1200">
                <a:solidFill>
                  <a:srgbClr val="0000FF"/>
                </a:solidFill>
              </a:rPr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57</a:t>
            </a:fld>
            <a:endParaRPr lang="en-US" sz="1200">
              <a:solidFill>
                <a:srgbClr val="0000FF"/>
              </a:solidFill>
            </a:endParaRP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5C3EF25-9919-414C-855F-23EEB6D82F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G. Cowan / RHUL Physics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8A60F86-3E98-D449-96AD-BE684C7DD7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Statistical Data Analysis / Tutorial material</a:t>
            </a:r>
          </a:p>
        </p:txBody>
      </p:sp>
      <p:sp>
        <p:nvSpPr>
          <p:cNvPr id="2" name="Rectangle 2">
            <a:extLst>
              <a:ext uri="{FF2B5EF4-FFF2-40B4-BE49-F238E27FC236}">
                <a16:creationId xmlns:a16="http://schemas.microsoft.com/office/drawing/2014/main" id="{7D6D6FDF-DAAD-692D-269C-92FFF1BD604B}"/>
              </a:ext>
            </a:extLst>
          </p:cNvPr>
          <p:cNvSpPr txBox="1">
            <a:spLocks noChangeArrowheads="1"/>
          </p:cNvSpPr>
          <p:nvPr/>
        </p:nvSpPr>
        <p:spPr>
          <a:xfrm>
            <a:off x="684213" y="403225"/>
            <a:ext cx="7775575" cy="504825"/>
          </a:xfrm>
          <a:prstGeom prst="rect">
            <a:avLst/>
          </a:prstGeom>
        </p:spPr>
        <p:txBody>
          <a:bodyPr/>
          <a:lstStyle>
            <a:lvl1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ＭＳ Ｐゴシック" charset="0"/>
                <a:cs typeface="ＭＳ Ｐゴシック" charset="0"/>
              </a:defRPr>
            </a:lvl1pPr>
            <a:lvl2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2pPr>
            <a:lvl3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3pPr>
            <a:lvl4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4pPr>
            <a:lvl5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5pPr>
            <a:lvl6pPr marL="4572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6pPr>
            <a:lvl7pPr marL="9144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7pPr>
            <a:lvl8pPr marL="13716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8pPr>
            <a:lvl9pPr marL="18288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9pPr>
          </a:lstStyle>
          <a:p>
            <a:r>
              <a:rPr lang="en-GB" altLang="en-US" sz="3200">
                <a:solidFill>
                  <a:srgbClr val="0070C0"/>
                </a:solidFill>
                <a:latin typeface="Calibri" panose="020F0502020204030204" pitchFamily="34" charset="0"/>
                <a:ea typeface="ＭＳ Ｐゴシック" panose="020B0600070205080204" pitchFamily="34" charset="-128"/>
                <a:cs typeface="Calibri" panose="020F0502020204030204" pitchFamily="34" charset="0"/>
              </a:rPr>
              <a:t>Experimental sensitivity</a:t>
            </a:r>
          </a:p>
        </p:txBody>
      </p:sp>
      <p:sp>
        <p:nvSpPr>
          <p:cNvPr id="6" name="TextBox 1">
            <a:extLst>
              <a:ext uri="{FF2B5EF4-FFF2-40B4-BE49-F238E27FC236}">
                <a16:creationId xmlns:a16="http://schemas.microsoft.com/office/drawing/2014/main" id="{45B6201E-FECA-D22C-D070-95B553750A2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1188" y="1052513"/>
            <a:ext cx="7921625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r>
              <a:rPr lang="en-US" altLang="en-US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To characterize the experimental sensitivity, we can give the</a:t>
            </a:r>
          </a:p>
          <a:p>
            <a:r>
              <a:rPr lang="en-US" altLang="en-US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median, assuming s and b both present, of the significance of</a:t>
            </a:r>
          </a:p>
          <a:p>
            <a:r>
              <a:rPr lang="en-US" altLang="en-US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 test of </a:t>
            </a:r>
            <a:r>
              <a:rPr lang="en-US" altLang="en-US" i="1" dirty="0">
                <a:solidFill>
                  <a:srgbClr val="0070C0"/>
                </a:solidFill>
                <a:cs typeface="Times New Roman" panose="02020603050405020304" pitchFamily="18" charset="0"/>
              </a:rPr>
              <a:t>s</a:t>
            </a:r>
            <a:r>
              <a:rPr lang="en-US" altLang="en-US" dirty="0">
                <a:solidFill>
                  <a:srgbClr val="0070C0"/>
                </a:solidFill>
                <a:cs typeface="Times New Roman" panose="02020603050405020304" pitchFamily="18" charset="0"/>
              </a:rPr>
              <a:t> = 0</a:t>
            </a:r>
            <a:r>
              <a:rPr lang="en-US" altLang="en-US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  For </a:t>
            </a:r>
            <a:r>
              <a:rPr lang="en-US" altLang="en-US" i="1" dirty="0">
                <a:solidFill>
                  <a:srgbClr val="0070C0"/>
                </a:solidFill>
                <a:cs typeface="Times New Roman" panose="02020603050405020304" pitchFamily="18" charset="0"/>
              </a:rPr>
              <a:t>s</a:t>
            </a:r>
            <a:r>
              <a:rPr lang="en-US" altLang="en-US" dirty="0">
                <a:solidFill>
                  <a:srgbClr val="0070C0"/>
                </a:solidFill>
                <a:cs typeface="Times New Roman" panose="02020603050405020304" pitchFamily="18" charset="0"/>
              </a:rPr>
              <a:t> ≪</a:t>
            </a:r>
            <a:r>
              <a:rPr lang="en-US" altLang="en-US" i="1" dirty="0">
                <a:solidFill>
                  <a:srgbClr val="0070C0"/>
                </a:solidFill>
                <a:cs typeface="Times New Roman" panose="02020603050405020304" pitchFamily="18" charset="0"/>
              </a:rPr>
              <a:t> b</a:t>
            </a:r>
            <a:r>
              <a:rPr lang="en-US" altLang="en-US" dirty="0">
                <a:solidFill>
                  <a:srgbClr val="0070C0"/>
                </a:solidFill>
                <a:cs typeface="Times New Roman" panose="02020603050405020304" pitchFamily="18" charset="0"/>
              </a:rPr>
              <a:t> </a:t>
            </a:r>
            <a:r>
              <a:rPr lang="en-US" altLang="en-US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this can be approximated by</a:t>
            </a:r>
          </a:p>
        </p:txBody>
      </p:sp>
      <p:pic>
        <p:nvPicPr>
          <p:cNvPr id="7" name="Picture 1">
            <a:extLst>
              <a:ext uri="{FF2B5EF4-FFF2-40B4-BE49-F238E27FC236}">
                <a16:creationId xmlns:a16="http://schemas.microsoft.com/office/drawing/2014/main" id="{CEED1B8E-C34E-D46D-E345-C6EE938717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313" y="2565400"/>
            <a:ext cx="2895600" cy="44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6">
            <a:extLst>
              <a:ext uri="{FF2B5EF4-FFF2-40B4-BE49-F238E27FC236}">
                <a16:creationId xmlns:a16="http://schemas.microsoft.com/office/drawing/2014/main" id="{41B4C035-512C-D77B-CBB6-BB360C0FD09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1188" y="3209474"/>
            <a:ext cx="342106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r>
              <a:rPr lang="en-US" altLang="en-US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 better approximation is:</a:t>
            </a:r>
          </a:p>
        </p:txBody>
      </p:sp>
      <p:pic>
        <p:nvPicPr>
          <p:cNvPr id="9" name="Picture 7">
            <a:extLst>
              <a:ext uri="{FF2B5EF4-FFF2-40B4-BE49-F238E27FC236}">
                <a16:creationId xmlns:a16="http://schemas.microsoft.com/office/drawing/2014/main" id="{B66C95E9-277D-D50E-2B63-485F46F051D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8000" y="3717686"/>
            <a:ext cx="6048000" cy="1080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TextBox 8">
            <a:extLst>
              <a:ext uri="{FF2B5EF4-FFF2-40B4-BE49-F238E27FC236}">
                <a16:creationId xmlns:a16="http://schemas.microsoft.com/office/drawing/2014/main" id="{A4AEF366-7076-380C-D099-6DA58507CFA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8313" y="4993373"/>
            <a:ext cx="8351837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r>
              <a:rPr lang="en-US" altLang="en-US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Try this for </a:t>
            </a:r>
            <a:r>
              <a:rPr lang="en-US" altLang="en-US" i="1" dirty="0" err="1">
                <a:solidFill>
                  <a:srgbClr val="0070C0"/>
                </a:solidFill>
                <a:cs typeface="Times New Roman" panose="02020603050405020304" pitchFamily="18" charset="0"/>
              </a:rPr>
              <a:t>x</a:t>
            </a:r>
            <a:r>
              <a:rPr lang="en-US" altLang="en-US" baseline="-25000" dirty="0" err="1">
                <a:solidFill>
                  <a:srgbClr val="0070C0"/>
                </a:solidFill>
                <a:cs typeface="Times New Roman" panose="02020603050405020304" pitchFamily="18" charset="0"/>
              </a:rPr>
              <a:t>cut</a:t>
            </a:r>
            <a:r>
              <a:rPr lang="en-US" altLang="en-US" dirty="0">
                <a:solidFill>
                  <a:srgbClr val="0070C0"/>
                </a:solidFill>
                <a:cs typeface="Times New Roman" panose="02020603050405020304" pitchFamily="18" charset="0"/>
              </a:rPr>
              <a:t> = 0.1 </a:t>
            </a:r>
            <a:r>
              <a:rPr lang="en-US" altLang="en-US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and if you have time, write a  program</a:t>
            </a:r>
          </a:p>
          <a:p>
            <a:pPr>
              <a:spcAft>
                <a:spcPts val="1200"/>
              </a:spcAft>
            </a:pPr>
            <a:r>
              <a:rPr lang="en-US" altLang="en-US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to maximize the median </a:t>
            </a:r>
            <a:r>
              <a:rPr lang="en-US" altLang="en-US" i="1" dirty="0">
                <a:solidFill>
                  <a:srgbClr val="0070C0"/>
                </a:solidFill>
                <a:cs typeface="Times New Roman" panose="02020603050405020304" pitchFamily="18" charset="0"/>
              </a:rPr>
              <a:t>Z</a:t>
            </a:r>
            <a:r>
              <a:rPr lang="en-US" altLang="en-US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with respect to </a:t>
            </a:r>
            <a:r>
              <a:rPr lang="en-US" altLang="en-US" i="1" dirty="0" err="1">
                <a:solidFill>
                  <a:srgbClr val="0070C0"/>
                </a:solidFill>
                <a:cs typeface="Times New Roman" panose="02020603050405020304" pitchFamily="18" charset="0"/>
              </a:rPr>
              <a:t>x</a:t>
            </a:r>
            <a:r>
              <a:rPr lang="en-US" altLang="en-US" baseline="-25000" dirty="0" err="1">
                <a:solidFill>
                  <a:srgbClr val="0070C0"/>
                </a:solidFill>
                <a:cs typeface="Times New Roman" panose="02020603050405020304" pitchFamily="18" charset="0"/>
              </a:rPr>
              <a:t>cut</a:t>
            </a:r>
            <a:r>
              <a:rPr lang="en-US" altLang="en-US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A231C00-3657-ED42-2AE3-0787DA0BCCBC}"/>
              </a:ext>
            </a:extLst>
          </p:cNvPr>
          <p:cNvSpPr txBox="1"/>
          <p:nvPr/>
        </p:nvSpPr>
        <p:spPr>
          <a:xfrm>
            <a:off x="293915" y="209313"/>
            <a:ext cx="53219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2400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1f)</a:t>
            </a:r>
          </a:p>
        </p:txBody>
      </p:sp>
    </p:spTree>
    <p:extLst>
      <p:ext uri="{BB962C8B-B14F-4D97-AF65-F5344CB8AC3E}">
        <p14:creationId xmlns:p14="http://schemas.microsoft.com/office/powerpoint/2010/main" val="33951721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Slide Number Placeholder 4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3C495E43-60C3-634C-80DB-A2A6931649E6}" type="slidenum">
              <a:rPr lang="en-US" sz="1200">
                <a:solidFill>
                  <a:srgbClr val="0000FF"/>
                </a:solidFill>
              </a:rPr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58</a:t>
            </a:fld>
            <a:endParaRPr lang="en-US" sz="1200">
              <a:solidFill>
                <a:srgbClr val="0000FF"/>
              </a:solidFill>
            </a:endParaRP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5C3EF25-9919-414C-855F-23EEB6D82F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G. Cowan / RHUL Physics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8A60F86-3E98-D449-96AD-BE684C7DD7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Statistical Data Analysis / Tutorial material</a:t>
            </a:r>
          </a:p>
        </p:txBody>
      </p:sp>
      <p:sp>
        <p:nvSpPr>
          <p:cNvPr id="6" name="Rectangle 2">
            <a:extLst>
              <a:ext uri="{FF2B5EF4-FFF2-40B4-BE49-F238E27FC236}">
                <a16:creationId xmlns:a16="http://schemas.microsoft.com/office/drawing/2014/main" id="{365B8FCC-89E4-B5BE-5394-D80B6AC94C55}"/>
              </a:ext>
            </a:extLst>
          </p:cNvPr>
          <p:cNvSpPr txBox="1">
            <a:spLocks noChangeArrowheads="1"/>
          </p:cNvSpPr>
          <p:nvPr/>
        </p:nvSpPr>
        <p:spPr>
          <a:xfrm>
            <a:off x="684213" y="174625"/>
            <a:ext cx="7775575" cy="504825"/>
          </a:xfrm>
          <a:prstGeom prst="rect">
            <a:avLst/>
          </a:prstGeom>
        </p:spPr>
        <p:txBody>
          <a:bodyPr/>
          <a:lstStyle>
            <a:lvl1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ＭＳ Ｐゴシック" charset="0"/>
                <a:cs typeface="ＭＳ Ｐゴシック" charset="0"/>
              </a:defRPr>
            </a:lvl1pPr>
            <a:lvl2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2pPr>
            <a:lvl3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3pPr>
            <a:lvl4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4pPr>
            <a:lvl5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5pPr>
            <a:lvl6pPr marL="4572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6pPr>
            <a:lvl7pPr marL="9144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7pPr>
            <a:lvl8pPr marL="13716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8pPr>
            <a:lvl9pPr marL="18288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9pPr>
          </a:lstStyle>
          <a:p>
            <a:r>
              <a:rPr lang="en-GB" altLang="en-US" sz="3200" dirty="0">
                <a:solidFill>
                  <a:srgbClr val="0070C0"/>
                </a:solidFill>
                <a:latin typeface="Calibri" panose="020F0502020204030204" pitchFamily="34" charset="0"/>
                <a:ea typeface="ＭＳ Ｐゴシック" panose="020B0600070205080204" pitchFamily="34" charset="-128"/>
                <a:cs typeface="Calibri" panose="020F0502020204030204" pitchFamily="34" charset="0"/>
              </a:rPr>
              <a:t>Expected significance</a:t>
            </a:r>
            <a:endParaRPr lang="en-GB" altLang="en-US" sz="3200" baseline="-25000" dirty="0">
              <a:solidFill>
                <a:srgbClr val="0070C0"/>
              </a:solidFill>
              <a:latin typeface="Times New Roman" panose="02020603050405020304" pitchFamily="18" charset="0"/>
              <a:ea typeface="ＭＳ Ｐゴシック" panose="020B0600070205080204" pitchFamily="34" charset="-128"/>
              <a:cs typeface="Times New Roman" panose="02020603050405020304" pitchFamily="18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1531899-7300-1C13-DA0A-EDBAB0BD3697}"/>
              </a:ext>
            </a:extLst>
          </p:cNvPr>
          <p:cNvSpPr txBox="1"/>
          <p:nvPr/>
        </p:nvSpPr>
        <p:spPr>
          <a:xfrm>
            <a:off x="402772" y="914399"/>
            <a:ext cx="733078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2400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Using </a:t>
            </a:r>
            <a:r>
              <a:rPr lang="en-US" sz="2400" i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sz="2400" baseline="-25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cut</a:t>
            </a:r>
            <a:r>
              <a:rPr lang="en-US" sz="2400" baseline="-25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 0.1, </a:t>
            </a:r>
            <a:r>
              <a:rPr lang="en-US" sz="2400" i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sz="2400" baseline="-25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tot</a:t>
            </a:r>
            <a:r>
              <a:rPr lang="en-US" sz="2400" baseline="-25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 10, </a:t>
            </a:r>
            <a:r>
              <a:rPr lang="en-US" sz="2400" i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sz="2400" baseline="-25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tot</a:t>
            </a:r>
            <a:r>
              <a:rPr lang="en-US" sz="2400" baseline="-25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 100, </a:t>
            </a:r>
            <a:r>
              <a:rPr lang="en-US" sz="2400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found </a:t>
            </a:r>
            <a:r>
              <a:rPr lang="en-US" sz="2400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= 2.71, </a:t>
            </a:r>
            <a:r>
              <a:rPr lang="en-US" sz="2400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= 0.1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89D907A4-F656-D1A7-FCEB-60CF1A486AD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3537" y="2462076"/>
            <a:ext cx="1358900" cy="6858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0A59FFF9-A119-F6B9-D54A-30CDCFD84A0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22459" y="3429000"/>
            <a:ext cx="4622800" cy="838200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6E3F0EAD-8967-6225-E8E3-9A8B1A310E61}"/>
              </a:ext>
            </a:extLst>
          </p:cNvPr>
          <p:cNvSpPr txBox="1"/>
          <p:nvPr/>
        </p:nvSpPr>
        <p:spPr>
          <a:xfrm>
            <a:off x="402772" y="1690238"/>
            <a:ext cx="293272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2400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Expected significance: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70497FCD-84F8-28BB-4F74-B3AE92F5FB78}"/>
              </a:ext>
            </a:extLst>
          </p:cNvPr>
          <p:cNvSpPr txBox="1"/>
          <p:nvPr/>
        </p:nvSpPr>
        <p:spPr>
          <a:xfrm>
            <a:off x="293915" y="209313"/>
            <a:ext cx="53219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2400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1f)</a:t>
            </a:r>
          </a:p>
        </p:txBody>
      </p:sp>
    </p:spTree>
    <p:extLst>
      <p:ext uri="{BB962C8B-B14F-4D97-AF65-F5344CB8AC3E}">
        <p14:creationId xmlns:p14="http://schemas.microsoft.com/office/powerpoint/2010/main" val="30443554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655EA393-3E3C-D808-9AEF-7B2429D621E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6800" y="827314"/>
            <a:ext cx="4320000" cy="28800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A0EFD653-C473-DA37-2A62-E8769AF32F4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6799" y="3545852"/>
            <a:ext cx="4320001" cy="2880000"/>
          </a:xfrm>
          <a:prstGeom prst="rect">
            <a:avLst/>
          </a:prstGeom>
        </p:spPr>
      </p:pic>
      <p:sp>
        <p:nvSpPr>
          <p:cNvPr id="6147" name="Slide Number Placeholder 4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3C495E43-60C3-634C-80DB-A2A6931649E6}" type="slidenum">
              <a:rPr lang="en-US" sz="1200">
                <a:solidFill>
                  <a:srgbClr val="0000FF"/>
                </a:solidFill>
              </a:rPr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59</a:t>
            </a:fld>
            <a:endParaRPr lang="en-US" sz="1200">
              <a:solidFill>
                <a:srgbClr val="0000FF"/>
              </a:solidFill>
            </a:endParaRP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5C3EF25-9919-414C-855F-23EEB6D82F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G. Cowan / RHUL Physics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8A60F86-3E98-D449-96AD-BE684C7DD7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Statistical Data Analysis / Tutorial material</a:t>
            </a:r>
          </a:p>
        </p:txBody>
      </p:sp>
      <p:sp>
        <p:nvSpPr>
          <p:cNvPr id="6" name="Rectangle 2">
            <a:extLst>
              <a:ext uri="{FF2B5EF4-FFF2-40B4-BE49-F238E27FC236}">
                <a16:creationId xmlns:a16="http://schemas.microsoft.com/office/drawing/2014/main" id="{365B8FCC-89E4-B5BE-5394-D80B6AC94C55}"/>
              </a:ext>
            </a:extLst>
          </p:cNvPr>
          <p:cNvSpPr txBox="1">
            <a:spLocks noChangeArrowheads="1"/>
          </p:cNvSpPr>
          <p:nvPr/>
        </p:nvSpPr>
        <p:spPr>
          <a:xfrm>
            <a:off x="771299" y="141968"/>
            <a:ext cx="7775575" cy="504825"/>
          </a:xfrm>
          <a:prstGeom prst="rect">
            <a:avLst/>
          </a:prstGeom>
        </p:spPr>
        <p:txBody>
          <a:bodyPr/>
          <a:lstStyle>
            <a:lvl1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ＭＳ Ｐゴシック" charset="0"/>
                <a:cs typeface="ＭＳ Ｐゴシック" charset="0"/>
              </a:defRPr>
            </a:lvl1pPr>
            <a:lvl2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2pPr>
            <a:lvl3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3pPr>
            <a:lvl4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4pPr>
            <a:lvl5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5pPr>
            <a:lvl6pPr marL="4572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6pPr>
            <a:lvl7pPr marL="9144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7pPr>
            <a:lvl8pPr marL="13716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8pPr>
            <a:lvl9pPr marL="18288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9pPr>
          </a:lstStyle>
          <a:p>
            <a:r>
              <a:rPr lang="en-GB" altLang="en-US" sz="3200" i="1" dirty="0">
                <a:solidFill>
                  <a:srgbClr val="0070C0"/>
                </a:solidFill>
                <a:latin typeface="Calibri" panose="020F0502020204030204" pitchFamily="34" charset="0"/>
                <a:ea typeface="ＭＳ Ｐゴシック" panose="020B0600070205080204" pitchFamily="34" charset="-128"/>
                <a:cs typeface="Calibri" panose="020F0502020204030204" pitchFamily="34" charset="0"/>
              </a:rPr>
              <a:t>s</a:t>
            </a:r>
            <a:r>
              <a:rPr lang="en-GB" altLang="en-US" sz="3200" dirty="0">
                <a:solidFill>
                  <a:srgbClr val="0070C0"/>
                </a:solidFill>
                <a:latin typeface="Calibri" panose="020F0502020204030204" pitchFamily="34" charset="0"/>
                <a:ea typeface="ＭＳ Ｐゴシック" panose="020B0600070205080204" pitchFamily="34" charset="-128"/>
                <a:cs typeface="Calibri" panose="020F0502020204030204" pitchFamily="34" charset="0"/>
              </a:rPr>
              <a:t>, </a:t>
            </a:r>
            <a:r>
              <a:rPr lang="en-GB" altLang="en-US" sz="3200" i="1" dirty="0">
                <a:solidFill>
                  <a:srgbClr val="0070C0"/>
                </a:solidFill>
                <a:latin typeface="Calibri" panose="020F0502020204030204" pitchFamily="34" charset="0"/>
                <a:ea typeface="ＭＳ Ｐゴシック" panose="020B0600070205080204" pitchFamily="34" charset="-128"/>
                <a:cs typeface="Calibri" panose="020F0502020204030204" pitchFamily="34" charset="0"/>
              </a:rPr>
              <a:t>b</a:t>
            </a:r>
            <a:r>
              <a:rPr lang="en-GB" altLang="en-US" sz="3200" dirty="0">
                <a:solidFill>
                  <a:srgbClr val="0070C0"/>
                </a:solidFill>
                <a:latin typeface="Calibri" panose="020F0502020204030204" pitchFamily="34" charset="0"/>
                <a:ea typeface="ＭＳ Ｐゴシック" panose="020B0600070205080204" pitchFamily="34" charset="-128"/>
                <a:cs typeface="Calibri" panose="020F0502020204030204" pitchFamily="34" charset="0"/>
              </a:rPr>
              <a:t>, expected significance versus </a:t>
            </a:r>
            <a:r>
              <a:rPr lang="en-GB" altLang="en-US" sz="3200" i="1" dirty="0">
                <a:solidFill>
                  <a:srgbClr val="0070C0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  <a:cs typeface="Times New Roman" panose="02020603050405020304" pitchFamily="18" charset="0"/>
              </a:rPr>
              <a:t>x</a:t>
            </a:r>
            <a:r>
              <a:rPr lang="en-GB" altLang="en-US" sz="3200" baseline="-25000" dirty="0">
                <a:solidFill>
                  <a:srgbClr val="0070C0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  <a:cs typeface="Times New Roman" panose="02020603050405020304" pitchFamily="18" charset="0"/>
              </a:rPr>
              <a:t>c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2213D799-E795-C8EA-B090-BCC3CDAA754F}"/>
              </a:ext>
            </a:extLst>
          </p:cNvPr>
          <p:cNvSpPr txBox="1"/>
          <p:nvPr/>
        </p:nvSpPr>
        <p:spPr>
          <a:xfrm>
            <a:off x="5299716" y="4392490"/>
            <a:ext cx="2781301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spcAft>
                <a:spcPts val="600"/>
              </a:spcAft>
            </a:pPr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Maximum 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Z</a:t>
            </a:r>
            <a:r>
              <a:rPr lang="en-US" sz="20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3.68</a:t>
            </a:r>
          </a:p>
          <a:p>
            <a:pPr algn="l">
              <a:spcAft>
                <a:spcPts val="600"/>
              </a:spcAft>
            </a:pPr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found for </a:t>
            </a:r>
            <a:r>
              <a:rPr lang="en-US" sz="20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sz="2000" baseline="-25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cut</a:t>
            </a:r>
            <a:r>
              <a:rPr lang="en-US" sz="20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 0.13</a:t>
            </a:r>
            <a:endParaRPr lang="en-US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F909F7DF-9876-2BD3-F4CE-550DDFE826E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80013" y="1462210"/>
            <a:ext cx="2781300" cy="1003300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472D0545-400F-7FA1-847E-60A6F223E0A7}"/>
              </a:ext>
            </a:extLst>
          </p:cNvPr>
          <p:cNvSpPr txBox="1"/>
          <p:nvPr/>
        </p:nvSpPr>
        <p:spPr>
          <a:xfrm>
            <a:off x="293915" y="209313"/>
            <a:ext cx="53219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2400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1f)</a:t>
            </a:r>
          </a:p>
        </p:txBody>
      </p:sp>
    </p:spTree>
    <p:extLst>
      <p:ext uri="{BB962C8B-B14F-4D97-AF65-F5344CB8AC3E}">
        <p14:creationId xmlns:p14="http://schemas.microsoft.com/office/powerpoint/2010/main" val="17179968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Slide Number Placeholder 4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3C495E43-60C3-634C-80DB-A2A6931649E6}" type="slidenum">
              <a:rPr lang="en-US" sz="1200">
                <a:solidFill>
                  <a:srgbClr val="0000FF"/>
                </a:solidFill>
              </a:rPr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6</a:t>
            </a:fld>
            <a:endParaRPr lang="en-US" sz="1200">
              <a:solidFill>
                <a:srgbClr val="0000FF"/>
              </a:solidFill>
            </a:endParaRP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5C3EF25-9919-414C-855F-23EEB6D82F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G. Cowan / RHUL Physics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8A60F86-3E98-D449-96AD-BE684C7DD7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Statistical Data Analysis / Tutorial material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DAAC056-FF2C-8A11-15F8-2004E973C09B}"/>
              </a:ext>
            </a:extLst>
          </p:cNvPr>
          <p:cNvSpPr txBox="1"/>
          <p:nvPr/>
        </p:nvSpPr>
        <p:spPr>
          <a:xfrm>
            <a:off x="576943" y="130628"/>
            <a:ext cx="308975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2400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 quick look at </a:t>
            </a:r>
            <a:r>
              <a:rPr lang="en-US" sz="2400" dirty="0" err="1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mlFit.py</a:t>
            </a:r>
            <a:endParaRPr lang="en-US" sz="2400" dirty="0">
              <a:solidFill>
                <a:srgbClr val="0070C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7CD519E-F502-E00F-2A7D-A038D16110C3}"/>
              </a:ext>
            </a:extLst>
          </p:cNvPr>
          <p:cNvSpPr txBox="1"/>
          <p:nvPr/>
        </p:nvSpPr>
        <p:spPr>
          <a:xfrm>
            <a:off x="576943" y="592293"/>
            <a:ext cx="7595349" cy="59093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>
                <a:solidFill>
                  <a:srgbClr val="007400"/>
                </a:solidFill>
                <a:effectLst/>
                <a:latin typeface="Menlo" panose="020B0609030804020204" pitchFamily="49" charset="0"/>
              </a:rPr>
              <a:t># Example of maximum-likelihood fit with </a:t>
            </a:r>
            <a:r>
              <a:rPr lang="en-GB" sz="1400" dirty="0" err="1">
                <a:solidFill>
                  <a:srgbClr val="007400"/>
                </a:solidFill>
                <a:effectLst/>
                <a:latin typeface="Menlo" panose="020B0609030804020204" pitchFamily="49" charset="0"/>
              </a:rPr>
              <a:t>iminuit</a:t>
            </a:r>
            <a:r>
              <a:rPr lang="en-GB" sz="1400" dirty="0">
                <a:solidFill>
                  <a:srgbClr val="007400"/>
                </a:solidFill>
                <a:effectLst/>
                <a:latin typeface="Menlo" panose="020B0609030804020204" pitchFamily="49" charset="0"/>
              </a:rPr>
              <a:t> version 2.</a:t>
            </a:r>
          </a:p>
          <a:p>
            <a:r>
              <a:rPr lang="en-GB" sz="1400" dirty="0">
                <a:solidFill>
                  <a:srgbClr val="007400"/>
                </a:solidFill>
                <a:effectLst/>
                <a:latin typeface="Menlo" panose="020B0609030804020204" pitchFamily="49" charset="0"/>
              </a:rPr>
              <a:t># pdf is a mixture of Gaussian (signal) and exponential (background),</a:t>
            </a:r>
          </a:p>
          <a:p>
            <a:r>
              <a:rPr lang="en-GB" sz="1400" dirty="0">
                <a:solidFill>
                  <a:srgbClr val="007400"/>
                </a:solidFill>
                <a:effectLst/>
                <a:latin typeface="Menlo" panose="020B0609030804020204" pitchFamily="49" charset="0"/>
              </a:rPr>
              <a:t># truncated in [</a:t>
            </a:r>
            <a:r>
              <a:rPr lang="en-GB" sz="1400" dirty="0" err="1">
                <a:solidFill>
                  <a:srgbClr val="007400"/>
                </a:solidFill>
                <a:effectLst/>
                <a:latin typeface="Menlo" panose="020B0609030804020204" pitchFamily="49" charset="0"/>
              </a:rPr>
              <a:t>xMin,xMax</a:t>
            </a:r>
            <a:r>
              <a:rPr lang="en-GB" sz="1400" dirty="0">
                <a:solidFill>
                  <a:srgbClr val="007400"/>
                </a:solidFill>
                <a:effectLst/>
                <a:latin typeface="Menlo" panose="020B0609030804020204" pitchFamily="49" charset="0"/>
              </a:rPr>
              <a:t>].</a:t>
            </a:r>
          </a:p>
          <a:p>
            <a:r>
              <a:rPr lang="en-GB" sz="1400" dirty="0">
                <a:solidFill>
                  <a:srgbClr val="007400"/>
                </a:solidFill>
                <a:effectLst/>
                <a:latin typeface="Menlo" panose="020B0609030804020204" pitchFamily="49" charset="0"/>
              </a:rPr>
              <a:t># G. Cowan / RHUL Physics / December 2022</a:t>
            </a:r>
          </a:p>
          <a:p>
            <a:br>
              <a:rPr lang="en-GB" sz="140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</a:br>
            <a:endParaRPr lang="en-GB" sz="1400" dirty="0">
              <a:solidFill>
                <a:srgbClr val="000000"/>
              </a:solidFill>
              <a:effectLst/>
              <a:latin typeface="Menlo" panose="020B0609030804020204" pitchFamily="49" charset="0"/>
            </a:endParaRPr>
          </a:p>
          <a:p>
            <a:r>
              <a:rPr lang="en-GB" sz="1400" dirty="0">
                <a:solidFill>
                  <a:srgbClr val="AA0D91"/>
                </a:solidFill>
                <a:effectLst/>
                <a:latin typeface="Menlo" panose="020B0609030804020204" pitchFamily="49" charset="0"/>
              </a:rPr>
              <a:t>import</a:t>
            </a:r>
            <a:r>
              <a:rPr lang="en-GB" sz="140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 </a:t>
            </a:r>
            <a:r>
              <a:rPr lang="en-GB" sz="1400" dirty="0" err="1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numpy</a:t>
            </a:r>
            <a:r>
              <a:rPr lang="en-GB" sz="140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 </a:t>
            </a:r>
            <a:r>
              <a:rPr lang="en-GB" sz="1400" dirty="0">
                <a:solidFill>
                  <a:srgbClr val="AA0D91"/>
                </a:solidFill>
                <a:effectLst/>
                <a:latin typeface="Menlo" panose="020B0609030804020204" pitchFamily="49" charset="0"/>
              </a:rPr>
              <a:t>as</a:t>
            </a:r>
            <a:r>
              <a:rPr lang="en-GB" sz="140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 np</a:t>
            </a:r>
          </a:p>
          <a:p>
            <a:r>
              <a:rPr lang="en-GB" sz="1400" dirty="0">
                <a:solidFill>
                  <a:srgbClr val="AA0D91"/>
                </a:solidFill>
                <a:effectLst/>
                <a:latin typeface="Menlo" panose="020B0609030804020204" pitchFamily="49" charset="0"/>
              </a:rPr>
              <a:t>import</a:t>
            </a:r>
            <a:r>
              <a:rPr lang="en-GB" sz="140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 </a:t>
            </a:r>
            <a:r>
              <a:rPr lang="en-GB" sz="1400" dirty="0" err="1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scipy.stats</a:t>
            </a:r>
            <a:r>
              <a:rPr lang="en-GB" sz="140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 </a:t>
            </a:r>
            <a:r>
              <a:rPr lang="en-GB" sz="1400" dirty="0">
                <a:solidFill>
                  <a:srgbClr val="AA0D91"/>
                </a:solidFill>
                <a:effectLst/>
                <a:latin typeface="Menlo" panose="020B0609030804020204" pitchFamily="49" charset="0"/>
              </a:rPr>
              <a:t>as</a:t>
            </a:r>
            <a:r>
              <a:rPr lang="en-GB" sz="140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 stats</a:t>
            </a:r>
          </a:p>
          <a:p>
            <a:r>
              <a:rPr lang="en-GB" sz="1400" dirty="0">
                <a:solidFill>
                  <a:srgbClr val="AA0D91"/>
                </a:solidFill>
                <a:effectLst/>
                <a:latin typeface="Menlo" panose="020B0609030804020204" pitchFamily="49" charset="0"/>
              </a:rPr>
              <a:t>from</a:t>
            </a:r>
            <a:r>
              <a:rPr lang="en-GB" sz="140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 </a:t>
            </a:r>
            <a:r>
              <a:rPr lang="en-GB" sz="1400" dirty="0" err="1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scipy.stats</a:t>
            </a:r>
            <a:r>
              <a:rPr lang="en-GB" sz="140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 </a:t>
            </a:r>
            <a:r>
              <a:rPr lang="en-GB" sz="1400" dirty="0">
                <a:solidFill>
                  <a:srgbClr val="AA0D91"/>
                </a:solidFill>
                <a:effectLst/>
                <a:latin typeface="Menlo" panose="020B0609030804020204" pitchFamily="49" charset="0"/>
              </a:rPr>
              <a:t>import</a:t>
            </a:r>
            <a:r>
              <a:rPr lang="en-GB" sz="140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 </a:t>
            </a:r>
            <a:r>
              <a:rPr lang="en-GB" sz="1400" dirty="0" err="1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truncexpon</a:t>
            </a:r>
            <a:endParaRPr lang="en-GB" sz="1400" dirty="0">
              <a:solidFill>
                <a:srgbClr val="000000"/>
              </a:solidFill>
              <a:effectLst/>
              <a:latin typeface="Menlo" panose="020B0609030804020204" pitchFamily="49" charset="0"/>
            </a:endParaRPr>
          </a:p>
          <a:p>
            <a:r>
              <a:rPr lang="en-GB" sz="1400" dirty="0">
                <a:solidFill>
                  <a:srgbClr val="AA0D91"/>
                </a:solidFill>
                <a:effectLst/>
                <a:latin typeface="Menlo" panose="020B0609030804020204" pitchFamily="49" charset="0"/>
              </a:rPr>
              <a:t>from</a:t>
            </a:r>
            <a:r>
              <a:rPr lang="en-GB" sz="140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 </a:t>
            </a:r>
            <a:r>
              <a:rPr lang="en-GB" sz="1400" dirty="0" err="1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scipy.stats</a:t>
            </a:r>
            <a:r>
              <a:rPr lang="en-GB" sz="140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 </a:t>
            </a:r>
            <a:r>
              <a:rPr lang="en-GB" sz="1400" dirty="0">
                <a:solidFill>
                  <a:srgbClr val="AA0D91"/>
                </a:solidFill>
                <a:effectLst/>
                <a:latin typeface="Menlo" panose="020B0609030804020204" pitchFamily="49" charset="0"/>
              </a:rPr>
              <a:t>import</a:t>
            </a:r>
            <a:r>
              <a:rPr lang="en-GB" sz="140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 </a:t>
            </a:r>
            <a:r>
              <a:rPr lang="en-GB" sz="1400" dirty="0" err="1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truncnorm</a:t>
            </a:r>
            <a:endParaRPr lang="en-GB" sz="1400" dirty="0">
              <a:solidFill>
                <a:srgbClr val="000000"/>
              </a:solidFill>
              <a:effectLst/>
              <a:latin typeface="Menlo" panose="020B0609030804020204" pitchFamily="49" charset="0"/>
            </a:endParaRPr>
          </a:p>
          <a:p>
            <a:r>
              <a:rPr lang="en-GB" sz="1400" dirty="0">
                <a:solidFill>
                  <a:srgbClr val="AA0D91"/>
                </a:solidFill>
                <a:effectLst/>
                <a:latin typeface="Menlo" panose="020B0609030804020204" pitchFamily="49" charset="0"/>
              </a:rPr>
              <a:t>from</a:t>
            </a:r>
            <a:r>
              <a:rPr lang="en-GB" sz="140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 </a:t>
            </a:r>
            <a:r>
              <a:rPr lang="en-GB" sz="1400" dirty="0" err="1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scipy.stats</a:t>
            </a:r>
            <a:r>
              <a:rPr lang="en-GB" sz="140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 </a:t>
            </a:r>
            <a:r>
              <a:rPr lang="en-GB" sz="1400" dirty="0">
                <a:solidFill>
                  <a:srgbClr val="AA0D91"/>
                </a:solidFill>
                <a:effectLst/>
                <a:latin typeface="Menlo" panose="020B0609030804020204" pitchFamily="49" charset="0"/>
              </a:rPr>
              <a:t>import</a:t>
            </a:r>
            <a:r>
              <a:rPr lang="en-GB" sz="140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 chi2</a:t>
            </a:r>
          </a:p>
          <a:p>
            <a:r>
              <a:rPr lang="en-GB" sz="1400" dirty="0">
                <a:solidFill>
                  <a:srgbClr val="AA0D91"/>
                </a:solidFill>
                <a:effectLst/>
                <a:latin typeface="Menlo" panose="020B0609030804020204" pitchFamily="49" charset="0"/>
              </a:rPr>
              <a:t>import</a:t>
            </a:r>
            <a:r>
              <a:rPr lang="en-GB" sz="140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 </a:t>
            </a:r>
            <a:r>
              <a:rPr lang="en-GB" sz="1400" dirty="0" err="1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iminuit</a:t>
            </a:r>
            <a:endParaRPr lang="en-GB" sz="1400" dirty="0">
              <a:solidFill>
                <a:srgbClr val="000000"/>
              </a:solidFill>
              <a:effectLst/>
              <a:latin typeface="Menlo" panose="020B0609030804020204" pitchFamily="49" charset="0"/>
            </a:endParaRPr>
          </a:p>
          <a:p>
            <a:r>
              <a:rPr lang="en-GB" sz="1400" dirty="0">
                <a:solidFill>
                  <a:srgbClr val="AA0D91"/>
                </a:solidFill>
                <a:effectLst/>
                <a:latin typeface="Menlo" panose="020B0609030804020204" pitchFamily="49" charset="0"/>
              </a:rPr>
              <a:t>from</a:t>
            </a:r>
            <a:r>
              <a:rPr lang="en-GB" sz="140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 </a:t>
            </a:r>
            <a:r>
              <a:rPr lang="en-GB" sz="1400" dirty="0" err="1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iminuit</a:t>
            </a:r>
            <a:r>
              <a:rPr lang="en-GB" sz="140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 </a:t>
            </a:r>
            <a:r>
              <a:rPr lang="en-GB" sz="1400" dirty="0">
                <a:solidFill>
                  <a:srgbClr val="AA0D91"/>
                </a:solidFill>
                <a:effectLst/>
                <a:latin typeface="Menlo" panose="020B0609030804020204" pitchFamily="49" charset="0"/>
              </a:rPr>
              <a:t>import</a:t>
            </a:r>
            <a:r>
              <a:rPr lang="en-GB" sz="140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 Minuit</a:t>
            </a:r>
          </a:p>
          <a:p>
            <a:r>
              <a:rPr lang="en-GB" sz="1400" dirty="0">
                <a:solidFill>
                  <a:srgbClr val="AA0D91"/>
                </a:solidFill>
                <a:effectLst/>
                <a:latin typeface="Menlo" panose="020B0609030804020204" pitchFamily="49" charset="0"/>
              </a:rPr>
              <a:t>import</a:t>
            </a:r>
            <a:r>
              <a:rPr lang="en-GB" sz="140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 </a:t>
            </a:r>
            <a:r>
              <a:rPr lang="en-GB" sz="1400" dirty="0" err="1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matplotlib.pyplot</a:t>
            </a:r>
            <a:r>
              <a:rPr lang="en-GB" sz="140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 </a:t>
            </a:r>
            <a:r>
              <a:rPr lang="en-GB" sz="1400" dirty="0">
                <a:solidFill>
                  <a:srgbClr val="AA0D91"/>
                </a:solidFill>
                <a:effectLst/>
                <a:latin typeface="Menlo" panose="020B0609030804020204" pitchFamily="49" charset="0"/>
              </a:rPr>
              <a:t>as</a:t>
            </a:r>
            <a:r>
              <a:rPr lang="en-GB" sz="140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 </a:t>
            </a:r>
            <a:r>
              <a:rPr lang="en-GB" sz="1400" dirty="0" err="1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plt</a:t>
            </a:r>
            <a:endParaRPr lang="en-GB" sz="1400" dirty="0">
              <a:solidFill>
                <a:srgbClr val="000000"/>
              </a:solidFill>
              <a:effectLst/>
              <a:latin typeface="Menlo" panose="020B0609030804020204" pitchFamily="49" charset="0"/>
            </a:endParaRPr>
          </a:p>
          <a:p>
            <a:r>
              <a:rPr lang="en-GB" sz="1400" dirty="0">
                <a:solidFill>
                  <a:srgbClr val="AA0D91"/>
                </a:solidFill>
                <a:effectLst/>
                <a:latin typeface="Menlo" panose="020B0609030804020204" pitchFamily="49" charset="0"/>
              </a:rPr>
              <a:t>from</a:t>
            </a:r>
            <a:r>
              <a:rPr lang="en-GB" sz="140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 matplotlib </a:t>
            </a:r>
            <a:r>
              <a:rPr lang="en-GB" sz="1400" dirty="0">
                <a:solidFill>
                  <a:srgbClr val="AA0D91"/>
                </a:solidFill>
                <a:effectLst/>
                <a:latin typeface="Menlo" panose="020B0609030804020204" pitchFamily="49" charset="0"/>
              </a:rPr>
              <a:t>import</a:t>
            </a:r>
            <a:r>
              <a:rPr lang="en-GB" sz="140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 container</a:t>
            </a:r>
          </a:p>
          <a:p>
            <a:r>
              <a:rPr lang="en-GB" sz="1400" dirty="0" err="1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plt.rcParams</a:t>
            </a:r>
            <a:r>
              <a:rPr lang="en-GB" sz="140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[</a:t>
            </a:r>
            <a:r>
              <a:rPr lang="en-GB" sz="1400" dirty="0">
                <a:solidFill>
                  <a:srgbClr val="C41A16"/>
                </a:solidFill>
                <a:effectLst/>
                <a:latin typeface="Menlo" panose="020B0609030804020204" pitchFamily="49" charset="0"/>
              </a:rPr>
              <a:t>"</a:t>
            </a:r>
            <a:r>
              <a:rPr lang="en-GB" sz="1400" dirty="0" err="1">
                <a:solidFill>
                  <a:srgbClr val="C41A16"/>
                </a:solidFill>
                <a:effectLst/>
                <a:latin typeface="Menlo" panose="020B0609030804020204" pitchFamily="49" charset="0"/>
              </a:rPr>
              <a:t>font.size</a:t>
            </a:r>
            <a:r>
              <a:rPr lang="en-GB" sz="1400" dirty="0">
                <a:solidFill>
                  <a:srgbClr val="C41A16"/>
                </a:solidFill>
                <a:effectLst/>
                <a:latin typeface="Menlo" panose="020B0609030804020204" pitchFamily="49" charset="0"/>
              </a:rPr>
              <a:t>"</a:t>
            </a:r>
            <a:r>
              <a:rPr lang="en-GB" sz="140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] = </a:t>
            </a:r>
            <a:r>
              <a:rPr lang="en-GB" sz="1400" dirty="0">
                <a:solidFill>
                  <a:srgbClr val="1C00CF"/>
                </a:solidFill>
                <a:effectLst/>
                <a:latin typeface="Menlo" panose="020B0609030804020204" pitchFamily="49" charset="0"/>
              </a:rPr>
              <a:t>14</a:t>
            </a:r>
            <a:endParaRPr lang="en-GB" sz="1400" dirty="0">
              <a:solidFill>
                <a:srgbClr val="000000"/>
              </a:solidFill>
              <a:effectLst/>
              <a:latin typeface="Menlo" panose="020B0609030804020204" pitchFamily="49" charset="0"/>
            </a:endParaRPr>
          </a:p>
          <a:p>
            <a:r>
              <a:rPr lang="en-GB" sz="140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print(</a:t>
            </a:r>
            <a:r>
              <a:rPr lang="en-GB" sz="1400" dirty="0">
                <a:solidFill>
                  <a:srgbClr val="C41A16"/>
                </a:solidFill>
                <a:effectLst/>
                <a:latin typeface="Menlo" panose="020B0609030804020204" pitchFamily="49" charset="0"/>
              </a:rPr>
              <a:t>"</a:t>
            </a:r>
            <a:r>
              <a:rPr lang="en-GB" sz="1400" dirty="0" err="1">
                <a:solidFill>
                  <a:srgbClr val="C41A16"/>
                </a:solidFill>
                <a:effectLst/>
                <a:latin typeface="Menlo" panose="020B0609030804020204" pitchFamily="49" charset="0"/>
              </a:rPr>
              <a:t>iminuit</a:t>
            </a:r>
            <a:r>
              <a:rPr lang="en-GB" sz="1400" dirty="0">
                <a:solidFill>
                  <a:srgbClr val="C41A16"/>
                </a:solidFill>
                <a:effectLst/>
                <a:latin typeface="Menlo" panose="020B0609030804020204" pitchFamily="49" charset="0"/>
              </a:rPr>
              <a:t> version:"</a:t>
            </a:r>
            <a:r>
              <a:rPr lang="en-GB" sz="140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, </a:t>
            </a:r>
            <a:r>
              <a:rPr lang="en-GB" sz="1400" dirty="0" err="1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iminuit</a:t>
            </a:r>
            <a:r>
              <a:rPr lang="en-GB" sz="140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.__version__)  </a:t>
            </a:r>
            <a:r>
              <a:rPr lang="en-GB" sz="1400" dirty="0">
                <a:solidFill>
                  <a:srgbClr val="007400"/>
                </a:solidFill>
                <a:effectLst/>
                <a:latin typeface="Menlo" panose="020B0609030804020204" pitchFamily="49" charset="0"/>
              </a:rPr>
              <a:t># need 2.x</a:t>
            </a:r>
            <a:endParaRPr lang="en-GB" sz="1400" dirty="0">
              <a:solidFill>
                <a:srgbClr val="000000"/>
              </a:solidFill>
              <a:effectLst/>
              <a:latin typeface="Menlo" panose="020B0609030804020204" pitchFamily="49" charset="0"/>
            </a:endParaRPr>
          </a:p>
          <a:p>
            <a:br>
              <a:rPr lang="en-GB" sz="140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</a:br>
            <a:endParaRPr lang="en-GB" sz="1400" dirty="0">
              <a:solidFill>
                <a:srgbClr val="000000"/>
              </a:solidFill>
              <a:effectLst/>
              <a:latin typeface="Menlo" panose="020B0609030804020204" pitchFamily="49" charset="0"/>
            </a:endParaRPr>
          </a:p>
          <a:p>
            <a:r>
              <a:rPr lang="en-GB" sz="1400" dirty="0">
                <a:solidFill>
                  <a:srgbClr val="007400"/>
                </a:solidFill>
                <a:effectLst/>
                <a:latin typeface="Menlo" panose="020B0609030804020204" pitchFamily="49" charset="0"/>
              </a:rPr>
              <a:t># define pdf and generate data</a:t>
            </a:r>
          </a:p>
          <a:p>
            <a:r>
              <a:rPr lang="en-GB" sz="1400" dirty="0" err="1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np.random.seed</a:t>
            </a:r>
            <a:r>
              <a:rPr lang="en-GB" sz="140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(seed=</a:t>
            </a:r>
            <a:r>
              <a:rPr lang="en-GB" sz="1400" dirty="0">
                <a:solidFill>
                  <a:srgbClr val="1C00CF"/>
                </a:solidFill>
                <a:effectLst/>
                <a:latin typeface="Menlo" panose="020B0609030804020204" pitchFamily="49" charset="0"/>
              </a:rPr>
              <a:t>1234567</a:t>
            </a:r>
            <a:r>
              <a:rPr lang="en-GB" sz="140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)        </a:t>
            </a:r>
            <a:r>
              <a:rPr lang="en-GB" sz="1400" dirty="0">
                <a:solidFill>
                  <a:srgbClr val="007400"/>
                </a:solidFill>
                <a:effectLst/>
                <a:latin typeface="Menlo" panose="020B0609030804020204" pitchFamily="49" charset="0"/>
              </a:rPr>
              <a:t># fix random seed</a:t>
            </a:r>
            <a:endParaRPr lang="en-GB" sz="1400" dirty="0">
              <a:solidFill>
                <a:srgbClr val="000000"/>
              </a:solidFill>
              <a:effectLst/>
              <a:latin typeface="Menlo" panose="020B0609030804020204" pitchFamily="49" charset="0"/>
            </a:endParaRPr>
          </a:p>
          <a:p>
            <a:r>
              <a:rPr lang="en-GB" sz="140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theta = </a:t>
            </a:r>
            <a:r>
              <a:rPr lang="en-GB" sz="1400" dirty="0">
                <a:solidFill>
                  <a:srgbClr val="1C00CF"/>
                </a:solidFill>
                <a:effectLst/>
                <a:latin typeface="Menlo" panose="020B0609030804020204" pitchFamily="49" charset="0"/>
              </a:rPr>
              <a:t>0.2</a:t>
            </a:r>
            <a:r>
              <a:rPr lang="en-GB" sz="140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                         </a:t>
            </a:r>
            <a:r>
              <a:rPr lang="en-GB" sz="1400" dirty="0">
                <a:solidFill>
                  <a:srgbClr val="007400"/>
                </a:solidFill>
                <a:effectLst/>
                <a:latin typeface="Menlo" panose="020B0609030804020204" pitchFamily="49" charset="0"/>
              </a:rPr>
              <a:t># fraction of signal</a:t>
            </a:r>
            <a:endParaRPr lang="en-GB" sz="1400" dirty="0">
              <a:solidFill>
                <a:srgbClr val="000000"/>
              </a:solidFill>
              <a:effectLst/>
              <a:latin typeface="Menlo" panose="020B0609030804020204" pitchFamily="49" charset="0"/>
            </a:endParaRPr>
          </a:p>
          <a:p>
            <a:r>
              <a:rPr lang="en-GB" sz="140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mu = </a:t>
            </a:r>
            <a:r>
              <a:rPr lang="en-GB" sz="1400" dirty="0">
                <a:solidFill>
                  <a:srgbClr val="1C00CF"/>
                </a:solidFill>
                <a:effectLst/>
                <a:latin typeface="Menlo" panose="020B0609030804020204" pitchFamily="49" charset="0"/>
              </a:rPr>
              <a:t>10.</a:t>
            </a:r>
            <a:r>
              <a:rPr lang="en-GB" sz="140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                            </a:t>
            </a:r>
            <a:r>
              <a:rPr lang="en-GB" sz="1400" dirty="0">
                <a:solidFill>
                  <a:srgbClr val="007400"/>
                </a:solidFill>
                <a:effectLst/>
                <a:latin typeface="Menlo" panose="020B0609030804020204" pitchFamily="49" charset="0"/>
              </a:rPr>
              <a:t># mean of Gaussian</a:t>
            </a:r>
            <a:endParaRPr lang="en-GB" sz="1400" dirty="0">
              <a:solidFill>
                <a:srgbClr val="000000"/>
              </a:solidFill>
              <a:effectLst/>
              <a:latin typeface="Menlo" panose="020B0609030804020204" pitchFamily="49" charset="0"/>
            </a:endParaRPr>
          </a:p>
          <a:p>
            <a:r>
              <a:rPr lang="en-GB" sz="140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sigma = </a:t>
            </a:r>
            <a:r>
              <a:rPr lang="en-GB" sz="1400" dirty="0">
                <a:solidFill>
                  <a:srgbClr val="1C00CF"/>
                </a:solidFill>
                <a:effectLst/>
                <a:latin typeface="Menlo" panose="020B0609030804020204" pitchFamily="49" charset="0"/>
              </a:rPr>
              <a:t>2.</a:t>
            </a:r>
            <a:r>
              <a:rPr lang="en-GB" sz="140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                          </a:t>
            </a:r>
            <a:r>
              <a:rPr lang="en-GB" sz="1400" dirty="0">
                <a:solidFill>
                  <a:srgbClr val="007400"/>
                </a:solidFill>
                <a:effectLst/>
                <a:latin typeface="Menlo" panose="020B0609030804020204" pitchFamily="49" charset="0"/>
              </a:rPr>
              <a:t># std. dev. of Gaussian</a:t>
            </a:r>
            <a:endParaRPr lang="en-GB" sz="1400" dirty="0">
              <a:solidFill>
                <a:srgbClr val="000000"/>
              </a:solidFill>
              <a:effectLst/>
              <a:latin typeface="Menlo" panose="020B0609030804020204" pitchFamily="49" charset="0"/>
            </a:endParaRPr>
          </a:p>
          <a:p>
            <a:r>
              <a:rPr lang="en-GB" sz="140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xi = </a:t>
            </a:r>
            <a:r>
              <a:rPr lang="en-GB" sz="1400" dirty="0">
                <a:solidFill>
                  <a:srgbClr val="1C00CF"/>
                </a:solidFill>
                <a:effectLst/>
                <a:latin typeface="Menlo" panose="020B0609030804020204" pitchFamily="49" charset="0"/>
              </a:rPr>
              <a:t>5.</a:t>
            </a:r>
            <a:r>
              <a:rPr lang="en-GB" sz="140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                             </a:t>
            </a:r>
            <a:r>
              <a:rPr lang="en-GB" sz="1400" dirty="0">
                <a:solidFill>
                  <a:srgbClr val="007400"/>
                </a:solidFill>
                <a:effectLst/>
                <a:latin typeface="Menlo" panose="020B0609030804020204" pitchFamily="49" charset="0"/>
              </a:rPr>
              <a:t># mean of exponential</a:t>
            </a:r>
            <a:endParaRPr lang="en-GB" sz="1400" dirty="0">
              <a:solidFill>
                <a:srgbClr val="000000"/>
              </a:solidFill>
              <a:effectLst/>
              <a:latin typeface="Menlo" panose="020B0609030804020204" pitchFamily="49" charset="0"/>
            </a:endParaRPr>
          </a:p>
          <a:p>
            <a:r>
              <a:rPr lang="en-GB" sz="1400" dirty="0" err="1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xMin</a:t>
            </a:r>
            <a:r>
              <a:rPr lang="en-GB" sz="140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 = </a:t>
            </a:r>
            <a:r>
              <a:rPr lang="en-GB" sz="1400" dirty="0">
                <a:solidFill>
                  <a:srgbClr val="1C00CF"/>
                </a:solidFill>
                <a:effectLst/>
                <a:latin typeface="Menlo" panose="020B0609030804020204" pitchFamily="49" charset="0"/>
              </a:rPr>
              <a:t>0.</a:t>
            </a:r>
            <a:endParaRPr lang="en-GB" sz="1400" dirty="0">
              <a:solidFill>
                <a:srgbClr val="000000"/>
              </a:solidFill>
              <a:effectLst/>
              <a:latin typeface="Menlo" panose="020B0609030804020204" pitchFamily="49" charset="0"/>
            </a:endParaRPr>
          </a:p>
          <a:p>
            <a:r>
              <a:rPr lang="en-GB" sz="1400" dirty="0" err="1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xMax</a:t>
            </a:r>
            <a:r>
              <a:rPr lang="en-GB" sz="140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 = </a:t>
            </a:r>
            <a:r>
              <a:rPr lang="en-GB" sz="1400" dirty="0">
                <a:solidFill>
                  <a:srgbClr val="1C00CF"/>
                </a:solidFill>
                <a:effectLst/>
                <a:latin typeface="Menlo" panose="020B0609030804020204" pitchFamily="49" charset="0"/>
              </a:rPr>
              <a:t>20.</a:t>
            </a:r>
            <a:endParaRPr lang="en-GB" sz="1400" dirty="0">
              <a:solidFill>
                <a:srgbClr val="000000"/>
              </a:solidFill>
              <a:effectLst/>
              <a:latin typeface="Menlo" panose="020B060903080402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906196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7A624E9C-2212-86DE-708C-B2665CC1F25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5685" y="2578327"/>
            <a:ext cx="5486400" cy="3657600"/>
          </a:xfrm>
          <a:prstGeom prst="rect">
            <a:avLst/>
          </a:prstGeom>
        </p:spPr>
      </p:pic>
      <p:sp>
        <p:nvSpPr>
          <p:cNvPr id="6147" name="Slide Number Placeholder 4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3C495E43-60C3-634C-80DB-A2A6931649E6}" type="slidenum">
              <a:rPr lang="en-US" sz="1200">
                <a:solidFill>
                  <a:srgbClr val="0000FF"/>
                </a:solidFill>
              </a:rPr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60</a:t>
            </a:fld>
            <a:endParaRPr lang="en-US" sz="1200">
              <a:solidFill>
                <a:srgbClr val="0000FF"/>
              </a:solidFill>
            </a:endParaRP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5C3EF25-9919-414C-855F-23EEB6D82F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G. Cowan / RHUL Physics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8A60F86-3E98-D449-96AD-BE684C7DD7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Statistical Data Analysis / Tutorial material</a:t>
            </a:r>
          </a:p>
        </p:txBody>
      </p:sp>
      <p:sp>
        <p:nvSpPr>
          <p:cNvPr id="6" name="Rectangle 2">
            <a:extLst>
              <a:ext uri="{FF2B5EF4-FFF2-40B4-BE49-F238E27FC236}">
                <a16:creationId xmlns:a16="http://schemas.microsoft.com/office/drawing/2014/main" id="{6D218D95-F681-C438-B07A-8FA522F4913D}"/>
              </a:ext>
            </a:extLst>
          </p:cNvPr>
          <p:cNvSpPr txBox="1">
            <a:spLocks noChangeArrowheads="1"/>
          </p:cNvSpPr>
          <p:nvPr/>
        </p:nvSpPr>
        <p:spPr>
          <a:xfrm>
            <a:off x="1898763" y="214539"/>
            <a:ext cx="5346473" cy="504825"/>
          </a:xfrm>
          <a:prstGeom prst="rect">
            <a:avLst/>
          </a:prstGeom>
        </p:spPr>
        <p:txBody>
          <a:bodyPr/>
          <a:lstStyle>
            <a:lvl1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ＭＳ Ｐゴシック" charset="0"/>
                <a:cs typeface="ＭＳ Ｐゴシック" charset="0"/>
              </a:defRPr>
            </a:lvl1pPr>
            <a:lvl2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2pPr>
            <a:lvl3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3pPr>
            <a:lvl4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4pPr>
            <a:lvl5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5pPr>
            <a:lvl6pPr marL="4572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6pPr>
            <a:lvl7pPr marL="9144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7pPr>
            <a:lvl8pPr marL="13716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8pPr>
            <a:lvl9pPr marL="18288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9pPr>
          </a:lstStyle>
          <a:p>
            <a:r>
              <a:rPr lang="en-GB" altLang="en-US" sz="3200" dirty="0">
                <a:solidFill>
                  <a:srgbClr val="0070C0"/>
                </a:solidFill>
                <a:latin typeface="Calibri" panose="020F0502020204030204" pitchFamily="34" charset="0"/>
                <a:ea typeface="ＭＳ Ｐゴシック" panose="020B0600070205080204" pitchFamily="34" charset="-128"/>
                <a:cs typeface="Calibri" panose="020F0502020204030204" pitchFamily="34" charset="0"/>
              </a:rPr>
              <a:t>Expected significance versus </a:t>
            </a:r>
            <a:r>
              <a:rPr lang="en-GB" altLang="en-US" sz="3200" i="1" dirty="0">
                <a:solidFill>
                  <a:srgbClr val="0070C0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  <a:cs typeface="Times New Roman" panose="02020603050405020304" pitchFamily="18" charset="0"/>
              </a:rPr>
              <a:t>x</a:t>
            </a:r>
            <a:r>
              <a:rPr lang="en-GB" altLang="en-US" sz="3200" baseline="-25000" dirty="0">
                <a:solidFill>
                  <a:srgbClr val="0070C0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  <a:cs typeface="Times New Roman" panose="02020603050405020304" pitchFamily="18" charset="0"/>
              </a:rPr>
              <a:t>c </a:t>
            </a:r>
            <a:r>
              <a:rPr lang="en-GB" altLang="en-US" sz="3200" dirty="0">
                <a:solidFill>
                  <a:srgbClr val="0070C0"/>
                </a:solidFill>
                <a:latin typeface="Calibri" panose="020F0502020204030204" pitchFamily="34" charset="0"/>
                <a:ea typeface="ＭＳ Ｐゴシック" panose="020B0600070205080204" pitchFamily="34" charset="-128"/>
                <a:cs typeface="Calibri" panose="020F0502020204030204" pitchFamily="34" charset="0"/>
              </a:rPr>
              <a:t>with uncertain background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C52D515-EDB5-82BA-A6E7-E8C470ED0C0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0557" y="1545998"/>
            <a:ext cx="7340600" cy="9779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FAB7D28A-9E91-5E48-BC24-DCEB282526C9}"/>
              </a:ext>
            </a:extLst>
          </p:cNvPr>
          <p:cNvSpPr txBox="1"/>
          <p:nvPr/>
        </p:nvSpPr>
        <p:spPr>
          <a:xfrm>
            <a:off x="5856515" y="4334103"/>
            <a:ext cx="2743199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spcAft>
                <a:spcPts val="600"/>
              </a:spcAft>
            </a:pPr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Maximum 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Z</a:t>
            </a:r>
            <a:r>
              <a:rPr lang="en-US" sz="20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2.50</a:t>
            </a:r>
          </a:p>
          <a:p>
            <a:pPr algn="l">
              <a:spcAft>
                <a:spcPts val="600"/>
              </a:spcAft>
            </a:pPr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found for </a:t>
            </a:r>
            <a:r>
              <a:rPr lang="en-US" sz="20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sz="2000" baseline="-25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cut</a:t>
            </a:r>
            <a:r>
              <a:rPr lang="en-US" sz="20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 0.34</a:t>
            </a:r>
            <a:endParaRPr lang="en-US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16671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Slide Number Placeholder 4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3C495E43-60C3-634C-80DB-A2A6931649E6}" type="slidenum">
              <a:rPr lang="en-US" sz="1200">
                <a:solidFill>
                  <a:srgbClr val="0000FF"/>
                </a:solidFill>
              </a:rPr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61</a:t>
            </a:fld>
            <a:endParaRPr lang="en-US" sz="1200">
              <a:solidFill>
                <a:srgbClr val="0000FF"/>
              </a:solidFill>
            </a:endParaRP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5C3EF25-9919-414C-855F-23EEB6D82F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G. Cowan / RHUL Physics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8A60F86-3E98-D449-96AD-BE684C7DD7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Statistical Data Analysis / Tutorial material</a:t>
            </a:r>
          </a:p>
        </p:txBody>
      </p:sp>
      <p:sp>
        <p:nvSpPr>
          <p:cNvPr id="2" name="Rectangle 2">
            <a:extLst>
              <a:ext uri="{FF2B5EF4-FFF2-40B4-BE49-F238E27FC236}">
                <a16:creationId xmlns:a16="http://schemas.microsoft.com/office/drawing/2014/main" id="{13C13765-ED50-7EC6-31B0-C6576661F7B9}"/>
              </a:ext>
            </a:extLst>
          </p:cNvPr>
          <p:cNvSpPr txBox="1">
            <a:spLocks noChangeArrowheads="1"/>
          </p:cNvSpPr>
          <p:nvPr/>
        </p:nvSpPr>
        <p:spPr>
          <a:xfrm>
            <a:off x="684213" y="218167"/>
            <a:ext cx="7775575" cy="504825"/>
          </a:xfrm>
          <a:prstGeom prst="rect">
            <a:avLst/>
          </a:prstGeom>
        </p:spPr>
        <p:txBody>
          <a:bodyPr/>
          <a:lstStyle>
            <a:lvl1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ＭＳ Ｐゴシック" charset="0"/>
                <a:cs typeface="ＭＳ Ｐゴシック" charset="0"/>
              </a:defRPr>
            </a:lvl1pPr>
            <a:lvl2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2pPr>
            <a:lvl3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3pPr>
            <a:lvl4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4pPr>
            <a:lvl5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5pPr>
            <a:lvl6pPr marL="4572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6pPr>
            <a:lvl7pPr marL="9144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7pPr>
            <a:lvl8pPr marL="13716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8pPr>
            <a:lvl9pPr marL="18288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9pPr>
          </a:lstStyle>
          <a:p>
            <a:r>
              <a:rPr lang="en-GB" altLang="en-US" sz="3200" dirty="0">
                <a:solidFill>
                  <a:srgbClr val="0070C0"/>
                </a:solidFill>
                <a:latin typeface="Calibri" panose="020F0502020204030204" pitchFamily="34" charset="0"/>
                <a:ea typeface="ＭＳ Ｐゴシック" panose="020B0600070205080204" pitchFamily="34" charset="-128"/>
                <a:cs typeface="Calibri" panose="020F0502020204030204" pitchFamily="34" charset="0"/>
              </a:rPr>
              <a:t>Using the individual </a:t>
            </a:r>
            <a:r>
              <a:rPr lang="en-GB" altLang="en-US" sz="3200" i="1" dirty="0">
                <a:solidFill>
                  <a:srgbClr val="0070C0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  <a:cs typeface="Times New Roman" panose="02020603050405020304" pitchFamily="18" charset="0"/>
              </a:rPr>
              <a:t>x</a:t>
            </a:r>
            <a:r>
              <a:rPr lang="en-GB" altLang="en-US" sz="3200" dirty="0">
                <a:solidFill>
                  <a:srgbClr val="0070C0"/>
                </a:solidFill>
                <a:latin typeface="Calibri" panose="020F0502020204030204" pitchFamily="34" charset="0"/>
                <a:ea typeface="ＭＳ Ｐゴシック" panose="020B0600070205080204" pitchFamily="34" charset="-128"/>
                <a:cs typeface="Calibri" panose="020F0502020204030204" pitchFamily="34" charset="0"/>
              </a:rPr>
              <a:t> values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E28B28A-827A-A1A8-76EC-4C752E1DE92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4974" y="863374"/>
            <a:ext cx="8284483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r>
              <a:rPr lang="en-US" altLang="en-US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Instead of just counting events with </a:t>
            </a:r>
            <a:r>
              <a:rPr lang="en-US" altLang="en-US" i="1" dirty="0">
                <a:solidFill>
                  <a:srgbClr val="0070C0"/>
                </a:solidFill>
                <a:cs typeface="Times New Roman" panose="02020603050405020304" pitchFamily="18" charset="0"/>
              </a:rPr>
              <a:t>x </a:t>
            </a:r>
            <a:r>
              <a:rPr lang="en-US" altLang="en-US" dirty="0">
                <a:solidFill>
                  <a:srgbClr val="0070C0"/>
                </a:solidFill>
                <a:cs typeface="Times New Roman" panose="02020603050405020304" pitchFamily="18" charset="0"/>
              </a:rPr>
              <a:t>&lt; </a:t>
            </a:r>
            <a:r>
              <a:rPr lang="en-US" altLang="en-US" i="1" dirty="0" err="1">
                <a:solidFill>
                  <a:srgbClr val="0070C0"/>
                </a:solidFill>
                <a:cs typeface="Times New Roman" panose="02020603050405020304" pitchFamily="18" charset="0"/>
              </a:rPr>
              <a:t>x</a:t>
            </a:r>
            <a:r>
              <a:rPr lang="en-US" altLang="en-US" baseline="-25000" dirty="0" err="1">
                <a:solidFill>
                  <a:srgbClr val="0070C0"/>
                </a:solidFill>
                <a:cs typeface="Times New Roman" panose="02020603050405020304" pitchFamily="18" charset="0"/>
              </a:rPr>
              <a:t>cut</a:t>
            </a:r>
            <a:r>
              <a:rPr lang="en-US" altLang="en-US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 we can make use of all the values of </a:t>
            </a:r>
            <a:r>
              <a:rPr lang="en-US" altLang="en-US" i="1" dirty="0">
                <a:solidFill>
                  <a:srgbClr val="0070C0"/>
                </a:solidFill>
                <a:cs typeface="Times New Roman" panose="02020603050405020304" pitchFamily="18" charset="0"/>
              </a:rPr>
              <a:t>x</a:t>
            </a:r>
            <a:r>
              <a:rPr lang="en-US" altLang="en-US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  I.e. the data are: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C15F78DB-1CFC-AD3E-E3DC-1C277C3B67C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4309" y="1916824"/>
            <a:ext cx="2505177" cy="46800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C86FF14C-73BD-B87F-B0B2-CC9FFB37BE7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24314" y="2475972"/>
            <a:ext cx="4394200" cy="78740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B3B993EB-AC17-1289-37F9-C84AABC3137A}"/>
              </a:ext>
            </a:extLst>
          </p:cNvPr>
          <p:cNvSpPr txBox="1"/>
          <p:nvPr/>
        </p:nvSpPr>
        <p:spPr>
          <a:xfrm>
            <a:off x="434974" y="3320834"/>
            <a:ext cx="867063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2400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where here </a:t>
            </a:r>
            <a:r>
              <a:rPr lang="en-US" sz="2400" i="1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</a:t>
            </a:r>
            <a:r>
              <a:rPr lang="en-US" sz="2400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and </a:t>
            </a:r>
            <a:r>
              <a:rPr lang="en-US" sz="2400" i="1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</a:t>
            </a:r>
            <a:r>
              <a:rPr lang="en-US" sz="2400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refer to the total numbers (without any cut) and the pdf of </a:t>
            </a:r>
            <a:r>
              <a:rPr lang="en-US" altLang="en-US" sz="2400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sz="2400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is a mixture of the signal and background components: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689BDC3A-5959-8B11-86C0-36E02AF69A58}"/>
              </a:ext>
            </a:extLst>
          </p:cNvPr>
          <p:cNvSpPr txBox="1"/>
          <p:nvPr/>
        </p:nvSpPr>
        <p:spPr>
          <a:xfrm>
            <a:off x="334655" y="5272676"/>
            <a:ext cx="847468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2400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The strength parameter </a:t>
            </a:r>
            <a:r>
              <a:rPr lang="el-GR" sz="2400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μ</a:t>
            </a:r>
            <a:r>
              <a:rPr lang="en-US" sz="2400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has been introduced such that </a:t>
            </a:r>
            <a:r>
              <a:rPr lang="el-GR" sz="2400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μ</a:t>
            </a:r>
            <a:r>
              <a:rPr lang="en-US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=0</a:t>
            </a:r>
            <a:r>
              <a:rPr lang="en-US" sz="2400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means background only (“</a:t>
            </a:r>
            <a:r>
              <a:rPr lang="en-US" sz="2400" i="1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</a:t>
            </a:r>
            <a:r>
              <a:rPr lang="en-US" sz="2400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”) and </a:t>
            </a:r>
            <a:r>
              <a:rPr lang="el-GR" sz="2400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μ</a:t>
            </a:r>
            <a:r>
              <a:rPr lang="en-US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=1</a:t>
            </a:r>
            <a:r>
              <a:rPr lang="en-US" sz="2400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includes also signal (“</a:t>
            </a:r>
            <a:r>
              <a:rPr lang="en-US" sz="2400" i="1" dirty="0" err="1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</a:t>
            </a:r>
            <a:r>
              <a:rPr lang="en-US" sz="2400" dirty="0" err="1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+</a:t>
            </a:r>
            <a:r>
              <a:rPr lang="en-US" sz="2400" i="1" dirty="0" err="1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</a:t>
            </a:r>
            <a:r>
              <a:rPr lang="en-US" sz="2400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”).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C2FD2913-AFB4-CA9C-334E-8F53F4102A1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46035" y="4344841"/>
            <a:ext cx="4638461" cy="7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4336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3051D983-4D70-F6C8-6103-DE543AA0B0F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12207" y="3762860"/>
            <a:ext cx="5382000" cy="828000"/>
          </a:xfrm>
          <a:prstGeom prst="rect">
            <a:avLst/>
          </a:prstGeom>
        </p:spPr>
      </p:pic>
      <p:sp>
        <p:nvSpPr>
          <p:cNvPr id="6147" name="Slide Number Placeholder 4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3C495E43-60C3-634C-80DB-A2A6931649E6}" type="slidenum">
              <a:rPr lang="en-US" sz="1200">
                <a:solidFill>
                  <a:srgbClr val="0000FF"/>
                </a:solidFill>
              </a:rPr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62</a:t>
            </a:fld>
            <a:endParaRPr lang="en-US" sz="1200">
              <a:solidFill>
                <a:srgbClr val="0000FF"/>
              </a:solidFill>
            </a:endParaRP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5C3EF25-9919-414C-855F-23EEB6D82F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G. Cowan / RHUL Physics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8A60F86-3E98-D449-96AD-BE684C7DD7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Statistical Data Analysis / Tutorial material</a:t>
            </a:r>
          </a:p>
        </p:txBody>
      </p:sp>
      <p:sp>
        <p:nvSpPr>
          <p:cNvPr id="2" name="Rectangle 2">
            <a:extLst>
              <a:ext uri="{FF2B5EF4-FFF2-40B4-BE49-F238E27FC236}">
                <a16:creationId xmlns:a16="http://schemas.microsoft.com/office/drawing/2014/main" id="{06F235D4-F078-1B43-9E03-DE5E09913A68}"/>
              </a:ext>
            </a:extLst>
          </p:cNvPr>
          <p:cNvSpPr txBox="1">
            <a:spLocks noChangeArrowheads="1"/>
          </p:cNvSpPr>
          <p:nvPr/>
        </p:nvSpPr>
        <p:spPr>
          <a:xfrm>
            <a:off x="684213" y="218167"/>
            <a:ext cx="7775575" cy="504825"/>
          </a:xfrm>
          <a:prstGeom prst="rect">
            <a:avLst/>
          </a:prstGeom>
        </p:spPr>
        <p:txBody>
          <a:bodyPr/>
          <a:lstStyle>
            <a:lvl1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ＭＳ Ｐゴシック" charset="0"/>
                <a:cs typeface="ＭＳ Ｐゴシック" charset="0"/>
              </a:defRPr>
            </a:lvl1pPr>
            <a:lvl2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2pPr>
            <a:lvl3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3pPr>
            <a:lvl4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4pPr>
            <a:lvl5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5pPr>
            <a:lvl6pPr marL="4572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6pPr>
            <a:lvl7pPr marL="9144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7pPr>
            <a:lvl8pPr marL="13716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8pPr>
            <a:lvl9pPr marL="18288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9pPr>
          </a:lstStyle>
          <a:p>
            <a:r>
              <a:rPr lang="en-GB" altLang="en-US" sz="3200" dirty="0">
                <a:solidFill>
                  <a:srgbClr val="0070C0"/>
                </a:solidFill>
                <a:latin typeface="Calibri" panose="020F0502020204030204" pitchFamily="34" charset="0"/>
                <a:ea typeface="ＭＳ Ｐゴシック" panose="020B0600070205080204" pitchFamily="34" charset="-128"/>
                <a:cs typeface="Calibri" panose="020F0502020204030204" pitchFamily="34" charset="0"/>
              </a:rPr>
              <a:t>Likelihood ratio for test of </a:t>
            </a:r>
            <a:r>
              <a:rPr lang="el-GR" altLang="en-US" sz="3200" i="1" dirty="0">
                <a:solidFill>
                  <a:srgbClr val="0070C0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  <a:cs typeface="Times New Roman" panose="02020603050405020304" pitchFamily="18" charset="0"/>
              </a:rPr>
              <a:t>μ </a:t>
            </a:r>
            <a:r>
              <a:rPr lang="en-GB" altLang="en-US" sz="3200" dirty="0">
                <a:solidFill>
                  <a:srgbClr val="0070C0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  <a:cs typeface="Times New Roman" panose="02020603050405020304" pitchFamily="18" charset="0"/>
              </a:rPr>
              <a:t>=</a:t>
            </a:r>
            <a:r>
              <a:rPr lang="el-GR" altLang="en-US" sz="3200" dirty="0">
                <a:solidFill>
                  <a:srgbClr val="0070C0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  <a:cs typeface="Times New Roman" panose="02020603050405020304" pitchFamily="18" charset="0"/>
              </a:rPr>
              <a:t> </a:t>
            </a:r>
            <a:r>
              <a:rPr lang="en-GB" altLang="en-US" sz="3200" dirty="0">
                <a:solidFill>
                  <a:srgbClr val="0070C0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  <a:cs typeface="Times New Roman" panose="02020603050405020304" pitchFamily="18" charset="0"/>
              </a:rPr>
              <a:t>0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6423D12-BAC3-CA4A-A0E0-7662AA8D09D0}"/>
              </a:ext>
            </a:extLst>
          </p:cNvPr>
          <p:cNvSpPr txBox="1"/>
          <p:nvPr/>
        </p:nvSpPr>
        <p:spPr>
          <a:xfrm>
            <a:off x="468085" y="870857"/>
            <a:ext cx="504522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2400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The likelihood for a signal strength </a:t>
            </a:r>
            <a:r>
              <a:rPr lang="el-GR" sz="2400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μ</a:t>
            </a:r>
            <a:r>
              <a:rPr lang="en-US" sz="2400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is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032C2C3-4653-0D29-6507-261B47F3571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1572" y="1453243"/>
            <a:ext cx="7401951" cy="16200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461F618A-B5A7-D803-3947-662765261AF2}"/>
              </a:ext>
            </a:extLst>
          </p:cNvPr>
          <p:cNvSpPr txBox="1"/>
          <p:nvPr/>
        </p:nvSpPr>
        <p:spPr>
          <a:xfrm>
            <a:off x="337457" y="3109102"/>
            <a:ext cx="816787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2400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We can test the hypothesis </a:t>
            </a:r>
            <a:r>
              <a:rPr lang="el-GR" sz="2400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μ</a:t>
            </a:r>
            <a:r>
              <a:rPr lang="en-US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=0</a:t>
            </a:r>
            <a:r>
              <a:rPr lang="en-US" sz="2400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with the likelihood ratio statistic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C31629F5-AE1F-E343-F1E1-56FA80936BD2}"/>
              </a:ext>
            </a:extLst>
          </p:cNvPr>
          <p:cNvSpPr txBox="1"/>
          <p:nvPr/>
        </p:nvSpPr>
        <p:spPr>
          <a:xfrm>
            <a:off x="7317939" y="4489153"/>
            <a:ext cx="15539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constant, can drop</a:t>
            </a:r>
          </a:p>
        </p:txBody>
      </p: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974FB956-AB84-902D-A9F9-590C52559322}"/>
              </a:ext>
            </a:extLst>
          </p:cNvPr>
          <p:cNvCxnSpPr>
            <a:cxnSpLocks/>
          </p:cNvCxnSpPr>
          <p:nvPr/>
        </p:nvCxnSpPr>
        <p:spPr>
          <a:xfrm flipH="1" flipV="1">
            <a:off x="6894207" y="4406854"/>
            <a:ext cx="344793" cy="350001"/>
          </a:xfrm>
          <a:prstGeom prst="straightConnector1">
            <a:avLst/>
          </a:prstGeom>
          <a:ln>
            <a:solidFill>
              <a:srgbClr val="CC3300"/>
            </a:solidFill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" name="TextBox 16">
            <a:extLst>
              <a:ext uri="{FF2B5EF4-FFF2-40B4-BE49-F238E27FC236}">
                <a16:creationId xmlns:a16="http://schemas.microsoft.com/office/drawing/2014/main" id="{53C7C580-07C4-9C1B-9D1E-694ECE6EDCE9}"/>
              </a:ext>
            </a:extLst>
          </p:cNvPr>
          <p:cNvSpPr txBox="1"/>
          <p:nvPr/>
        </p:nvSpPr>
        <p:spPr>
          <a:xfrm>
            <a:off x="348343" y="5254379"/>
            <a:ext cx="852351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2400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According to the </a:t>
            </a:r>
            <a:r>
              <a:rPr lang="en-US" sz="2400" dirty="0" err="1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Neyman</a:t>
            </a:r>
            <a:r>
              <a:rPr lang="en-US" sz="2400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-Pearson lemma, this gives the test of </a:t>
            </a:r>
            <a:r>
              <a:rPr lang="el-GR" sz="2400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μ</a:t>
            </a:r>
            <a:r>
              <a:rPr lang="en-US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=0</a:t>
            </a:r>
            <a:r>
              <a:rPr lang="en-US" sz="2400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with the highest possible sensitivity (power with respect to the alternative </a:t>
            </a:r>
            <a:r>
              <a:rPr lang="el-GR" sz="2400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μ</a:t>
            </a:r>
            <a:r>
              <a:rPr lang="en-US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=1</a:t>
            </a:r>
            <a:r>
              <a:rPr lang="en-US" sz="2400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).</a:t>
            </a:r>
          </a:p>
        </p:txBody>
      </p:sp>
    </p:spTree>
    <p:extLst>
      <p:ext uri="{BB962C8B-B14F-4D97-AF65-F5344CB8AC3E}">
        <p14:creationId xmlns:p14="http://schemas.microsoft.com/office/powerpoint/2010/main" val="32962910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CA54D0FF-1C6F-752E-060A-0ABDD047884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0200" y="1468367"/>
            <a:ext cx="5854700" cy="4394200"/>
          </a:xfrm>
          <a:prstGeom prst="rect">
            <a:avLst/>
          </a:prstGeom>
        </p:spPr>
      </p:pic>
      <p:sp>
        <p:nvSpPr>
          <p:cNvPr id="6147" name="Slide Number Placeholder 4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3C495E43-60C3-634C-80DB-A2A6931649E6}" type="slidenum">
              <a:rPr lang="en-US" sz="1200">
                <a:solidFill>
                  <a:srgbClr val="0000FF"/>
                </a:solidFill>
              </a:rPr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63</a:t>
            </a:fld>
            <a:endParaRPr lang="en-US" sz="1200">
              <a:solidFill>
                <a:srgbClr val="0000FF"/>
              </a:solidFill>
            </a:endParaRP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5C3EF25-9919-414C-855F-23EEB6D82F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G. Cowan / RHUL Physics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8A60F86-3E98-D449-96AD-BE684C7DD7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Statistical Data Analysis / Tutorial material</a:t>
            </a:r>
          </a:p>
        </p:txBody>
      </p:sp>
      <p:sp>
        <p:nvSpPr>
          <p:cNvPr id="2" name="Rectangle 2">
            <a:extLst>
              <a:ext uri="{FF2B5EF4-FFF2-40B4-BE49-F238E27FC236}">
                <a16:creationId xmlns:a16="http://schemas.microsoft.com/office/drawing/2014/main" id="{6D5B2E4E-EB46-0B18-8DC9-F21B5E7D7ADD}"/>
              </a:ext>
            </a:extLst>
          </p:cNvPr>
          <p:cNvSpPr txBox="1">
            <a:spLocks noChangeArrowheads="1"/>
          </p:cNvSpPr>
          <p:nvPr/>
        </p:nvSpPr>
        <p:spPr>
          <a:xfrm>
            <a:off x="330200" y="323397"/>
            <a:ext cx="8138885" cy="504825"/>
          </a:xfrm>
          <a:prstGeom prst="rect">
            <a:avLst/>
          </a:prstGeom>
        </p:spPr>
        <p:txBody>
          <a:bodyPr/>
          <a:lstStyle>
            <a:lvl1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ＭＳ Ｐゴシック" charset="0"/>
                <a:cs typeface="ＭＳ Ｐゴシック" charset="0"/>
              </a:defRPr>
            </a:lvl1pPr>
            <a:lvl2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2pPr>
            <a:lvl3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3pPr>
            <a:lvl4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4pPr>
            <a:lvl5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5pPr>
            <a:lvl6pPr marL="4572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6pPr>
            <a:lvl7pPr marL="9144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7pPr>
            <a:lvl8pPr marL="13716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8pPr>
            <a:lvl9pPr marL="18288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9pPr>
          </a:lstStyle>
          <a:p>
            <a:r>
              <a:rPr lang="en-GB" altLang="en-US" sz="3200" dirty="0">
                <a:solidFill>
                  <a:srgbClr val="0070C0"/>
                </a:solidFill>
                <a:latin typeface="Calibri" panose="020F0502020204030204" pitchFamily="34" charset="0"/>
                <a:ea typeface="ＭＳ Ｐゴシック" panose="020B0600070205080204" pitchFamily="34" charset="-128"/>
                <a:cs typeface="Calibri" panose="020F0502020204030204" pitchFamily="34" charset="0"/>
              </a:rPr>
              <a:t>Expected discovery significance using </a:t>
            </a:r>
            <a:r>
              <a:rPr lang="en-GB" altLang="en-US" sz="3200" i="1" dirty="0">
                <a:solidFill>
                  <a:srgbClr val="0070C0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  <a:cs typeface="Times New Roman" panose="02020603050405020304" pitchFamily="18" charset="0"/>
              </a:rPr>
              <a:t>q </a:t>
            </a:r>
            <a:r>
              <a:rPr lang="en-GB" altLang="en-US" sz="3200" dirty="0">
                <a:solidFill>
                  <a:srgbClr val="0070C0"/>
                </a:solidFill>
                <a:latin typeface="Calibri" panose="020F0502020204030204" pitchFamily="34" charset="0"/>
                <a:ea typeface="ＭＳ Ｐゴシック" panose="020B0600070205080204" pitchFamily="34" charset="-128"/>
                <a:cs typeface="Calibri" panose="020F0502020204030204" pitchFamily="34" charset="0"/>
              </a:rPr>
              <a:t>(soln.) </a:t>
            </a:r>
            <a:endParaRPr lang="en-GB" altLang="en-US" sz="3200" i="1" dirty="0">
              <a:solidFill>
                <a:srgbClr val="0070C0"/>
              </a:solidFill>
              <a:latin typeface="Times New Roman" panose="02020603050405020304" pitchFamily="18" charset="0"/>
              <a:ea typeface="ＭＳ Ｐゴシック" panose="020B0600070205080204" pitchFamily="34" charset="-128"/>
              <a:cs typeface="Times New Roman" panose="02020603050405020304" pitchFamily="18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BD2CECE-47AA-E38F-469F-2F1BF65C42D4}"/>
              </a:ext>
            </a:extLst>
          </p:cNvPr>
          <p:cNvSpPr txBox="1"/>
          <p:nvPr/>
        </p:nvSpPr>
        <p:spPr>
          <a:xfrm>
            <a:off x="556860" y="1102436"/>
            <a:ext cx="825694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2400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10</a:t>
            </a:r>
            <a:r>
              <a:rPr lang="en-US" sz="2400" baseline="30000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7</a:t>
            </a:r>
            <a:r>
              <a:rPr lang="en-US" sz="2400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experiments simulated simulated according to ”b” and “</a:t>
            </a:r>
            <a:r>
              <a:rPr lang="en-US" sz="2400" dirty="0" err="1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s+b</a:t>
            </a:r>
            <a:r>
              <a:rPr lang="en-US" sz="2400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”.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A49D7ED-9662-642E-84EE-3B294476B313}"/>
              </a:ext>
            </a:extLst>
          </p:cNvPr>
          <p:cNvSpPr txBox="1"/>
          <p:nvPr/>
        </p:nvSpPr>
        <p:spPr>
          <a:xfrm>
            <a:off x="3369418" y="4045943"/>
            <a:ext cx="94647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2000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sz="2000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-value</a:t>
            </a:r>
          </a:p>
          <a:p>
            <a:pPr algn="l"/>
            <a:r>
              <a:rPr lang="en-US" sz="2000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of ”b”</a:t>
            </a:r>
          </a:p>
        </p:txBody>
      </p: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31613B70-0FE9-7C55-0E97-76F2914BB787}"/>
              </a:ext>
            </a:extLst>
          </p:cNvPr>
          <p:cNvCxnSpPr/>
          <p:nvPr/>
        </p:nvCxnSpPr>
        <p:spPr>
          <a:xfrm>
            <a:off x="4100133" y="4641604"/>
            <a:ext cx="270193" cy="353943"/>
          </a:xfrm>
          <a:prstGeom prst="straightConnector1">
            <a:avLst/>
          </a:prstGeom>
          <a:ln>
            <a:solidFill>
              <a:srgbClr val="CC3300"/>
            </a:solidFill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TextBox 2">
            <a:extLst>
              <a:ext uri="{FF2B5EF4-FFF2-40B4-BE49-F238E27FC236}">
                <a16:creationId xmlns:a16="http://schemas.microsoft.com/office/drawing/2014/main" id="{03F0DE37-8FA6-CC02-A50E-A9B1348AF296}"/>
              </a:ext>
            </a:extLst>
          </p:cNvPr>
          <p:cNvSpPr txBox="1"/>
          <p:nvPr/>
        </p:nvSpPr>
        <p:spPr>
          <a:xfrm>
            <a:off x="5828911" y="1925082"/>
            <a:ext cx="3146298" cy="45550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spcAft>
                <a:spcPts val="1200"/>
              </a:spcAft>
            </a:pPr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median[</a:t>
            </a:r>
            <a:r>
              <a:rPr lang="en-US" sz="2000" i="1" dirty="0" err="1">
                <a:latin typeface="Calibri" panose="020F0502020204030204" pitchFamily="34" charset="0"/>
                <a:cs typeface="Calibri" panose="020F0502020204030204" pitchFamily="34" charset="0"/>
              </a:rPr>
              <a:t>q</a:t>
            </a:r>
            <a:r>
              <a:rPr lang="en-US" sz="2000" dirty="0" err="1">
                <a:latin typeface="Calibri" panose="020F0502020204030204" pitchFamily="34" charset="0"/>
                <a:cs typeface="Calibri" panose="020F0502020204030204" pitchFamily="34" charset="0"/>
              </a:rPr>
              <a:t>|s+b</a:t>
            </a:r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] = </a:t>
            </a:r>
            <a:r>
              <a:rPr lang="en-US" sz="20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−42.66</a:t>
            </a:r>
          </a:p>
          <a:p>
            <a:pPr algn="l">
              <a:spcAft>
                <a:spcPts val="1200"/>
              </a:spcAft>
            </a:pPr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For b hypothesis, 7 out of 10</a:t>
            </a:r>
            <a:r>
              <a:rPr lang="en-US" sz="2000" baseline="30000" dirty="0">
                <a:latin typeface="Calibri" panose="020F0502020204030204" pitchFamily="34" charset="0"/>
                <a:cs typeface="Calibri" panose="020F0502020204030204" pitchFamily="34" charset="0"/>
              </a:rPr>
              <a:t>7</a:t>
            </a:r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 experiments found with </a:t>
            </a:r>
            <a:r>
              <a:rPr lang="en-US" sz="2000" i="1" dirty="0">
                <a:latin typeface="Calibri" panose="020F0502020204030204" pitchFamily="34" charset="0"/>
                <a:cs typeface="Calibri" panose="020F0502020204030204" pitchFamily="34" charset="0"/>
              </a:rPr>
              <a:t>q</a:t>
            </a:r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 ≤ median[</a:t>
            </a:r>
            <a:r>
              <a:rPr lang="en-US" sz="2000" i="1" dirty="0" err="1">
                <a:latin typeface="Calibri" panose="020F0502020204030204" pitchFamily="34" charset="0"/>
                <a:cs typeface="Calibri" panose="020F0502020204030204" pitchFamily="34" charset="0"/>
              </a:rPr>
              <a:t>q</a:t>
            </a:r>
            <a:r>
              <a:rPr lang="en-US" sz="2000" dirty="0" err="1">
                <a:latin typeface="Calibri" panose="020F0502020204030204" pitchFamily="34" charset="0"/>
                <a:cs typeface="Calibri" panose="020F0502020204030204" pitchFamily="34" charset="0"/>
              </a:rPr>
              <a:t>|s+b</a:t>
            </a:r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] </a:t>
            </a:r>
          </a:p>
          <a:p>
            <a:pPr algn="l">
              <a:spcAft>
                <a:spcPts val="1200"/>
              </a:spcAft>
            </a:pPr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median[</a:t>
            </a:r>
            <a:r>
              <a:rPr lang="en-US" sz="2000" i="1" dirty="0" err="1">
                <a:latin typeface="Calibri" panose="020F0502020204030204" pitchFamily="34" charset="0"/>
                <a:cs typeface="Calibri" panose="020F0502020204030204" pitchFamily="34" charset="0"/>
              </a:rPr>
              <a:t>p</a:t>
            </a:r>
            <a:r>
              <a:rPr lang="en-US" sz="2000" i="1" baseline="-25000" dirty="0" err="1">
                <a:latin typeface="Calibri" panose="020F0502020204030204" pitchFamily="34" charset="0"/>
                <a:cs typeface="Calibri" panose="020F0502020204030204" pitchFamily="34" charset="0"/>
              </a:rPr>
              <a:t>b</a:t>
            </a:r>
            <a:r>
              <a:rPr lang="en-US" sz="2000" dirty="0" err="1">
                <a:latin typeface="Calibri" panose="020F0502020204030204" pitchFamily="34" charset="0"/>
                <a:cs typeface="Calibri" panose="020F0502020204030204" pitchFamily="34" charset="0"/>
              </a:rPr>
              <a:t>|s+b</a:t>
            </a:r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] = </a:t>
            </a:r>
            <a:r>
              <a:rPr lang="en-US" sz="20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7.0 ⨉ 10</a:t>
            </a:r>
            <a:r>
              <a:rPr lang="en-US" sz="2000" baseline="300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−7</a:t>
            </a:r>
          </a:p>
          <a:p>
            <a:pPr>
              <a:spcAft>
                <a:spcPts val="1200"/>
              </a:spcAft>
            </a:pPr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median[</a:t>
            </a:r>
            <a:r>
              <a:rPr lang="en-US" sz="2000" i="1" dirty="0" err="1">
                <a:latin typeface="Calibri" panose="020F0502020204030204" pitchFamily="34" charset="0"/>
                <a:cs typeface="Calibri" panose="020F0502020204030204" pitchFamily="34" charset="0"/>
              </a:rPr>
              <a:t>Z</a:t>
            </a:r>
            <a:r>
              <a:rPr lang="en-US" sz="2000" i="1" baseline="-25000" dirty="0" err="1">
                <a:latin typeface="Calibri" panose="020F0502020204030204" pitchFamily="34" charset="0"/>
                <a:cs typeface="Calibri" panose="020F0502020204030204" pitchFamily="34" charset="0"/>
              </a:rPr>
              <a:t>b</a:t>
            </a:r>
            <a:r>
              <a:rPr lang="en-US" sz="2000" dirty="0" err="1">
                <a:latin typeface="Calibri" panose="020F0502020204030204" pitchFamily="34" charset="0"/>
                <a:cs typeface="Calibri" panose="020F0502020204030204" pitchFamily="34" charset="0"/>
              </a:rPr>
              <a:t>|s+b</a:t>
            </a:r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] = </a:t>
            </a:r>
            <a:r>
              <a:rPr lang="el-GR" sz="2000" dirty="0">
                <a:latin typeface="Calibri" panose="020F0502020204030204" pitchFamily="34" charset="0"/>
                <a:cs typeface="Calibri" panose="020F0502020204030204" pitchFamily="34" charset="0"/>
              </a:rPr>
              <a:t>Φ</a:t>
            </a:r>
            <a:r>
              <a:rPr lang="en-US" sz="2000" baseline="30000" dirty="0">
                <a:latin typeface="Calibri" panose="020F0502020204030204" pitchFamily="34" charset="0"/>
                <a:cs typeface="Calibri" panose="020F0502020204030204" pitchFamily="34" charset="0"/>
              </a:rPr>
              <a:t>−1</a:t>
            </a:r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 (1-</a:t>
            </a:r>
            <a:r>
              <a:rPr lang="en-US" sz="2000" i="1" dirty="0">
                <a:latin typeface="Calibri" panose="020F0502020204030204" pitchFamily="34" charset="0"/>
                <a:cs typeface="Calibri" panose="020F0502020204030204" pitchFamily="34" charset="0"/>
              </a:rPr>
              <a:t>p</a:t>
            </a:r>
            <a:r>
              <a:rPr lang="en-US" sz="2000" baseline="-25000" dirty="0">
                <a:latin typeface="Calibri" panose="020F0502020204030204" pitchFamily="34" charset="0"/>
                <a:cs typeface="Calibri" panose="020F0502020204030204" pitchFamily="34" charset="0"/>
              </a:rPr>
              <a:t>b</a:t>
            </a:r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) = </a:t>
            </a:r>
            <a:r>
              <a:rPr lang="en-US" sz="20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4.83</a:t>
            </a:r>
          </a:p>
          <a:p>
            <a:pPr>
              <a:spcAft>
                <a:spcPts val="1200"/>
              </a:spcAft>
            </a:pPr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I.e. using the individual 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 values provides greater sensitivity than counting events with 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x </a:t>
            </a:r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&gt;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sz="2000" baseline="-25000" dirty="0" err="1">
                <a:latin typeface="Calibri" panose="020F0502020204030204" pitchFamily="34" charset="0"/>
                <a:cs typeface="Calibri" panose="020F0502020204030204" pitchFamily="34" charset="0"/>
              </a:rPr>
              <a:t>cut</a:t>
            </a:r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, which gave significance of 2.19.</a:t>
            </a:r>
          </a:p>
        </p:txBody>
      </p:sp>
    </p:spTree>
    <p:extLst>
      <p:ext uri="{BB962C8B-B14F-4D97-AF65-F5344CB8AC3E}">
        <p14:creationId xmlns:p14="http://schemas.microsoft.com/office/powerpoint/2010/main" val="19901042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Slide Number Placeholder 4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3C495E43-60C3-634C-80DB-A2A6931649E6}" type="slidenum">
              <a:rPr lang="en-US" sz="1200">
                <a:solidFill>
                  <a:srgbClr val="0000FF"/>
                </a:solidFill>
              </a:rPr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64</a:t>
            </a:fld>
            <a:endParaRPr lang="en-US" sz="1200">
              <a:solidFill>
                <a:srgbClr val="0000FF"/>
              </a:solidFill>
            </a:endParaRP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5C3EF25-9919-414C-855F-23EEB6D82F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G. Cowan / RHUL Physics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8A60F86-3E98-D449-96AD-BE684C7DD7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Statistical Data Analysis / Tutorial material</a:t>
            </a:r>
          </a:p>
        </p:txBody>
      </p:sp>
      <p:sp>
        <p:nvSpPr>
          <p:cNvPr id="8" name="TextBox 2">
            <a:extLst>
              <a:ext uri="{FF2B5EF4-FFF2-40B4-BE49-F238E27FC236}">
                <a16:creationId xmlns:a16="http://schemas.microsoft.com/office/drawing/2014/main" id="{38314FF3-F383-4948-A169-083130FCFB4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2644" y="1257130"/>
            <a:ext cx="8509983" cy="47089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bg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bg1"/>
                </a:solidFill>
                <a:latin typeface="Times New Roman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bg1"/>
                </a:solidFill>
                <a:latin typeface="Times New Roman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bg1"/>
                </a:solidFill>
                <a:latin typeface="Times New Roman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bg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>
              <a:spcAft>
                <a:spcPts val="1200"/>
              </a:spcAft>
            </a:pPr>
            <a:r>
              <a:rPr lang="en-US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See: 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https://</a:t>
            </a:r>
            <a:r>
              <a:rPr lang="en-US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www.pp.rhul.ac.uk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/~cowan/stat/exercises/stave/</a:t>
            </a:r>
          </a:p>
          <a:p>
            <a:pPr>
              <a:spcAft>
                <a:spcPts val="1200"/>
              </a:spcAft>
            </a:pPr>
            <a:r>
              <a:rPr lang="en-US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Sample program </a:t>
            </a:r>
            <a:r>
              <a:rPr lang="en-US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stave.py</a:t>
            </a:r>
            <a:endParaRPr lang="en-US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spcAft>
                <a:spcPts val="1200"/>
              </a:spcAft>
            </a:pPr>
            <a:r>
              <a:rPr lang="en-US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The program </a:t>
            </a:r>
            <a:r>
              <a:rPr lang="en-US" dirty="0" err="1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stave.py</a:t>
            </a:r>
            <a:r>
              <a:rPr lang="en-US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implements the Gamma Variance Model (GVM) for averaging </a:t>
            </a:r>
            <a:r>
              <a:rPr lang="en-US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measurements.</a:t>
            </a:r>
          </a:p>
          <a:p>
            <a:pPr>
              <a:spcAft>
                <a:spcPts val="1200"/>
              </a:spcAft>
            </a:pPr>
            <a:r>
              <a:rPr lang="en-US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For details see </a:t>
            </a:r>
            <a:r>
              <a:rPr lang="en-US" sz="2400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G. Cowan, EPJC </a:t>
            </a:r>
            <a:r>
              <a:rPr lang="is-IS" sz="2400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(2019) 79:133.</a:t>
            </a:r>
            <a:endParaRPr lang="en-US" dirty="0">
              <a:solidFill>
                <a:srgbClr val="0070C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spcAft>
                <a:spcPts val="1200"/>
              </a:spcAft>
            </a:pPr>
            <a:r>
              <a:rPr lang="en-US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In this version the model does not distinguish between statistical and systematic errors.  </a:t>
            </a:r>
          </a:p>
          <a:p>
            <a:pPr algn="l">
              <a:spcAft>
                <a:spcPts val="1200"/>
              </a:spcAft>
            </a:pPr>
            <a:r>
              <a:rPr lang="en-US" sz="2400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Confidence interval for the mean </a:t>
            </a:r>
            <a:r>
              <a:rPr lang="el-GR" sz="2400" i="1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μ</a:t>
            </a:r>
            <a:r>
              <a:rPr lang="en-US" sz="2400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becomes sensitive to goodness-of-fit (increases if data internally inconsistent).</a:t>
            </a:r>
          </a:p>
          <a:p>
            <a:pPr algn="l">
              <a:spcAft>
                <a:spcPts val="1200"/>
              </a:spcAft>
            </a:pPr>
            <a:r>
              <a:rPr lang="en-US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Estimated mean </a:t>
            </a:r>
            <a:r>
              <a:rPr lang="en-US" sz="2400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less sensitive to outliers.</a:t>
            </a:r>
            <a:endParaRPr lang="en-US" dirty="0">
              <a:solidFill>
                <a:srgbClr val="0070C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B745B7C-D8E6-C092-C030-F7196DCB81E9}"/>
              </a:ext>
            </a:extLst>
          </p:cNvPr>
          <p:cNvSpPr txBox="1"/>
          <p:nvPr/>
        </p:nvSpPr>
        <p:spPr>
          <a:xfrm>
            <a:off x="441369" y="304436"/>
            <a:ext cx="585801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3600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Tutorial 4:  Student’s </a:t>
            </a:r>
            <a:r>
              <a:rPr lang="en-US" sz="3600" i="1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</a:t>
            </a:r>
            <a:r>
              <a:rPr lang="en-US" sz="3600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average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E005AB3-AA9D-D7CB-C4C4-7ECA3FE4D20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24320" y="293550"/>
            <a:ext cx="2133600" cy="8079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37932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Slide Number Placeholder 4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3C495E43-60C3-634C-80DB-A2A6931649E6}" type="slidenum">
              <a:rPr lang="en-US" sz="1200">
                <a:solidFill>
                  <a:srgbClr val="0000FF"/>
                </a:solidFill>
              </a:rPr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65</a:t>
            </a:fld>
            <a:endParaRPr lang="en-US" sz="1200">
              <a:solidFill>
                <a:srgbClr val="0000FF"/>
              </a:solidFill>
            </a:endParaRP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5C3EF25-9919-414C-855F-23EEB6D82F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G. Cowan / RHUL Physics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8A60F86-3E98-D449-96AD-BE684C7DD7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Statistical Data Analysis / Tutorial material</a:t>
            </a:r>
          </a:p>
        </p:txBody>
      </p:sp>
      <p:sp>
        <p:nvSpPr>
          <p:cNvPr id="6" name="Rectangle 2">
            <a:extLst>
              <a:ext uri="{FF2B5EF4-FFF2-40B4-BE49-F238E27FC236}">
                <a16:creationId xmlns:a16="http://schemas.microsoft.com/office/drawing/2014/main" id="{7B9EE2ED-0978-D643-AC3F-5EE660D7B54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9064" y="273921"/>
            <a:ext cx="8189913" cy="50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 sz="2400">
                <a:solidFill>
                  <a:schemeClr val="bg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bg1"/>
                </a:solidFill>
                <a:latin typeface="Times New Roman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bg1"/>
                </a:solidFill>
                <a:latin typeface="Times New Roman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bg1"/>
                </a:solidFill>
                <a:latin typeface="Times New Roman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bg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algn="ctr"/>
            <a:r>
              <a:rPr lang="en-US" sz="3600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Least Squares vs Gamma Variance Model</a:t>
            </a:r>
            <a:endParaRPr lang="en-GB" sz="3600" baseline="30000" dirty="0">
              <a:solidFill>
                <a:srgbClr val="0070C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1CD3DD1-6243-3E4C-9331-EB2F6283B363}"/>
              </a:ext>
            </a:extLst>
          </p:cNvPr>
          <p:cNvSpPr txBox="1"/>
          <p:nvPr/>
        </p:nvSpPr>
        <p:spPr>
          <a:xfrm>
            <a:off x="419170" y="1023254"/>
            <a:ext cx="840236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spcAft>
                <a:spcPts val="1200"/>
              </a:spcAft>
            </a:pPr>
            <a:r>
              <a:rPr lang="en-US" sz="2400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Quadratic terms from Least Squares replaced by logarithmic ones:</a:t>
            </a:r>
            <a:endParaRPr lang="el-GR" sz="2400" dirty="0">
              <a:solidFill>
                <a:srgbClr val="0070C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79283451-D0E9-294F-8C79-4E38CAF9B413}"/>
              </a:ext>
            </a:extLst>
          </p:cNvPr>
          <p:cNvSpPr txBox="1"/>
          <p:nvPr/>
        </p:nvSpPr>
        <p:spPr>
          <a:xfrm>
            <a:off x="399064" y="2898763"/>
            <a:ext cx="6670096" cy="20313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spcAft>
                <a:spcPts val="1200"/>
              </a:spcAft>
            </a:pPr>
            <a:r>
              <a:rPr lang="en-US" sz="2400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where</a:t>
            </a:r>
          </a:p>
          <a:p>
            <a:pPr>
              <a:spcAft>
                <a:spcPts val="1200"/>
              </a:spcAft>
            </a:pPr>
            <a:r>
              <a:rPr lang="en-US" sz="2400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	</a:t>
            </a:r>
            <a:r>
              <a:rPr lang="en-US" sz="24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en-US" sz="2400" i="1" baseline="-25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measured value</a:t>
            </a:r>
          </a:p>
          <a:p>
            <a:pPr>
              <a:spcAft>
                <a:spcPts val="1200"/>
              </a:spcAft>
            </a:pPr>
            <a:r>
              <a:rPr 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	</a:t>
            </a:r>
            <a:r>
              <a:rPr lang="en-US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en-US" sz="2400" i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 = </a:t>
            </a:r>
            <a:r>
              <a:rPr lang="en-US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sz="2400" i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z="2400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 = estimated variance</a:t>
            </a:r>
          </a:p>
          <a:p>
            <a:pPr>
              <a:spcAft>
                <a:spcPts val="1200"/>
              </a:spcAft>
            </a:pPr>
            <a:r>
              <a:rPr 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	 </a:t>
            </a:r>
            <a:r>
              <a:rPr lang="en-US" sz="24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sz="2400" i="1" baseline="-25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 = relative uncertainty on estimate of variance</a:t>
            </a:r>
            <a:r>
              <a:rPr lang="en-US" sz="2400" i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24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ACFF251-8056-C0F7-D4AF-9B0570AC9FF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32709" y="1661514"/>
            <a:ext cx="1314285" cy="9000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2BC96DE4-7A23-03FB-65AF-97E863BCAE4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60157" y="1668772"/>
            <a:ext cx="3841791" cy="900000"/>
          </a:xfrm>
          <a:prstGeom prst="rect">
            <a:avLst/>
          </a:prstGeom>
        </p:spPr>
      </p:pic>
      <p:cxnSp>
        <p:nvCxnSpPr>
          <p:cNvPr id="8" name="Straight Arrow Connector 4">
            <a:extLst>
              <a:ext uri="{FF2B5EF4-FFF2-40B4-BE49-F238E27FC236}">
                <a16:creationId xmlns:a16="http://schemas.microsoft.com/office/drawing/2014/main" id="{F55EEE9D-790D-DF54-4821-0650E0B53D02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221491" y="2110779"/>
            <a:ext cx="488950" cy="0"/>
          </a:xfrm>
          <a:prstGeom prst="straightConnector1">
            <a:avLst/>
          </a:prstGeom>
          <a:noFill/>
          <a:ln w="38100">
            <a:solidFill>
              <a:srgbClr val="CC3300"/>
            </a:solidFill>
            <a:round/>
            <a:headEnd/>
            <a:tailEnd type="arrow" w="med" len="med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sp>
        <p:nvSpPr>
          <p:cNvPr id="9" name="TextBox 8">
            <a:extLst>
              <a:ext uri="{FF2B5EF4-FFF2-40B4-BE49-F238E27FC236}">
                <a16:creationId xmlns:a16="http://schemas.microsoft.com/office/drawing/2014/main" id="{33D6AAE0-64A5-9074-9173-4A328C2C2E00}"/>
              </a:ext>
            </a:extLst>
          </p:cNvPr>
          <p:cNvSpPr txBox="1"/>
          <p:nvPr/>
        </p:nvSpPr>
        <p:spPr>
          <a:xfrm>
            <a:off x="319541" y="5094514"/>
            <a:ext cx="764177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200"/>
              </a:spcAft>
            </a:pPr>
            <a:r>
              <a:rPr lang="en-US" sz="2400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Equivalent to replacing Gauss pdf for measurements by Student’s </a:t>
            </a:r>
            <a:r>
              <a:rPr lang="en-US" sz="2400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t, </a:t>
            </a:r>
            <a:r>
              <a:rPr lang="en-US" sz="2400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number of degrees of freedom </a:t>
            </a:r>
            <a:r>
              <a:rPr lang="en-US" sz="2400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en-US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1/2</a:t>
            </a:r>
            <a:r>
              <a:rPr lang="en-US" sz="2400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sz="2400" i="1" baseline="-25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z="2400" baseline="30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en-US" sz="2400" baseline="30000" dirty="0">
              <a:solidFill>
                <a:srgbClr val="0070C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321813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Slide Number Placeholder 4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3C495E43-60C3-634C-80DB-A2A6931649E6}" type="slidenum">
              <a:rPr lang="en-US" sz="1200">
                <a:solidFill>
                  <a:srgbClr val="0000FF"/>
                </a:solidFill>
              </a:rPr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66</a:t>
            </a:fld>
            <a:endParaRPr lang="en-US" sz="1200">
              <a:solidFill>
                <a:srgbClr val="0000FF"/>
              </a:solidFill>
            </a:endParaRP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5C3EF25-9919-414C-855F-23EEB6D82F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G. Cowan / RHUL Physics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8A60F86-3E98-D449-96AD-BE684C7DD7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Statistical Data Analysis / Tutorial material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3ABA24B-0905-04A3-7DEB-9D153549D644}"/>
              </a:ext>
            </a:extLst>
          </p:cNvPr>
          <p:cNvSpPr txBox="1"/>
          <p:nvPr/>
        </p:nvSpPr>
        <p:spPr>
          <a:xfrm>
            <a:off x="2235200" y="239122"/>
            <a:ext cx="457458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3600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 quick look at </a:t>
            </a:r>
            <a:r>
              <a:rPr lang="en-US" sz="3600" dirty="0" err="1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stave.py</a:t>
            </a:r>
            <a:endParaRPr lang="en-US" sz="3600" dirty="0">
              <a:solidFill>
                <a:srgbClr val="0070C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09D74CF-F3A0-5A41-E58B-B53571CE5764}"/>
              </a:ext>
            </a:extLst>
          </p:cNvPr>
          <p:cNvSpPr txBox="1"/>
          <p:nvPr/>
        </p:nvSpPr>
        <p:spPr>
          <a:xfrm>
            <a:off x="693770" y="1711820"/>
            <a:ext cx="7595349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y = </a:t>
            </a:r>
            <a:r>
              <a:rPr lang="en-GB" sz="1400" dirty="0" err="1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np.array</a:t>
            </a:r>
            <a:r>
              <a:rPr lang="en-GB" sz="140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([</a:t>
            </a:r>
            <a:r>
              <a:rPr lang="en-GB" sz="1400" dirty="0">
                <a:solidFill>
                  <a:srgbClr val="1C00CF"/>
                </a:solidFill>
                <a:effectLst/>
                <a:latin typeface="Menlo" panose="020B0609030804020204" pitchFamily="49" charset="0"/>
              </a:rPr>
              <a:t>17.</a:t>
            </a:r>
            <a:r>
              <a:rPr lang="en-GB" sz="140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, </a:t>
            </a:r>
            <a:r>
              <a:rPr lang="en-GB" sz="1400" dirty="0">
                <a:solidFill>
                  <a:srgbClr val="1C00CF"/>
                </a:solidFill>
                <a:effectLst/>
                <a:latin typeface="Menlo" panose="020B0609030804020204" pitchFamily="49" charset="0"/>
              </a:rPr>
              <a:t>19.</a:t>
            </a:r>
            <a:r>
              <a:rPr lang="en-GB" sz="140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, </a:t>
            </a:r>
            <a:r>
              <a:rPr lang="en-GB" sz="1400" dirty="0">
                <a:solidFill>
                  <a:srgbClr val="1C00CF"/>
                </a:solidFill>
                <a:effectLst/>
                <a:latin typeface="Menlo" panose="020B0609030804020204" pitchFamily="49" charset="0"/>
              </a:rPr>
              <a:t>15.</a:t>
            </a:r>
            <a:r>
              <a:rPr lang="en-GB" sz="140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, </a:t>
            </a:r>
            <a:r>
              <a:rPr lang="en-GB" sz="1400" dirty="0">
                <a:solidFill>
                  <a:srgbClr val="1C00CF"/>
                </a:solidFill>
                <a:effectLst/>
                <a:latin typeface="Menlo" panose="020B0609030804020204" pitchFamily="49" charset="0"/>
              </a:rPr>
              <a:t>3.</a:t>
            </a:r>
            <a:r>
              <a:rPr lang="en-GB" sz="140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])         </a:t>
            </a:r>
            <a:r>
              <a:rPr lang="en-GB" sz="1400" dirty="0">
                <a:solidFill>
                  <a:srgbClr val="007400"/>
                </a:solidFill>
                <a:effectLst/>
                <a:latin typeface="Menlo" panose="020B0609030804020204" pitchFamily="49" charset="0"/>
              </a:rPr>
              <a:t># measured values</a:t>
            </a:r>
            <a:endParaRPr lang="en-GB" sz="1400" dirty="0">
              <a:solidFill>
                <a:srgbClr val="000000"/>
              </a:solidFill>
              <a:effectLst/>
              <a:latin typeface="Menlo" panose="020B0609030804020204" pitchFamily="49" charset="0"/>
            </a:endParaRPr>
          </a:p>
          <a:p>
            <a:r>
              <a:rPr lang="en-GB" sz="140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s = </a:t>
            </a:r>
            <a:r>
              <a:rPr lang="en-GB" sz="1400" dirty="0" err="1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np.array</a:t>
            </a:r>
            <a:r>
              <a:rPr lang="en-GB" sz="140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([</a:t>
            </a:r>
            <a:r>
              <a:rPr lang="en-GB" sz="1400" dirty="0">
                <a:solidFill>
                  <a:srgbClr val="1C00CF"/>
                </a:solidFill>
                <a:effectLst/>
                <a:latin typeface="Menlo" panose="020B0609030804020204" pitchFamily="49" charset="0"/>
              </a:rPr>
              <a:t>1.5</a:t>
            </a:r>
            <a:r>
              <a:rPr lang="en-GB" sz="140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, </a:t>
            </a:r>
            <a:r>
              <a:rPr lang="en-GB" sz="1400" dirty="0">
                <a:solidFill>
                  <a:srgbClr val="1C00CF"/>
                </a:solidFill>
                <a:effectLst/>
                <a:latin typeface="Menlo" panose="020B0609030804020204" pitchFamily="49" charset="0"/>
              </a:rPr>
              <a:t>1.5</a:t>
            </a:r>
            <a:r>
              <a:rPr lang="en-GB" sz="140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, </a:t>
            </a:r>
            <a:r>
              <a:rPr lang="en-GB" sz="1400" dirty="0">
                <a:solidFill>
                  <a:srgbClr val="1C00CF"/>
                </a:solidFill>
                <a:effectLst/>
                <a:latin typeface="Menlo" panose="020B0609030804020204" pitchFamily="49" charset="0"/>
              </a:rPr>
              <a:t>1.5</a:t>
            </a:r>
            <a:r>
              <a:rPr lang="en-GB" sz="140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, </a:t>
            </a:r>
            <a:r>
              <a:rPr lang="en-GB" sz="1400" dirty="0">
                <a:solidFill>
                  <a:srgbClr val="1C00CF"/>
                </a:solidFill>
                <a:effectLst/>
                <a:latin typeface="Menlo" panose="020B0609030804020204" pitchFamily="49" charset="0"/>
              </a:rPr>
              <a:t>1.5</a:t>
            </a:r>
            <a:r>
              <a:rPr lang="en-GB" sz="140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])        </a:t>
            </a:r>
            <a:r>
              <a:rPr lang="en-GB" sz="1400" dirty="0">
                <a:solidFill>
                  <a:srgbClr val="007400"/>
                </a:solidFill>
                <a:effectLst/>
                <a:latin typeface="Menlo" panose="020B0609030804020204" pitchFamily="49" charset="0"/>
              </a:rPr>
              <a:t># estimates of std. dev</a:t>
            </a:r>
            <a:endParaRPr lang="en-GB" sz="1400" dirty="0">
              <a:solidFill>
                <a:srgbClr val="000000"/>
              </a:solidFill>
              <a:effectLst/>
              <a:latin typeface="Menlo" panose="020B0609030804020204" pitchFamily="49" charset="0"/>
            </a:endParaRPr>
          </a:p>
          <a:p>
            <a:r>
              <a:rPr lang="en-GB" sz="140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v = s**</a:t>
            </a:r>
            <a:r>
              <a:rPr lang="en-GB" sz="1400" dirty="0">
                <a:solidFill>
                  <a:srgbClr val="1C00CF"/>
                </a:solidFill>
                <a:effectLst/>
                <a:latin typeface="Menlo" panose="020B0609030804020204" pitchFamily="49" charset="0"/>
              </a:rPr>
              <a:t>2</a:t>
            </a:r>
            <a:r>
              <a:rPr lang="en-GB" sz="140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                                  </a:t>
            </a:r>
            <a:r>
              <a:rPr lang="en-GB" sz="1400" dirty="0">
                <a:solidFill>
                  <a:srgbClr val="007400"/>
                </a:solidFill>
                <a:effectLst/>
                <a:latin typeface="Menlo" panose="020B0609030804020204" pitchFamily="49" charset="0"/>
              </a:rPr>
              <a:t># estimates of variances</a:t>
            </a:r>
            <a:endParaRPr lang="en-GB" sz="1400" dirty="0">
              <a:solidFill>
                <a:srgbClr val="000000"/>
              </a:solidFill>
              <a:effectLst/>
              <a:latin typeface="Menlo" panose="020B0609030804020204" pitchFamily="49" charset="0"/>
            </a:endParaRPr>
          </a:p>
          <a:p>
            <a:r>
              <a:rPr lang="en-GB" sz="140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r = </a:t>
            </a:r>
            <a:r>
              <a:rPr lang="en-GB" sz="1400" dirty="0" err="1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np.array</a:t>
            </a:r>
            <a:r>
              <a:rPr lang="en-GB" sz="140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([</a:t>
            </a:r>
            <a:r>
              <a:rPr lang="en-GB" sz="1400" dirty="0">
                <a:solidFill>
                  <a:srgbClr val="1C00CF"/>
                </a:solidFill>
                <a:effectLst/>
                <a:latin typeface="Menlo" panose="020B0609030804020204" pitchFamily="49" charset="0"/>
              </a:rPr>
              <a:t>0.2</a:t>
            </a:r>
            <a:r>
              <a:rPr lang="en-GB" sz="140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, </a:t>
            </a:r>
            <a:r>
              <a:rPr lang="en-GB" sz="1400" dirty="0">
                <a:solidFill>
                  <a:srgbClr val="1C00CF"/>
                </a:solidFill>
                <a:effectLst/>
                <a:latin typeface="Menlo" panose="020B0609030804020204" pitchFamily="49" charset="0"/>
              </a:rPr>
              <a:t>0.2</a:t>
            </a:r>
            <a:r>
              <a:rPr lang="en-GB" sz="140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, </a:t>
            </a:r>
            <a:r>
              <a:rPr lang="en-GB" sz="1400" dirty="0">
                <a:solidFill>
                  <a:srgbClr val="1C00CF"/>
                </a:solidFill>
                <a:effectLst/>
                <a:latin typeface="Menlo" panose="020B0609030804020204" pitchFamily="49" charset="0"/>
              </a:rPr>
              <a:t>0.2</a:t>
            </a:r>
            <a:r>
              <a:rPr lang="en-GB" sz="140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, </a:t>
            </a:r>
            <a:r>
              <a:rPr lang="en-GB" sz="1400" dirty="0">
                <a:solidFill>
                  <a:srgbClr val="1C00CF"/>
                </a:solidFill>
                <a:effectLst/>
                <a:latin typeface="Menlo" panose="020B0609030804020204" pitchFamily="49" charset="0"/>
              </a:rPr>
              <a:t>0.2</a:t>
            </a:r>
            <a:r>
              <a:rPr lang="en-GB" sz="140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])        </a:t>
            </a:r>
            <a:r>
              <a:rPr lang="en-GB" sz="1400" dirty="0">
                <a:solidFill>
                  <a:srgbClr val="007400"/>
                </a:solidFill>
                <a:effectLst/>
                <a:latin typeface="Menlo" panose="020B0609030804020204" pitchFamily="49" charset="0"/>
              </a:rPr>
              <a:t># relative errors on errors</a:t>
            </a:r>
            <a:endParaRPr lang="en-GB" sz="1400" dirty="0">
              <a:solidFill>
                <a:srgbClr val="000000"/>
              </a:solidFill>
              <a:effectLst/>
              <a:latin typeface="Menlo" panose="020B0609030804020204" pitchFamily="49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661099B-F714-3CFD-2975-AB3D0CCC8864}"/>
              </a:ext>
            </a:extLst>
          </p:cNvPr>
          <p:cNvSpPr txBox="1"/>
          <p:nvPr/>
        </p:nvSpPr>
        <p:spPr>
          <a:xfrm>
            <a:off x="457201" y="1077683"/>
            <a:ext cx="771217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2400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Set measured values, estimates of std. dev., errors on errors: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2165FDD-E7D1-87FF-E7F6-6270CDA34EF3}"/>
              </a:ext>
            </a:extLst>
          </p:cNvPr>
          <p:cNvSpPr txBox="1"/>
          <p:nvPr/>
        </p:nvSpPr>
        <p:spPr>
          <a:xfrm>
            <a:off x="457201" y="2881943"/>
            <a:ext cx="193803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2400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log-likelihood: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E42B1D7-6C25-2577-7D2D-6A57FECAA4A0}"/>
              </a:ext>
            </a:extLst>
          </p:cNvPr>
          <p:cNvSpPr txBox="1"/>
          <p:nvPr/>
        </p:nvSpPr>
        <p:spPr>
          <a:xfrm>
            <a:off x="671117" y="3445411"/>
            <a:ext cx="7702750" cy="28931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>
                <a:solidFill>
                  <a:srgbClr val="AA0D91"/>
                </a:solidFill>
                <a:effectLst/>
                <a:latin typeface="Menlo" panose="020B0609030804020204" pitchFamily="49" charset="0"/>
              </a:rPr>
              <a:t>class</a:t>
            </a:r>
            <a:r>
              <a:rPr lang="en-GB" sz="140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 </a:t>
            </a:r>
            <a:r>
              <a:rPr lang="en-GB" sz="1400" dirty="0" err="1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NegLogL</a:t>
            </a:r>
            <a:r>
              <a:rPr lang="en-GB" sz="140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:</a:t>
            </a:r>
            <a:br>
              <a:rPr lang="en-GB" sz="140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</a:br>
            <a:endParaRPr lang="en-GB" sz="1400" dirty="0">
              <a:solidFill>
                <a:srgbClr val="000000"/>
              </a:solidFill>
              <a:effectLst/>
              <a:latin typeface="Menlo" panose="020B0609030804020204" pitchFamily="49" charset="0"/>
            </a:endParaRPr>
          </a:p>
          <a:p>
            <a:r>
              <a:rPr lang="en-GB" sz="140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    </a:t>
            </a:r>
            <a:r>
              <a:rPr lang="en-GB" sz="1400" dirty="0">
                <a:solidFill>
                  <a:srgbClr val="AA0D91"/>
                </a:solidFill>
                <a:effectLst/>
                <a:latin typeface="Menlo" panose="020B0609030804020204" pitchFamily="49" charset="0"/>
              </a:rPr>
              <a:t>def</a:t>
            </a:r>
            <a:r>
              <a:rPr lang="en-GB" sz="140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 __</a:t>
            </a:r>
            <a:r>
              <a:rPr lang="en-GB" sz="1400" dirty="0" err="1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init</a:t>
            </a:r>
            <a:r>
              <a:rPr lang="en-GB" sz="140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__(self, y, s, r):</a:t>
            </a:r>
          </a:p>
          <a:p>
            <a:r>
              <a:rPr lang="en-GB" sz="140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        </a:t>
            </a:r>
            <a:r>
              <a:rPr lang="en-GB" sz="1400" dirty="0" err="1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self.setData</a:t>
            </a:r>
            <a:r>
              <a:rPr lang="en-GB" sz="140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(y, s, r)</a:t>
            </a:r>
          </a:p>
          <a:p>
            <a:r>
              <a:rPr lang="en-GB" sz="140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        </a:t>
            </a:r>
          </a:p>
          <a:p>
            <a:r>
              <a:rPr lang="en-GB" sz="140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    </a:t>
            </a:r>
            <a:r>
              <a:rPr lang="en-GB" sz="1400" dirty="0">
                <a:solidFill>
                  <a:srgbClr val="AA0D91"/>
                </a:solidFill>
                <a:effectLst/>
                <a:latin typeface="Menlo" panose="020B0609030804020204" pitchFamily="49" charset="0"/>
              </a:rPr>
              <a:t>def</a:t>
            </a:r>
            <a:r>
              <a:rPr lang="en-GB" sz="140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 </a:t>
            </a:r>
            <a:r>
              <a:rPr lang="en-GB" sz="1400" dirty="0" err="1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setData</a:t>
            </a:r>
            <a:r>
              <a:rPr lang="en-GB" sz="140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(self, y, s, r):</a:t>
            </a:r>
          </a:p>
          <a:p>
            <a:r>
              <a:rPr lang="en-GB" sz="140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        </a:t>
            </a:r>
            <a:r>
              <a:rPr lang="en-GB" sz="1400" dirty="0" err="1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self.data</a:t>
            </a:r>
            <a:r>
              <a:rPr lang="en-GB" sz="140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 = y, s, r</a:t>
            </a:r>
            <a:br>
              <a:rPr lang="en-GB" sz="140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</a:br>
            <a:endParaRPr lang="en-GB" sz="1400" dirty="0">
              <a:solidFill>
                <a:srgbClr val="000000"/>
              </a:solidFill>
              <a:effectLst/>
              <a:latin typeface="Menlo" panose="020B0609030804020204" pitchFamily="49" charset="0"/>
            </a:endParaRPr>
          </a:p>
          <a:p>
            <a:r>
              <a:rPr lang="en-GB" sz="140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    </a:t>
            </a:r>
            <a:r>
              <a:rPr lang="en-GB" sz="1400" dirty="0">
                <a:solidFill>
                  <a:srgbClr val="AA0D91"/>
                </a:solidFill>
                <a:effectLst/>
                <a:latin typeface="Menlo" panose="020B0609030804020204" pitchFamily="49" charset="0"/>
              </a:rPr>
              <a:t>def</a:t>
            </a:r>
            <a:r>
              <a:rPr lang="en-GB" sz="140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 __call__(self, mu):</a:t>
            </a:r>
          </a:p>
          <a:p>
            <a:r>
              <a:rPr lang="en-GB" sz="140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        y, s, r = </a:t>
            </a:r>
            <a:r>
              <a:rPr lang="en-GB" sz="1400" dirty="0" err="1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self.data</a:t>
            </a:r>
            <a:endParaRPr lang="en-GB" sz="1400" dirty="0">
              <a:solidFill>
                <a:srgbClr val="000000"/>
              </a:solidFill>
              <a:effectLst/>
              <a:latin typeface="Menlo" panose="020B0609030804020204" pitchFamily="49" charset="0"/>
            </a:endParaRPr>
          </a:p>
          <a:p>
            <a:r>
              <a:rPr lang="en-GB" sz="140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        v = s ** </a:t>
            </a:r>
            <a:r>
              <a:rPr lang="en-GB" sz="1400" dirty="0">
                <a:solidFill>
                  <a:srgbClr val="1C00CF"/>
                </a:solidFill>
                <a:effectLst/>
                <a:latin typeface="Menlo" panose="020B0609030804020204" pitchFamily="49" charset="0"/>
              </a:rPr>
              <a:t>2</a:t>
            </a:r>
            <a:endParaRPr lang="en-GB" sz="1400" dirty="0">
              <a:solidFill>
                <a:srgbClr val="000000"/>
              </a:solidFill>
              <a:effectLst/>
              <a:latin typeface="Menlo" panose="020B0609030804020204" pitchFamily="49" charset="0"/>
            </a:endParaRPr>
          </a:p>
          <a:p>
            <a:r>
              <a:rPr lang="en-GB" sz="140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        </a:t>
            </a:r>
            <a:r>
              <a:rPr lang="en-GB" sz="1400" dirty="0" err="1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lnf</a:t>
            </a:r>
            <a:r>
              <a:rPr lang="en-GB" sz="140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 = </a:t>
            </a:r>
            <a:r>
              <a:rPr lang="en-GB" sz="1400" dirty="0">
                <a:solidFill>
                  <a:srgbClr val="1C00CF"/>
                </a:solidFill>
                <a:effectLst/>
                <a:latin typeface="Menlo" panose="020B0609030804020204" pitchFamily="49" charset="0"/>
              </a:rPr>
              <a:t>-0.5</a:t>
            </a:r>
            <a:r>
              <a:rPr lang="en-GB" sz="140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*(</a:t>
            </a:r>
            <a:r>
              <a:rPr lang="en-GB" sz="1400" dirty="0">
                <a:solidFill>
                  <a:srgbClr val="1C00CF"/>
                </a:solidFill>
                <a:effectLst/>
                <a:latin typeface="Menlo" panose="020B0609030804020204" pitchFamily="49" charset="0"/>
              </a:rPr>
              <a:t>1.</a:t>
            </a:r>
            <a:r>
              <a:rPr lang="en-GB" sz="140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 + </a:t>
            </a:r>
            <a:r>
              <a:rPr lang="en-GB" sz="1400" dirty="0">
                <a:solidFill>
                  <a:srgbClr val="1C00CF"/>
                </a:solidFill>
                <a:effectLst/>
                <a:latin typeface="Menlo" panose="020B0609030804020204" pitchFamily="49" charset="0"/>
              </a:rPr>
              <a:t>1.</a:t>
            </a:r>
            <a:r>
              <a:rPr lang="en-GB" sz="140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/(</a:t>
            </a:r>
            <a:r>
              <a:rPr lang="en-GB" sz="1400" dirty="0">
                <a:solidFill>
                  <a:srgbClr val="1C00CF"/>
                </a:solidFill>
                <a:effectLst/>
                <a:latin typeface="Menlo" panose="020B0609030804020204" pitchFamily="49" charset="0"/>
              </a:rPr>
              <a:t>2.</a:t>
            </a:r>
            <a:r>
              <a:rPr lang="en-GB" sz="140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*r**</a:t>
            </a:r>
            <a:r>
              <a:rPr lang="en-GB" sz="1400" dirty="0">
                <a:solidFill>
                  <a:srgbClr val="1C00CF"/>
                </a:solidFill>
                <a:effectLst/>
                <a:latin typeface="Menlo" panose="020B0609030804020204" pitchFamily="49" charset="0"/>
              </a:rPr>
              <a:t>2</a:t>
            </a:r>
            <a:r>
              <a:rPr lang="en-GB" sz="140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))*</a:t>
            </a:r>
            <a:r>
              <a:rPr lang="en-GB" sz="1400" dirty="0" err="1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np.log</a:t>
            </a:r>
            <a:r>
              <a:rPr lang="en-GB" sz="140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(</a:t>
            </a:r>
            <a:r>
              <a:rPr lang="en-GB" sz="1400" dirty="0">
                <a:solidFill>
                  <a:srgbClr val="1C00CF"/>
                </a:solidFill>
                <a:effectLst/>
                <a:latin typeface="Menlo" panose="020B0609030804020204" pitchFamily="49" charset="0"/>
              </a:rPr>
              <a:t>1.</a:t>
            </a:r>
            <a:r>
              <a:rPr lang="en-GB" sz="140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 + </a:t>
            </a:r>
            <a:r>
              <a:rPr lang="en-GB" sz="1400" dirty="0">
                <a:solidFill>
                  <a:srgbClr val="1C00CF"/>
                </a:solidFill>
                <a:effectLst/>
                <a:latin typeface="Menlo" panose="020B0609030804020204" pitchFamily="49" charset="0"/>
              </a:rPr>
              <a:t>2.</a:t>
            </a:r>
            <a:r>
              <a:rPr lang="en-GB" sz="140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*(r*(y-mu))**</a:t>
            </a:r>
            <a:r>
              <a:rPr lang="en-GB" sz="1400" dirty="0">
                <a:solidFill>
                  <a:srgbClr val="1C00CF"/>
                </a:solidFill>
                <a:effectLst/>
                <a:latin typeface="Menlo" panose="020B0609030804020204" pitchFamily="49" charset="0"/>
              </a:rPr>
              <a:t>2</a:t>
            </a:r>
            <a:r>
              <a:rPr lang="en-GB" sz="140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/v)</a:t>
            </a:r>
          </a:p>
          <a:p>
            <a:r>
              <a:rPr lang="en-GB" sz="140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        </a:t>
            </a:r>
            <a:r>
              <a:rPr lang="en-GB" sz="1400" dirty="0">
                <a:solidFill>
                  <a:srgbClr val="AA0D91"/>
                </a:solidFill>
                <a:effectLst/>
                <a:latin typeface="Menlo" panose="020B0609030804020204" pitchFamily="49" charset="0"/>
              </a:rPr>
              <a:t>return</a:t>
            </a:r>
            <a:r>
              <a:rPr lang="en-GB" sz="140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 -</a:t>
            </a:r>
            <a:r>
              <a:rPr lang="en-GB" sz="1400" dirty="0" err="1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np.sum</a:t>
            </a:r>
            <a:r>
              <a:rPr lang="en-GB" sz="140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(</a:t>
            </a:r>
            <a:r>
              <a:rPr lang="en-GB" sz="1400" dirty="0" err="1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lnf</a:t>
            </a:r>
            <a:r>
              <a:rPr lang="en-GB" sz="140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17159668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Slide Number Placeholder 4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3C495E43-60C3-634C-80DB-A2A6931649E6}" type="slidenum">
              <a:rPr lang="en-US" sz="1200">
                <a:solidFill>
                  <a:srgbClr val="0000FF"/>
                </a:solidFill>
              </a:rPr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67</a:t>
            </a:fld>
            <a:endParaRPr lang="en-US" sz="1200">
              <a:solidFill>
                <a:srgbClr val="0000FF"/>
              </a:solidFill>
            </a:endParaRP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5C3EF25-9919-414C-855F-23EEB6D82F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G. Cowan / RHUL Physics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8A60F86-3E98-D449-96AD-BE684C7DD7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Statistical Data Analysis / Tutorial material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3ABA24B-0905-04A3-7DEB-9D153549D644}"/>
              </a:ext>
            </a:extLst>
          </p:cNvPr>
          <p:cNvSpPr txBox="1"/>
          <p:nvPr/>
        </p:nvSpPr>
        <p:spPr>
          <a:xfrm>
            <a:off x="2050144" y="239122"/>
            <a:ext cx="532145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3600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Example average with GVM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04EA2834-40D9-F1E8-394A-9DC0DE0911D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0763" y="2085975"/>
            <a:ext cx="5854700" cy="43942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FC7D6C69-0F34-CF2D-6BFB-0258B9268293}"/>
              </a:ext>
            </a:extLst>
          </p:cNvPr>
          <p:cNvSpPr txBox="1"/>
          <p:nvPr/>
        </p:nvSpPr>
        <p:spPr>
          <a:xfrm>
            <a:off x="727335" y="885453"/>
            <a:ext cx="7209922" cy="135421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spcAft>
                <a:spcPts val="1200"/>
              </a:spcAft>
            </a:pPr>
            <a:r>
              <a:rPr lang="en-US" sz="2400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Suppose four measurements of the parameter </a:t>
            </a:r>
            <a:r>
              <a:rPr lang="el-GR" sz="2400" i="1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μ</a:t>
            </a:r>
            <a:r>
              <a:rPr lang="en-US" sz="2400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</a:p>
          <a:p>
            <a:pPr algn="l"/>
            <a:r>
              <a:rPr lang="en-US" sz="2400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Each reports an estimated standard dev. of </a:t>
            </a:r>
            <a:r>
              <a:rPr lang="en-US" sz="2400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 = </a:t>
            </a:r>
            <a:r>
              <a:rPr lang="en-US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1.5 </a:t>
            </a:r>
            <a:r>
              <a:rPr lang="en-US" sz="2400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and</a:t>
            </a:r>
          </a:p>
          <a:p>
            <a:pPr algn="l"/>
            <a:r>
              <a:rPr lang="en-US" sz="2400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 “relative error on the error” </a:t>
            </a:r>
            <a:r>
              <a:rPr lang="en-US" sz="2400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= 0.2</a:t>
            </a:r>
            <a:r>
              <a:rPr lang="el-GR" sz="2400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  <a:endParaRPr lang="en-US" sz="2400" dirty="0">
              <a:solidFill>
                <a:srgbClr val="0070C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FD6FF65-B3F7-1E18-BABF-093E316738AE}"/>
              </a:ext>
            </a:extLst>
          </p:cNvPr>
          <p:cNvSpPr txBox="1"/>
          <p:nvPr/>
        </p:nvSpPr>
        <p:spPr>
          <a:xfrm>
            <a:off x="5843320" y="3268815"/>
            <a:ext cx="3093851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spcAft>
                <a:spcPts val="1200"/>
              </a:spcAft>
            </a:pPr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Suggested exercise:</a:t>
            </a:r>
            <a:endParaRPr lang="el-G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l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Experiment with different numbers of measurements, different levels of internal consistency, different values for the std. dev. and error on error.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334F22A-7F54-41AF-EF15-EFDD41B5EB7A}"/>
              </a:ext>
            </a:extLst>
          </p:cNvPr>
          <p:cNvSpPr txBox="1"/>
          <p:nvPr/>
        </p:nvSpPr>
        <p:spPr>
          <a:xfrm>
            <a:off x="4625688" y="4596559"/>
            <a:ext cx="87716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outlier</a:t>
            </a:r>
          </a:p>
        </p:txBody>
      </p: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B50A241D-12BB-AD74-D860-D74429F8FC17}"/>
              </a:ext>
            </a:extLst>
          </p:cNvPr>
          <p:cNvCxnSpPr/>
          <p:nvPr/>
        </p:nvCxnSpPr>
        <p:spPr>
          <a:xfrm flipH="1">
            <a:off x="4795157" y="4957229"/>
            <a:ext cx="163286" cy="337457"/>
          </a:xfrm>
          <a:prstGeom prst="straightConnector1">
            <a:avLst/>
          </a:prstGeom>
          <a:ln>
            <a:solidFill>
              <a:srgbClr val="CC3300"/>
            </a:solidFill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228696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Slide Number Placeholder 4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3C495E43-60C3-634C-80DB-A2A6931649E6}" type="slidenum">
              <a:rPr lang="en-US" sz="1200">
                <a:solidFill>
                  <a:srgbClr val="0000FF"/>
                </a:solidFill>
              </a:rPr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7</a:t>
            </a:fld>
            <a:endParaRPr lang="en-US" sz="1200">
              <a:solidFill>
                <a:srgbClr val="0000FF"/>
              </a:solidFill>
            </a:endParaRP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5C3EF25-9919-414C-855F-23EEB6D82F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G. Cowan / RHUL Physics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8A60F86-3E98-D449-96AD-BE684C7DD7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Statistical Data Analysis / Tutorial material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50343EA-0516-4F0B-50F7-6001DEABF55A}"/>
              </a:ext>
            </a:extLst>
          </p:cNvPr>
          <p:cNvSpPr txBox="1"/>
          <p:nvPr/>
        </p:nvSpPr>
        <p:spPr>
          <a:xfrm>
            <a:off x="631371" y="620484"/>
            <a:ext cx="294394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2400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Define the fit function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68D047B-A3B7-6E28-FF5C-032FAC942402}"/>
              </a:ext>
            </a:extLst>
          </p:cNvPr>
          <p:cNvSpPr txBox="1"/>
          <p:nvPr/>
        </p:nvSpPr>
        <p:spPr>
          <a:xfrm>
            <a:off x="544286" y="3374570"/>
            <a:ext cx="245618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2400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Generate the data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43E8994-1A76-48AD-2038-727B1CA40212}"/>
              </a:ext>
            </a:extLst>
          </p:cNvPr>
          <p:cNvSpPr txBox="1"/>
          <p:nvPr/>
        </p:nvSpPr>
        <p:spPr>
          <a:xfrm>
            <a:off x="701016" y="1199772"/>
            <a:ext cx="829877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>
                <a:solidFill>
                  <a:srgbClr val="AA0D91"/>
                </a:solidFill>
                <a:effectLst/>
                <a:latin typeface="Menlo" panose="020B0609030804020204" pitchFamily="49" charset="0"/>
              </a:rPr>
              <a:t>def</a:t>
            </a:r>
            <a:r>
              <a:rPr lang="en-GB" sz="140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 f(x, par):</a:t>
            </a:r>
          </a:p>
          <a:p>
            <a:r>
              <a:rPr lang="en-GB" sz="140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    theta   = par[</a:t>
            </a:r>
            <a:r>
              <a:rPr lang="en-GB" sz="1400" dirty="0">
                <a:solidFill>
                  <a:srgbClr val="1C00CF"/>
                </a:solidFill>
                <a:effectLst/>
                <a:latin typeface="Menlo" panose="020B0609030804020204" pitchFamily="49" charset="0"/>
              </a:rPr>
              <a:t>0</a:t>
            </a:r>
            <a:r>
              <a:rPr lang="en-GB" sz="140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]</a:t>
            </a:r>
          </a:p>
          <a:p>
            <a:r>
              <a:rPr lang="en-GB" sz="140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    mu      = par[</a:t>
            </a:r>
            <a:r>
              <a:rPr lang="en-GB" sz="1400" dirty="0">
                <a:solidFill>
                  <a:srgbClr val="1C00CF"/>
                </a:solidFill>
                <a:effectLst/>
                <a:latin typeface="Menlo" panose="020B0609030804020204" pitchFamily="49" charset="0"/>
              </a:rPr>
              <a:t>1</a:t>
            </a:r>
            <a:r>
              <a:rPr lang="en-GB" sz="140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]</a:t>
            </a:r>
          </a:p>
          <a:p>
            <a:r>
              <a:rPr lang="en-GB" sz="140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    sigma   = par[</a:t>
            </a:r>
            <a:r>
              <a:rPr lang="en-GB" sz="1400" dirty="0">
                <a:solidFill>
                  <a:srgbClr val="1C00CF"/>
                </a:solidFill>
                <a:effectLst/>
                <a:latin typeface="Menlo" panose="020B0609030804020204" pitchFamily="49" charset="0"/>
              </a:rPr>
              <a:t>2</a:t>
            </a:r>
            <a:r>
              <a:rPr lang="en-GB" sz="140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]</a:t>
            </a:r>
          </a:p>
          <a:p>
            <a:r>
              <a:rPr lang="en-GB" sz="140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    xi      = par[</a:t>
            </a:r>
            <a:r>
              <a:rPr lang="en-GB" sz="1400" dirty="0">
                <a:solidFill>
                  <a:srgbClr val="1C00CF"/>
                </a:solidFill>
                <a:effectLst/>
                <a:latin typeface="Menlo" panose="020B0609030804020204" pitchFamily="49" charset="0"/>
              </a:rPr>
              <a:t>3</a:t>
            </a:r>
            <a:r>
              <a:rPr lang="en-GB" sz="140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]</a:t>
            </a:r>
          </a:p>
          <a:p>
            <a:r>
              <a:rPr lang="en-GB" sz="140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    fs = </a:t>
            </a:r>
            <a:r>
              <a:rPr lang="en-GB" sz="1400" dirty="0" err="1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stats.truncnorm.pdf</a:t>
            </a:r>
            <a:r>
              <a:rPr lang="en-GB" sz="140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(x, a=(</a:t>
            </a:r>
            <a:r>
              <a:rPr lang="en-GB" sz="1400" dirty="0" err="1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xMin</a:t>
            </a:r>
            <a:r>
              <a:rPr lang="en-GB" sz="140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-mu)/sigma, b=(</a:t>
            </a:r>
            <a:r>
              <a:rPr lang="en-GB" sz="1400" dirty="0" err="1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xMax</a:t>
            </a:r>
            <a:r>
              <a:rPr lang="en-GB" sz="140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-mu)/sigma, 							   </a:t>
            </a:r>
            <a:r>
              <a:rPr lang="en-GB" sz="1400" dirty="0" err="1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loc</a:t>
            </a:r>
            <a:r>
              <a:rPr lang="en-GB" sz="140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=mu, scale=sigma)</a:t>
            </a:r>
          </a:p>
          <a:p>
            <a:r>
              <a:rPr lang="en-GB" sz="140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    fb = </a:t>
            </a:r>
            <a:r>
              <a:rPr lang="en-GB" sz="1400" dirty="0" err="1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stats.truncexpon.pdf</a:t>
            </a:r>
            <a:r>
              <a:rPr lang="en-GB" sz="140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(x, b=(</a:t>
            </a:r>
            <a:r>
              <a:rPr lang="en-GB" sz="1400" dirty="0" err="1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xMax-xMin</a:t>
            </a:r>
            <a:r>
              <a:rPr lang="en-GB" sz="140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)/xi, </a:t>
            </a:r>
            <a:r>
              <a:rPr lang="en-GB" sz="1400" dirty="0" err="1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loc</a:t>
            </a:r>
            <a:r>
              <a:rPr lang="en-GB" sz="140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=</a:t>
            </a:r>
            <a:r>
              <a:rPr lang="en-GB" sz="1400" dirty="0" err="1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xMin</a:t>
            </a:r>
            <a:r>
              <a:rPr lang="en-GB" sz="140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, scale=xi)</a:t>
            </a:r>
          </a:p>
          <a:p>
            <a:r>
              <a:rPr lang="en-GB" sz="140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    </a:t>
            </a:r>
            <a:r>
              <a:rPr lang="en-GB" sz="1400" dirty="0">
                <a:solidFill>
                  <a:srgbClr val="AA0D91"/>
                </a:solidFill>
                <a:effectLst/>
                <a:latin typeface="Menlo" panose="020B0609030804020204" pitchFamily="49" charset="0"/>
              </a:rPr>
              <a:t>return</a:t>
            </a:r>
            <a:r>
              <a:rPr lang="en-GB" sz="140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 theta*fs + (</a:t>
            </a:r>
            <a:r>
              <a:rPr lang="en-GB" sz="1400" dirty="0">
                <a:solidFill>
                  <a:srgbClr val="1C00CF"/>
                </a:solidFill>
                <a:effectLst/>
                <a:latin typeface="Menlo" panose="020B0609030804020204" pitchFamily="49" charset="0"/>
              </a:rPr>
              <a:t>1</a:t>
            </a:r>
            <a:r>
              <a:rPr lang="en-GB" sz="140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-theta)*fb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5D3E293-1DC7-F287-B94E-F9EDD7E54198}"/>
              </a:ext>
            </a:extLst>
          </p:cNvPr>
          <p:cNvSpPr txBox="1"/>
          <p:nvPr/>
        </p:nvSpPr>
        <p:spPr>
          <a:xfrm>
            <a:off x="672690" y="3960361"/>
            <a:ext cx="8355423" cy="22467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400" dirty="0" err="1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numVal</a:t>
            </a:r>
            <a:r>
              <a:rPr lang="en-GB" sz="140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 = </a:t>
            </a:r>
            <a:r>
              <a:rPr lang="en-GB" sz="1400" dirty="0">
                <a:solidFill>
                  <a:srgbClr val="1C00CF"/>
                </a:solidFill>
                <a:effectLst/>
                <a:latin typeface="Menlo" panose="020B0609030804020204" pitchFamily="49" charset="0"/>
              </a:rPr>
              <a:t>200</a:t>
            </a:r>
            <a:endParaRPr lang="en-GB" sz="1400" dirty="0">
              <a:solidFill>
                <a:srgbClr val="000000"/>
              </a:solidFill>
              <a:effectLst/>
              <a:latin typeface="Menlo" panose="020B0609030804020204" pitchFamily="49" charset="0"/>
            </a:endParaRPr>
          </a:p>
          <a:p>
            <a:r>
              <a:rPr lang="en-GB" sz="1400" dirty="0" err="1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xData</a:t>
            </a:r>
            <a:r>
              <a:rPr lang="en-GB" sz="140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 = </a:t>
            </a:r>
            <a:r>
              <a:rPr lang="en-GB" sz="1400" dirty="0" err="1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np.empty</a:t>
            </a:r>
            <a:r>
              <a:rPr lang="en-GB" sz="140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([</a:t>
            </a:r>
            <a:r>
              <a:rPr lang="en-GB" sz="1400" dirty="0" err="1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numVal</a:t>
            </a:r>
            <a:r>
              <a:rPr lang="en-GB" sz="140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])</a:t>
            </a:r>
          </a:p>
          <a:p>
            <a:r>
              <a:rPr lang="en-GB" sz="1400" dirty="0">
                <a:solidFill>
                  <a:srgbClr val="AA0D91"/>
                </a:solidFill>
                <a:effectLst/>
                <a:latin typeface="Menlo" panose="020B0609030804020204" pitchFamily="49" charset="0"/>
              </a:rPr>
              <a:t>for</a:t>
            </a:r>
            <a:r>
              <a:rPr lang="en-GB" sz="140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 </a:t>
            </a:r>
            <a:r>
              <a:rPr lang="en-GB" sz="1400" dirty="0" err="1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i</a:t>
            </a:r>
            <a:r>
              <a:rPr lang="en-GB" sz="140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 </a:t>
            </a:r>
            <a:r>
              <a:rPr lang="en-GB" sz="1400" dirty="0">
                <a:solidFill>
                  <a:srgbClr val="AA0D91"/>
                </a:solidFill>
                <a:effectLst/>
                <a:latin typeface="Menlo" panose="020B0609030804020204" pitchFamily="49" charset="0"/>
              </a:rPr>
              <a:t>in</a:t>
            </a:r>
            <a:r>
              <a:rPr lang="en-GB" sz="140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 range (</a:t>
            </a:r>
            <a:r>
              <a:rPr lang="en-GB" sz="1400" dirty="0" err="1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numVal</a:t>
            </a:r>
            <a:r>
              <a:rPr lang="en-GB" sz="140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):</a:t>
            </a:r>
          </a:p>
          <a:p>
            <a:r>
              <a:rPr lang="en-GB" sz="140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    r = </a:t>
            </a:r>
            <a:r>
              <a:rPr lang="en-GB" sz="1400" dirty="0" err="1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np.random.uniform</a:t>
            </a:r>
            <a:r>
              <a:rPr lang="en-GB" sz="140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();</a:t>
            </a:r>
          </a:p>
          <a:p>
            <a:r>
              <a:rPr lang="en-GB" sz="140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    </a:t>
            </a:r>
            <a:r>
              <a:rPr lang="en-GB" sz="1400" dirty="0">
                <a:solidFill>
                  <a:srgbClr val="AA0D91"/>
                </a:solidFill>
                <a:effectLst/>
                <a:latin typeface="Menlo" panose="020B0609030804020204" pitchFamily="49" charset="0"/>
              </a:rPr>
              <a:t>if</a:t>
            </a:r>
            <a:r>
              <a:rPr lang="en-GB" sz="140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 r &lt; theta:</a:t>
            </a:r>
          </a:p>
          <a:p>
            <a:r>
              <a:rPr lang="en-GB" sz="140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        </a:t>
            </a:r>
            <a:r>
              <a:rPr lang="en-GB" sz="1400" dirty="0" err="1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xData</a:t>
            </a:r>
            <a:r>
              <a:rPr lang="en-GB" sz="140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[</a:t>
            </a:r>
            <a:r>
              <a:rPr lang="en-GB" sz="1400" dirty="0" err="1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i</a:t>
            </a:r>
            <a:r>
              <a:rPr lang="en-GB" sz="140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] = </a:t>
            </a:r>
            <a:r>
              <a:rPr lang="en-GB" sz="1400" dirty="0" err="1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stats.truncnorm.rvs</a:t>
            </a:r>
            <a:r>
              <a:rPr lang="en-GB" sz="140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(a=(</a:t>
            </a:r>
            <a:r>
              <a:rPr lang="en-GB" sz="1400" dirty="0" err="1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xMin</a:t>
            </a:r>
            <a:r>
              <a:rPr lang="en-GB" sz="140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-mu)/sigma, b=(</a:t>
            </a:r>
            <a:r>
              <a:rPr lang="en-GB" sz="1400" dirty="0" err="1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xMax</a:t>
            </a:r>
            <a:r>
              <a:rPr lang="en-GB" sz="140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-mu)/sigma, </a:t>
            </a:r>
          </a:p>
          <a:p>
            <a:r>
              <a:rPr lang="en-GB" sz="140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									</a:t>
            </a:r>
            <a:r>
              <a:rPr lang="en-GB" sz="1400" dirty="0" err="1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loc</a:t>
            </a:r>
            <a:r>
              <a:rPr lang="en-GB" sz="140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=mu, scale=sigma)</a:t>
            </a:r>
          </a:p>
          <a:p>
            <a:r>
              <a:rPr lang="en-GB" sz="140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    </a:t>
            </a:r>
            <a:r>
              <a:rPr lang="en-GB" sz="1400" dirty="0">
                <a:solidFill>
                  <a:srgbClr val="AA0D91"/>
                </a:solidFill>
                <a:effectLst/>
                <a:latin typeface="Menlo" panose="020B0609030804020204" pitchFamily="49" charset="0"/>
              </a:rPr>
              <a:t>else</a:t>
            </a:r>
            <a:r>
              <a:rPr lang="en-GB" sz="140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:</a:t>
            </a:r>
          </a:p>
          <a:p>
            <a:r>
              <a:rPr lang="en-GB" sz="140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        </a:t>
            </a:r>
            <a:r>
              <a:rPr lang="en-GB" sz="1400" dirty="0" err="1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xData</a:t>
            </a:r>
            <a:r>
              <a:rPr lang="en-GB" sz="140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[</a:t>
            </a:r>
            <a:r>
              <a:rPr lang="en-GB" sz="1400" dirty="0" err="1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i</a:t>
            </a:r>
            <a:r>
              <a:rPr lang="en-GB" sz="140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] = </a:t>
            </a:r>
            <a:r>
              <a:rPr lang="en-GB" sz="1400" dirty="0" err="1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stats.truncexpon.rvs</a:t>
            </a:r>
            <a:r>
              <a:rPr lang="en-GB" sz="140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(b=(</a:t>
            </a:r>
            <a:r>
              <a:rPr lang="en-GB" sz="1400" dirty="0" err="1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xMax-xMin</a:t>
            </a:r>
            <a:r>
              <a:rPr lang="en-GB" sz="140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)/xi, </a:t>
            </a:r>
            <a:r>
              <a:rPr lang="en-GB" sz="1400" dirty="0" err="1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loc</a:t>
            </a:r>
            <a:r>
              <a:rPr lang="en-GB" sz="140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=</a:t>
            </a:r>
            <a:r>
              <a:rPr lang="en-GB" sz="1400" dirty="0" err="1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xMin</a:t>
            </a:r>
            <a:r>
              <a:rPr lang="en-GB" sz="140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, scale=xi)</a:t>
            </a:r>
          </a:p>
        </p:txBody>
      </p:sp>
    </p:spTree>
    <p:extLst>
      <p:ext uri="{BB962C8B-B14F-4D97-AF65-F5344CB8AC3E}">
        <p14:creationId xmlns:p14="http://schemas.microsoft.com/office/powerpoint/2010/main" val="7477089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Slide Number Placeholder 4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3C495E43-60C3-634C-80DB-A2A6931649E6}" type="slidenum">
              <a:rPr lang="en-US" sz="1200">
                <a:solidFill>
                  <a:srgbClr val="0000FF"/>
                </a:solidFill>
              </a:rPr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8</a:t>
            </a:fld>
            <a:endParaRPr lang="en-US" sz="1200">
              <a:solidFill>
                <a:srgbClr val="0000FF"/>
              </a:solidFill>
            </a:endParaRP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5C3EF25-9919-414C-855F-23EEB6D82F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G. Cowan / RHUL Physics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8A60F86-3E98-D449-96AD-BE684C7DD7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Statistical Data Analysis / Tutorial material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70AB3F0-02F3-A436-D1DE-1E4C0A9B9ADF}"/>
              </a:ext>
            </a:extLst>
          </p:cNvPr>
          <p:cNvSpPr txBox="1"/>
          <p:nvPr/>
        </p:nvSpPr>
        <p:spPr>
          <a:xfrm>
            <a:off x="489857" y="522514"/>
            <a:ext cx="179722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2400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Set up the fit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F0493ED-6C3A-8B9A-2077-8BE20BA3081A}"/>
              </a:ext>
            </a:extLst>
          </p:cNvPr>
          <p:cNvSpPr txBox="1"/>
          <p:nvPr/>
        </p:nvSpPr>
        <p:spPr>
          <a:xfrm>
            <a:off x="489857" y="1228397"/>
            <a:ext cx="8376557" cy="44012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400" dirty="0">
                <a:solidFill>
                  <a:srgbClr val="007400"/>
                </a:solidFill>
                <a:effectLst/>
                <a:latin typeface="Menlo" panose="020B0609030804020204" pitchFamily="49" charset="0"/>
              </a:rPr>
              <a:t># Function to be minimized is negative log-likelihood</a:t>
            </a:r>
          </a:p>
          <a:p>
            <a:r>
              <a:rPr lang="en-GB" sz="1400" dirty="0">
                <a:solidFill>
                  <a:srgbClr val="AA0D91"/>
                </a:solidFill>
                <a:effectLst/>
                <a:latin typeface="Menlo" panose="020B0609030804020204" pitchFamily="49" charset="0"/>
              </a:rPr>
              <a:t>def</a:t>
            </a:r>
            <a:r>
              <a:rPr lang="en-GB" sz="140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 </a:t>
            </a:r>
            <a:r>
              <a:rPr lang="en-GB" sz="1400" dirty="0" err="1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negLogL</a:t>
            </a:r>
            <a:r>
              <a:rPr lang="en-GB" sz="140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(par):</a:t>
            </a:r>
          </a:p>
          <a:p>
            <a:r>
              <a:rPr lang="en-GB" sz="140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    pdf = f(</a:t>
            </a:r>
            <a:r>
              <a:rPr lang="en-GB" sz="1400" dirty="0" err="1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xData</a:t>
            </a:r>
            <a:r>
              <a:rPr lang="en-GB" sz="140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, par)</a:t>
            </a:r>
          </a:p>
          <a:p>
            <a:r>
              <a:rPr lang="en-GB" sz="140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    </a:t>
            </a:r>
            <a:r>
              <a:rPr lang="en-GB" sz="1400" dirty="0">
                <a:solidFill>
                  <a:srgbClr val="AA0D91"/>
                </a:solidFill>
                <a:effectLst/>
                <a:latin typeface="Menlo" panose="020B0609030804020204" pitchFamily="49" charset="0"/>
              </a:rPr>
              <a:t>return</a:t>
            </a:r>
            <a:r>
              <a:rPr lang="en-GB" sz="140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 -</a:t>
            </a:r>
            <a:r>
              <a:rPr lang="en-GB" sz="1400" dirty="0" err="1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np.sum</a:t>
            </a:r>
            <a:r>
              <a:rPr lang="en-GB" sz="140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(</a:t>
            </a:r>
            <a:r>
              <a:rPr lang="en-GB" sz="1400" dirty="0" err="1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np.log</a:t>
            </a:r>
            <a:r>
              <a:rPr lang="en-GB" sz="140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(pdf))</a:t>
            </a:r>
          </a:p>
          <a:p>
            <a:br>
              <a:rPr lang="en-GB" sz="140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</a:br>
            <a:endParaRPr lang="en-GB" sz="1400" dirty="0">
              <a:solidFill>
                <a:srgbClr val="000000"/>
              </a:solidFill>
              <a:effectLst/>
              <a:latin typeface="Menlo" panose="020B0609030804020204" pitchFamily="49" charset="0"/>
            </a:endParaRPr>
          </a:p>
          <a:p>
            <a:r>
              <a:rPr lang="en-GB" sz="1400" dirty="0">
                <a:solidFill>
                  <a:srgbClr val="007400"/>
                </a:solidFill>
                <a:effectLst/>
                <a:latin typeface="Menlo" panose="020B0609030804020204" pitchFamily="49" charset="0"/>
              </a:rPr>
              <a:t># Initialize Minuit and set up fit:</a:t>
            </a:r>
          </a:p>
          <a:p>
            <a:r>
              <a:rPr lang="en-GB" sz="1400" dirty="0" err="1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parin</a:t>
            </a:r>
            <a:r>
              <a:rPr lang="en-GB" sz="140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   = </a:t>
            </a:r>
            <a:r>
              <a:rPr lang="en-GB" sz="1400" dirty="0" err="1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np.array</a:t>
            </a:r>
            <a:r>
              <a:rPr lang="en-GB" sz="140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([theta, mu, sigma, xi]) </a:t>
            </a:r>
            <a:r>
              <a:rPr lang="en-GB" sz="1400" dirty="0">
                <a:solidFill>
                  <a:srgbClr val="007400"/>
                </a:solidFill>
                <a:effectLst/>
                <a:latin typeface="Menlo" panose="020B0609030804020204" pitchFamily="49" charset="0"/>
              </a:rPr>
              <a:t># initial values (here = true values)</a:t>
            </a:r>
            <a:endParaRPr lang="en-GB" sz="1400" dirty="0">
              <a:solidFill>
                <a:srgbClr val="000000"/>
              </a:solidFill>
              <a:effectLst/>
              <a:latin typeface="Menlo" panose="020B0609030804020204" pitchFamily="49" charset="0"/>
            </a:endParaRPr>
          </a:p>
          <a:p>
            <a:r>
              <a:rPr lang="en-GB" sz="1400" dirty="0" err="1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parname</a:t>
            </a:r>
            <a:r>
              <a:rPr lang="en-GB" sz="140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 = [</a:t>
            </a:r>
            <a:r>
              <a:rPr lang="en-GB" sz="1400" dirty="0">
                <a:solidFill>
                  <a:srgbClr val="1C00CF"/>
                </a:solidFill>
                <a:effectLst/>
                <a:latin typeface="Menlo" panose="020B0609030804020204" pitchFamily="49" charset="0"/>
              </a:rPr>
              <a:t>'theta'</a:t>
            </a:r>
            <a:r>
              <a:rPr lang="en-GB" sz="140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, </a:t>
            </a:r>
            <a:r>
              <a:rPr lang="en-GB" sz="1400" dirty="0">
                <a:solidFill>
                  <a:srgbClr val="1C00CF"/>
                </a:solidFill>
                <a:effectLst/>
                <a:latin typeface="Menlo" panose="020B0609030804020204" pitchFamily="49" charset="0"/>
              </a:rPr>
              <a:t>'mu'</a:t>
            </a:r>
            <a:r>
              <a:rPr lang="en-GB" sz="140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, </a:t>
            </a:r>
            <a:r>
              <a:rPr lang="en-GB" sz="1400" dirty="0">
                <a:solidFill>
                  <a:srgbClr val="1C00CF"/>
                </a:solidFill>
                <a:effectLst/>
                <a:latin typeface="Menlo" panose="020B0609030804020204" pitchFamily="49" charset="0"/>
              </a:rPr>
              <a:t>'sigma'</a:t>
            </a:r>
            <a:r>
              <a:rPr lang="en-GB" sz="140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, </a:t>
            </a:r>
            <a:r>
              <a:rPr lang="en-GB" sz="1400" dirty="0">
                <a:solidFill>
                  <a:srgbClr val="1C00CF"/>
                </a:solidFill>
                <a:effectLst/>
                <a:latin typeface="Menlo" panose="020B0609030804020204" pitchFamily="49" charset="0"/>
              </a:rPr>
              <a:t>'xi'</a:t>
            </a:r>
            <a:r>
              <a:rPr lang="en-GB" sz="140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]</a:t>
            </a:r>
            <a:endParaRPr lang="en-GB" sz="1400" dirty="0">
              <a:solidFill>
                <a:srgbClr val="1C00CF"/>
              </a:solidFill>
              <a:effectLst/>
              <a:latin typeface="Menlo" panose="020B0609030804020204" pitchFamily="49" charset="0"/>
            </a:endParaRPr>
          </a:p>
          <a:p>
            <a:r>
              <a:rPr lang="en-GB" sz="1400" dirty="0" err="1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parname_latex</a:t>
            </a:r>
            <a:r>
              <a:rPr lang="en-GB" sz="140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 = [r</a:t>
            </a:r>
            <a:r>
              <a:rPr lang="en-GB" sz="1400" dirty="0">
                <a:solidFill>
                  <a:srgbClr val="1C00CF"/>
                </a:solidFill>
                <a:effectLst/>
                <a:latin typeface="Menlo" panose="020B0609030804020204" pitchFamily="49" charset="0"/>
              </a:rPr>
              <a:t>'$\theta$'</a:t>
            </a:r>
            <a:r>
              <a:rPr lang="en-GB" sz="140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, r</a:t>
            </a:r>
            <a:r>
              <a:rPr lang="en-GB" sz="1400" dirty="0">
                <a:solidFill>
                  <a:srgbClr val="1C00CF"/>
                </a:solidFill>
                <a:effectLst/>
                <a:latin typeface="Menlo" panose="020B0609030804020204" pitchFamily="49" charset="0"/>
              </a:rPr>
              <a:t>'$\mu$'</a:t>
            </a:r>
            <a:r>
              <a:rPr lang="en-GB" sz="140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, r</a:t>
            </a:r>
            <a:r>
              <a:rPr lang="en-GB" sz="1400" dirty="0">
                <a:solidFill>
                  <a:srgbClr val="1C00CF"/>
                </a:solidFill>
                <a:effectLst/>
                <a:latin typeface="Menlo" panose="020B0609030804020204" pitchFamily="49" charset="0"/>
              </a:rPr>
              <a:t>'$\sigma$'</a:t>
            </a:r>
            <a:r>
              <a:rPr lang="en-GB" sz="140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, r</a:t>
            </a:r>
            <a:r>
              <a:rPr lang="en-GB" sz="1400" dirty="0">
                <a:solidFill>
                  <a:srgbClr val="1C00CF"/>
                </a:solidFill>
                <a:effectLst/>
                <a:latin typeface="Menlo" panose="020B0609030804020204" pitchFamily="49" charset="0"/>
              </a:rPr>
              <a:t>'$\xi$'</a:t>
            </a:r>
            <a:r>
              <a:rPr lang="en-GB" sz="140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]</a:t>
            </a:r>
            <a:endParaRPr lang="en-GB" sz="1400" dirty="0">
              <a:solidFill>
                <a:srgbClr val="1C00CF"/>
              </a:solidFill>
              <a:effectLst/>
              <a:latin typeface="Menlo" panose="020B0609030804020204" pitchFamily="49" charset="0"/>
            </a:endParaRPr>
          </a:p>
          <a:p>
            <a:r>
              <a:rPr lang="en-GB" sz="1400" dirty="0" err="1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parstep</a:t>
            </a:r>
            <a:r>
              <a:rPr lang="en-GB" sz="140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 = </a:t>
            </a:r>
            <a:r>
              <a:rPr lang="en-GB" sz="1400" dirty="0" err="1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np.array</a:t>
            </a:r>
            <a:r>
              <a:rPr lang="en-GB" sz="140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([</a:t>
            </a:r>
            <a:r>
              <a:rPr lang="en-GB" sz="1400" dirty="0">
                <a:solidFill>
                  <a:srgbClr val="1C00CF"/>
                </a:solidFill>
                <a:effectLst/>
                <a:latin typeface="Menlo" panose="020B0609030804020204" pitchFamily="49" charset="0"/>
              </a:rPr>
              <a:t>0.1</a:t>
            </a:r>
            <a:r>
              <a:rPr lang="en-GB" sz="140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, </a:t>
            </a:r>
            <a:r>
              <a:rPr lang="en-GB" sz="1400" dirty="0">
                <a:solidFill>
                  <a:srgbClr val="1C00CF"/>
                </a:solidFill>
                <a:effectLst/>
                <a:latin typeface="Menlo" panose="020B0609030804020204" pitchFamily="49" charset="0"/>
              </a:rPr>
              <a:t>1.</a:t>
            </a:r>
            <a:r>
              <a:rPr lang="en-GB" sz="140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, </a:t>
            </a:r>
            <a:r>
              <a:rPr lang="en-GB" sz="1400" dirty="0">
                <a:solidFill>
                  <a:srgbClr val="1C00CF"/>
                </a:solidFill>
                <a:effectLst/>
                <a:latin typeface="Menlo" panose="020B0609030804020204" pitchFamily="49" charset="0"/>
              </a:rPr>
              <a:t>1.</a:t>
            </a:r>
            <a:r>
              <a:rPr lang="en-GB" sz="140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, </a:t>
            </a:r>
            <a:r>
              <a:rPr lang="en-GB" sz="1400" dirty="0">
                <a:solidFill>
                  <a:srgbClr val="1C00CF"/>
                </a:solidFill>
                <a:effectLst/>
                <a:latin typeface="Menlo" panose="020B0609030804020204" pitchFamily="49" charset="0"/>
              </a:rPr>
              <a:t>1.</a:t>
            </a:r>
            <a:r>
              <a:rPr lang="en-GB" sz="140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])      </a:t>
            </a:r>
            <a:r>
              <a:rPr lang="en-GB" sz="1400" dirty="0">
                <a:solidFill>
                  <a:srgbClr val="007400"/>
                </a:solidFill>
                <a:effectLst/>
                <a:latin typeface="Menlo" panose="020B0609030804020204" pitchFamily="49" charset="0"/>
              </a:rPr>
              <a:t># initial </a:t>
            </a:r>
            <a:r>
              <a:rPr lang="en-GB" sz="1400" dirty="0" err="1">
                <a:solidFill>
                  <a:srgbClr val="007400"/>
                </a:solidFill>
                <a:effectLst/>
                <a:latin typeface="Menlo" panose="020B0609030804020204" pitchFamily="49" charset="0"/>
              </a:rPr>
              <a:t>setp</a:t>
            </a:r>
            <a:r>
              <a:rPr lang="en-GB" sz="1400" dirty="0">
                <a:solidFill>
                  <a:srgbClr val="007400"/>
                </a:solidFill>
                <a:effectLst/>
                <a:latin typeface="Menlo" panose="020B0609030804020204" pitchFamily="49" charset="0"/>
              </a:rPr>
              <a:t> sizes</a:t>
            </a:r>
            <a:endParaRPr lang="en-GB" sz="1400" dirty="0">
              <a:solidFill>
                <a:srgbClr val="000000"/>
              </a:solidFill>
              <a:effectLst/>
              <a:latin typeface="Menlo" panose="020B0609030804020204" pitchFamily="49" charset="0"/>
            </a:endParaRPr>
          </a:p>
          <a:p>
            <a:r>
              <a:rPr lang="en-GB" sz="1400" dirty="0" err="1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parfix</a:t>
            </a:r>
            <a:r>
              <a:rPr lang="en-GB" sz="140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  = [</a:t>
            </a:r>
            <a:r>
              <a:rPr lang="en-GB" sz="1400" dirty="0">
                <a:solidFill>
                  <a:srgbClr val="AA0D91"/>
                </a:solidFill>
                <a:effectLst/>
                <a:latin typeface="Menlo" panose="020B0609030804020204" pitchFamily="49" charset="0"/>
              </a:rPr>
              <a:t>False</a:t>
            </a:r>
            <a:r>
              <a:rPr lang="en-GB" sz="140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, </a:t>
            </a:r>
            <a:r>
              <a:rPr lang="en-GB" sz="1400" dirty="0">
                <a:solidFill>
                  <a:srgbClr val="AA0D91"/>
                </a:solidFill>
                <a:effectLst/>
                <a:latin typeface="Menlo" panose="020B0609030804020204" pitchFamily="49" charset="0"/>
              </a:rPr>
              <a:t>True</a:t>
            </a:r>
            <a:r>
              <a:rPr lang="en-GB" sz="140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, </a:t>
            </a:r>
            <a:r>
              <a:rPr lang="en-GB" sz="1400" dirty="0">
                <a:solidFill>
                  <a:srgbClr val="AA0D91"/>
                </a:solidFill>
                <a:effectLst/>
                <a:latin typeface="Menlo" panose="020B0609030804020204" pitchFamily="49" charset="0"/>
              </a:rPr>
              <a:t>True</a:t>
            </a:r>
            <a:r>
              <a:rPr lang="en-GB" sz="140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, </a:t>
            </a:r>
            <a:r>
              <a:rPr lang="en-GB" sz="1400" dirty="0">
                <a:solidFill>
                  <a:srgbClr val="AA0D91"/>
                </a:solidFill>
                <a:effectLst/>
                <a:latin typeface="Menlo" panose="020B0609030804020204" pitchFamily="49" charset="0"/>
              </a:rPr>
              <a:t>False</a:t>
            </a:r>
            <a:r>
              <a:rPr lang="en-GB" sz="140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]       </a:t>
            </a:r>
            <a:r>
              <a:rPr lang="en-GB" sz="1400" dirty="0">
                <a:solidFill>
                  <a:srgbClr val="007400"/>
                </a:solidFill>
                <a:effectLst/>
                <a:latin typeface="Menlo" panose="020B0609030804020204" pitchFamily="49" charset="0"/>
              </a:rPr>
              <a:t># change these to fix/free parameters</a:t>
            </a:r>
          </a:p>
          <a:p>
            <a:r>
              <a:rPr lang="en-GB" sz="1400" dirty="0" err="1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parlim</a:t>
            </a:r>
            <a:r>
              <a:rPr lang="en-GB" sz="140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  = [(</a:t>
            </a:r>
            <a:r>
              <a:rPr lang="en-GB" sz="1400" dirty="0">
                <a:solidFill>
                  <a:srgbClr val="1C00CF"/>
                </a:solidFill>
                <a:effectLst/>
                <a:latin typeface="Menlo" panose="020B0609030804020204" pitchFamily="49" charset="0"/>
              </a:rPr>
              <a:t>0.</a:t>
            </a:r>
            <a:r>
              <a:rPr lang="en-GB" sz="140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,</a:t>
            </a:r>
            <a:r>
              <a:rPr lang="en-GB" sz="1400" dirty="0">
                <a:solidFill>
                  <a:srgbClr val="1C00CF"/>
                </a:solidFill>
                <a:effectLst/>
                <a:latin typeface="Menlo" panose="020B0609030804020204" pitchFamily="49" charset="0"/>
              </a:rPr>
              <a:t>1</a:t>
            </a:r>
            <a:r>
              <a:rPr lang="en-GB" sz="140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), (</a:t>
            </a:r>
            <a:r>
              <a:rPr lang="en-GB" sz="1400" dirty="0">
                <a:solidFill>
                  <a:srgbClr val="AA0D91"/>
                </a:solidFill>
                <a:effectLst/>
                <a:latin typeface="Menlo" panose="020B0609030804020204" pitchFamily="49" charset="0"/>
              </a:rPr>
              <a:t>None</a:t>
            </a:r>
            <a:r>
              <a:rPr lang="en-GB" sz="140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, </a:t>
            </a:r>
            <a:r>
              <a:rPr lang="en-GB" sz="1400" dirty="0">
                <a:solidFill>
                  <a:srgbClr val="AA0D91"/>
                </a:solidFill>
                <a:effectLst/>
                <a:latin typeface="Menlo" panose="020B0609030804020204" pitchFamily="49" charset="0"/>
              </a:rPr>
              <a:t>None</a:t>
            </a:r>
            <a:r>
              <a:rPr lang="en-GB" sz="140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), (</a:t>
            </a:r>
            <a:r>
              <a:rPr lang="en-GB" sz="1400" dirty="0">
                <a:solidFill>
                  <a:srgbClr val="1C00CF"/>
                </a:solidFill>
                <a:effectLst/>
                <a:latin typeface="Menlo" panose="020B0609030804020204" pitchFamily="49" charset="0"/>
              </a:rPr>
              <a:t>0.</a:t>
            </a:r>
            <a:r>
              <a:rPr lang="en-GB" sz="140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, </a:t>
            </a:r>
            <a:r>
              <a:rPr lang="en-GB" sz="1400" dirty="0">
                <a:solidFill>
                  <a:srgbClr val="AA0D91"/>
                </a:solidFill>
                <a:effectLst/>
                <a:latin typeface="Menlo" panose="020B0609030804020204" pitchFamily="49" charset="0"/>
              </a:rPr>
              <a:t>None</a:t>
            </a:r>
            <a:r>
              <a:rPr lang="en-GB" sz="140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), (</a:t>
            </a:r>
            <a:r>
              <a:rPr lang="en-GB" sz="1400" dirty="0">
                <a:solidFill>
                  <a:srgbClr val="1C00CF"/>
                </a:solidFill>
                <a:effectLst/>
                <a:latin typeface="Menlo" panose="020B0609030804020204" pitchFamily="49" charset="0"/>
              </a:rPr>
              <a:t>0.</a:t>
            </a:r>
            <a:r>
              <a:rPr lang="en-GB" sz="140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, </a:t>
            </a:r>
            <a:r>
              <a:rPr lang="en-GB" sz="1400" dirty="0">
                <a:solidFill>
                  <a:srgbClr val="AA0D91"/>
                </a:solidFill>
                <a:effectLst/>
                <a:latin typeface="Menlo" panose="020B0609030804020204" pitchFamily="49" charset="0"/>
              </a:rPr>
              <a:t>None</a:t>
            </a:r>
            <a:r>
              <a:rPr lang="en-GB" sz="140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)]    </a:t>
            </a:r>
            <a:r>
              <a:rPr lang="en-GB" sz="1400" dirty="0">
                <a:solidFill>
                  <a:srgbClr val="007400"/>
                </a:solidFill>
                <a:effectLst/>
                <a:latin typeface="Menlo" panose="020B0609030804020204" pitchFamily="49" charset="0"/>
              </a:rPr>
              <a:t># set limits</a:t>
            </a:r>
            <a:endParaRPr lang="en-GB" sz="1400" dirty="0">
              <a:solidFill>
                <a:srgbClr val="000000"/>
              </a:solidFill>
              <a:effectLst/>
              <a:latin typeface="Menlo" panose="020B0609030804020204" pitchFamily="49" charset="0"/>
            </a:endParaRPr>
          </a:p>
          <a:p>
            <a:r>
              <a:rPr lang="en-GB" sz="140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m = Minuit(</a:t>
            </a:r>
            <a:r>
              <a:rPr lang="en-GB" sz="1400" dirty="0" err="1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negLogL</a:t>
            </a:r>
            <a:r>
              <a:rPr lang="en-GB" sz="140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, </a:t>
            </a:r>
            <a:r>
              <a:rPr lang="en-GB" sz="1400" dirty="0" err="1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parin</a:t>
            </a:r>
            <a:r>
              <a:rPr lang="en-GB" sz="140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, name=</a:t>
            </a:r>
            <a:r>
              <a:rPr lang="en-GB" sz="1400" dirty="0" err="1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parname</a:t>
            </a:r>
            <a:r>
              <a:rPr lang="en-GB" sz="140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)</a:t>
            </a:r>
          </a:p>
          <a:p>
            <a:r>
              <a:rPr lang="en-GB" sz="1400" dirty="0" err="1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m.errors</a:t>
            </a:r>
            <a:r>
              <a:rPr lang="en-GB" sz="140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 = </a:t>
            </a:r>
            <a:r>
              <a:rPr lang="en-GB" sz="1400" dirty="0" err="1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parstep</a:t>
            </a:r>
            <a:endParaRPr lang="en-GB" sz="1400" dirty="0">
              <a:solidFill>
                <a:srgbClr val="000000"/>
              </a:solidFill>
              <a:effectLst/>
              <a:latin typeface="Menlo" panose="020B0609030804020204" pitchFamily="49" charset="0"/>
            </a:endParaRPr>
          </a:p>
          <a:p>
            <a:r>
              <a:rPr lang="en-GB" sz="1400" dirty="0" err="1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m.fixed</a:t>
            </a:r>
            <a:r>
              <a:rPr lang="en-GB" sz="140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 = </a:t>
            </a:r>
            <a:r>
              <a:rPr lang="en-GB" sz="1400" dirty="0" err="1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parfix</a:t>
            </a:r>
            <a:endParaRPr lang="en-GB" sz="1400" dirty="0">
              <a:solidFill>
                <a:srgbClr val="000000"/>
              </a:solidFill>
              <a:effectLst/>
              <a:latin typeface="Menlo" panose="020B0609030804020204" pitchFamily="49" charset="0"/>
            </a:endParaRPr>
          </a:p>
          <a:p>
            <a:r>
              <a:rPr lang="en-GB" sz="1400" dirty="0" err="1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m.limits</a:t>
            </a:r>
            <a:r>
              <a:rPr lang="en-GB" sz="140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 = </a:t>
            </a:r>
            <a:r>
              <a:rPr lang="en-GB" sz="1400" dirty="0" err="1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parlim</a:t>
            </a:r>
            <a:endParaRPr lang="en-GB" sz="1400" dirty="0">
              <a:solidFill>
                <a:srgbClr val="000000"/>
              </a:solidFill>
              <a:effectLst/>
              <a:latin typeface="Menlo" panose="020B0609030804020204" pitchFamily="49" charset="0"/>
            </a:endParaRPr>
          </a:p>
          <a:p>
            <a:r>
              <a:rPr lang="en-GB" sz="1400" dirty="0" err="1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m.errordef</a:t>
            </a:r>
            <a:r>
              <a:rPr lang="en-GB" sz="140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 = </a:t>
            </a:r>
            <a:r>
              <a:rPr lang="en-GB" sz="1400" dirty="0">
                <a:solidFill>
                  <a:srgbClr val="1C00CF"/>
                </a:solidFill>
                <a:effectLst/>
                <a:latin typeface="Menlo" panose="020B0609030804020204" pitchFamily="49" charset="0"/>
              </a:rPr>
              <a:t>0.5</a:t>
            </a:r>
            <a:r>
              <a:rPr lang="en-GB" sz="140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                           </a:t>
            </a:r>
            <a:r>
              <a:rPr lang="en-GB" sz="1400" dirty="0">
                <a:solidFill>
                  <a:srgbClr val="007400"/>
                </a:solidFill>
                <a:effectLst/>
                <a:latin typeface="Menlo" panose="020B0609030804020204" pitchFamily="49" charset="0"/>
              </a:rPr>
              <a:t># errors from </a:t>
            </a:r>
            <a:r>
              <a:rPr lang="en-GB" sz="1400" dirty="0" err="1">
                <a:solidFill>
                  <a:srgbClr val="007400"/>
                </a:solidFill>
                <a:effectLst/>
                <a:latin typeface="Menlo" panose="020B0609030804020204" pitchFamily="49" charset="0"/>
              </a:rPr>
              <a:t>lnL</a:t>
            </a:r>
            <a:r>
              <a:rPr lang="en-GB" sz="1400" dirty="0">
                <a:solidFill>
                  <a:srgbClr val="007400"/>
                </a:solidFill>
                <a:effectLst/>
                <a:latin typeface="Menlo" panose="020B0609030804020204" pitchFamily="49" charset="0"/>
              </a:rPr>
              <a:t> = </a:t>
            </a:r>
            <a:r>
              <a:rPr lang="en-GB" sz="1400" dirty="0" err="1">
                <a:solidFill>
                  <a:srgbClr val="007400"/>
                </a:solidFill>
                <a:effectLst/>
                <a:latin typeface="Menlo" panose="020B0609030804020204" pitchFamily="49" charset="0"/>
              </a:rPr>
              <a:t>lnLmax</a:t>
            </a:r>
            <a:r>
              <a:rPr lang="en-GB" sz="1400" dirty="0">
                <a:solidFill>
                  <a:srgbClr val="007400"/>
                </a:solidFill>
                <a:effectLst/>
                <a:latin typeface="Menlo" panose="020B0609030804020204" pitchFamily="49" charset="0"/>
              </a:rPr>
              <a:t> - 0.5</a:t>
            </a:r>
            <a:endParaRPr lang="en-GB" sz="1400" dirty="0">
              <a:solidFill>
                <a:srgbClr val="000000"/>
              </a:solidFill>
              <a:effectLst/>
              <a:latin typeface="Menlo" panose="020B060903080402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178159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Slide Number Placeholder 4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3C495E43-60C3-634C-80DB-A2A6931649E6}" type="slidenum">
              <a:rPr lang="en-US" sz="1200">
                <a:solidFill>
                  <a:srgbClr val="0000FF"/>
                </a:solidFill>
              </a:rPr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9</a:t>
            </a:fld>
            <a:endParaRPr lang="en-US" sz="1200">
              <a:solidFill>
                <a:srgbClr val="0000FF"/>
              </a:solidFill>
            </a:endParaRP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5C3EF25-9919-414C-855F-23EEB6D82F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G. Cowan / RHUL Physics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8A60F86-3E98-D449-96AD-BE684C7DD7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Statistical Data Analysis / Tutorial material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82FBCA5-26B2-FDC9-A398-C6C80877E1D5}"/>
              </a:ext>
            </a:extLst>
          </p:cNvPr>
          <p:cNvSpPr txBox="1"/>
          <p:nvPr/>
        </p:nvSpPr>
        <p:spPr>
          <a:xfrm>
            <a:off x="468086" y="381000"/>
            <a:ext cx="463332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2400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Do the fit, get errors, extract results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93D5FCD-57F0-0DBC-2257-FB5047D1293A}"/>
              </a:ext>
            </a:extLst>
          </p:cNvPr>
          <p:cNvSpPr txBox="1"/>
          <p:nvPr/>
        </p:nvSpPr>
        <p:spPr>
          <a:xfrm>
            <a:off x="381000" y="5878286"/>
            <a:ext cx="254556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2400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Make some plots...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0E1A011-7E00-7426-CB3C-E079871D2832}"/>
              </a:ext>
            </a:extLst>
          </p:cNvPr>
          <p:cNvSpPr txBox="1"/>
          <p:nvPr/>
        </p:nvSpPr>
        <p:spPr>
          <a:xfrm>
            <a:off x="466398" y="998240"/>
            <a:ext cx="8560027" cy="46166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400" dirty="0">
                <a:solidFill>
                  <a:srgbClr val="007400"/>
                </a:solidFill>
                <a:effectLst/>
                <a:latin typeface="Menlo" panose="020B0609030804020204" pitchFamily="49" charset="0"/>
              </a:rPr>
              <a:t># Do the fit, get errors, extract results</a:t>
            </a:r>
          </a:p>
          <a:p>
            <a:r>
              <a:rPr lang="en-GB" sz="1400" dirty="0" err="1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m.migrad</a:t>
            </a:r>
            <a:r>
              <a:rPr lang="en-GB" sz="140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()                                        </a:t>
            </a:r>
            <a:r>
              <a:rPr lang="en-GB" sz="1400" dirty="0">
                <a:solidFill>
                  <a:srgbClr val="007400"/>
                </a:solidFill>
                <a:effectLst/>
                <a:latin typeface="Menlo" panose="020B0609030804020204" pitchFamily="49" charset="0"/>
              </a:rPr>
              <a:t># minimize -</a:t>
            </a:r>
            <a:r>
              <a:rPr lang="en-GB" sz="1400" dirty="0" err="1">
                <a:solidFill>
                  <a:srgbClr val="007400"/>
                </a:solidFill>
                <a:effectLst/>
                <a:latin typeface="Menlo" panose="020B0609030804020204" pitchFamily="49" charset="0"/>
              </a:rPr>
              <a:t>logL</a:t>
            </a:r>
            <a:endParaRPr lang="en-GB" sz="1400" dirty="0">
              <a:solidFill>
                <a:srgbClr val="000000"/>
              </a:solidFill>
              <a:effectLst/>
              <a:latin typeface="Menlo" panose="020B0609030804020204" pitchFamily="49" charset="0"/>
            </a:endParaRPr>
          </a:p>
          <a:p>
            <a:r>
              <a:rPr lang="en-GB" sz="140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MLE = </a:t>
            </a:r>
            <a:r>
              <a:rPr lang="en-GB" sz="1400" dirty="0" err="1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m.values</a:t>
            </a:r>
            <a:r>
              <a:rPr lang="en-GB" sz="140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                                    </a:t>
            </a:r>
            <a:r>
              <a:rPr lang="en-GB" sz="1400" dirty="0">
                <a:solidFill>
                  <a:srgbClr val="007400"/>
                </a:solidFill>
                <a:effectLst/>
                <a:latin typeface="Menlo" panose="020B0609030804020204" pitchFamily="49" charset="0"/>
              </a:rPr>
              <a:t># max-likelihood estimates</a:t>
            </a:r>
            <a:endParaRPr lang="en-GB" sz="1400" dirty="0">
              <a:solidFill>
                <a:srgbClr val="000000"/>
              </a:solidFill>
              <a:effectLst/>
              <a:latin typeface="Menlo" panose="020B0609030804020204" pitchFamily="49" charset="0"/>
            </a:endParaRPr>
          </a:p>
          <a:p>
            <a:r>
              <a:rPr lang="en-GB" sz="1400" dirty="0" err="1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sigmaMLE</a:t>
            </a:r>
            <a:r>
              <a:rPr lang="en-GB" sz="140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 = </a:t>
            </a:r>
            <a:r>
              <a:rPr lang="en-GB" sz="1400" dirty="0" err="1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m.errors</a:t>
            </a:r>
            <a:r>
              <a:rPr lang="en-GB" sz="140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                               </a:t>
            </a:r>
            <a:r>
              <a:rPr lang="en-GB" sz="1400" dirty="0">
                <a:solidFill>
                  <a:srgbClr val="007400"/>
                </a:solidFill>
                <a:effectLst/>
                <a:latin typeface="Menlo" panose="020B0609030804020204" pitchFamily="49" charset="0"/>
              </a:rPr>
              <a:t># standard deviations</a:t>
            </a:r>
            <a:endParaRPr lang="en-GB" sz="1400" dirty="0">
              <a:solidFill>
                <a:srgbClr val="000000"/>
              </a:solidFill>
              <a:effectLst/>
              <a:latin typeface="Menlo" panose="020B0609030804020204" pitchFamily="49" charset="0"/>
            </a:endParaRPr>
          </a:p>
          <a:p>
            <a:r>
              <a:rPr lang="en-GB" sz="1400" dirty="0" err="1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cov</a:t>
            </a:r>
            <a:r>
              <a:rPr lang="en-GB" sz="140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 = </a:t>
            </a:r>
            <a:r>
              <a:rPr lang="en-GB" sz="1400" dirty="0" err="1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m.covariance</a:t>
            </a:r>
            <a:r>
              <a:rPr lang="en-GB" sz="140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                                </a:t>
            </a:r>
            <a:r>
              <a:rPr lang="en-GB" sz="1400" dirty="0">
                <a:solidFill>
                  <a:srgbClr val="007400"/>
                </a:solidFill>
                <a:effectLst/>
                <a:latin typeface="Menlo" panose="020B0609030804020204" pitchFamily="49" charset="0"/>
              </a:rPr>
              <a:t># covariance matrix</a:t>
            </a:r>
            <a:endParaRPr lang="en-GB" sz="1400" dirty="0">
              <a:solidFill>
                <a:srgbClr val="000000"/>
              </a:solidFill>
              <a:effectLst/>
              <a:latin typeface="Menlo" panose="020B0609030804020204" pitchFamily="49" charset="0"/>
            </a:endParaRPr>
          </a:p>
          <a:p>
            <a:r>
              <a:rPr lang="en-GB" sz="140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rho = </a:t>
            </a:r>
            <a:r>
              <a:rPr lang="en-GB" sz="1400" dirty="0" err="1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m.covariance.correlation</a:t>
            </a:r>
            <a:r>
              <a:rPr lang="en-GB" sz="140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()                  </a:t>
            </a:r>
            <a:r>
              <a:rPr lang="en-GB" sz="1400" dirty="0">
                <a:solidFill>
                  <a:srgbClr val="007400"/>
                </a:solidFill>
                <a:effectLst/>
                <a:latin typeface="Menlo" panose="020B0609030804020204" pitchFamily="49" charset="0"/>
              </a:rPr>
              <a:t># correlation </a:t>
            </a:r>
            <a:r>
              <a:rPr lang="en-GB" sz="1400" dirty="0" err="1">
                <a:solidFill>
                  <a:srgbClr val="007400"/>
                </a:solidFill>
                <a:effectLst/>
                <a:latin typeface="Menlo" panose="020B0609030804020204" pitchFamily="49" charset="0"/>
              </a:rPr>
              <a:t>coeffs</a:t>
            </a:r>
            <a:r>
              <a:rPr lang="en-GB" sz="1400" dirty="0">
                <a:solidFill>
                  <a:srgbClr val="007400"/>
                </a:solidFill>
                <a:effectLst/>
                <a:latin typeface="Menlo" panose="020B0609030804020204" pitchFamily="49" charset="0"/>
              </a:rPr>
              <a:t>.</a:t>
            </a:r>
            <a:endParaRPr lang="en-GB" sz="1400" dirty="0">
              <a:solidFill>
                <a:srgbClr val="000000"/>
              </a:solidFill>
              <a:effectLst/>
              <a:latin typeface="Menlo" panose="020B0609030804020204" pitchFamily="49" charset="0"/>
            </a:endParaRPr>
          </a:p>
          <a:p>
            <a:r>
              <a:rPr lang="en-GB" sz="140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    </a:t>
            </a:r>
          </a:p>
          <a:p>
            <a:r>
              <a:rPr lang="en-GB" sz="140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print(</a:t>
            </a:r>
            <a:r>
              <a:rPr lang="en-GB" sz="1400" dirty="0" err="1">
                <a:solidFill>
                  <a:srgbClr val="C41A16"/>
                </a:solidFill>
                <a:effectLst/>
                <a:latin typeface="Menlo" panose="020B0609030804020204" pitchFamily="49" charset="0"/>
              </a:rPr>
              <a:t>r"par</a:t>
            </a:r>
            <a:r>
              <a:rPr lang="en-GB" sz="1400" dirty="0">
                <a:solidFill>
                  <a:srgbClr val="C41A16"/>
                </a:solidFill>
                <a:effectLst/>
                <a:latin typeface="Menlo" panose="020B0609030804020204" pitchFamily="49" charset="0"/>
              </a:rPr>
              <a:t> index, name, estimate, standard deviation:"</a:t>
            </a:r>
            <a:r>
              <a:rPr lang="en-GB" sz="140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)</a:t>
            </a:r>
            <a:endParaRPr lang="en-GB" sz="1400" dirty="0">
              <a:solidFill>
                <a:srgbClr val="C41A16"/>
              </a:solidFill>
              <a:effectLst/>
              <a:latin typeface="Menlo" panose="020B0609030804020204" pitchFamily="49" charset="0"/>
            </a:endParaRPr>
          </a:p>
          <a:p>
            <a:r>
              <a:rPr lang="en-GB" sz="1400" dirty="0">
                <a:solidFill>
                  <a:srgbClr val="AA0D91"/>
                </a:solidFill>
                <a:effectLst/>
                <a:latin typeface="Menlo" panose="020B0609030804020204" pitchFamily="49" charset="0"/>
              </a:rPr>
              <a:t>for</a:t>
            </a:r>
            <a:r>
              <a:rPr lang="en-GB" sz="140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 </a:t>
            </a:r>
            <a:r>
              <a:rPr lang="en-GB" sz="1400" dirty="0" err="1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i</a:t>
            </a:r>
            <a:r>
              <a:rPr lang="en-GB" sz="140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 </a:t>
            </a:r>
            <a:r>
              <a:rPr lang="en-GB" sz="1400" dirty="0">
                <a:solidFill>
                  <a:srgbClr val="AA0D91"/>
                </a:solidFill>
                <a:effectLst/>
                <a:latin typeface="Menlo" panose="020B0609030804020204" pitchFamily="49" charset="0"/>
              </a:rPr>
              <a:t>in</a:t>
            </a:r>
            <a:r>
              <a:rPr lang="en-GB" sz="140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 range(</a:t>
            </a:r>
            <a:r>
              <a:rPr lang="en-GB" sz="1400" dirty="0" err="1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m.npar</a:t>
            </a:r>
            <a:r>
              <a:rPr lang="en-GB" sz="140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):</a:t>
            </a:r>
          </a:p>
          <a:p>
            <a:r>
              <a:rPr lang="en-GB" sz="140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    </a:t>
            </a:r>
            <a:r>
              <a:rPr lang="en-GB" sz="1400" dirty="0">
                <a:solidFill>
                  <a:srgbClr val="AA0D91"/>
                </a:solidFill>
                <a:effectLst/>
                <a:latin typeface="Menlo" panose="020B0609030804020204" pitchFamily="49" charset="0"/>
              </a:rPr>
              <a:t>if</a:t>
            </a:r>
            <a:r>
              <a:rPr lang="en-GB" sz="140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 </a:t>
            </a:r>
            <a:r>
              <a:rPr lang="en-GB" sz="1400" dirty="0">
                <a:solidFill>
                  <a:srgbClr val="AA0D91"/>
                </a:solidFill>
                <a:effectLst/>
                <a:latin typeface="Menlo" panose="020B0609030804020204" pitchFamily="49" charset="0"/>
              </a:rPr>
              <a:t>not</a:t>
            </a:r>
            <a:r>
              <a:rPr lang="en-GB" sz="140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 </a:t>
            </a:r>
            <a:r>
              <a:rPr lang="en-GB" sz="1400" dirty="0" err="1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m.fixed</a:t>
            </a:r>
            <a:r>
              <a:rPr lang="en-GB" sz="140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[</a:t>
            </a:r>
            <a:r>
              <a:rPr lang="en-GB" sz="1400" dirty="0" err="1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i</a:t>
            </a:r>
            <a:r>
              <a:rPr lang="en-GB" sz="140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]:</a:t>
            </a:r>
          </a:p>
          <a:p>
            <a:r>
              <a:rPr lang="en-GB" sz="140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        print(</a:t>
            </a:r>
            <a:r>
              <a:rPr lang="en-GB" sz="1400" dirty="0">
                <a:solidFill>
                  <a:srgbClr val="C41A16"/>
                </a:solidFill>
                <a:effectLst/>
                <a:latin typeface="Menlo" panose="020B0609030804020204" pitchFamily="49" charset="0"/>
              </a:rPr>
              <a:t>"{:4d}"</a:t>
            </a:r>
            <a:r>
              <a:rPr lang="en-GB" sz="140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.format(</a:t>
            </a:r>
            <a:r>
              <a:rPr lang="en-GB" sz="1400" dirty="0" err="1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i</a:t>
            </a:r>
            <a:r>
              <a:rPr lang="en-GB" sz="140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), </a:t>
            </a:r>
            <a:r>
              <a:rPr lang="en-GB" sz="1400" dirty="0">
                <a:solidFill>
                  <a:srgbClr val="C41A16"/>
                </a:solidFill>
                <a:effectLst/>
                <a:latin typeface="Menlo" panose="020B0609030804020204" pitchFamily="49" charset="0"/>
              </a:rPr>
              <a:t>"{:&lt;10s}"</a:t>
            </a:r>
            <a:r>
              <a:rPr lang="en-GB" sz="140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.format(</a:t>
            </a:r>
            <a:r>
              <a:rPr lang="en-GB" sz="1400" dirty="0" err="1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m.parameters</a:t>
            </a:r>
            <a:r>
              <a:rPr lang="en-GB" sz="140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[</a:t>
            </a:r>
            <a:r>
              <a:rPr lang="en-GB" sz="1400" dirty="0" err="1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i</a:t>
            </a:r>
            <a:r>
              <a:rPr lang="en-GB" sz="140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]), </a:t>
            </a:r>
            <a:r>
              <a:rPr lang="en-GB" sz="1400" dirty="0">
                <a:solidFill>
                  <a:srgbClr val="C41A16"/>
                </a:solidFill>
                <a:effectLst/>
                <a:latin typeface="Menlo" panose="020B0609030804020204" pitchFamily="49" charset="0"/>
              </a:rPr>
              <a:t>" = "</a:t>
            </a:r>
            <a:r>
              <a:rPr lang="en-GB" sz="140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,</a:t>
            </a:r>
          </a:p>
          <a:p>
            <a:r>
              <a:rPr lang="en-GB" sz="140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         </a:t>
            </a:r>
            <a:r>
              <a:rPr lang="en-GB" sz="1400" dirty="0">
                <a:solidFill>
                  <a:srgbClr val="C41A16"/>
                </a:solidFill>
                <a:effectLst/>
                <a:latin typeface="Menlo" panose="020B0609030804020204" pitchFamily="49" charset="0"/>
              </a:rPr>
              <a:t>"{:.6f}"</a:t>
            </a:r>
            <a:r>
              <a:rPr lang="en-GB" sz="140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.format(MLE[</a:t>
            </a:r>
            <a:r>
              <a:rPr lang="en-GB" sz="1400" dirty="0" err="1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i</a:t>
            </a:r>
            <a:r>
              <a:rPr lang="en-GB" sz="140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]), </a:t>
            </a:r>
            <a:r>
              <a:rPr lang="en-GB" sz="1400" dirty="0">
                <a:solidFill>
                  <a:srgbClr val="C41A16"/>
                </a:solidFill>
                <a:effectLst/>
                <a:latin typeface="Menlo" panose="020B0609030804020204" pitchFamily="49" charset="0"/>
              </a:rPr>
              <a:t>" +/- "</a:t>
            </a:r>
            <a:r>
              <a:rPr lang="en-GB" sz="140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, </a:t>
            </a:r>
            <a:r>
              <a:rPr lang="en-GB" sz="1400" dirty="0">
                <a:solidFill>
                  <a:srgbClr val="C41A16"/>
                </a:solidFill>
                <a:effectLst/>
                <a:latin typeface="Menlo" panose="020B0609030804020204" pitchFamily="49" charset="0"/>
              </a:rPr>
              <a:t>"{:.6f}"</a:t>
            </a:r>
            <a:r>
              <a:rPr lang="en-GB" sz="140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.format(</a:t>
            </a:r>
            <a:r>
              <a:rPr lang="en-GB" sz="1400" dirty="0" err="1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sigmaMLE</a:t>
            </a:r>
            <a:r>
              <a:rPr lang="en-GB" sz="140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[</a:t>
            </a:r>
            <a:r>
              <a:rPr lang="en-GB" sz="1400" dirty="0" err="1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i</a:t>
            </a:r>
            <a:r>
              <a:rPr lang="en-GB" sz="140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]))</a:t>
            </a:r>
          </a:p>
          <a:p>
            <a:endParaRPr lang="en-GB" sz="1400" dirty="0">
              <a:solidFill>
                <a:srgbClr val="000000"/>
              </a:solidFill>
              <a:effectLst/>
              <a:latin typeface="Menlo" panose="020B0609030804020204" pitchFamily="49" charset="0"/>
            </a:endParaRPr>
          </a:p>
          <a:p>
            <a:r>
              <a:rPr lang="en-GB" sz="140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print()</a:t>
            </a:r>
          </a:p>
          <a:p>
            <a:r>
              <a:rPr lang="en-GB" sz="140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print(</a:t>
            </a:r>
            <a:r>
              <a:rPr lang="en-GB" sz="1400" dirty="0" err="1">
                <a:solidFill>
                  <a:srgbClr val="C41A16"/>
                </a:solidFill>
                <a:effectLst/>
                <a:latin typeface="Menlo" panose="020B0609030804020204" pitchFamily="49" charset="0"/>
              </a:rPr>
              <a:t>r"free</a:t>
            </a:r>
            <a:r>
              <a:rPr lang="en-GB" sz="1400" dirty="0">
                <a:solidFill>
                  <a:srgbClr val="C41A16"/>
                </a:solidFill>
                <a:effectLst/>
                <a:latin typeface="Menlo" panose="020B0609030804020204" pitchFamily="49" charset="0"/>
              </a:rPr>
              <a:t> par indices, covariance, correlation </a:t>
            </a:r>
            <a:r>
              <a:rPr lang="en-GB" sz="1400" dirty="0" err="1">
                <a:solidFill>
                  <a:srgbClr val="C41A16"/>
                </a:solidFill>
                <a:effectLst/>
                <a:latin typeface="Menlo" panose="020B0609030804020204" pitchFamily="49" charset="0"/>
              </a:rPr>
              <a:t>coeff</a:t>
            </a:r>
            <a:r>
              <a:rPr lang="en-GB" sz="1400" dirty="0">
                <a:solidFill>
                  <a:srgbClr val="C41A16"/>
                </a:solidFill>
                <a:effectLst/>
                <a:latin typeface="Menlo" panose="020B0609030804020204" pitchFamily="49" charset="0"/>
              </a:rPr>
              <a:t>.:"</a:t>
            </a:r>
            <a:r>
              <a:rPr lang="en-GB" sz="140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)</a:t>
            </a:r>
            <a:endParaRPr lang="en-GB" sz="1400" dirty="0">
              <a:solidFill>
                <a:srgbClr val="C41A16"/>
              </a:solidFill>
              <a:effectLst/>
              <a:latin typeface="Menlo" panose="020B0609030804020204" pitchFamily="49" charset="0"/>
            </a:endParaRPr>
          </a:p>
          <a:p>
            <a:r>
              <a:rPr lang="en-GB" sz="1400" dirty="0">
                <a:solidFill>
                  <a:srgbClr val="AA0D91"/>
                </a:solidFill>
                <a:effectLst/>
                <a:latin typeface="Menlo" panose="020B0609030804020204" pitchFamily="49" charset="0"/>
              </a:rPr>
              <a:t>for</a:t>
            </a:r>
            <a:r>
              <a:rPr lang="en-GB" sz="140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 </a:t>
            </a:r>
            <a:r>
              <a:rPr lang="en-GB" sz="1400" dirty="0" err="1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i</a:t>
            </a:r>
            <a:r>
              <a:rPr lang="en-GB" sz="140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 </a:t>
            </a:r>
            <a:r>
              <a:rPr lang="en-GB" sz="1400" dirty="0">
                <a:solidFill>
                  <a:srgbClr val="AA0D91"/>
                </a:solidFill>
                <a:effectLst/>
                <a:latin typeface="Menlo" panose="020B0609030804020204" pitchFamily="49" charset="0"/>
              </a:rPr>
              <a:t>in</a:t>
            </a:r>
            <a:r>
              <a:rPr lang="en-GB" sz="140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 range(</a:t>
            </a:r>
            <a:r>
              <a:rPr lang="en-GB" sz="1400" dirty="0" err="1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m.npar</a:t>
            </a:r>
            <a:r>
              <a:rPr lang="en-GB" sz="140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):</a:t>
            </a:r>
          </a:p>
          <a:p>
            <a:r>
              <a:rPr lang="en-GB" sz="140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    </a:t>
            </a:r>
            <a:r>
              <a:rPr lang="en-GB" sz="1400" dirty="0">
                <a:solidFill>
                  <a:srgbClr val="AA0D91"/>
                </a:solidFill>
                <a:effectLst/>
                <a:latin typeface="Menlo" panose="020B0609030804020204" pitchFamily="49" charset="0"/>
              </a:rPr>
              <a:t>if</a:t>
            </a:r>
            <a:r>
              <a:rPr lang="en-GB" sz="140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 </a:t>
            </a:r>
            <a:r>
              <a:rPr lang="en-GB" sz="1400" dirty="0">
                <a:solidFill>
                  <a:srgbClr val="AA0D91"/>
                </a:solidFill>
                <a:effectLst/>
                <a:latin typeface="Menlo" panose="020B0609030804020204" pitchFamily="49" charset="0"/>
              </a:rPr>
              <a:t>not</a:t>
            </a:r>
            <a:r>
              <a:rPr lang="en-GB" sz="140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(</a:t>
            </a:r>
            <a:r>
              <a:rPr lang="en-GB" sz="1400" dirty="0" err="1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m.fixed</a:t>
            </a:r>
            <a:r>
              <a:rPr lang="en-GB" sz="140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[</a:t>
            </a:r>
            <a:r>
              <a:rPr lang="en-GB" sz="1400" dirty="0" err="1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i</a:t>
            </a:r>
            <a:r>
              <a:rPr lang="en-GB" sz="140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]):</a:t>
            </a:r>
          </a:p>
          <a:p>
            <a:r>
              <a:rPr lang="en-GB" sz="140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        </a:t>
            </a:r>
            <a:r>
              <a:rPr lang="en-GB" sz="1400" dirty="0">
                <a:solidFill>
                  <a:srgbClr val="AA0D91"/>
                </a:solidFill>
                <a:effectLst/>
                <a:latin typeface="Menlo" panose="020B0609030804020204" pitchFamily="49" charset="0"/>
              </a:rPr>
              <a:t>for</a:t>
            </a:r>
            <a:r>
              <a:rPr lang="en-GB" sz="140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 j </a:t>
            </a:r>
            <a:r>
              <a:rPr lang="en-GB" sz="1400" dirty="0">
                <a:solidFill>
                  <a:srgbClr val="AA0D91"/>
                </a:solidFill>
                <a:effectLst/>
                <a:latin typeface="Menlo" panose="020B0609030804020204" pitchFamily="49" charset="0"/>
              </a:rPr>
              <a:t>in</a:t>
            </a:r>
            <a:r>
              <a:rPr lang="en-GB" sz="140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 range(</a:t>
            </a:r>
            <a:r>
              <a:rPr lang="en-GB" sz="1400" dirty="0" err="1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m.npar</a:t>
            </a:r>
            <a:r>
              <a:rPr lang="en-GB" sz="140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):</a:t>
            </a:r>
          </a:p>
          <a:p>
            <a:r>
              <a:rPr lang="en-GB" sz="140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            </a:t>
            </a:r>
            <a:r>
              <a:rPr lang="en-GB" sz="1400" dirty="0">
                <a:solidFill>
                  <a:srgbClr val="AA0D91"/>
                </a:solidFill>
                <a:effectLst/>
                <a:latin typeface="Menlo" panose="020B0609030804020204" pitchFamily="49" charset="0"/>
              </a:rPr>
              <a:t>if</a:t>
            </a:r>
            <a:r>
              <a:rPr lang="en-GB" sz="140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 </a:t>
            </a:r>
            <a:r>
              <a:rPr lang="en-GB" sz="1400" dirty="0">
                <a:solidFill>
                  <a:srgbClr val="AA0D91"/>
                </a:solidFill>
                <a:effectLst/>
                <a:latin typeface="Menlo" panose="020B0609030804020204" pitchFamily="49" charset="0"/>
              </a:rPr>
              <a:t>not</a:t>
            </a:r>
            <a:r>
              <a:rPr lang="en-GB" sz="140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(</a:t>
            </a:r>
            <a:r>
              <a:rPr lang="en-GB" sz="1400" dirty="0" err="1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m.fixed</a:t>
            </a:r>
            <a:r>
              <a:rPr lang="en-GB" sz="140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[j]):</a:t>
            </a:r>
          </a:p>
          <a:p>
            <a:r>
              <a:rPr lang="en-GB" sz="140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                print(</a:t>
            </a:r>
            <a:r>
              <a:rPr lang="en-GB" sz="1400" dirty="0" err="1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i</a:t>
            </a:r>
            <a:r>
              <a:rPr lang="en-GB" sz="140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, j, </a:t>
            </a:r>
            <a:r>
              <a:rPr lang="en-GB" sz="1400" dirty="0">
                <a:solidFill>
                  <a:srgbClr val="C41A16"/>
                </a:solidFill>
                <a:effectLst/>
                <a:latin typeface="Menlo" panose="020B0609030804020204" pitchFamily="49" charset="0"/>
              </a:rPr>
              <a:t>"{:.6f}"</a:t>
            </a:r>
            <a:r>
              <a:rPr lang="en-GB" sz="140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.format(</a:t>
            </a:r>
            <a:r>
              <a:rPr lang="en-GB" sz="1400" dirty="0" err="1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cov</a:t>
            </a:r>
            <a:r>
              <a:rPr lang="en-GB" sz="140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[</a:t>
            </a:r>
            <a:r>
              <a:rPr lang="en-GB" sz="1400" dirty="0" err="1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i,j</a:t>
            </a:r>
            <a:r>
              <a:rPr lang="en-GB" sz="140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]), 					 					</a:t>
            </a:r>
            <a:r>
              <a:rPr lang="en-GB" sz="1400" dirty="0">
                <a:solidFill>
                  <a:srgbClr val="C41A16"/>
                </a:solidFill>
                <a:effectLst/>
                <a:latin typeface="Menlo" panose="020B0609030804020204" pitchFamily="49" charset="0"/>
              </a:rPr>
              <a:t>"{:.6f}"</a:t>
            </a:r>
            <a:r>
              <a:rPr lang="en-GB" sz="140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.format(rho[</a:t>
            </a:r>
            <a:r>
              <a:rPr lang="en-GB" sz="1400" dirty="0" err="1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i,j</a:t>
            </a:r>
            <a:r>
              <a:rPr lang="en-GB" sz="140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]))</a:t>
            </a:r>
          </a:p>
        </p:txBody>
      </p:sp>
    </p:spTree>
    <p:extLst>
      <p:ext uri="{BB962C8B-B14F-4D97-AF65-F5344CB8AC3E}">
        <p14:creationId xmlns:p14="http://schemas.microsoft.com/office/powerpoint/2010/main" val="30477616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>
          <a:solidFill>
            <a:schemeClr val="tx1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 algn="l">
          <a:defRPr sz="2400" dirty="0" smtClean="0">
            <a:solidFill>
              <a:srgbClr val="0070C0"/>
            </a:solidFill>
            <a:latin typeface="Calibri" panose="020F0502020204030204" pitchFamily="34" charset="0"/>
            <a:cs typeface="Calibri" panose="020F0502020204030204" pitchFamily="34" charset="0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35985</TotalTime>
  <Words>5502</Words>
  <Application>Microsoft Macintosh PowerPoint</Application>
  <PresentationFormat>On-screen Show (4:3)</PresentationFormat>
  <Paragraphs>649</Paragraphs>
  <Slides>67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67</vt:i4>
      </vt:variant>
    </vt:vector>
  </HeadingPairs>
  <TitlesOfParts>
    <vt:vector size="73" baseType="lpstr">
      <vt:lpstr>Arial</vt:lpstr>
      <vt:lpstr>Calibri</vt:lpstr>
      <vt:lpstr>Courier New</vt:lpstr>
      <vt:lpstr>Menlo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Cowan, G</dc:creator>
  <cp:lastModifiedBy>Cowan, G</cp:lastModifiedBy>
  <cp:revision>826</cp:revision>
  <dcterms:created xsi:type="dcterms:W3CDTF">2020-05-18T17:44:39Z</dcterms:created>
  <dcterms:modified xsi:type="dcterms:W3CDTF">2023-07-04T20:31:52Z</dcterms:modified>
</cp:coreProperties>
</file>