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0" r:id="rId3"/>
    <p:sldId id="270" r:id="rId4"/>
    <p:sldId id="271" r:id="rId5"/>
    <p:sldId id="279" r:id="rId6"/>
    <p:sldId id="280" r:id="rId7"/>
    <p:sldId id="273" r:id="rId8"/>
    <p:sldId id="274" r:id="rId9"/>
    <p:sldId id="275" r:id="rId10"/>
    <p:sldId id="288" r:id="rId11"/>
    <p:sldId id="289" r:id="rId12"/>
    <p:sldId id="290" r:id="rId13"/>
    <p:sldId id="291" r:id="rId14"/>
    <p:sldId id="311" r:id="rId15"/>
    <p:sldId id="312" r:id="rId16"/>
    <p:sldId id="259" r:id="rId17"/>
    <p:sldId id="292" r:id="rId18"/>
    <p:sldId id="325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9" r:id="rId28"/>
    <p:sldId id="310" r:id="rId29"/>
    <p:sldId id="301" r:id="rId30"/>
    <p:sldId id="302" r:id="rId31"/>
    <p:sldId id="306" r:id="rId32"/>
    <p:sldId id="307" r:id="rId33"/>
    <p:sldId id="314" r:id="rId34"/>
    <p:sldId id="308" r:id="rId35"/>
    <p:sldId id="316" r:id="rId36"/>
    <p:sldId id="323" r:id="rId37"/>
    <p:sldId id="317" r:id="rId38"/>
    <p:sldId id="319" r:id="rId39"/>
    <p:sldId id="324" r:id="rId40"/>
    <p:sldId id="326" r:id="rId41"/>
    <p:sldId id="1487" r:id="rId42"/>
    <p:sldId id="1488" r:id="rId43"/>
    <p:sldId id="1489" r:id="rId44"/>
    <p:sldId id="1490" r:id="rId45"/>
    <p:sldId id="1491" r:id="rId46"/>
    <p:sldId id="1486" r:id="rId47"/>
    <p:sldId id="1493" r:id="rId48"/>
    <p:sldId id="1494" r:id="rId49"/>
    <p:sldId id="1496" r:id="rId50"/>
    <p:sldId id="1492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4/29/22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4/29/22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86D87C89-CC84-2B45-8CD2-B033AD812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392" y="6480175"/>
            <a:ext cx="3605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PH3010 / Machine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85800" y="339240"/>
            <a:ext cx="7772400" cy="23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Advanced Skills</a:t>
            </a:r>
          </a:p>
          <a:p>
            <a:pPr algn="ctr">
              <a:spcAft>
                <a:spcPts val="1200"/>
              </a:spcAft>
            </a:pP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Machine Learning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26398" y="3041199"/>
            <a:ext cx="20233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 D. Cowan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RHUL Physics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34" y="4381078"/>
            <a:ext cx="2879996" cy="1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13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ATLAS Detector at the LHC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868363"/>
            <a:ext cx="50434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29050"/>
            <a:ext cx="38163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0925" y="1789113"/>
            <a:ext cx="235872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physicists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countries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167 universities/labs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35613" y="4492625"/>
            <a:ext cx="2803909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m diameter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 m length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7000 tonnes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2200" baseline="3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electronic channels</a:t>
            </a:r>
          </a:p>
        </p:txBody>
      </p:sp>
    </p:spTree>
    <p:extLst>
      <p:ext uri="{BB962C8B-B14F-4D97-AF65-F5344CB8AC3E}">
        <p14:creationId xmlns:p14="http://schemas.microsoft.com/office/powerpoint/2010/main" val="232251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704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proton-proton collision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supersymmetry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(“signal”)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3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baseline="-3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3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hadrons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499350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32251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38439" y="3234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proton-proton collision from production of top quarks (“background”)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8" y="1377197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5951" y="2226547"/>
            <a:ext cx="36897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has features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what we hope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see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supersymmetric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events, and thus constitutes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“background” that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mimic the “signal”.</a:t>
            </a:r>
          </a:p>
        </p:txBody>
      </p:sp>
    </p:spTree>
    <p:extLst>
      <p:ext uri="{BB962C8B-B14F-4D97-AF65-F5344CB8AC3E}">
        <p14:creationId xmlns:p14="http://schemas.microsoft.com/office/powerpoint/2010/main" val="232251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232251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03808" y="1740044"/>
            <a:ext cx="8627346" cy="2664000"/>
            <a:chOff x="203808" y="1285324"/>
            <a:chExt cx="8627346" cy="266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best decision boundary?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081" y="147391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8909" y="1520954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105" y="1520953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</a:t>
            </a:r>
          </a:p>
        </p:txBody>
      </p:sp>
    </p:spTree>
    <p:extLst>
      <p:ext uri="{BB962C8B-B14F-4D97-AF65-F5344CB8AC3E}">
        <p14:creationId xmlns:p14="http://schemas.microsoft.com/office/powerpoint/2010/main" val="51787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best decision function?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794" y="1175913"/>
            <a:ext cx="3937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2" y="2315912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53662" y="2985264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293" y="3461954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09711" y="2912635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05477" y="3659718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669" y="4591812"/>
            <a:ext cx="424857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67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03" y="2816462"/>
            <a:ext cx="4760877" cy="351682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decision boundary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596" y="879128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Ansatz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to try a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of the form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60" y="817285"/>
            <a:ext cx="2159000" cy="97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596" y="1807094"/>
            <a:ext cx="820275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coefficients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constants (or “weights”) we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determine using the training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given choice of the weights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the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training events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two classes,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evaluate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enter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a histogram.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maximize the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“separation” between the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distributions.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3629" y="3337424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810" y="3288585"/>
            <a:ext cx="107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77850" y="3874668"/>
            <a:ext cx="260501" cy="53724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62425" y="4189869"/>
            <a:ext cx="303477" cy="40112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5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00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70" y="1775421"/>
            <a:ext cx="4888916" cy="4626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721" y="846566"/>
            <a:ext cx="8374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particular definition of what constitutes “best separation”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R. Fisher one obtains a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4839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4312" y="1014400"/>
            <a:ext cx="717350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1: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What Machine Learning is and how it can be applied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Classification of two types of “events”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Linear classifiers: Fisher Discriminant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2: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Nonlinear classifiers: Neural Networks	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Software for Machine Learning:  scikit-learn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Exercises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 (extension):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Multiple regression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15450F-F3D7-D941-B708-35A94CEF2925}"/>
              </a:ext>
            </a:extLst>
          </p:cNvPr>
          <p:cNvCxnSpPr/>
          <p:nvPr/>
        </p:nvCxnSpPr>
        <p:spPr>
          <a:xfrm>
            <a:off x="413661" y="3320142"/>
            <a:ext cx="5769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2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264" y="768315"/>
            <a:ext cx="8624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scatter plot below it’s clear that some nonlinear boundary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better than a linear one: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8" y="1756150"/>
            <a:ext cx="4825038" cy="46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4069" y="2916462"/>
            <a:ext cx="3257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to have a nonlinear boundary, the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must be nonlinear 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83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481" y="720485"/>
            <a:ext cx="717350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1: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Machine Learning is and how it can be applied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Classification of two types of “events”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Linear classifiers: Fisher Discriminant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2: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Nonlinear classifiers: Neural Networks	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Software for Machine Learning:  scikit-learn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Exercises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 (extension):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Multiple regression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7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395" y="815355"/>
            <a:ext cx="7445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nonlinear decision function can be constructed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21" y="1421687"/>
            <a:ext cx="35941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57" y="2649901"/>
            <a:ext cx="7158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“activation function”.   For this one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use, e.g., a logistic sigmoid function,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9" y="4580870"/>
            <a:ext cx="2209800" cy="850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74445" y="6193564"/>
            <a:ext cx="5173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32906" y="592700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19" y="3449680"/>
            <a:ext cx="4112537" cy="30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3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Layer Perceptron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7363" y="1301433"/>
            <a:ext cx="3496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form, the decision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is called a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Layer Perceptron –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simplest example of a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777" y="833010"/>
            <a:ext cx="3177952" cy="2488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7" y="4421738"/>
            <a:ext cx="708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surface described by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same as by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73" y="5911327"/>
            <a:ext cx="6138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here we still have a linear decision boundary.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13" y="4981032"/>
            <a:ext cx="4543368" cy="8999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10920" y="3324139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2455" y="3810216"/>
            <a:ext cx="150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input layer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815409" y="2488705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6944" y="2974782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output node</a:t>
            </a:r>
          </a:p>
        </p:txBody>
      </p:sp>
    </p:spTree>
    <p:extLst>
      <p:ext uri="{BB962C8B-B14F-4D97-AF65-F5344CB8AC3E}">
        <p14:creationId xmlns:p14="http://schemas.microsoft.com/office/powerpoint/2010/main" val="329483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685" y="956475"/>
            <a:ext cx="7585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Single Layer Perceptron can be generalized by defining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 set of functions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84" y="2110824"/>
            <a:ext cx="4318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3512300"/>
            <a:ext cx="807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then treated as if they were the input variables, in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perceptron, i.e., the decision function (output node) 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807" y="2429105"/>
            <a:ext cx="1905000" cy="43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651" y="4663669"/>
            <a:ext cx="4533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9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 (2)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23" y="995182"/>
            <a:ext cx="3844399" cy="30378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13920" y="4108131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7653" y="4625568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35774" y="2708221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7309" y="3194298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output node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06999" y="3680377"/>
            <a:ext cx="0" cy="4703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2343" y="4244853"/>
            <a:ext cx="356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hidden layer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nodes </a:t>
            </a:r>
          </a:p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431" y="5519328"/>
            <a:ext cx="745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line in the graph represents one of the weights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must be adjusted using the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3294839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509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a Neural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784" y="721276"/>
            <a:ext cx="757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train the network (i.e., determine the best values for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weights), define a loss function, e.g.,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359" y="2743983"/>
            <a:ext cx="786208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represents the set of all weights, the sum is over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training events, and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(numeric) true class label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each event (0 or 1).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optimal values of the weights are found by minimizing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the weights (non-trivial algorithms: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backpropagation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stochastic gradient descent,...).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desired result for an event with feature vector 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the event is of type 0, want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 if the event is of type 1, want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60" y="1685267"/>
            <a:ext cx="3708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neural net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13" y="1850231"/>
            <a:ext cx="5963909" cy="4355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7402" y="2663189"/>
            <a:ext cx="91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9583" y="2614350"/>
            <a:ext cx="107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8614" y="3214382"/>
            <a:ext cx="342828" cy="4919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00370" y="3515634"/>
            <a:ext cx="235828" cy="5297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7949" y="783994"/>
            <a:ext cx="783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 of separation between classes now much better than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linear decision function:</a:t>
            </a:r>
          </a:p>
        </p:txBody>
      </p:sp>
    </p:spTree>
    <p:extLst>
      <p:ext uri="{BB962C8B-B14F-4D97-AF65-F5344CB8AC3E}">
        <p14:creationId xmlns:p14="http://schemas.microsoft.com/office/powerpoint/2010/main" val="329483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86C01A-138B-A44B-AEC7-EE710CA4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4" y="2677886"/>
            <a:ext cx="5419363" cy="3739925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00688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Neural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327" y="769715"/>
            <a:ext cx="85021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multilayer perceptron can be generalized to have an arbitrary number of hidden layers, with an arbitrary number of nodes in each (= “network architecture”).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“deep” network has several (or many) hidden layers: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9093" y="0"/>
            <a:ext cx="3014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H.I. Kim and K.Y. Han, </a:t>
            </a:r>
            <a:r>
              <a:rPr lang="en-GB" sz="1200" i="1" dirty="0"/>
              <a:t>Water</a:t>
            </a:r>
            <a:r>
              <a:rPr lang="en-GB" sz="1200" dirty="0"/>
              <a:t> </a:t>
            </a:r>
            <a:r>
              <a:rPr lang="en-GB" sz="1200" b="1" dirty="0"/>
              <a:t>2020</a:t>
            </a:r>
            <a:r>
              <a:rPr lang="en-GB" sz="1200" dirty="0"/>
              <a:t>, </a:t>
            </a:r>
            <a:r>
              <a:rPr lang="en-GB" sz="1200" i="1" dirty="0"/>
              <a:t>12</a:t>
            </a:r>
            <a:r>
              <a:rPr lang="en-GB" sz="1200" dirty="0"/>
              <a:t>(3), 899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017" y="5240357"/>
            <a:ext cx="330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“Deep Learning” is a very recent and active field of research.</a:t>
            </a:r>
          </a:p>
        </p:txBody>
      </p:sp>
    </p:spTree>
    <p:extLst>
      <p:ext uri="{BB962C8B-B14F-4D97-AF65-F5344CB8AC3E}">
        <p14:creationId xmlns:p14="http://schemas.microsoft.com/office/powerpoint/2010/main" val="358779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31888" y="3810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Overtraining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41754" y="619125"/>
            <a:ext cx="892904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Including more parameters in a classifier makes its decision boundary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increasingly flexible, e.g., more nodes/layers for a neural network.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“flexible” classifier may conform too closely to the training points;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same boundary will not perform well on an independent test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data sample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“overtraining”).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84475"/>
            <a:ext cx="41767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51138"/>
            <a:ext cx="4130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308225" y="2847975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490479" y="2841625"/>
            <a:ext cx="3307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independent test sample</a:t>
            </a:r>
          </a:p>
        </p:txBody>
      </p:sp>
    </p:spTree>
    <p:extLst>
      <p:ext uri="{BB962C8B-B14F-4D97-AF65-F5344CB8AC3E}">
        <p14:creationId xmlns:p14="http://schemas.microsoft.com/office/powerpoint/2010/main" val="2119185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Monitoring overtraining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06400" y="830263"/>
            <a:ext cx="8358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we monitor the fraction of misclassified events (or similar, e.g.,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loss function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for test and training samples, it will usually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decrease for both as the boundary is made more flexible:</a:t>
            </a: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00275"/>
            <a:ext cx="31765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433513" y="2506663"/>
            <a:ext cx="8226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686050" y="5192713"/>
            <a:ext cx="4631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complexity/flexibility (e.g., number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nodes/layers in MLP)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454650" y="4119563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 sample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411788" y="4613275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cxnSp>
        <p:nvCxnSpPr>
          <p:cNvPr id="24" name="Straight Arrow Connector 11"/>
          <p:cNvCxnSpPr>
            <a:cxnSpLocks noChangeShapeType="1"/>
          </p:cNvCxnSpPr>
          <p:nvPr/>
        </p:nvCxnSpPr>
        <p:spPr bwMode="auto">
          <a:xfrm>
            <a:off x="4395788" y="3255963"/>
            <a:ext cx="0" cy="9112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5788" y="2262188"/>
            <a:ext cx="335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optimum at minimum 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 rate for test sample</a:t>
            </a:r>
          </a:p>
        </p:txBody>
      </p:sp>
      <p:cxnSp>
        <p:nvCxnSpPr>
          <p:cNvPr id="26" name="Straight Arrow Connector 19"/>
          <p:cNvCxnSpPr>
            <a:cxnSpLocks noChangeShapeType="1"/>
          </p:cNvCxnSpPr>
          <p:nvPr/>
        </p:nvCxnSpPr>
        <p:spPr bwMode="auto">
          <a:xfrm flipH="1">
            <a:off x="5176838" y="3565525"/>
            <a:ext cx="554037" cy="6667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845175" y="3224213"/>
            <a:ext cx="2901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 in error 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indicates overtraining</a:t>
            </a:r>
          </a:p>
        </p:txBody>
      </p:sp>
    </p:spTree>
    <p:extLst>
      <p:ext uri="{BB962C8B-B14F-4D97-AF65-F5344CB8AC3E}">
        <p14:creationId xmlns:p14="http://schemas.microsoft.com/office/powerpoint/2010/main" val="29035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types of classifiers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619" y="846715"/>
            <a:ext cx="8304227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seen only two types of classifiers: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Linear (Fisher discriminant)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Neural Network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others: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Vector Machine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Boosted Decision Tree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-Nearest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field is rapidly developing with advances, e.g., that allow one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feature vectors of very high dimension, such as the pixels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 image.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face/handwriting recognition, driverless cars...</a:t>
            </a:r>
          </a:p>
        </p:txBody>
      </p:sp>
    </p:spTree>
    <p:extLst>
      <p:ext uri="{BB962C8B-B14F-4D97-AF65-F5344CB8AC3E}">
        <p14:creationId xmlns:p14="http://schemas.microsoft.com/office/powerpoint/2010/main" val="358779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6" y="3434510"/>
            <a:ext cx="4421868" cy="3060000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819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Machine Learning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421" y="714584"/>
            <a:ext cx="81728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 Machine Learning (ML) refers to algorithms that “learn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data” and make predictions based on what has been learned.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simplest sense, “learning” means the algorithm contains adjustable parameters whose values are estimated using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Formally, curve fitting can be seen as Machine Learning.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5737" y="3441996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curve: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1707" y="4679285"/>
            <a:ext cx="46771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parameters are “learned”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Fitted curve can make predictions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future measurements.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12" y="3978575"/>
            <a:ext cx="3978729" cy="4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88140" y="417499"/>
            <a:ext cx="885788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for handwriting recognition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81" y="1882095"/>
            <a:ext cx="5809790" cy="4255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0769" y="0"/>
            <a:ext cx="5845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www.wolfram.com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mathematica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/new-in-10/highly-automated-machine-learning/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606" y="1238713"/>
            <a:ext cx="675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feature vector = set of pixel values of an image</a:t>
            </a:r>
          </a:p>
        </p:txBody>
      </p:sp>
    </p:spTree>
    <p:extLst>
      <p:ext uri="{BB962C8B-B14F-4D97-AF65-F5344CB8AC3E}">
        <p14:creationId xmlns:p14="http://schemas.microsoft.com/office/powerpoint/2010/main" val="3587796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01151" y="3077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parsing/</a:t>
            </a:r>
            <a:r>
              <a:rPr lang="en-GB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labeling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Convolutional Neural Nets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020"/>
            <a:ext cx="9144000" cy="3883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53" y="5091708"/>
            <a:ext cx="4105657" cy="311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975" y="0"/>
            <a:ext cx="87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787" y="5472286"/>
            <a:ext cx="7843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and the Future of AI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seminar at CERN by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/event/510372/</a:t>
            </a:r>
          </a:p>
        </p:txBody>
      </p:sp>
    </p:spTree>
    <p:extLst>
      <p:ext uri="{BB962C8B-B14F-4D97-AF65-F5344CB8AC3E}">
        <p14:creationId xmlns:p14="http://schemas.microsoft.com/office/powerpoint/2010/main" val="3607977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for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429" y="811755"/>
            <a:ext cx="78720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practice ML with the Python package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software, docs, example code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built 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matplotlib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you need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51" y="2359264"/>
            <a:ext cx="3480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scipy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matplotlib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matplotlib.pyplot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52" y="3721016"/>
            <a:ext cx="6394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you import the needed classifier(s), e.g.,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94" y="4218573"/>
            <a:ext cx="558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sklearn.neural_network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import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MLPClassifier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04" y="4672399"/>
            <a:ext cx="815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list of the various classifiers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see the docs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scikit-learn.org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also a very useful sample program: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814" y="5698435"/>
            <a:ext cx="874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http://scikit-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learn.org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/stable/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auto_examples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/classification/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plot_classifier_comparison.html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77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the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198" y="636275"/>
            <a:ext cx="7839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do an example with data corresponding to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two types:  signal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blue) and background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red).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0" y="1568740"/>
            <a:ext cx="33642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07" y="1552461"/>
            <a:ext cx="3365637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" y="4123816"/>
            <a:ext cx="3351558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3076" y="4224726"/>
            <a:ext cx="4425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is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3 quantities: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Components are correlated.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1000 events each of signal and background.</a:t>
            </a:r>
          </a:p>
        </p:txBody>
      </p:sp>
    </p:spTree>
    <p:extLst>
      <p:ext uri="{BB962C8B-B14F-4D97-AF65-F5344CB8AC3E}">
        <p14:creationId xmlns:p14="http://schemas.microsoft.com/office/powerpoint/2010/main" val="2206550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35859"/>
            <a:ext cx="7772400" cy="4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in the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920" y="616395"/>
            <a:ext cx="703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wants the data in the form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605" y="1182822"/>
            <a:ext cx="81801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 read the data in from files, 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assign target values 1 for signal, 0 for background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sigData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np.loadtxt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('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signal.txt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')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nSig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sigData.shape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[0]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sigTargets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np.ones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nSig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bkgData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np.loadtxt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('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background.txt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')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nBkg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bkgData.shape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[0]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bkgTargets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np.zeros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nBkg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concatenate arrays into data X and targets y</a:t>
            </a:r>
          </a:p>
          <a:p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split into two parts:  use one for training, the other for testing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X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np.concatenate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sigData,bkgData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),0)[:,0:2]        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for now, only use x1, x2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np.concatenate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sigTargets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bkgTargets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split data into training and testing samples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X_train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X_test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y_train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y_test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train_test_split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(X, y,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test_size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=0.5,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								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random_state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=1)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77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Create, train, evaluate the classifier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515" y="795475"/>
            <a:ext cx="76378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 instance of the MLP (multilayer perceptron) class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“train”, i.e., adjust the values of the weights to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minimise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loss function.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request 3 hidden layers with 10  nodes each: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003" y="2572255"/>
            <a:ext cx="7248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create classifier object and train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MLPClassifier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hidden_layer_sizes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=(10,10,10), activation='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',</a:t>
            </a: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		 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max_iter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=2000,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random_state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=6)</a:t>
            </a:r>
          </a:p>
          <a:p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clf.fit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X_train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y_train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40" y="4981712"/>
            <a:ext cx="6349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evaluate its accuracy (= 1 – error rate) using the test data 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y_pred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clf.predict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X_test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print(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metrics.accuracy_score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y_test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y_pred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443" y="4037466"/>
            <a:ext cx="844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test data to see what fraction of events are correctly classified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(default takes threshold of 0.5 for decision function)</a:t>
            </a:r>
          </a:p>
        </p:txBody>
      </p:sp>
    </p:spTree>
    <p:extLst>
      <p:ext uri="{BB962C8B-B14F-4D97-AF65-F5344CB8AC3E}">
        <p14:creationId xmlns:p14="http://schemas.microsoft.com/office/powerpoint/2010/main" val="3314010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40248" y="2172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 the decision function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507" y="1855936"/>
            <a:ext cx="712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xt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np.array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([0.37, 2.46]).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reshape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((1,-1))      </a:t>
            </a:r>
            <a:r>
              <a:rPr lang="pt-BR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input </a:t>
            </a:r>
            <a:r>
              <a:rPr lang="pt-BR" sz="20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BR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pt-BR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  <a:endParaRPr lang="en-US" sz="2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clf.predict_proba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)[0, 1] 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785" y="927967"/>
            <a:ext cx="7321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now for an arbitrary point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feature space,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evaluate the decision: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380" y="2686222"/>
            <a:ext cx="7226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we may have an array of points in 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-space,  so we can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an array of probabilities: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52" y="3652628"/>
            <a:ext cx="769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clf.predict_proba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X_test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)[:, 1]          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returns </a:t>
            </a:r>
            <a:r>
              <a:rPr lang="en-US" sz="20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of type y=1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973" y="4200274"/>
            <a:ext cx="775304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get this separately for the signal and background events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make histograms (see sample code).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for most other classifiers, the decision function is called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decision_function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use this instead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predict_proba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801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799" y="721624"/>
            <a:ext cx="872068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simpleClassifier.py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describe the output.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set up to use at first only the first two components,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the results can be displayed as a scatter plot.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program to use all three input variables by removing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line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[:,0:2]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you will have to side-step the code that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 the scatter plot.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numbers of hidden layers and nodes – try to find the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possible classification accuracy.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1 hidden layer e.g., with 10 nodes: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hidden_layer_sizes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=(10,)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if the number of requested layers/nodes gets too large, it will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be possible to train (find the minimum of the loss function).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best architecture that you find, use the test sample to produce a histogram of the network output (see sample code).</a:t>
            </a:r>
          </a:p>
        </p:txBody>
      </p:sp>
    </p:spTree>
    <p:extLst>
      <p:ext uri="{BB962C8B-B14F-4D97-AF65-F5344CB8AC3E}">
        <p14:creationId xmlns:p14="http://schemas.microsoft.com/office/powerpoint/2010/main" val="3073717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(continued)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193" y="879726"/>
            <a:ext cx="84589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looking at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documentation and the sample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plot_classifier_comparison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mentioned above, implement a linear classifier (class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LinearDiscriminantAnalysis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using all three input variables.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 histogram of the classifier output; compare its performance to your best neural network.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consulting the documentation and sample program, implement at least one of: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-Nearest Neighbor Classifier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KNeighborsClassifier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SVC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Boosted Decision Tree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AdaBoostClassifier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up the ML exercises as a single section of your project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report.</a:t>
            </a:r>
          </a:p>
        </p:txBody>
      </p:sp>
    </p:spTree>
    <p:extLst>
      <p:ext uri="{BB962C8B-B14F-4D97-AF65-F5344CB8AC3E}">
        <p14:creationId xmlns:p14="http://schemas.microsoft.com/office/powerpoint/2010/main" val="556191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on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925" y="799676"/>
            <a:ext cx="8503546" cy="5709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Mini-intro to ML included in PH4515 Statistical Data Analysis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 our CS Dept., </a:t>
            </a:r>
            <a:r>
              <a:rPr lang="pt-B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CS3920/CS4920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(also KCL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courses, e.g., K. Markham, Introduction to machine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-learn (also 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www.dataschool.io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/machine-learning-with-scikit-learn/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online courses, tutorials – worth a look but often very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 and/or approach from computer science angle.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python software  (very rapid development):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pandas,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seaborn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keras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theano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Gareth James, Daniela Witten, Trevor Hastie and Robert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Introduction to Statistical Learning with Applications in R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www-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bcf.usc.edu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/~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gareth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/ISL/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/5N9V07EIfIg</a:t>
            </a:r>
          </a:p>
        </p:txBody>
      </p:sp>
    </p:spTree>
    <p:extLst>
      <p:ext uri="{BB962C8B-B14F-4D97-AF65-F5344CB8AC3E}">
        <p14:creationId xmlns:p14="http://schemas.microsoft.com/office/powerpoint/2010/main" val="167772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18229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general Machine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86" y="815354"/>
            <a:ext cx="8230776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generally ML refers to situations in which: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hypothesized model is very general (e.g., not just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 polynomial) and contains many adjustable parameters;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the quantity we want to predict could depend on many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variables, e.g., not just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a vector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can be seen as a part of or related to: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Artificial Intelligence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Pattern Recognition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Statistical Learning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Multivariate Analysis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from (mainly) Computer Science, (also) Statistics;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“Data Science” used to refer to all of above.</a:t>
            </a:r>
          </a:p>
        </p:txBody>
      </p:sp>
    </p:spTree>
    <p:extLst>
      <p:ext uri="{BB962C8B-B14F-4D97-AF65-F5344CB8AC3E}">
        <p14:creationId xmlns:p14="http://schemas.microsoft.com/office/powerpoint/2010/main" val="1219334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4312" y="1014400"/>
            <a:ext cx="717350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1: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What Machine Learning is and how it can be applied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Classification of two types of “events”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Linear classifiers: Fisher Discriminant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2: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Nonlinear classifiers: Neural Networks	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Software for Machine Learning:  scikit-learn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Exercises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3 (extension):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Multiple regression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15450F-F3D7-D941-B708-35A94CEF2925}"/>
              </a:ext>
            </a:extLst>
          </p:cNvPr>
          <p:cNvCxnSpPr/>
          <p:nvPr/>
        </p:nvCxnSpPr>
        <p:spPr>
          <a:xfrm>
            <a:off x="326576" y="5388428"/>
            <a:ext cx="5769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9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4258BE-ADB2-0841-8A5E-CEEFDFB7E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825226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intro to multiple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0640B-744D-6B4E-A057-171A80D7417D}"/>
              </a:ext>
            </a:extLst>
          </p:cNvPr>
          <p:cNvSpPr txBox="1"/>
          <p:nvPr/>
        </p:nvSpPr>
        <p:spPr>
          <a:xfrm>
            <a:off x="326571" y="881743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regression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seen as an extension of curve fitting to the case where the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a multi-dimensional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fitting a surface.  Here suppose the data are points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error bars) and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usually a random variable, often called the explanatory or predictor variable.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5C33-FCB3-CB4D-AB83-C1EADD9BB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54" y="1077685"/>
            <a:ext cx="2935142" cy="3113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DB911-8EA5-1942-82A8-5EC461CC5307}"/>
              </a:ext>
            </a:extLst>
          </p:cNvPr>
          <p:cNvSpPr txBox="1"/>
          <p:nvPr/>
        </p:nvSpPr>
        <p:spPr>
          <a:xfrm>
            <a:off x="6240455" y="0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http://www-</a:t>
            </a:r>
            <a:r>
              <a:rPr lang="en-GB" sz="1400" dirty="0" err="1"/>
              <a:t>bcf.usc.edu</a:t>
            </a:r>
            <a:r>
              <a:rPr lang="en-GB" sz="1400" dirty="0"/>
              <a:t>/~</a:t>
            </a:r>
            <a:r>
              <a:rPr lang="en-GB" sz="1400" dirty="0" err="1"/>
              <a:t>gareth</a:t>
            </a:r>
            <a:r>
              <a:rPr lang="en-GB" sz="1400" dirty="0"/>
              <a:t>/ISL/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84668-04DD-2347-A8BC-5DA556FAFA7B}"/>
              </a:ext>
            </a:extLst>
          </p:cNvPr>
          <p:cNvSpPr txBox="1"/>
          <p:nvPr/>
        </p:nvSpPr>
        <p:spPr>
          <a:xfrm>
            <a:off x="293915" y="425631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we can view it as an extension to classification with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discrete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replaced by a continuous target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in this context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also be called the feature vector).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13864-C0C6-024C-9527-C54F437961C5}"/>
              </a:ext>
            </a:extLst>
          </p:cNvPr>
          <p:cNvSpPr txBox="1"/>
          <p:nvPr/>
        </p:nvSpPr>
        <p:spPr>
          <a:xfrm>
            <a:off x="261259" y="5584371"/>
            <a:ext cx="791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*Note the term ”multivariate” regression refers to a vector target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here we treat only scalar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6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86285-B759-374E-83B9-FEB62EEE9441}"/>
              </a:ext>
            </a:extLst>
          </p:cNvPr>
          <p:cNvSpPr txBox="1"/>
          <p:nvPr/>
        </p:nvSpPr>
        <p:spPr>
          <a:xfrm>
            <a:off x="979715" y="337458"/>
            <a:ext cx="7092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(fit) function and loss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2A1ED-8D5C-7845-8F7C-A2D59CD6ACC0}"/>
              </a:ext>
            </a:extLst>
          </p:cNvPr>
          <p:cNvSpPr txBox="1"/>
          <p:nvPr/>
        </p:nvSpPr>
        <p:spPr>
          <a:xfrm>
            <a:off x="424543" y="1055914"/>
            <a:ext cx="8624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 the case of curve fitting, we assume some parametric function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represents the mean of the target variable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D72B2-CAB0-984F-89EF-3EDB2CE2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9" y="2072821"/>
            <a:ext cx="2057838" cy="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DEDFD-2B28-E84B-AED4-0992F64BB05D}"/>
              </a:ext>
            </a:extLst>
          </p:cNvPr>
          <p:cNvSpPr txBox="1"/>
          <p:nvPr/>
        </p:nvSpPr>
        <p:spPr>
          <a:xfrm>
            <a:off x="424543" y="2764972"/>
            <a:ext cx="734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vector of adjustable parameters (“weights”).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C0348-AAAD-C342-8677-F0D75D80CDEE}"/>
              </a:ext>
            </a:extLst>
          </p:cNvPr>
          <p:cNvSpPr txBox="1"/>
          <p:nvPr/>
        </p:nvSpPr>
        <p:spPr>
          <a:xfrm>
            <a:off x="402771" y="3418114"/>
            <a:ext cx="83192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training data consisting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determine the weights by minimizing a loss function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(analogous to the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e.g.,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AC4648-57A7-744A-A1C1-90A743C2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5040993"/>
            <a:ext cx="342941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008D-A274-CC41-A3EE-9FA4ECAB284F}"/>
              </a:ext>
            </a:extLst>
          </p:cNvPr>
          <p:cNvSpPr txBox="1"/>
          <p:nvPr/>
        </p:nvSpPr>
        <p:spPr>
          <a:xfrm>
            <a:off x="2612571" y="337458"/>
            <a:ext cx="338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79799-6E88-F241-A52C-F6BADDE8F140}"/>
              </a:ext>
            </a:extLst>
          </p:cNvPr>
          <p:cNvSpPr txBox="1"/>
          <p:nvPr/>
        </p:nvSpPr>
        <p:spPr>
          <a:xfrm>
            <a:off x="435429" y="1077687"/>
            <a:ext cx="475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linear regression, the fit function is of the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81B7D-FD3A-3C41-AE42-E05BC487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20" y="2127249"/>
            <a:ext cx="2945509" cy="82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BEE04-2D32-F14B-A392-FB3423CFBF9B}"/>
              </a:ext>
            </a:extLst>
          </p:cNvPr>
          <p:cNvSpPr txBox="1"/>
          <p:nvPr/>
        </p:nvSpPr>
        <p:spPr>
          <a:xfrm>
            <a:off x="380999" y="3200401"/>
            <a:ext cx="477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problem is equivalent to an unweighted least-squares fit of a (hyper-)plane: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5BCB8-7DA1-0343-BCF7-EE5B66AA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628" y="1147277"/>
            <a:ext cx="3044000" cy="3228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47C3EA-01B7-C748-80AB-D84CA27CF2A3}"/>
              </a:ext>
            </a:extLst>
          </p:cNvPr>
          <p:cNvSpPr txBox="1"/>
          <p:nvPr/>
        </p:nvSpPr>
        <p:spPr>
          <a:xfrm>
            <a:off x="6240455" y="0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http://www-</a:t>
            </a:r>
            <a:r>
              <a:rPr lang="en-GB" sz="1400" dirty="0" err="1"/>
              <a:t>bcf.usc.edu</a:t>
            </a:r>
            <a:r>
              <a:rPr lang="en-GB" sz="1400" dirty="0"/>
              <a:t>/~</a:t>
            </a:r>
            <a:r>
              <a:rPr lang="en-GB" sz="1400" dirty="0" err="1"/>
              <a:t>gareth</a:t>
            </a:r>
            <a:r>
              <a:rPr lang="en-GB" sz="1400" dirty="0"/>
              <a:t>/ISL/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885E4-BF38-2043-9EA1-AB286B8FD6E6}"/>
              </a:ext>
            </a:extLst>
          </p:cNvPr>
          <p:cNvSpPr txBox="1"/>
          <p:nvPr/>
        </p:nvSpPr>
        <p:spPr>
          <a:xfrm>
            <a:off x="402772" y="4735284"/>
            <a:ext cx="860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generalized to a nonlinear surface with higher order terms,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B431D-BE2C-5046-934A-C54963B90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58" y="5275035"/>
            <a:ext cx="7239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0652A-CA7F-2641-AE22-64C4B5FAB771}"/>
              </a:ext>
            </a:extLst>
          </p:cNvPr>
          <p:cNvSpPr txBox="1"/>
          <p:nvPr/>
        </p:nvSpPr>
        <p:spPr>
          <a:xfrm>
            <a:off x="2612571" y="337458"/>
            <a:ext cx="407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DE44A-B915-BC4E-AE71-3B6B59E52753}"/>
              </a:ext>
            </a:extLst>
          </p:cNvPr>
          <p:cNvSpPr txBox="1"/>
          <p:nvPr/>
        </p:nvSpPr>
        <p:spPr>
          <a:xfrm>
            <a:off x="424540" y="957943"/>
            <a:ext cx="84799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examples of nonlinear regression include: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MLP (multilayer perceptron) regression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Boosted decision tree regression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Support vector regression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MLP regression, as with classification, regard the feature vector as the layer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node of hidden layer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7A6C-374A-1D4C-A1AE-EC62749E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84" y="4426859"/>
            <a:ext cx="3969000" cy="11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09FF7-172F-774F-998B-D0CCA81C8D8E}"/>
              </a:ext>
            </a:extLst>
          </p:cNvPr>
          <p:cNvSpPr txBox="1"/>
          <p:nvPr/>
        </p:nvSpPr>
        <p:spPr>
          <a:xfrm>
            <a:off x="468086" y="5682343"/>
            <a:ext cx="733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activation function (tanh,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sigmoid,...).</a:t>
            </a:r>
          </a:p>
        </p:txBody>
      </p:sp>
    </p:spTree>
    <p:extLst>
      <p:ext uri="{BB962C8B-B14F-4D97-AF65-F5344CB8AC3E}">
        <p14:creationId xmlns:p14="http://schemas.microsoft.com/office/powerpoint/2010/main" val="6387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6BAF3-2F4D-FA4E-B0F1-C5925E55EE51}"/>
              </a:ext>
            </a:extLst>
          </p:cNvPr>
          <p:cNvSpPr txBox="1"/>
          <p:nvPr/>
        </p:nvSpPr>
        <p:spPr>
          <a:xfrm>
            <a:off x="2503714" y="228601"/>
            <a:ext cx="446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 Regression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FEBBF-375D-1F46-8093-669A0AE8AA34}"/>
              </a:ext>
            </a:extLst>
          </p:cNvPr>
          <p:cNvSpPr txBox="1"/>
          <p:nvPr/>
        </p:nvSpPr>
        <p:spPr>
          <a:xfrm>
            <a:off x="402770" y="1088572"/>
            <a:ext cx="857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final layer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in MLP regression (in contrast to classification), one omits the activation function, i.e.,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F0646-8892-1E46-A670-7F343C2B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529" y="2225221"/>
            <a:ext cx="3869115" cy="7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4273E-1A37-774E-833E-7709DAB93148}"/>
              </a:ext>
            </a:extLst>
          </p:cNvPr>
          <p:cNvSpPr txBox="1"/>
          <p:nvPr/>
        </p:nvSpPr>
        <p:spPr>
          <a:xfrm>
            <a:off x="391885" y="3233057"/>
            <a:ext cx="80456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nodes of the last hidden layer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info on other types of multiple regression see, e.g.,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B3FCF-FB18-3D44-A87D-F7E698D1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4459054"/>
            <a:ext cx="8207828" cy="574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2E60AB-A69C-D845-AD96-F23AF5BECABD}"/>
              </a:ext>
            </a:extLst>
          </p:cNvPr>
          <p:cNvSpPr txBox="1"/>
          <p:nvPr/>
        </p:nvSpPr>
        <p:spPr>
          <a:xfrm>
            <a:off x="373055" y="5007428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http://www-</a:t>
            </a:r>
            <a:r>
              <a:rPr lang="en-GB" sz="1400" dirty="0" err="1"/>
              <a:t>bcf.usc.edu</a:t>
            </a:r>
            <a:r>
              <a:rPr lang="en-GB" sz="1400" dirty="0"/>
              <a:t>/~</a:t>
            </a:r>
            <a:r>
              <a:rPr lang="en-GB" sz="1400" dirty="0" err="1"/>
              <a:t>gareth</a:t>
            </a:r>
            <a:r>
              <a:rPr lang="en-GB" sz="1400" dirty="0"/>
              <a:t>/ISL/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E7B5-9F2E-B84F-B1E6-BD891F2484ED}"/>
              </a:ext>
            </a:extLst>
          </p:cNvPr>
          <p:cNvSpPr txBox="1"/>
          <p:nvPr/>
        </p:nvSpPr>
        <p:spPr>
          <a:xfrm>
            <a:off x="381001" y="5475514"/>
            <a:ext cx="46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scikit-learn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8333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730828" y="206830"/>
            <a:ext cx="549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regression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79C88-BD52-0E4D-828E-BFCF93AEF55E}"/>
              </a:ext>
            </a:extLst>
          </p:cNvPr>
          <p:cNvSpPr txBox="1"/>
          <p:nvPr/>
        </p:nvSpPr>
        <p:spPr>
          <a:xfrm>
            <a:off x="435428" y="892629"/>
            <a:ext cx="81207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particles with different energies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angles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equivalently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− ln tan(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enter a calorimeter and create a particle showers that gives signals in three layers,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well as an estimate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energy leaks through, with increased leakage for higher energy and more oblique angles (higher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D974D-6622-BB42-B6DB-48DCE310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3369397"/>
            <a:ext cx="7788729" cy="2292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2E563-0918-B941-9FD7-FECA586682FB}"/>
              </a:ext>
            </a:extLst>
          </p:cNvPr>
          <p:cNvSpPr txBox="1"/>
          <p:nvPr/>
        </p:nvSpPr>
        <p:spPr>
          <a:xfrm>
            <a:off x="413657" y="5595258"/>
            <a:ext cx="788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goal is to estimate the target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feature vectors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events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4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382486" y="228601"/>
            <a:ext cx="695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estimate from sum of signals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1EF41-9265-F848-AF59-E450EE2D85E3}"/>
              </a:ext>
            </a:extLst>
          </p:cNvPr>
          <p:cNvSpPr txBox="1"/>
          <p:nvPr/>
        </p:nvSpPr>
        <p:spPr>
          <a:xfrm>
            <a:off x="489857" y="1186543"/>
            <a:ext cx="6091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Naively, one could try just summing the signals: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4C3C0-370B-1C4E-BE23-4E993572E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71" y="1148443"/>
            <a:ext cx="19304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1F94A-1FEF-AC40-BEEC-FBBACDE5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6" y="1969407"/>
            <a:ext cx="3848100" cy="389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C4F9D-6A96-6B40-868B-245538BEEAC7}"/>
              </a:ext>
            </a:extLst>
          </p:cNvPr>
          <p:cNvSpPr txBox="1"/>
          <p:nvPr/>
        </p:nvSpPr>
        <p:spPr>
          <a:xfrm>
            <a:off x="4865914" y="2634342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very poor resolution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the particles have a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energies 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angles and hence differing amounts of the energy leak through undetected.</a:t>
            </a:r>
          </a:p>
        </p:txBody>
      </p:sp>
    </p:spTree>
    <p:extLst>
      <p:ext uri="{BB962C8B-B14F-4D97-AF65-F5344CB8AC3E}">
        <p14:creationId xmlns:p14="http://schemas.microsoft.com/office/powerpoint/2010/main" val="42017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3189514" y="87086"/>
            <a:ext cx="338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E18264-A3DA-3545-BC80-CB1926F4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44" y="2405744"/>
            <a:ext cx="4116667" cy="36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273D70-6538-AF4A-9740-AF789982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8" y="2367641"/>
            <a:ext cx="3939131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57F9C-AE7E-614F-927D-6D2FD8EC6CE5}"/>
              </a:ext>
            </a:extLst>
          </p:cNvPr>
          <p:cNvSpPr txBox="1"/>
          <p:nvPr/>
        </p:nvSpPr>
        <p:spPr>
          <a:xfrm>
            <a:off x="391885" y="751113"/>
            <a:ext cx="413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MVRegressor.py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using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00280-5166-1A4F-9E67-61CFCB49A0E7}"/>
              </a:ext>
            </a:extLst>
          </p:cNvPr>
          <p:cNvSpPr txBox="1"/>
          <p:nvPr/>
        </p:nvSpPr>
        <p:spPr>
          <a:xfrm>
            <a:off x="1447800" y="1273629"/>
            <a:ext cx="5029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regr</a:t>
            </a:r>
            <a:r>
              <a:rPr lang="en-GB" sz="2400" dirty="0"/>
              <a:t> = </a:t>
            </a:r>
            <a:r>
              <a:rPr lang="en-GB" sz="2400" dirty="0" err="1"/>
              <a:t>linear_model.LinearRegression</a:t>
            </a:r>
            <a:r>
              <a:rPr lang="en-GB" sz="2400" dirty="0"/>
              <a:t>()</a:t>
            </a:r>
          </a:p>
          <a:p>
            <a:r>
              <a:rPr lang="en-GB" sz="2400" dirty="0" err="1"/>
              <a:t>regr.fit</a:t>
            </a:r>
            <a:r>
              <a:rPr lang="en-GB" sz="2400" dirty="0"/>
              <a:t>(</a:t>
            </a:r>
            <a:r>
              <a:rPr lang="en-GB" sz="2400" dirty="0" err="1"/>
              <a:t>X_train</a:t>
            </a:r>
            <a:r>
              <a:rPr lang="en-GB" sz="2400" dirty="0"/>
              <a:t>, </a:t>
            </a:r>
            <a:r>
              <a:rPr lang="en-GB" sz="2400" dirty="0" err="1"/>
              <a:t>y_train</a:t>
            </a:r>
            <a:r>
              <a:rPr lang="en-GB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ABCDE-53A6-7641-AB12-5762565462C6}"/>
              </a:ext>
            </a:extLst>
          </p:cNvPr>
          <p:cNvSpPr txBox="1"/>
          <p:nvPr/>
        </p:nvSpPr>
        <p:spPr>
          <a:xfrm>
            <a:off x="293914" y="5998028"/>
            <a:ext cx="44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relative resolution 16.7%.</a:t>
            </a:r>
          </a:p>
        </p:txBody>
      </p:sp>
    </p:spTree>
    <p:extLst>
      <p:ext uri="{BB962C8B-B14F-4D97-AF65-F5344CB8AC3E}">
        <p14:creationId xmlns:p14="http://schemas.microsoft.com/office/powerpoint/2010/main" val="31830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2808514" y="217715"/>
            <a:ext cx="314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 Regression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3AEBA-C70A-784D-923A-1DB29401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71" y="1970314"/>
            <a:ext cx="4050000" cy="36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B1D757-9219-1041-BEF6-AFAB8CA54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3" y="2017486"/>
            <a:ext cx="3972115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D0450-2B32-2A48-ABCF-7A10AF8025A3}"/>
              </a:ext>
            </a:extLst>
          </p:cNvPr>
          <p:cNvSpPr txBox="1"/>
          <p:nvPr/>
        </p:nvSpPr>
        <p:spPr>
          <a:xfrm>
            <a:off x="674914" y="1012371"/>
            <a:ext cx="7705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regr</a:t>
            </a:r>
            <a:r>
              <a:rPr lang="en-GB" sz="2000" dirty="0"/>
              <a:t> = </a:t>
            </a:r>
            <a:r>
              <a:rPr lang="en-GB" sz="2000" dirty="0" err="1"/>
              <a:t>MLPRegressor</a:t>
            </a:r>
            <a:r>
              <a:rPr lang="en-GB" sz="2000" dirty="0"/>
              <a:t>(</a:t>
            </a:r>
            <a:r>
              <a:rPr lang="en-GB" sz="2000" dirty="0" err="1"/>
              <a:t>hidden_layer_sizes</a:t>
            </a:r>
            <a:r>
              <a:rPr lang="en-GB" sz="2000" dirty="0"/>
              <a:t>=(10,20,20,10), activation='</a:t>
            </a:r>
            <a:r>
              <a:rPr lang="en-GB" sz="2000" dirty="0" err="1"/>
              <a:t>relu</a:t>
            </a:r>
            <a:r>
              <a:rPr lang="en-GB" sz="2000" dirty="0"/>
              <a:t>'</a:t>
            </a:r>
          </a:p>
          <a:p>
            <a:r>
              <a:rPr lang="en-GB" sz="2000" dirty="0" err="1"/>
              <a:t>regr.fit</a:t>
            </a:r>
            <a:r>
              <a:rPr lang="en-GB" sz="2000" dirty="0"/>
              <a:t>(</a:t>
            </a:r>
            <a:r>
              <a:rPr lang="en-GB" sz="2000" dirty="0" err="1"/>
              <a:t>X_train</a:t>
            </a:r>
            <a:r>
              <a:rPr lang="en-GB" sz="2000" dirty="0"/>
              <a:t>, </a:t>
            </a:r>
            <a:r>
              <a:rPr lang="en-GB" sz="2000" dirty="0" err="1"/>
              <a:t>y_train</a:t>
            </a:r>
            <a:r>
              <a:rPr lang="en-GB" sz="20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53A76-0C4C-C14C-8EDE-FDEBB45D98F5}"/>
              </a:ext>
            </a:extLst>
          </p:cNvPr>
          <p:cNvSpPr txBox="1"/>
          <p:nvPr/>
        </p:nvSpPr>
        <p:spPr>
          <a:xfrm>
            <a:off x="468085" y="5954486"/>
            <a:ext cx="775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resolution (10%), here significant bias at low energies.</a:t>
            </a:r>
          </a:p>
        </p:txBody>
      </p:sp>
    </p:spTree>
    <p:extLst>
      <p:ext uri="{BB962C8B-B14F-4D97-AF65-F5344CB8AC3E}">
        <p14:creationId xmlns:p14="http://schemas.microsoft.com/office/powerpoint/2010/main" val="1694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C973AB-1156-EB42-A3AF-D044D4F7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3559628"/>
            <a:ext cx="3102428" cy="3265713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95219" y="455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887" y="3974008"/>
            <a:ext cx="44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in two dimensions,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multiple regression means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fitting a surface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data points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5839" y="3254830"/>
            <a:ext cx="3941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web.stanford.edu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/~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hastie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/ISLR2/ISLRv2_website.pdf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680" y="647269"/>
            <a:ext cx="842153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generalisation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curve fitting with a multidimensional control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called multiple regression.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consist of sets of points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now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multidimensional vector, and usually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come with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error bar.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predict the expected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for a new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321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Machine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936171" y="261258"/>
            <a:ext cx="688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Refinements for multiple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0C89E-ACAF-774C-8268-FE721A5E1F0D}"/>
              </a:ext>
            </a:extLst>
          </p:cNvPr>
          <p:cNvSpPr txBox="1"/>
          <p:nvPr/>
        </p:nvSpPr>
        <p:spPr>
          <a:xfrm>
            <a:off x="359229" y="1197428"/>
            <a:ext cx="87085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try many improvements: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Scaling of predictor and target variables, e.g., standardize to zero mean and unit variance.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cross-validation to assess accuracy (and hence use entire sample of events for training.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different loss functions.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different regression algorithms (ridge regression, lasso, decision tree, support vector regression,...).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Some simple code using scikit-learn and a short write-up (from a year-3 project) is on the course webpage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2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93" y="3153033"/>
            <a:ext cx="3551881" cy="3404122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411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0329" y="606113"/>
            <a:ext cx="8199421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related type of ML algorithm is called classification:  the data consist of points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now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discrete class label, 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0 or 1, red or blue, etc.).   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based on events with known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create a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so as to predict the class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new instance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2417" y="4528117"/>
            <a:ext cx="248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decision boundary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4901" y="5718078"/>
            <a:ext cx="173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= class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1443" y="3522509"/>
            <a:ext cx="187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= class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72644" y="3810219"/>
            <a:ext cx="1451829" cy="2682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760988" y="5136716"/>
            <a:ext cx="1757551" cy="7432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70332" y="4778553"/>
            <a:ext cx="1563007" cy="48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9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4" y="1297053"/>
            <a:ext cx="2951419" cy="160591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6" y="245019"/>
            <a:ext cx="8319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classification: Industrial Fishing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2" y="956473"/>
            <a:ext cx="544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scoop up fish which are of two types: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6" y="1693425"/>
            <a:ext cx="76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51" y="1668069"/>
            <a:ext cx="2279465" cy="92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513" y="1881585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26" y="2869417"/>
            <a:ext cx="78491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examine the fish with automatic sensors and for each 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measure a set of features: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length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area of fins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width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mean spectral reflectance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weight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constitute the “feature vector”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8" y="5535007"/>
            <a:ext cx="8201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you hire a fish expert to identify the “true class label”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(i.e., 0 =sea bass, 1 = cod) for each fish.</a:t>
            </a:r>
          </a:p>
        </p:txBody>
      </p:sp>
    </p:spTree>
    <p:extLst>
      <p:ext uri="{BB962C8B-B14F-4D97-AF65-F5344CB8AC3E}">
        <p14:creationId xmlns:p14="http://schemas.microsoft.com/office/powerpoint/2010/main" val="121933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5" y="1379832"/>
            <a:ext cx="3946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942" y="4311976"/>
            <a:ext cx="8544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determine a decision boundary, so that, without the help of the fish expert, we can classify new fish by seeing where their measured features lie relative to the boundary.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in multi-dimensional feature space, but cannot represent as 2-D plot.  Decision boundary is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hypersurface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33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PH3010 / Machine Learning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33909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use of Machine Learning:  Particle Physics at the LHC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381988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332525"/>
            <a:ext cx="3946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906963" y="1529375"/>
            <a:ext cx="3571683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Counter-rotating proton beams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27 km circumference ring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906963" y="2443775"/>
            <a:ext cx="37576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centre-of-mass energy 14 </a:t>
            </a:r>
            <a:r>
              <a:rPr lang="en-GB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endParaRPr lang="en-GB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17513" y="4437675"/>
            <a:ext cx="3914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Detectors at 4 pp collision points: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(b physics)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ALICE   (heavy ion physics)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425700" y="5018700"/>
            <a:ext cx="1856149" cy="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purpose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2046288" y="4985363"/>
            <a:ext cx="271462" cy="1333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1776413" y="5201263"/>
            <a:ext cx="544512" cy="539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rtlCol="0">
        <a:sp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sz="2400" kern="0" dirty="0" err="1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4530</Words>
  <Application>Microsoft Macintosh PowerPoint</Application>
  <PresentationFormat>On-screen Show (4:3)</PresentationFormat>
  <Paragraphs>586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StarSymbol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Cowan</dc:creator>
  <cp:lastModifiedBy>Cowan, G</cp:lastModifiedBy>
  <cp:revision>218</cp:revision>
  <dcterms:created xsi:type="dcterms:W3CDTF">2012-09-11T21:02:00Z</dcterms:created>
  <dcterms:modified xsi:type="dcterms:W3CDTF">2022-04-29T10:30:25Z</dcterms:modified>
</cp:coreProperties>
</file>