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1487" r:id="rId2"/>
    <p:sldId id="1488" r:id="rId3"/>
    <p:sldId id="1489" r:id="rId4"/>
    <p:sldId id="1490" r:id="rId5"/>
    <p:sldId id="1491" r:id="rId6"/>
    <p:sldId id="1486" r:id="rId7"/>
    <p:sldId id="1493" r:id="rId8"/>
    <p:sldId id="1494" r:id="rId9"/>
    <p:sldId id="1496" r:id="rId10"/>
    <p:sldId id="1492" r:id="rId11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2644C0"/>
    <a:srgbClr val="656FC0"/>
    <a:srgbClr val="4488C0"/>
    <a:srgbClr val="3321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91"/>
    <p:restoredTop sz="94648"/>
  </p:normalViewPr>
  <p:slideViewPr>
    <p:cSldViewPr snapToGrid="0" snapToObjects="1">
      <p:cViewPr>
        <p:scale>
          <a:sx n="118" d="100"/>
          <a:sy n="118" d="100"/>
        </p:scale>
        <p:origin x="1680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7/12/22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7/12/22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PH3010 / ML project (regression)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PH3010 / ML project (regression)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ML project (regression)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084258BE-ADB2-0841-8A5E-CEEFDFB7E13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1405" y="240523"/>
            <a:ext cx="8252264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algn="ctr"/>
            <a:r>
              <a:rPr lang="en-GB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Brief intro to multiple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F0640B-744D-6B4E-A057-171A80D7417D}"/>
              </a:ext>
            </a:extLst>
          </p:cNvPr>
          <p:cNvSpPr txBox="1"/>
          <p:nvPr/>
        </p:nvSpPr>
        <p:spPr>
          <a:xfrm>
            <a:off x="326571" y="881743"/>
            <a:ext cx="5562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regression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seen as an extension of curve fitting to the case where the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replaced by a multi-dimensional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,...,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e.g., fitting a surface.  Here suppose the data are points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(no error bars) and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usually a random variable, often called the explanatory or predictor variable.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5C33-FCB3-CB4D-AB83-C1EADD9BB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6554" y="1077685"/>
            <a:ext cx="2935142" cy="31133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4FDB911-8EA5-1942-82A8-5EC461CC5307}"/>
              </a:ext>
            </a:extLst>
          </p:cNvPr>
          <p:cNvSpPr txBox="1"/>
          <p:nvPr/>
        </p:nvSpPr>
        <p:spPr>
          <a:xfrm>
            <a:off x="6240455" y="0"/>
            <a:ext cx="294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http://www-</a:t>
            </a:r>
            <a:r>
              <a:rPr lang="en-GB" sz="1400" dirty="0" err="1"/>
              <a:t>bcf.usc.edu</a:t>
            </a:r>
            <a:r>
              <a:rPr lang="en-GB" sz="1400" dirty="0"/>
              <a:t>/~</a:t>
            </a:r>
            <a:r>
              <a:rPr lang="en-GB" sz="1400" dirty="0" err="1"/>
              <a:t>gareth</a:t>
            </a:r>
            <a:r>
              <a:rPr lang="en-GB" sz="1400" dirty="0"/>
              <a:t>/ISL/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484668-04DD-2347-A8BC-5DA556FAFA7B}"/>
              </a:ext>
            </a:extLst>
          </p:cNvPr>
          <p:cNvSpPr txBox="1"/>
          <p:nvPr/>
        </p:nvSpPr>
        <p:spPr>
          <a:xfrm>
            <a:off x="293915" y="425631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Equivalently, we can view it as an extension to classification with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discrete class label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0, 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replaced by a continuous target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(and in this context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also be called the feature vector).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7813864-C0C6-024C-9527-C54F437961C5}"/>
              </a:ext>
            </a:extLst>
          </p:cNvPr>
          <p:cNvSpPr txBox="1"/>
          <p:nvPr/>
        </p:nvSpPr>
        <p:spPr>
          <a:xfrm>
            <a:off x="261259" y="5584371"/>
            <a:ext cx="79139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*Note the term ”multivariate” regression refers to a vector target variable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; here we treat only scalar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83679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ML project (regression)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936171" y="261258"/>
            <a:ext cx="68805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Refinements for multiple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360C89E-ACAF-774C-8268-FE721A5E1F0D}"/>
              </a:ext>
            </a:extLst>
          </p:cNvPr>
          <p:cNvSpPr txBox="1"/>
          <p:nvPr/>
        </p:nvSpPr>
        <p:spPr>
          <a:xfrm>
            <a:off x="359229" y="1197428"/>
            <a:ext cx="870857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One can try many improvements: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Scaling of predictor and target variables, e.g., standardize to zero mean and unit variance.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Use cross-validation to assess accuracy (and hence use entire sample of events for training.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Try different loss functions.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Try different regression algorithms (ridge regression, lasso, decision tree, support vector regression,...).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Some simple code using scikit-learn and a short write-up (from a year-3 project) is on the course webpage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81241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ML project (regression)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E86285-B759-374E-83B9-FEB62EEE9441}"/>
              </a:ext>
            </a:extLst>
          </p:cNvPr>
          <p:cNvSpPr txBox="1"/>
          <p:nvPr/>
        </p:nvSpPr>
        <p:spPr>
          <a:xfrm>
            <a:off x="979715" y="337458"/>
            <a:ext cx="70929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Target (fit) function and loss function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C02A1ED-8D5C-7845-8F7C-A2D59CD6ACC0}"/>
              </a:ext>
            </a:extLst>
          </p:cNvPr>
          <p:cNvSpPr txBox="1"/>
          <p:nvPr/>
        </p:nvSpPr>
        <p:spPr>
          <a:xfrm>
            <a:off x="424543" y="1055914"/>
            <a:ext cx="862466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in the case of curve fitting, we assume some parametric function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represents the mean of the target variable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2D72B2-CAB0-984F-89EF-3EDB2CE248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9" y="2072821"/>
            <a:ext cx="2057838" cy="54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CFDEDFD-2B28-E84B-AED4-0992F64BB05D}"/>
              </a:ext>
            </a:extLst>
          </p:cNvPr>
          <p:cNvSpPr txBox="1"/>
          <p:nvPr/>
        </p:nvSpPr>
        <p:spPr>
          <a:xfrm>
            <a:off x="424543" y="2764972"/>
            <a:ext cx="7344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a vector of adjustable parameters (“weights”).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83C0348-AAAD-C342-8677-F0D75D80CDEE}"/>
              </a:ext>
            </a:extLst>
          </p:cNvPr>
          <p:cNvSpPr txBox="1"/>
          <p:nvPr/>
        </p:nvSpPr>
        <p:spPr>
          <a:xfrm>
            <a:off x="402771" y="3418114"/>
            <a:ext cx="8319265" cy="13542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we have training data consisting of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Use these to determine the weights by minimizing a loss function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(analogous to the </a:t>
            </a:r>
            <a:r>
              <a:rPr lang="el-GR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χ</a:t>
            </a:r>
            <a:r>
              <a:rPr lang="en-US" sz="2400" baseline="30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e.g.,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AAC4648-57A7-744A-A1C1-90A743C21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2700" y="5040993"/>
            <a:ext cx="3429415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380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ML project (regression)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6C008D-A274-CC41-A3EE-9FA4ECAB284F}"/>
              </a:ext>
            </a:extLst>
          </p:cNvPr>
          <p:cNvSpPr txBox="1"/>
          <p:nvPr/>
        </p:nvSpPr>
        <p:spPr>
          <a:xfrm>
            <a:off x="2612571" y="337458"/>
            <a:ext cx="338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FD79799-6E88-F241-A52C-F6BADDE8F140}"/>
              </a:ext>
            </a:extLst>
          </p:cNvPr>
          <p:cNvSpPr txBox="1"/>
          <p:nvPr/>
        </p:nvSpPr>
        <p:spPr>
          <a:xfrm>
            <a:off x="435429" y="1077687"/>
            <a:ext cx="47570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linear regression, the fit function is of the form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A81B7D-FD3A-3C41-AE42-E05BC4877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8420" y="2127249"/>
            <a:ext cx="2945509" cy="82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84BEE04-2D32-F14B-A392-FB3423CFBF9B}"/>
              </a:ext>
            </a:extLst>
          </p:cNvPr>
          <p:cNvSpPr txBox="1"/>
          <p:nvPr/>
        </p:nvSpPr>
        <p:spPr>
          <a:xfrm>
            <a:off x="380999" y="3200401"/>
            <a:ext cx="47788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 the problem is equivalent to an unweighted least-squares fit of a (hyper-)plane: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F5BCB8-7DA1-0343-BCF7-EE5B66AA33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8628" y="1147277"/>
            <a:ext cx="3044000" cy="322878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647C3EA-01B7-C748-80AB-D84CA27CF2A3}"/>
              </a:ext>
            </a:extLst>
          </p:cNvPr>
          <p:cNvSpPr txBox="1"/>
          <p:nvPr/>
        </p:nvSpPr>
        <p:spPr>
          <a:xfrm>
            <a:off x="6240455" y="0"/>
            <a:ext cx="294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http://www-</a:t>
            </a:r>
            <a:r>
              <a:rPr lang="en-GB" sz="1400" dirty="0" err="1"/>
              <a:t>bcf.usc.edu</a:t>
            </a:r>
            <a:r>
              <a:rPr lang="en-GB" sz="1400" dirty="0"/>
              <a:t>/~</a:t>
            </a:r>
            <a:r>
              <a:rPr lang="en-GB" sz="1400" dirty="0" err="1"/>
              <a:t>gareth</a:t>
            </a:r>
            <a:r>
              <a:rPr lang="en-GB" sz="1400" dirty="0"/>
              <a:t>/ISL/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5B885E4-BF38-2043-9EA1-AB286B8FD6E6}"/>
              </a:ext>
            </a:extLst>
          </p:cNvPr>
          <p:cNvSpPr txBox="1"/>
          <p:nvPr/>
        </p:nvSpPr>
        <p:spPr>
          <a:xfrm>
            <a:off x="402772" y="4735284"/>
            <a:ext cx="8604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be generalized to a nonlinear surface with higher order terms,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57B431D-BE2C-5046-934A-C54963B907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1358" y="5275035"/>
            <a:ext cx="7239000" cy="90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03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ML project (regression)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B0652A-CA7F-2641-AE22-64C4B5FAB771}"/>
              </a:ext>
            </a:extLst>
          </p:cNvPr>
          <p:cNvSpPr txBox="1"/>
          <p:nvPr/>
        </p:nvSpPr>
        <p:spPr>
          <a:xfrm>
            <a:off x="2612571" y="337458"/>
            <a:ext cx="40757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Nonlinear regression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1ADE44A-B915-BC4E-AE71-3B6B59E52753}"/>
              </a:ext>
            </a:extLst>
          </p:cNvPr>
          <p:cNvSpPr txBox="1"/>
          <p:nvPr/>
        </p:nvSpPr>
        <p:spPr>
          <a:xfrm>
            <a:off x="424540" y="957943"/>
            <a:ext cx="8479973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Other examples of nonlinear regression include: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MLP (multilayer perceptron) regression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Boosted decision tree regression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Support vector regression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MLP regression, as with classification, regard the feature vector as the layer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0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i.e.,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node of hidden layer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0F7A6C-374A-1D4C-A1AE-EC62749E13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2584" y="4426859"/>
            <a:ext cx="3969000" cy="118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4909FF7-172F-774F-998B-D0CCA81C8D8E}"/>
              </a:ext>
            </a:extLst>
          </p:cNvPr>
          <p:cNvSpPr txBox="1"/>
          <p:nvPr/>
        </p:nvSpPr>
        <p:spPr>
          <a:xfrm>
            <a:off x="468086" y="5682343"/>
            <a:ext cx="73308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activation function (tanh,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relu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sigmoid,...).</a:t>
            </a:r>
          </a:p>
        </p:txBody>
      </p:sp>
    </p:spTree>
    <p:extLst>
      <p:ext uri="{BB962C8B-B14F-4D97-AF65-F5344CB8AC3E}">
        <p14:creationId xmlns:p14="http://schemas.microsoft.com/office/powerpoint/2010/main" val="638751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ML project (regression)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C6BAF3-2F4D-FA4E-B0F1-C5925E55EE51}"/>
              </a:ext>
            </a:extLst>
          </p:cNvPr>
          <p:cNvSpPr txBox="1"/>
          <p:nvPr/>
        </p:nvSpPr>
        <p:spPr>
          <a:xfrm>
            <a:off x="2503714" y="228601"/>
            <a:ext cx="44695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MLP Regression (cont.)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3FEBBF-375D-1F46-8093-669A0AE8AA34}"/>
              </a:ext>
            </a:extLst>
          </p:cNvPr>
          <p:cNvSpPr txBox="1"/>
          <p:nvPr/>
        </p:nvSpPr>
        <p:spPr>
          <a:xfrm>
            <a:off x="402770" y="1088572"/>
            <a:ext cx="8577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the final layer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in MLP regression (in contrast to classification), one omits the activation function, i.e.,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8F0646-8892-1E46-A670-7F343C2B7C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5529" y="2225221"/>
            <a:ext cx="3869115" cy="79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DD4273E-1A37-774E-833E-7709DAB93148}"/>
              </a:ext>
            </a:extLst>
          </p:cNvPr>
          <p:cNvSpPr txBox="1"/>
          <p:nvPr/>
        </p:nvSpPr>
        <p:spPr>
          <a:xfrm>
            <a:off x="391885" y="3233057"/>
            <a:ext cx="8045600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l-GR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baseline="30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the nodes of the last hidden layer 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−1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info on other types of multiple regression see, e.g.,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FB3FCF-FB18-3D44-A87D-F7E698D12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86" y="4459054"/>
            <a:ext cx="8207828" cy="57443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02E60AB-A69C-D845-AD96-F23AF5BECABD}"/>
              </a:ext>
            </a:extLst>
          </p:cNvPr>
          <p:cNvSpPr txBox="1"/>
          <p:nvPr/>
        </p:nvSpPr>
        <p:spPr>
          <a:xfrm>
            <a:off x="373055" y="5007428"/>
            <a:ext cx="294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dirty="0"/>
              <a:t>http://www-</a:t>
            </a:r>
            <a:r>
              <a:rPr lang="en-GB" sz="1400" dirty="0" err="1"/>
              <a:t>bcf.usc.edu</a:t>
            </a:r>
            <a:r>
              <a:rPr lang="en-GB" sz="1400" dirty="0"/>
              <a:t>/~</a:t>
            </a:r>
            <a:r>
              <a:rPr lang="en-GB" sz="1400" dirty="0" err="1"/>
              <a:t>gareth</a:t>
            </a:r>
            <a:r>
              <a:rPr lang="en-GB" sz="1400" dirty="0"/>
              <a:t>/ISL/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264E7B5-9F2E-B84F-B1E6-BD891F2484ED}"/>
              </a:ext>
            </a:extLst>
          </p:cNvPr>
          <p:cNvSpPr txBox="1"/>
          <p:nvPr/>
        </p:nvSpPr>
        <p:spPr>
          <a:xfrm>
            <a:off x="381001" y="5475514"/>
            <a:ext cx="46315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the scikit-learn documentation.</a:t>
            </a:r>
          </a:p>
        </p:txBody>
      </p:sp>
    </p:spTree>
    <p:extLst>
      <p:ext uri="{BB962C8B-B14F-4D97-AF65-F5344CB8AC3E}">
        <p14:creationId xmlns:p14="http://schemas.microsoft.com/office/powerpoint/2010/main" val="833332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ML project (regression)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1730828" y="206830"/>
            <a:ext cx="54919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regression example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579C88-BD52-0E4D-828E-BFCF93AEF55E}"/>
              </a:ext>
            </a:extLst>
          </p:cNvPr>
          <p:cNvSpPr txBox="1"/>
          <p:nvPr/>
        </p:nvSpPr>
        <p:spPr>
          <a:xfrm>
            <a:off x="435428" y="892629"/>
            <a:ext cx="8120743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Suppose particles with different energies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angles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(or equivalently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− ln tan(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enter a calorimeter and create a particle showers that gives signals in three layers,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as well as an estimate of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of the energy leaks through, with increased leakage for higher energy and higher angle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θ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(lower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|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DD974D-6622-BB42-B6DB-48DCE31039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98" y="3369397"/>
            <a:ext cx="7788729" cy="2292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F2E563-0918-B941-9FD7-FECA586682FB}"/>
              </a:ext>
            </a:extLst>
          </p:cNvPr>
          <p:cNvSpPr txBox="1"/>
          <p:nvPr/>
        </p:nvSpPr>
        <p:spPr>
          <a:xfrm>
            <a:off x="413657" y="5595258"/>
            <a:ext cx="788722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goal is to estimate the target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 feature vectors </a:t>
            </a:r>
          </a:p>
          <a:p>
            <a:r>
              <a:rPr lang="en-US" sz="24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2400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1,...,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training events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72497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ML project (regression)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1382486" y="228601"/>
            <a:ext cx="69500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Energy estimate from sum of signals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A1EF41-9265-F848-AF59-E450EE2D85E3}"/>
              </a:ext>
            </a:extLst>
          </p:cNvPr>
          <p:cNvSpPr txBox="1"/>
          <p:nvPr/>
        </p:nvSpPr>
        <p:spPr>
          <a:xfrm>
            <a:off x="489857" y="1186543"/>
            <a:ext cx="60910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Naively, one could try just summing the signals: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4C3C0-370B-1C4E-BE23-4E993572EA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00371" y="1148443"/>
            <a:ext cx="1930400" cy="5334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F31F94A-1FEF-AC40-BEEC-FBBACDE5A1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036" y="1969407"/>
            <a:ext cx="3848100" cy="38989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94C4F9D-6A96-6B40-868B-245538BEEAC7}"/>
              </a:ext>
            </a:extLst>
          </p:cNvPr>
          <p:cNvSpPr txBox="1"/>
          <p:nvPr/>
        </p:nvSpPr>
        <p:spPr>
          <a:xfrm>
            <a:off x="4865914" y="2634342"/>
            <a:ext cx="40386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Gives very poor resolution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 the particles have a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distribution of energies and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angles and hence differing amounts of the energy leak through undetected.</a:t>
            </a:r>
          </a:p>
        </p:txBody>
      </p:sp>
    </p:spTree>
    <p:extLst>
      <p:ext uri="{BB962C8B-B14F-4D97-AF65-F5344CB8AC3E}">
        <p14:creationId xmlns:p14="http://schemas.microsoft.com/office/powerpoint/2010/main" val="4201705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ML project (regression)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3189514" y="87086"/>
            <a:ext cx="33800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Linear regression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DE18264-A3DA-3545-BC80-CB1926F48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6644" y="2405744"/>
            <a:ext cx="4116667" cy="36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9273D70-6538-AF4A-9740-AF789982B1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908" y="2367641"/>
            <a:ext cx="3939131" cy="36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357F9C-AE7E-614F-927D-6D2FD8EC6CE5}"/>
              </a:ext>
            </a:extLst>
          </p:cNvPr>
          <p:cNvSpPr txBox="1"/>
          <p:nvPr/>
        </p:nvSpPr>
        <p:spPr>
          <a:xfrm>
            <a:off x="391885" y="751113"/>
            <a:ext cx="4137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</a:t>
            </a:r>
            <a:r>
              <a:rPr 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MVRegressor.py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here using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C300280-5166-1A4F-9E67-61CFCB49A0E7}"/>
              </a:ext>
            </a:extLst>
          </p:cNvPr>
          <p:cNvSpPr txBox="1"/>
          <p:nvPr/>
        </p:nvSpPr>
        <p:spPr>
          <a:xfrm>
            <a:off x="1447800" y="1273629"/>
            <a:ext cx="5029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err="1"/>
              <a:t>regr</a:t>
            </a:r>
            <a:r>
              <a:rPr lang="en-GB" sz="2400" dirty="0"/>
              <a:t> = </a:t>
            </a:r>
            <a:r>
              <a:rPr lang="en-GB" sz="2400" dirty="0" err="1"/>
              <a:t>linear_model.LinearRegression</a:t>
            </a:r>
            <a:r>
              <a:rPr lang="en-GB" sz="2400" dirty="0"/>
              <a:t>()</a:t>
            </a:r>
          </a:p>
          <a:p>
            <a:r>
              <a:rPr lang="en-GB" sz="2400" dirty="0" err="1"/>
              <a:t>regr.fit</a:t>
            </a:r>
            <a:r>
              <a:rPr lang="en-GB" sz="2400" dirty="0"/>
              <a:t>(</a:t>
            </a:r>
            <a:r>
              <a:rPr lang="en-GB" sz="2400" dirty="0" err="1"/>
              <a:t>X_train</a:t>
            </a:r>
            <a:r>
              <a:rPr lang="en-GB" sz="2400" dirty="0"/>
              <a:t>, </a:t>
            </a:r>
            <a:r>
              <a:rPr lang="en-GB" sz="2400" dirty="0" err="1"/>
              <a:t>y_train</a:t>
            </a:r>
            <a:r>
              <a:rPr lang="en-GB" sz="2400" dirty="0"/>
              <a:t>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BABCDE-53A6-7641-AB12-5762565462C6}"/>
              </a:ext>
            </a:extLst>
          </p:cNvPr>
          <p:cNvSpPr txBox="1"/>
          <p:nvPr/>
        </p:nvSpPr>
        <p:spPr>
          <a:xfrm>
            <a:off x="293914" y="5998028"/>
            <a:ext cx="44427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Average relative resolution 16.7%.</a:t>
            </a:r>
          </a:p>
        </p:txBody>
      </p:sp>
    </p:spTree>
    <p:extLst>
      <p:ext uri="{BB962C8B-B14F-4D97-AF65-F5344CB8AC3E}">
        <p14:creationId xmlns:p14="http://schemas.microsoft.com/office/powerpoint/2010/main" val="3183022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PH3010 / ML project (regression)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459B07-C699-8D41-88E4-91E756CD94DC}"/>
              </a:ext>
            </a:extLst>
          </p:cNvPr>
          <p:cNvSpPr txBox="1"/>
          <p:nvPr/>
        </p:nvSpPr>
        <p:spPr>
          <a:xfrm>
            <a:off x="2808514" y="217715"/>
            <a:ext cx="3142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MLP Regression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883AEBA-C70A-784D-923A-1DB2940150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5671" y="1970314"/>
            <a:ext cx="4050000" cy="3600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9B1D757-9219-1041-BEF6-AFAB8CA547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23" y="2017486"/>
            <a:ext cx="3972115" cy="3600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CED0450-2B32-2A48-ABCF-7A10AF8025A3}"/>
              </a:ext>
            </a:extLst>
          </p:cNvPr>
          <p:cNvSpPr txBox="1"/>
          <p:nvPr/>
        </p:nvSpPr>
        <p:spPr>
          <a:xfrm>
            <a:off x="674914" y="1012371"/>
            <a:ext cx="77051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err="1"/>
              <a:t>regr</a:t>
            </a:r>
            <a:r>
              <a:rPr lang="en-GB" sz="2000" dirty="0"/>
              <a:t> = </a:t>
            </a:r>
            <a:r>
              <a:rPr lang="en-GB" sz="2000" dirty="0" err="1"/>
              <a:t>MLPRegressor</a:t>
            </a:r>
            <a:r>
              <a:rPr lang="en-GB" sz="2000" dirty="0"/>
              <a:t>(</a:t>
            </a:r>
            <a:r>
              <a:rPr lang="en-GB" sz="2000" dirty="0" err="1"/>
              <a:t>hidden_layer_sizes</a:t>
            </a:r>
            <a:r>
              <a:rPr lang="en-GB" sz="2000" dirty="0"/>
              <a:t>=(10,20,20,10), activation='</a:t>
            </a:r>
            <a:r>
              <a:rPr lang="en-GB" sz="2000" dirty="0" err="1"/>
              <a:t>relu</a:t>
            </a:r>
            <a:r>
              <a:rPr lang="en-GB" sz="2000" dirty="0"/>
              <a:t>'</a:t>
            </a:r>
          </a:p>
          <a:p>
            <a:r>
              <a:rPr lang="en-GB" sz="2000" dirty="0" err="1"/>
              <a:t>regr.fit</a:t>
            </a:r>
            <a:r>
              <a:rPr lang="en-GB" sz="2000" dirty="0"/>
              <a:t>(</a:t>
            </a:r>
            <a:r>
              <a:rPr lang="en-GB" sz="2000" dirty="0" err="1"/>
              <a:t>X_train</a:t>
            </a:r>
            <a:r>
              <a:rPr lang="en-GB" sz="2000" dirty="0"/>
              <a:t>, </a:t>
            </a:r>
            <a:r>
              <a:rPr lang="en-GB" sz="2000" dirty="0" err="1"/>
              <a:t>y_train</a:t>
            </a:r>
            <a:r>
              <a:rPr lang="en-GB" sz="2000" dirty="0"/>
              <a:t>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9E53A76-0C4C-C14C-8EDE-FDEBB45D98F5}"/>
              </a:ext>
            </a:extLst>
          </p:cNvPr>
          <p:cNvSpPr txBox="1"/>
          <p:nvPr/>
        </p:nvSpPr>
        <p:spPr>
          <a:xfrm>
            <a:off x="468085" y="5954486"/>
            <a:ext cx="77548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Better resolution (10%), here significant bias at low energies.</a:t>
            </a:r>
          </a:p>
        </p:txBody>
      </p:sp>
    </p:spTree>
    <p:extLst>
      <p:ext uri="{BB962C8B-B14F-4D97-AF65-F5344CB8AC3E}">
        <p14:creationId xmlns:p14="http://schemas.microsoft.com/office/powerpoint/2010/main" val="169462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27376</TotalTime>
  <Words>917</Words>
  <Application>Microsoft Macintosh PowerPoint</Application>
  <PresentationFormat>On-screen Show (4:3)</PresentationFormat>
  <Paragraphs>89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634</cp:revision>
  <dcterms:created xsi:type="dcterms:W3CDTF">2020-05-18T17:44:39Z</dcterms:created>
  <dcterms:modified xsi:type="dcterms:W3CDTF">2022-07-12T15:41:02Z</dcterms:modified>
</cp:coreProperties>
</file>