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27" r:id="rId2"/>
    <p:sldId id="1651" r:id="rId3"/>
    <p:sldId id="1577" r:id="rId4"/>
    <p:sldId id="1623" r:id="rId5"/>
    <p:sldId id="1457" r:id="rId6"/>
    <p:sldId id="1539" r:id="rId7"/>
    <p:sldId id="1631" r:id="rId8"/>
    <p:sldId id="1632" r:id="rId9"/>
    <p:sldId id="1633" r:id="rId10"/>
    <p:sldId id="1634" r:id="rId11"/>
    <p:sldId id="1531" r:id="rId12"/>
    <p:sldId id="1636" r:id="rId13"/>
    <p:sldId id="1637" r:id="rId14"/>
    <p:sldId id="1638" r:id="rId15"/>
    <p:sldId id="1532" r:id="rId16"/>
    <p:sldId id="1533" r:id="rId17"/>
    <p:sldId id="1534" r:id="rId18"/>
    <p:sldId id="1546" r:id="rId19"/>
    <p:sldId id="1537" r:id="rId20"/>
    <p:sldId id="1535" r:id="rId21"/>
    <p:sldId id="1538" r:id="rId22"/>
    <p:sldId id="1536" r:id="rId23"/>
    <p:sldId id="1624" r:id="rId24"/>
    <p:sldId id="1625" r:id="rId25"/>
    <p:sldId id="1595" r:id="rId26"/>
    <p:sldId id="1596" r:id="rId27"/>
    <p:sldId id="1548" r:id="rId28"/>
    <p:sldId id="1598" r:id="rId29"/>
    <p:sldId id="1599" r:id="rId30"/>
    <p:sldId id="1600" r:id="rId31"/>
    <p:sldId id="1626" r:id="rId32"/>
    <p:sldId id="1627" r:id="rId33"/>
    <p:sldId id="1639" r:id="rId34"/>
    <p:sldId id="1640" r:id="rId35"/>
    <p:sldId id="1641" r:id="rId36"/>
    <p:sldId id="1601" r:id="rId37"/>
    <p:sldId id="1602" r:id="rId38"/>
    <p:sldId id="1603" r:id="rId39"/>
    <p:sldId id="1650" r:id="rId40"/>
    <p:sldId id="1604" r:id="rId41"/>
    <p:sldId id="1635" r:id="rId42"/>
    <p:sldId id="1606" r:id="rId43"/>
    <p:sldId id="1607" r:id="rId44"/>
    <p:sldId id="1608" r:id="rId45"/>
    <p:sldId id="1586" r:id="rId46"/>
    <p:sldId id="1642" r:id="rId47"/>
    <p:sldId id="1643" r:id="rId48"/>
    <p:sldId id="1648" r:id="rId49"/>
    <p:sldId id="1644" r:id="rId50"/>
    <p:sldId id="1649" r:id="rId51"/>
    <p:sldId id="1645" r:id="rId52"/>
    <p:sldId id="1593" r:id="rId53"/>
    <p:sldId id="1617" r:id="rId54"/>
    <p:sldId id="1618" r:id="rId55"/>
    <p:sldId id="1619" r:id="rId56"/>
    <p:sldId id="1587" r:id="rId57"/>
    <p:sldId id="1620" r:id="rId58"/>
    <p:sldId id="1579" r:id="rId59"/>
    <p:sldId id="1591" r:id="rId60"/>
    <p:sldId id="1621" r:id="rId61"/>
    <p:sldId id="1592" r:id="rId62"/>
    <p:sldId id="1610" r:id="rId63"/>
    <p:sldId id="1611" r:id="rId64"/>
    <p:sldId id="1616" r:id="rId65"/>
    <p:sldId id="1458" r:id="rId66"/>
    <p:sldId id="1629" r:id="rId67"/>
    <p:sldId id="1485" r:id="rId68"/>
    <p:sldId id="1630" r:id="rId6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2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3/15/23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3/15/23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RWTH Aachen online course / GDC lecture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RWTH Aachen online course / GDC lecture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47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65795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5013553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2DB4CFC5-553A-5150-5108-F97561E4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2981381"/>
            <a:ext cx="39481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srgbClr val="0070C0"/>
                </a:solidFill>
                <a:latin typeface="+mj-lt"/>
              </a:rPr>
              <a:t>RWTH Aachen (online)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j-lt"/>
              </a:rPr>
              <a:t>13-17 March 2023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D35008-4687-3E90-6110-A998802AF1A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152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Aachen Online Statistics School</a:t>
            </a:r>
          </a:p>
          <a:p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A991DA-3219-7CD3-7DD1-3A68841E4986}"/>
              </a:ext>
            </a:extLst>
          </p:cNvPr>
          <p:cNvSpPr txBox="1"/>
          <p:nvPr/>
        </p:nvSpPr>
        <p:spPr>
          <a:xfrm>
            <a:off x="3840390" y="4077107"/>
            <a:ext cx="399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indico.desy.de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/event/37562/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78246-FA21-64C1-DFEA-983FDC730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28" y="1754176"/>
            <a:ext cx="2004001" cy="281778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61E20EE-A62D-2B22-56BB-EE928BDA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35" y="1819669"/>
            <a:ext cx="3968214" cy="10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5F342-E011-28F2-5D93-D07AB145C36F}"/>
              </a:ext>
            </a:extLst>
          </p:cNvPr>
          <p:cNvSpPr txBox="1"/>
          <p:nvPr/>
        </p:nvSpPr>
        <p:spPr>
          <a:xfrm>
            <a:off x="685800" y="980039"/>
            <a:ext cx="5105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GDC Lecture 3:  Python demonstrations</a:t>
            </a:r>
          </a:p>
        </p:txBody>
      </p:sp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2FBCA5-26B2-FDC9-A398-C6C80877E1D5}"/>
              </a:ext>
            </a:extLst>
          </p:cNvPr>
          <p:cNvSpPr txBox="1"/>
          <p:nvPr/>
        </p:nvSpPr>
        <p:spPr>
          <a:xfrm>
            <a:off x="468086" y="381000"/>
            <a:ext cx="4633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fit, get errors, extract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3D5FCD-57F0-0DBC-2257-FB5047D1293A}"/>
              </a:ext>
            </a:extLst>
          </p:cNvPr>
          <p:cNvSpPr txBox="1"/>
          <p:nvPr/>
        </p:nvSpPr>
        <p:spPr>
          <a:xfrm>
            <a:off x="381000" y="5878286"/>
            <a:ext cx="2545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some plots...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1A011-7E00-7426-CB3C-E079871D2832}"/>
              </a:ext>
            </a:extLst>
          </p:cNvPr>
          <p:cNvSpPr txBox="1"/>
          <p:nvPr/>
        </p:nvSpPr>
        <p:spPr>
          <a:xfrm>
            <a:off x="466398" y="998240"/>
            <a:ext cx="8560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Do the fit, get errors, extract results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m.migrad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minimize -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logL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MLE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m.values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max-likelihood estimates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covariance matrix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rho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m.covariance.correlation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correlation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coeffs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r"par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index, name, estimate, standard deviation:"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"{:4d}"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"{:&lt;10s}"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m.parameters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=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.format(MLE[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 +/-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r"free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par indices, covariance, correlation 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coeff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.:"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j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m.npar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[j]):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print(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j, 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]), 					 					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"{:.6f}"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.format(rho[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i,j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]))</a:t>
            </a:r>
          </a:p>
        </p:txBody>
      </p:sp>
    </p:spTree>
    <p:extLst>
      <p:ext uri="{BB962C8B-B14F-4D97-AF65-F5344CB8AC3E}">
        <p14:creationId xmlns:p14="http://schemas.microsoft.com/office/powerpoint/2010/main" val="304776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3D0CB-CA63-7C52-8CC9-1181A3FDF796}"/>
              </a:ext>
            </a:extLst>
          </p:cNvPr>
          <p:cNvSpPr txBox="1"/>
          <p:nvPr/>
        </p:nvSpPr>
        <p:spPr>
          <a:xfrm>
            <a:off x="500742" y="261257"/>
            <a:ext cx="8099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on the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contour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7851E9-AC80-262C-E81C-4CF061FC23B4}"/>
              </a:ext>
            </a:extLst>
          </p:cNvPr>
          <p:cNvSpPr txBox="1"/>
          <p:nvPr/>
        </p:nvSpPr>
        <p:spPr>
          <a:xfrm>
            <a:off x="337458" y="1164771"/>
            <a:ext cx="8479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lectures, we saw that the standard deviations of fitted  parameters are found from the tangent lines (planes) to the contour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EE8FAA-103C-363B-D37E-073A12601547}"/>
              </a:ext>
            </a:extLst>
          </p:cNvPr>
          <p:cNvSpPr txBox="1"/>
          <p:nvPr/>
        </p:nvSpPr>
        <p:spPr>
          <a:xfrm>
            <a:off x="337459" y="2786743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similar procedure can be used to find a confidence region in the parameter space that will cover the true parameter with probability CL 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(the “confidence level”).  This uses the contour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D43B24-CC6D-28A6-1556-A3220DE5B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593" y="2016579"/>
            <a:ext cx="2427530" cy="68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D8A87-3126-2144-8056-1AF8DFACA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51" y="4129315"/>
            <a:ext cx="3792857" cy="7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A16BF67-2A48-11C6-6CD5-13235A2EE9CB}"/>
              </a:ext>
            </a:extLst>
          </p:cNvPr>
          <p:cNvSpPr txBox="1"/>
          <p:nvPr/>
        </p:nvSpPr>
        <p:spPr>
          <a:xfrm>
            <a:off x="304801" y="4963886"/>
            <a:ext cx="8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the contour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½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choose CL (= 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such that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l-GR" sz="2400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400" i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 –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= 1, i.e.,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B4D91B-D309-64C9-E1AA-0C95F19A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436" y="5876471"/>
            <a:ext cx="4973684" cy="504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63F72A-0109-3F38-DAD6-74604089A44F}"/>
              </a:ext>
            </a:extLst>
          </p:cNvPr>
          <p:cNvSpPr txBox="1"/>
          <p:nvPr/>
        </p:nvSpPr>
        <p:spPr>
          <a:xfrm>
            <a:off x="4713515" y="4310743"/>
            <a:ext cx="3721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= number of parameters</a:t>
            </a:r>
          </a:p>
        </p:txBody>
      </p:sp>
    </p:spTree>
    <p:extLst>
      <p:ext uri="{BB962C8B-B14F-4D97-AF65-F5344CB8AC3E}">
        <p14:creationId xmlns:p14="http://schemas.microsoft.com/office/powerpoint/2010/main" val="186535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081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431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D641F6-56EA-79B9-75ED-196E0C93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15" y="1861591"/>
            <a:ext cx="7772400" cy="37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6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1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A92E88-3941-1B78-1EF3-75ACBB4B9FFD}"/>
              </a:ext>
            </a:extLst>
          </p:cNvPr>
          <p:cNvGrpSpPr/>
          <p:nvPr/>
        </p:nvGrpSpPr>
        <p:grpSpPr>
          <a:xfrm>
            <a:off x="380999" y="1810236"/>
            <a:ext cx="7794172" cy="2702678"/>
            <a:chOff x="380999" y="1037350"/>
            <a:chExt cx="7794172" cy="270267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1C3751-C97E-5E1C-F7FB-0214F05B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99" y="1746365"/>
              <a:ext cx="7772400" cy="19936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C9CE33-0985-BE5D-AD2E-B1F319715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771" y="1037350"/>
              <a:ext cx="7772400" cy="603114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8FA2DC7-F0E2-8FB3-8176-563C45A06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5" y="4704759"/>
            <a:ext cx="7772400" cy="1628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8DFBFB-D7DB-3F1D-3BBE-6DDB9EAF8522}"/>
              </a:ext>
            </a:extLst>
          </p:cNvPr>
          <p:cNvSpPr txBox="1"/>
          <p:nvPr/>
        </p:nvSpPr>
        <p:spPr>
          <a:xfrm>
            <a:off x="544286" y="1066800"/>
            <a:ext cx="6483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1b,c)  show standard deviation of estimator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1/√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37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152596" y="228600"/>
            <a:ext cx="744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Maximum Likelihood (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d,e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E025D2-3B95-466D-C1B6-F199833D2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54" y="1468718"/>
            <a:ext cx="8132736" cy="496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58CB75-C1B4-FE7D-D1B9-ECD964FCE5BC}"/>
              </a:ext>
            </a:extLst>
          </p:cNvPr>
          <p:cNvSpPr txBox="1"/>
          <p:nvPr/>
        </p:nvSpPr>
        <p:spPr>
          <a:xfrm>
            <a:off x="468086" y="914400"/>
            <a:ext cx="6100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1d,e)  Investigate effect of nuisance parameters</a:t>
            </a:r>
          </a:p>
        </p:txBody>
      </p:sp>
    </p:spTree>
    <p:extLst>
      <p:ext uri="{BB962C8B-B14F-4D97-AF65-F5344CB8AC3E}">
        <p14:creationId xmlns:p14="http://schemas.microsoft.com/office/powerpoint/2010/main" val="25707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2329542" y="293913"/>
            <a:ext cx="4201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Solutions to exercises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514967-21C7-EDED-953E-9ACB7281E397}"/>
              </a:ext>
            </a:extLst>
          </p:cNvPr>
          <p:cNvSpPr txBox="1"/>
          <p:nvPr/>
        </p:nvSpPr>
        <p:spPr>
          <a:xfrm>
            <a:off x="533400" y="1034144"/>
            <a:ext cx="8139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1a)  Running the program </a:t>
            </a:r>
            <a:r>
              <a:rPr lang="en-US" sz="2400" dirty="0" err="1"/>
              <a:t>mlFit.py</a:t>
            </a:r>
            <a:r>
              <a:rPr lang="en-US" sz="2400" dirty="0"/>
              <a:t> produces the following plots:</a:t>
            </a:r>
            <a:endParaRPr lang="en-GB" sz="2400" dirty="0"/>
          </a:p>
          <a:p>
            <a:r>
              <a:rPr lang="en-US" sz="2400" dirty="0"/>
              <a:t> </a:t>
            </a:r>
            <a:endParaRPr lang="en-GB" sz="2400" dirty="0"/>
          </a:p>
          <a:p>
            <a:r>
              <a:rPr lang="en-US" sz="2400" dirty="0"/>
              <a:t>A fit of the pdf:</a:t>
            </a:r>
            <a:endParaRPr lang="en-GB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B4E0F5-8242-0009-A1CF-F9875749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877" y="2405743"/>
            <a:ext cx="5912351" cy="411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6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D85C6-8F66-A10D-D8CD-3BDBC427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226"/>
            <a:ext cx="9144000" cy="31684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0C6757-EFF9-EA4C-2CD0-DDEFA5189C40}"/>
              </a:ext>
            </a:extLst>
          </p:cNvPr>
          <p:cNvSpPr txBox="1"/>
          <p:nvPr/>
        </p:nvSpPr>
        <p:spPr>
          <a:xfrm>
            <a:off x="925286" y="598714"/>
            <a:ext cx="308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running program: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EE1161-4337-2FC5-2145-56ED62DD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" y="1324428"/>
            <a:ext cx="55880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32C8F-08F4-5238-AA71-674393BA3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" y="1088571"/>
            <a:ext cx="9135494" cy="422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D39BD-1BCE-7191-3926-03A5473A6C64}"/>
              </a:ext>
            </a:extLst>
          </p:cNvPr>
          <p:cNvSpPr txBox="1"/>
          <p:nvPr/>
        </p:nvSpPr>
        <p:spPr>
          <a:xfrm>
            <a:off x="653143" y="283029"/>
            <a:ext cx="5454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Confidence regions at CL = 68.3% and 95%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28905-20D2-83D2-BC9F-6D4645738EF5}"/>
              </a:ext>
            </a:extLst>
          </p:cNvPr>
          <p:cNvSpPr txBox="1"/>
          <p:nvPr/>
        </p:nvSpPr>
        <p:spPr>
          <a:xfrm>
            <a:off x="740228" y="864362"/>
            <a:ext cx="4798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v2, user can set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 = 1 −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865D98-E7B7-2211-5910-C89502E9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396093"/>
            <a:ext cx="8077200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3F1E37-E0B9-A427-BA80-2C1F3DFF3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651" y="1986797"/>
            <a:ext cx="5364862" cy="42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A0486E-6F3F-676E-5E4C-023896D7FC46}"/>
              </a:ext>
            </a:extLst>
          </p:cNvPr>
          <p:cNvSpPr txBox="1"/>
          <p:nvPr/>
        </p:nvSpPr>
        <p:spPr>
          <a:xfrm>
            <a:off x="457200" y="500743"/>
            <a:ext cx="4401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1b)  Assume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sample, so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45E7D-3E85-43B2-53CF-07E5B3AC2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111" y="348368"/>
            <a:ext cx="3110915" cy="82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62950E-173C-A4A9-4EA6-325FDE68E534}"/>
              </a:ext>
            </a:extLst>
          </p:cNvPr>
          <p:cNvSpPr txBox="1"/>
          <p:nvPr/>
        </p:nvSpPr>
        <p:spPr>
          <a:xfrm>
            <a:off x="310243" y="1188690"/>
            <a:ext cx="856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Assume inverse covariance from Fisher Information (large sample):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0255B7-8B48-6E19-A249-B3D3F4154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525" y="1839494"/>
            <a:ext cx="5382000" cy="82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CE80954-7606-E671-089D-C806DAE06798}"/>
              </a:ext>
            </a:extLst>
          </p:cNvPr>
          <p:cNvGrpSpPr/>
          <p:nvPr/>
        </p:nvGrpSpPr>
        <p:grpSpPr>
          <a:xfrm>
            <a:off x="310243" y="2746101"/>
            <a:ext cx="4923319" cy="864000"/>
            <a:chOff x="370114" y="3233963"/>
            <a:chExt cx="4923319" cy="86400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958A34D-56D9-0203-371E-F8E933E95266}"/>
                </a:ext>
              </a:extLst>
            </p:cNvPr>
            <p:cNvSpPr txBox="1"/>
            <p:nvPr/>
          </p:nvSpPr>
          <p:spPr>
            <a:xfrm>
              <a:off x="370114" y="3385457"/>
              <a:ext cx="841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Since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0E84BF1-3ED3-603C-8E22-ECC783082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9199" y="3233963"/>
              <a:ext cx="2871139" cy="8640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660033-87D7-F89E-72D2-16F18D6CD2E2}"/>
                </a:ext>
              </a:extLst>
            </p:cNvPr>
            <p:cNvSpPr txBox="1"/>
            <p:nvPr/>
          </p:nvSpPr>
          <p:spPr>
            <a:xfrm>
              <a:off x="4180115" y="3385456"/>
              <a:ext cx="1113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we find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44381F-F61C-647C-04B5-AE9BF656FC3E}"/>
              </a:ext>
            </a:extLst>
          </p:cNvPr>
          <p:cNvSpPr txBox="1"/>
          <p:nvPr/>
        </p:nvSpPr>
        <p:spPr>
          <a:xfrm>
            <a:off x="310243" y="5626072"/>
            <a:ext cx="8523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∝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so from the square roots of the diagonal elements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6A7E9B-F787-A7E7-B747-4A6D124E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443" y="6041570"/>
            <a:ext cx="1485900" cy="520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08651A-2AAE-0F53-3E06-3865C590F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58" y="3659499"/>
            <a:ext cx="4503085" cy="7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B65F91-41EE-CBED-2C50-F73DD4BBD1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698886"/>
            <a:ext cx="5057747" cy="75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390ED1-8385-7AA1-F772-826847381B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402" y="4734886"/>
            <a:ext cx="313033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 of  GDC lectures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213771" y="1251854"/>
            <a:ext cx="885402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Tue. 14.3			Probability (Bayes vs. Frequentist)									Bayesian parameter and interval estimation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Wed. 15.3  		Frequentist confidence regions and intervals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Thu.  16.3			Python software for frequentist and Bayesian 						confidence regions.</a:t>
            </a:r>
          </a:p>
          <a:p>
            <a:pPr algn="l">
              <a:spcAft>
                <a:spcPts val="18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Fri.  17.3			Searches and discoveries using likelihoods</a:t>
            </a:r>
          </a:p>
        </p:txBody>
      </p:sp>
    </p:spTree>
    <p:extLst>
      <p:ext uri="{BB962C8B-B14F-4D97-AF65-F5344CB8AC3E}">
        <p14:creationId xmlns:p14="http://schemas.microsoft.com/office/powerpoint/2010/main" val="6615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40BDD0-F9F0-7A0C-68A7-65F7DA97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03" y="446313"/>
            <a:ext cx="7929612" cy="588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5BF17F-78AE-84E8-B473-05F8E865C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480"/>
            <a:ext cx="9144000" cy="3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2D7B3E-C588-632B-4DC9-E1D2090DA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" y="3593647"/>
            <a:ext cx="3980484" cy="29083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7FAD3-734A-F081-E2C4-A58054B76B76}"/>
              </a:ext>
            </a:extLst>
          </p:cNvPr>
          <p:cNvSpPr txBox="1"/>
          <p:nvPr/>
        </p:nvSpPr>
        <p:spPr>
          <a:xfrm>
            <a:off x="364671" y="136328"/>
            <a:ext cx="8414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1(e)  By including the auxiliary measurement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one uses more information about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thus the covariance ellipse shrinks.  This reduces the standard deviations of the MLEs for both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A17FFC-80A8-087E-815D-9520AA15ECF9}"/>
              </a:ext>
            </a:extLst>
          </p:cNvPr>
          <p:cNvSpPr txBox="1"/>
          <p:nvPr/>
        </p:nvSpPr>
        <p:spPr>
          <a:xfrm>
            <a:off x="4261757" y="4390580"/>
            <a:ext cx="451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 index, name, estimate, standard deviation: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0 theta       =  0.207539  +/-  0.047847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3 xi          =  5.041306  +/-  0.391524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1BDFFB-A75D-C923-CEC9-FDB49436722D}"/>
              </a:ext>
            </a:extLst>
          </p:cNvPr>
          <p:cNvSpPr txBox="1"/>
          <p:nvPr/>
        </p:nvSpPr>
        <p:spPr>
          <a:xfrm>
            <a:off x="1649081" y="1596589"/>
            <a:ext cx="60420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 including measurement to constrain xi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u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 of xi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</a:t>
            </a:r>
            <a:r>
              <a:rPr lang="en-GB" sz="12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standard deviation of u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= par[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*((xi-u)/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sigma_u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)**</a:t>
            </a:r>
            <a:r>
              <a:rPr lang="en-GB" sz="12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2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nll</a:t>
            </a:r>
            <a:endParaRPr lang="en-GB" sz="1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BE8EB-32F4-F5A7-D728-01338882A1B1}"/>
              </a:ext>
            </a:extLst>
          </p:cNvPr>
          <p:cNvSpPr txBox="1"/>
          <p:nvPr/>
        </p:nvSpPr>
        <p:spPr>
          <a:xfrm>
            <a:off x="776551" y="5827165"/>
            <a:ext cx="128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1/2</a:t>
            </a:r>
          </a:p>
        </p:txBody>
      </p:sp>
    </p:spTree>
    <p:extLst>
      <p:ext uri="{BB962C8B-B14F-4D97-AF65-F5344CB8AC3E}">
        <p14:creationId xmlns:p14="http://schemas.microsoft.com/office/powerpoint/2010/main" val="23084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A1170-8258-E4AB-CA93-D656F21B1D50}"/>
              </a:ext>
            </a:extLst>
          </p:cNvPr>
          <p:cNvSpPr txBox="1"/>
          <p:nvPr/>
        </p:nvSpPr>
        <p:spPr>
          <a:xfrm>
            <a:off x="1883735" y="249865"/>
            <a:ext cx="5326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Comments on using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05E4D8-A9E2-5E12-6B37-98CC46459565}"/>
              </a:ext>
            </a:extLst>
          </p:cNvPr>
          <p:cNvSpPr txBox="1"/>
          <p:nvPr/>
        </p:nvSpPr>
        <p:spPr>
          <a:xfrm>
            <a:off x="439247" y="1380457"/>
            <a:ext cx="43435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our earlier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only argument of the log-likelihood function was the parameter array, and the data array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xData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entered as global (usually not a good idea):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6485C7-6D1D-B967-F725-78EDF10F2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828" y="1175848"/>
            <a:ext cx="4369282" cy="306393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C4242-B187-0BC8-191E-DD87F375086E}"/>
              </a:ext>
            </a:extLst>
          </p:cNvPr>
          <p:cNvGrpSpPr/>
          <p:nvPr/>
        </p:nvGrpSpPr>
        <p:grpSpPr>
          <a:xfrm>
            <a:off x="439247" y="4150184"/>
            <a:ext cx="5283200" cy="1961442"/>
            <a:chOff x="364819" y="3885308"/>
            <a:chExt cx="5283200" cy="196144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9D72DE-E143-9E82-FEBA-75827377A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819" y="3885308"/>
              <a:ext cx="4432300" cy="965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3DBE6DA-A0C0-416B-DBF7-420CF91AC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4819" y="5414950"/>
              <a:ext cx="5283200" cy="4318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6C2732-E6E8-15A6-1472-C771EC8EEA8F}"/>
                </a:ext>
              </a:extLst>
            </p:cNvPr>
            <p:cNvSpPr txBox="1"/>
            <p:nvPr/>
          </p:nvSpPr>
          <p:spPr>
            <a:xfrm>
              <a:off x="1339702" y="4907030"/>
              <a:ext cx="417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D97A29-CFD4-DE1F-EB89-CD06E4776D45}"/>
              </a:ext>
            </a:extLst>
          </p:cNvPr>
          <p:cNvSpPr txBox="1"/>
          <p:nvPr/>
        </p:nvSpPr>
        <p:spPr>
          <a:xfrm>
            <a:off x="1905001" y="228599"/>
            <a:ext cx="5414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en-US" sz="3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a class, binned data,...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C912F-07D4-4C73-245C-06A108DB8F6D}"/>
              </a:ext>
            </a:extLst>
          </p:cNvPr>
          <p:cNvSpPr txBox="1"/>
          <p:nvPr/>
        </p:nvSpPr>
        <p:spPr>
          <a:xfrm>
            <a:off x="478971" y="914400"/>
            <a:ext cx="814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convenient to have the function being minimized as a method of a class.  An example of this is shown in the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does the same fit as in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with a histogram of the data: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057589-B6A4-9ED8-C4F1-C6BA65016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2656004"/>
            <a:ext cx="5311321" cy="38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3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10F6D1-EC5F-60AF-168E-2763301DE31B}"/>
              </a:ext>
            </a:extLst>
          </p:cNvPr>
          <p:cNvSpPr txBox="1"/>
          <p:nvPr/>
        </p:nvSpPr>
        <p:spPr>
          <a:xfrm>
            <a:off x="341313" y="946378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 data can be avoided if we make the objective function a method of a class: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55712-1AE8-C575-C40F-6B8B85AA28B1}"/>
              </a:ext>
            </a:extLst>
          </p:cNvPr>
          <p:cNvSpPr txBox="1"/>
          <p:nvPr/>
        </p:nvSpPr>
        <p:spPr>
          <a:xfrm>
            <a:off x="2460172" y="228599"/>
            <a:ext cx="3653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8282C5-403F-ECC9-64EF-8935ADB52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64" y="1848823"/>
            <a:ext cx="6509656" cy="4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725DF-BD07-C059-64CD-7ECCA091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75376"/>
            <a:ext cx="7772400" cy="48297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371600" y="429696"/>
            <a:ext cx="5686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(continued)</a:t>
            </a:r>
          </a:p>
        </p:txBody>
      </p:sp>
    </p:spTree>
    <p:extLst>
      <p:ext uri="{BB962C8B-B14F-4D97-AF65-F5344CB8AC3E}">
        <p14:creationId xmlns:p14="http://schemas.microsoft.com/office/powerpoint/2010/main" val="2057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524D2-1218-22B6-A3BA-EFF849B61F50}"/>
              </a:ext>
            </a:extLst>
          </p:cNvPr>
          <p:cNvSpPr txBox="1"/>
          <p:nvPr/>
        </p:nvSpPr>
        <p:spPr>
          <a:xfrm>
            <a:off x="1602359" y="320839"/>
            <a:ext cx="529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ChiSquared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8527C-04D0-B31B-5D33-B9FFBA90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2" y="1091138"/>
            <a:ext cx="7772400" cy="373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7799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2: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942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465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C3975-F478-700A-17BE-C63FF3D2F2A8}"/>
              </a:ext>
            </a:extLst>
          </p:cNvPr>
          <p:cNvSpPr txBox="1"/>
          <p:nvPr/>
        </p:nvSpPr>
        <p:spPr>
          <a:xfrm>
            <a:off x="1000358" y="1219198"/>
            <a:ext cx="7372531" cy="4785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1:			Maximum Likelihood fitting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Confidence regions from log-likelihood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2:			Bayesian parameter estimation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Markov Chain Monte Carlo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----------------------------------------------------------------------------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3 (extra):	Hypothesis tests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Experimental sensitivity</a:t>
            </a:r>
          </a:p>
          <a:p>
            <a:pPr algn="l">
              <a:spcAft>
                <a:spcPts val="6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4 (extra):	Student’s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</p:spTree>
    <p:extLst>
      <p:ext uri="{BB962C8B-B14F-4D97-AF65-F5344CB8AC3E}">
        <p14:creationId xmlns:p14="http://schemas.microsoft.com/office/powerpoint/2010/main" val="264990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1DEDA1-D3C9-64D5-7587-28AEE44A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9" y="1874820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266334" y="1868854"/>
            <a:ext cx="265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FE3D061-12B4-A6D8-5BCF-0D7B7385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8" y="1621512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049C4-A936-F6B8-5251-FA35D4DB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857957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136004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791738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249811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385457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900535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5000043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565514"/>
            <a:ext cx="18161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990690"/>
            <a:ext cx="826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number of iterations to 100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EA1B5-260D-A2D7-7E73-0C1C2407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5" y="1806265"/>
            <a:ext cx="5760000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734A6-9D2B-D776-7647-0078DF49D134}"/>
              </a:ext>
            </a:extLst>
          </p:cNvPr>
          <p:cNvSpPr txBox="1"/>
          <p:nvPr/>
        </p:nvSpPr>
        <p:spPr>
          <a:xfrm>
            <a:off x="6320055" y="1849809"/>
            <a:ext cx="268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Regions of parameter space now sampled multiple times. </a:t>
            </a:r>
          </a:p>
        </p:txBody>
      </p:sp>
    </p:spTree>
    <p:extLst>
      <p:ext uri="{BB962C8B-B14F-4D97-AF65-F5344CB8AC3E}">
        <p14:creationId xmlns:p14="http://schemas.microsoft.com/office/powerpoint/2010/main" val="14463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75571" y="946226"/>
            <a:ext cx="84364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for the demonstrations can be found 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https://github.com/KMISchool2022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involve some paper-and-pencil calculations and running/modifying python programs.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use python on your own computer, you will need to install the package </a:t>
            </a:r>
            <a:r>
              <a:rPr lang="en-GB" sz="2400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(should just work with “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pip install 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solidFill>
                  <a:srgbClr val="0070C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”). See: </a:t>
            </a:r>
            <a:endParaRPr lang="en-GB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https://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pypi.org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/project/</a:t>
            </a:r>
            <a:r>
              <a:rPr lang="en-GB" sz="24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GB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837753" y="219528"/>
            <a:ext cx="4967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Demonstration  Materials</a:t>
            </a:r>
          </a:p>
        </p:txBody>
      </p:sp>
    </p:spTree>
    <p:extLst>
      <p:ext uri="{BB962C8B-B14F-4D97-AF65-F5344CB8AC3E}">
        <p14:creationId xmlns:p14="http://schemas.microsoft.com/office/powerpoint/2010/main" val="374581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Auxiliary measurement for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ξ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460715" y="989799"/>
            <a:ext cx="822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an auxiliary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7BB92-7E7F-3276-F316-C94BD8971545}"/>
              </a:ext>
            </a:extLst>
          </p:cNvPr>
          <p:cNvSpPr txBox="1"/>
          <p:nvPr/>
        </p:nvSpPr>
        <p:spPr>
          <a:xfrm>
            <a:off x="533398" y="2732313"/>
            <a:ext cx="778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Marginals closer to Gaussian, ACF falls more quickly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AF82C-40F4-232F-3D4C-CE3BA9EA52B7}"/>
              </a:ext>
            </a:extLst>
          </p:cNvPr>
          <p:cNvSpPr txBox="1"/>
          <p:nvPr/>
        </p:nvSpPr>
        <p:spPr>
          <a:xfrm>
            <a:off x="438943" y="2020011"/>
            <a:ext cx="274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into likelihood: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C7D96-676C-241A-7D25-E893A541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36" y="1875321"/>
            <a:ext cx="4994709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527A9-DFE1-BCD6-77CA-790A2496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66" y="3307076"/>
            <a:ext cx="3870519" cy="30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D3B07-8CF4-21E3-DBD2-2C7C8F93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" y="3307076"/>
            <a:ext cx="40871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132246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3A533-CCC6-FD20-2D8D-1DA6F3F9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0.3737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0.197936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0.351234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0.250764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[0.140056, 0.255816]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[0.118503, 0.583964]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[0.158557, 0.685847]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[0.093997, 0.392642]</a:t>
            </a:r>
          </a:p>
        </p:txBody>
      </p:sp>
    </p:spTree>
    <p:extLst>
      <p:ext uri="{BB962C8B-B14F-4D97-AF65-F5344CB8AC3E}">
        <p14:creationId xmlns:p14="http://schemas.microsoft.com/office/powerpoint/2010/main" val="25342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84CCC-A0B9-9236-A9F4-7761A6F1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0.3516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0.200077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0.224898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0.212835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[0.149282, 0.250873]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[0.148481, 0.301314]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[0.156736, 0.291246]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[0.137607, 0.267077]</a:t>
            </a:r>
          </a:p>
        </p:txBody>
      </p:sp>
    </p:spTree>
    <p:extLst>
      <p:ext uri="{BB962C8B-B14F-4D97-AF65-F5344CB8AC3E}">
        <p14:creationId xmlns:p14="http://schemas.microsoft.com/office/powerpoint/2010/main" val="54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6C58FFF-343B-085A-71EB-E24987FB1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298380"/>
            <a:ext cx="432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409926" y="64219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Demo 3:  Hypothesis Tests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B98250B8-E0E3-D311-2569-C254AB01F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55338"/>
            <a:ext cx="886732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 described in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hyp_test_exercise.pdf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Uses programs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hypTest.py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search for a signal like Dark Matter by counting events, and signal/background events are characterized by a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):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8C295B-71F0-F47F-A72A-A82EA2AD3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427" y="4634592"/>
            <a:ext cx="39386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first step, test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hypothesis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event:  if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background hypothesis.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936ECA6-B3BE-A2D8-B7A0-737AFA84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251880"/>
            <a:ext cx="32766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6191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a,b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253887" y="1060966"/>
            <a:ext cx="8636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Find boundary of critical region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test event is background.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49F32-15C2-4D04-00A0-AE85D97C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15" y="1657976"/>
            <a:ext cx="7772400" cy="1256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AC6E0D-9059-E471-9504-1F56BCD507F6}"/>
              </a:ext>
            </a:extLst>
          </p:cNvPr>
          <p:cNvSpPr txBox="1"/>
          <p:nvPr/>
        </p:nvSpPr>
        <p:spPr>
          <a:xfrm>
            <a:off x="348343" y="3278484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Find power of the test with respect to event being signal.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6EF57E-25C0-E574-28CA-56AEC8F9D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5" y="3896730"/>
            <a:ext cx="7772400" cy="10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7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 an experiment,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select as s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expected numbers of signal, background.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766103-10E8-13C5-F0F1-AE784748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" y="2074778"/>
            <a:ext cx="7772400" cy="19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8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48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70115" y="892629"/>
            <a:ext cx="8447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Find signal purity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FDB9D-318A-5357-87E8-172EE5FAF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1457002"/>
            <a:ext cx="7772400" cy="27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7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733A5-8D51-AB5B-CB39-304FF174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6" y="1964063"/>
            <a:ext cx="7772400" cy="3808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003302-D0B9-E865-0D57-239354FFD1AB}"/>
              </a:ext>
            </a:extLst>
          </p:cNvPr>
          <p:cNvSpPr txBox="1"/>
          <p:nvPr/>
        </p:nvSpPr>
        <p:spPr>
          <a:xfrm>
            <a:off x="249611" y="951654"/>
            <a:ext cx="8383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Suppose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are found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Find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background-only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hypthesis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C454B-6E86-3F90-8D10-D6EC78D13F42}"/>
              </a:ext>
            </a:extLst>
          </p:cNvPr>
          <p:cNvSpPr txBox="1"/>
          <p:nvPr/>
        </p:nvSpPr>
        <p:spPr>
          <a:xfrm>
            <a:off x="398916" y="5892669"/>
            <a:ext cx="4678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corresponding significance: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22985E-58CB-1C23-C4A2-74CAFD7D2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418" y="5850452"/>
            <a:ext cx="18923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5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486458" y="1109511"/>
            <a:ext cx="8436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and are described 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ml_fit_exericise.pdf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exercises for parameter estimation are done with the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jupyter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mlFit.ipynb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does an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unbinned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maximum-likelihood fit and analysis of the uncertainties.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there is a program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histFit.py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does the same analysis but with histogram data (look at this later).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1478525" y="241300"/>
            <a:ext cx="5888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1:  Maximum Likelihood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1688268" y="185467"/>
            <a:ext cx="580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(f)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55913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  Find the expected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Find 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maximizes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A2EC2B-E944-A3CD-7560-E5BA1394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0" y="2139800"/>
            <a:ext cx="7772400" cy="24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643239" y="187091"/>
            <a:ext cx="5871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hypothesis testing (g)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48343" y="936172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1g)  Using the Monte Carlo program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investigate the test of s=0 by using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of each event (no cut).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6D47F0-893A-807D-FCEB-507AEF33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6" y="1837855"/>
            <a:ext cx="7772400" cy="1288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23927B-C030-3DDF-EA30-F0C00F8E4A7F}"/>
              </a:ext>
            </a:extLst>
          </p:cNvPr>
          <p:cNvSpPr txBox="1"/>
          <p:nvPr/>
        </p:nvSpPr>
        <p:spPr>
          <a:xfrm>
            <a:off x="348343" y="3269591"/>
            <a:ext cx="443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likelihood-ratio test statistic 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A3BA5-E0C3-0D35-7D24-1C854777B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3977960"/>
            <a:ext cx="3187700" cy="825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D54F7D-6F39-C165-DB5A-80B76B986367}"/>
              </a:ext>
            </a:extLst>
          </p:cNvPr>
          <p:cNvSpPr txBox="1"/>
          <p:nvPr/>
        </p:nvSpPr>
        <p:spPr>
          <a:xfrm>
            <a:off x="6624320" y="397796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i.e., no cut)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1FFE6-D162-CB1B-DEEF-FA62BBA9D18F}"/>
              </a:ext>
            </a:extLst>
          </p:cNvPr>
          <p:cNvSpPr txBox="1"/>
          <p:nvPr/>
        </p:nvSpPr>
        <p:spPr>
          <a:xfrm>
            <a:off x="435426" y="5192485"/>
            <a:ext cx="847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if possible 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experiments and find the median discovery significance median[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B6FE92-47BB-797B-9497-3A89B90896C4}"/>
              </a:ext>
            </a:extLst>
          </p:cNvPr>
          <p:cNvSpPr txBox="1"/>
          <p:nvPr/>
        </p:nvSpPr>
        <p:spPr>
          <a:xfrm>
            <a:off x="7076049" y="279423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challenging</a:t>
            </a:r>
          </a:p>
        </p:txBody>
      </p:sp>
    </p:spTree>
    <p:extLst>
      <p:ext uri="{BB962C8B-B14F-4D97-AF65-F5344CB8AC3E}">
        <p14:creationId xmlns:p14="http://schemas.microsoft.com/office/powerpoint/2010/main" val="19482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88842" y="1961031"/>
            <a:ext cx="3146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Program: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hypTestMC.py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Add code to: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-value of b,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find median significance,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929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988617-F0CB-9334-571E-458F00AD9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198" y="2214605"/>
            <a:ext cx="4320000" cy="43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C36431B-8CCE-1513-D161-481D7D559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44" y="3267587"/>
            <a:ext cx="2413000" cy="8001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605042" y="146819"/>
            <a:ext cx="718978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Size and power of test for event selection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10D2A0-6AF0-6B95-BD9C-317B4311095F}"/>
              </a:ext>
            </a:extLst>
          </p:cNvPr>
          <p:cNvSpPr txBox="1"/>
          <p:nvPr/>
        </p:nvSpPr>
        <p:spPr>
          <a:xfrm>
            <a:off x="425449" y="951564"/>
            <a:ext cx="3602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 (fix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find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3DF378-BF49-C3B1-D9A4-BACD52713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93" y="1480897"/>
            <a:ext cx="4787900" cy="863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D4409A-855D-B11F-C75C-398AACD2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84" y="2478732"/>
            <a:ext cx="2844800" cy="5715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A5A608-2B8C-FF80-341F-2B6E5EC63BF2}"/>
              </a:ext>
            </a:extLst>
          </p:cNvPr>
          <p:cNvSpPr txBox="1"/>
          <p:nvPr/>
        </p:nvSpPr>
        <p:spPr>
          <a:xfrm>
            <a:off x="370943" y="3391518"/>
            <a:ext cx="105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AF84960-0913-023D-FF95-E6B05FA09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0452" y="4039451"/>
            <a:ext cx="2311400" cy="762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B8E155-AD11-B557-D18D-429F7014AB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5043" y="4897770"/>
            <a:ext cx="1955800" cy="520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6EEA045-55EA-2EF4-0588-ADE0D01843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5936" y="5440949"/>
            <a:ext cx="2044700" cy="444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6274427-2A33-1CD4-42AE-EA9AF0B4D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6891" y="6036292"/>
            <a:ext cx="927100" cy="40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E2C01C-BDFD-B667-DD2C-2D8F9EEBB219}"/>
              </a:ext>
            </a:extLst>
          </p:cNvPr>
          <p:cNvSpPr txBox="1"/>
          <p:nvPr/>
        </p:nvSpPr>
        <p:spPr>
          <a:xfrm>
            <a:off x="293915" y="209313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1a,b)</a:t>
            </a:r>
          </a:p>
        </p:txBody>
      </p:sp>
    </p:spTree>
    <p:extLst>
      <p:ext uri="{BB962C8B-B14F-4D97-AF65-F5344CB8AC3E}">
        <p14:creationId xmlns:p14="http://schemas.microsoft.com/office/powerpoint/2010/main" val="337059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1366996" y="199396"/>
            <a:ext cx="6660834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numbers of signal, background selected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16D15-2D2F-BC58-5A73-F5E5466AA7E6}"/>
              </a:ext>
            </a:extLst>
          </p:cNvPr>
          <p:cNvSpPr txBox="1"/>
          <p:nvPr/>
        </p:nvSpPr>
        <p:spPr>
          <a:xfrm>
            <a:off x="446314" y="1491343"/>
            <a:ext cx="735874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use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hypothesis (accept as candidate signal) if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efficiency formulas from before: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F819BA-4309-7D4B-3625-8F3245703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3" y="3849804"/>
            <a:ext cx="400050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09570-8B68-9269-6E95-A8DFF9C2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013" y="3102181"/>
            <a:ext cx="2895600" cy="431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4E10C-9B78-DF20-029B-945E7A4B0318}"/>
              </a:ext>
            </a:extLst>
          </p:cNvPr>
          <p:cNvSpPr txBox="1"/>
          <p:nvPr/>
        </p:nvSpPr>
        <p:spPr>
          <a:xfrm>
            <a:off x="297543" y="4603401"/>
            <a:ext cx="380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numbers of events: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4B2B554-657C-1E33-3CBF-63B7AB977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013" y="5147824"/>
            <a:ext cx="36068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775643-5F4A-AE01-2015-FC44B2A00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985" y="5871346"/>
            <a:ext cx="4610100" cy="5207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7BB2A5-8ABE-63AE-E145-E336A2B22C2E}"/>
              </a:ext>
            </a:extLst>
          </p:cNvPr>
          <p:cNvSpPr txBox="1"/>
          <p:nvPr/>
        </p:nvSpPr>
        <p:spPr>
          <a:xfrm>
            <a:off x="293915" y="209313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</a:t>
            </a:r>
          </a:p>
        </p:txBody>
      </p:sp>
    </p:spTree>
    <p:extLst>
      <p:ext uri="{BB962C8B-B14F-4D97-AF65-F5344CB8AC3E}">
        <p14:creationId xmlns:p14="http://schemas.microsoft.com/office/powerpoint/2010/main" val="24914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85C44FB-0CE1-C6BF-044B-D1C113AE3EBA}"/>
              </a:ext>
            </a:extLst>
          </p:cNvPr>
          <p:cNvSpPr txBox="1">
            <a:spLocks noChangeArrowheads="1"/>
          </p:cNvSpPr>
          <p:nvPr/>
        </p:nvSpPr>
        <p:spPr>
          <a:xfrm>
            <a:off x="293915" y="166153"/>
            <a:ext cx="8429399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Purity of selected signal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187A9D-FEF9-E95C-146E-8C90C2ECFBFE}"/>
              </a:ext>
            </a:extLst>
          </p:cNvPr>
          <p:cNvSpPr txBox="1"/>
          <p:nvPr/>
        </p:nvSpPr>
        <p:spPr>
          <a:xfrm>
            <a:off x="500743" y="1023257"/>
            <a:ext cx="567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probability to be signal or background: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84C202-1E96-6E74-CF9E-3C1C066F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638" y="1720804"/>
            <a:ext cx="2984500" cy="144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41F16F-B979-2085-B27E-93971F9B5FFC}"/>
              </a:ext>
            </a:extLst>
          </p:cNvPr>
          <p:cNvSpPr txBox="1"/>
          <p:nvPr/>
        </p:nvSpPr>
        <p:spPr>
          <a:xfrm>
            <a:off x="500743" y="3520884"/>
            <a:ext cx="450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Signal purity from Bayes’ theorem: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C45EE8-A68C-7C43-C04F-AA1048A11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4199164"/>
            <a:ext cx="5689600" cy="876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CC8367-6344-A5FE-B525-B1596CC4B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926" y="5307311"/>
            <a:ext cx="2578100" cy="7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2B32E48-2EFA-0457-3C2A-1F6550229409}"/>
              </a:ext>
            </a:extLst>
          </p:cNvPr>
          <p:cNvSpPr txBox="1"/>
          <p:nvPr/>
        </p:nvSpPr>
        <p:spPr>
          <a:xfrm>
            <a:off x="293915" y="209313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</a:t>
            </a:r>
          </a:p>
        </p:txBody>
      </p:sp>
    </p:spTree>
    <p:extLst>
      <p:ext uri="{BB962C8B-B14F-4D97-AF65-F5344CB8AC3E}">
        <p14:creationId xmlns:p14="http://schemas.microsoft.com/office/powerpoint/2010/main" val="25077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A11DCFDA-13B6-001E-5425-8D5AD640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full experiment we will find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events in the signal region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and we can model this with a Poisson distribution: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2FC30C-4AD4-1C34-3E9A-0EACF9EE1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060575"/>
            <a:ext cx="3760225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97200"/>
            <a:ext cx="84867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total expected events in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0 ≤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  <a:sym typeface="Wingdings" pitchFamily="2" charset="2"/>
              </a:rPr>
              <a:t>≤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tot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in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for a given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b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0.5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obs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3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the hypothesis that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5D91DB4-2D70-7137-0795-6924EEBFA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40" y="4695027"/>
            <a:ext cx="7707273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1ED335B-F90D-25B8-1C4C-A52B2288B8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05488"/>
            <a:ext cx="2190960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1CFFE1BA-5181-6ED2-A9E8-D262970FB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461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corresponding significance: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47A8E7-4DE7-994C-FB06-537C2F1523D0}"/>
              </a:ext>
            </a:extLst>
          </p:cNvPr>
          <p:cNvSpPr txBox="1"/>
          <p:nvPr/>
        </p:nvSpPr>
        <p:spPr>
          <a:xfrm>
            <a:off x="246240" y="252066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BABDDA9-A417-84F3-9081-38861DE001B9}"/>
              </a:ext>
            </a:extLst>
          </p:cNvPr>
          <p:cNvSpPr txBox="1">
            <a:spLocks noChangeArrowheads="1"/>
          </p:cNvSpPr>
          <p:nvPr/>
        </p:nvSpPr>
        <p:spPr>
          <a:xfrm>
            <a:off x="900113" y="201160"/>
            <a:ext cx="744923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910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922FAB4-64E8-EFE7-DE2B-ED2D6A801A7B}"/>
              </a:ext>
            </a:extLst>
          </p:cNvPr>
          <p:cNvSpPr txBox="1">
            <a:spLocks noChangeArrowheads="1"/>
          </p:cNvSpPr>
          <p:nvPr/>
        </p:nvSpPr>
        <p:spPr>
          <a:xfrm>
            <a:off x="878341" y="342674"/>
            <a:ext cx="812800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-value, significance of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-only hypothesis (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 0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E65EB5EE-09E4-2F01-5222-A3C9760D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343" y="1717986"/>
            <a:ext cx="59264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background-only hypothesis 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D31B62-A38B-07B0-A398-80C90CAAA6EB}"/>
              </a:ext>
            </a:extLst>
          </p:cNvPr>
          <p:cNvSpPr txBox="1"/>
          <p:nvPr/>
        </p:nvSpPr>
        <p:spPr>
          <a:xfrm>
            <a:off x="293915" y="209313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569AB4-BB99-B3AC-46B0-4DCF3C08F55A}"/>
              </a:ext>
            </a:extLst>
          </p:cNvPr>
          <p:cNvSpPr txBox="1"/>
          <p:nvPr/>
        </p:nvSpPr>
        <p:spPr>
          <a:xfrm>
            <a:off x="6074228" y="1061567"/>
            <a:ext cx="2079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(not needed here)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0160B-8C8C-EF1C-FB6F-6BA6076C3E09}"/>
              </a:ext>
            </a:extLst>
          </p:cNvPr>
          <p:cNvSpPr txBox="1"/>
          <p:nvPr/>
        </p:nvSpPr>
        <p:spPr>
          <a:xfrm>
            <a:off x="405080" y="3472448"/>
            <a:ext cx="71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for larger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trick to sum Poisson probabilities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E625A85-3AB8-771A-C157-C1CF6198B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1" y="4033992"/>
            <a:ext cx="5372100" cy="914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276959-EBB6-B0B2-D30A-755BEADD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20" y="4986135"/>
            <a:ext cx="6858000" cy="635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195249-13E2-18B0-56E9-C6EA6C005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540" y="2360243"/>
            <a:ext cx="5702300" cy="8509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824E71-D9E5-C196-DC77-ECC249E96CBF}"/>
              </a:ext>
            </a:extLst>
          </p:cNvPr>
          <p:cNvSpPr txBox="1"/>
          <p:nvPr/>
        </p:nvSpPr>
        <p:spPr>
          <a:xfrm>
            <a:off x="322260" y="5790548"/>
            <a:ext cx="1740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Significance: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EC8D45-EFB4-BCF5-1CFC-9008CBFF6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5793088"/>
            <a:ext cx="6184900" cy="495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7C26B-A42A-BA05-FCEE-6C98C3318D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08" y="1047887"/>
            <a:ext cx="5346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D6D6FDF-DAAD-692D-269C-92FFF1BD604B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4032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Experimental sensitivity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5B6201E-FECA-D22C-D070-95B55375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characterize the experimental sensitivity, we can give the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median, assuming s and b both present, of the significance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test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≪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b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can be approximated by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CEED1B8E-C34E-D46D-E345-C6EE9387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565400"/>
            <a:ext cx="2895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1B4C035-512C-D77B-CBB6-BB360C0FD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09474"/>
            <a:ext cx="3421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better approximation is: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B66C95E9-277D-D50E-2B63-485F46F05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00" y="3717686"/>
            <a:ext cx="6048000" cy="108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A4AEF366-7076-380C-D099-6DA58507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993373"/>
            <a:ext cx="8351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this for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0.1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if you have time, write a  program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maximize the median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Z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respect to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31C00-3657-ED42-2AE3-0787DA0BCCBC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339517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74625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</a:t>
            </a:r>
            <a:endParaRPr lang="en-GB" altLang="en-US" sz="3200" baseline="-25000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531899-7300-1C13-DA0A-EDBAB0BD3697}"/>
              </a:ext>
            </a:extLst>
          </p:cNvPr>
          <p:cNvSpPr txBox="1"/>
          <p:nvPr/>
        </p:nvSpPr>
        <p:spPr>
          <a:xfrm>
            <a:off x="402772" y="914399"/>
            <a:ext cx="733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0.1,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2.71,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907A4-F656-D1A7-FCEB-60CF1A486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537" y="2462076"/>
            <a:ext cx="1358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59FFF9-A119-F6B9-D54A-30CDCFD84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59" y="3429000"/>
            <a:ext cx="4622800" cy="838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3F0EAD-8967-6225-E8E3-9A8B1A310E61}"/>
              </a:ext>
            </a:extLst>
          </p:cNvPr>
          <p:cNvSpPr txBox="1"/>
          <p:nvPr/>
        </p:nvSpPr>
        <p:spPr>
          <a:xfrm>
            <a:off x="402772" y="1690238"/>
            <a:ext cx="2932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significance: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497FCD-84F8-28BB-4F74-B3AE92F5FB78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3044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E8C64-80B3-887C-D65B-3676979897C0}"/>
              </a:ext>
            </a:extLst>
          </p:cNvPr>
          <p:cNvSpPr txBox="1"/>
          <p:nvPr/>
        </p:nvSpPr>
        <p:spPr>
          <a:xfrm>
            <a:off x="512778" y="273512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89FF5-943D-FDC1-3E5A-F3F74CD1B3C7}"/>
              </a:ext>
            </a:extLst>
          </p:cNvPr>
          <p:cNvSpPr txBox="1"/>
          <p:nvPr/>
        </p:nvSpPr>
        <p:spPr>
          <a:xfrm>
            <a:off x="315686" y="1077685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pdf for continuous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(truncate and renormalize in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243A7-CE78-2DAB-777D-A1761CBE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87" y="2012043"/>
            <a:ext cx="5555613" cy="82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C9DC01-A3D2-D26B-E63A-B371A5E6FA38}"/>
              </a:ext>
            </a:extLst>
          </p:cNvPr>
          <p:cNvSpPr txBox="1"/>
          <p:nvPr/>
        </p:nvSpPr>
        <p:spPr>
          <a:xfrm>
            <a:off x="337460" y="3102430"/>
            <a:ext cx="43869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parameter of interest ,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signal rate.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context, 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nuisance parameters or fixed.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i.i.d.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other params.)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4EE91-B0D5-32DC-658E-9E8D2244E901}"/>
              </a:ext>
            </a:extLst>
          </p:cNvPr>
          <p:cNvGrpSpPr/>
          <p:nvPr/>
        </p:nvGrpSpPr>
        <p:grpSpPr>
          <a:xfrm>
            <a:off x="4887627" y="2852056"/>
            <a:ext cx="4343459" cy="3257355"/>
            <a:chOff x="4169169" y="3080656"/>
            <a:chExt cx="4343459" cy="32573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F2453F-EDBB-42C3-3863-298D16EF1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169" y="3080656"/>
              <a:ext cx="4343459" cy="3257355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ECF413-0D67-76B5-5C46-3C1920C5D3F9}"/>
                </a:ext>
              </a:extLst>
            </p:cNvPr>
            <p:cNvSpPr/>
            <p:nvPr/>
          </p:nvSpPr>
          <p:spPr>
            <a:xfrm>
              <a:off x="6694714" y="3548743"/>
              <a:ext cx="1230086" cy="283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92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5EA393-3E3C-D808-9AEF-7B2429D6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00" y="827314"/>
            <a:ext cx="4320000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FD653-C473-DA37-2A62-E8769AF32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99" y="3545852"/>
            <a:ext cx="4320001" cy="288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5B8FCC-89E4-B5BE-5394-D80B6AC94C55}"/>
              </a:ext>
            </a:extLst>
          </p:cNvPr>
          <p:cNvSpPr txBox="1">
            <a:spLocks noChangeArrowheads="1"/>
          </p:cNvSpPr>
          <p:nvPr/>
        </p:nvSpPr>
        <p:spPr>
          <a:xfrm>
            <a:off x="771299" y="141968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13D799-E795-C8EA-B090-BCC3CDAA754F}"/>
              </a:ext>
            </a:extLst>
          </p:cNvPr>
          <p:cNvSpPr txBox="1"/>
          <p:nvPr/>
        </p:nvSpPr>
        <p:spPr>
          <a:xfrm>
            <a:off x="5299716" y="4392490"/>
            <a:ext cx="27813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3.68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0.13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09F7DF-9876-2BD3-F4CE-550DDFE82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013" y="1462210"/>
            <a:ext cx="2781300" cy="10033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72D0545-400F-7FA1-847E-60A6F223E0A7}"/>
              </a:ext>
            </a:extLst>
          </p:cNvPr>
          <p:cNvSpPr txBox="1"/>
          <p:nvPr/>
        </p:nvSpPr>
        <p:spPr>
          <a:xfrm>
            <a:off x="293915" y="209313"/>
            <a:ext cx="53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1f)</a:t>
            </a:r>
          </a:p>
        </p:txBody>
      </p:sp>
    </p:spTree>
    <p:extLst>
      <p:ext uri="{BB962C8B-B14F-4D97-AF65-F5344CB8AC3E}">
        <p14:creationId xmlns:p14="http://schemas.microsoft.com/office/powerpoint/2010/main" val="171799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624E9C-2212-86DE-708C-B2665CC1F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" y="2578327"/>
            <a:ext cx="5486400" cy="36576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D218D95-F681-C438-B07A-8FA522F4913D}"/>
              </a:ext>
            </a:extLst>
          </p:cNvPr>
          <p:cNvSpPr txBox="1">
            <a:spLocks noChangeArrowheads="1"/>
          </p:cNvSpPr>
          <p:nvPr/>
        </p:nvSpPr>
        <p:spPr>
          <a:xfrm>
            <a:off x="1898763" y="214539"/>
            <a:ext cx="534647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significance versus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with uncertain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52D515-EDB5-82BA-A6E7-E8C470ED0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57" y="1545998"/>
            <a:ext cx="7340600" cy="97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7D28A-9E91-5E48-BC24-DCEB282526C9}"/>
              </a:ext>
            </a:extLst>
          </p:cNvPr>
          <p:cNvSpPr txBox="1"/>
          <p:nvPr/>
        </p:nvSpPr>
        <p:spPr>
          <a:xfrm>
            <a:off x="5856515" y="4334103"/>
            <a:ext cx="27431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Maximum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2.50</a:t>
            </a:r>
          </a:p>
          <a:p>
            <a:pPr algn="l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found for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0.34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13765-ED50-7EC6-31B0-C6576661F7B9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Using the individual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28B28A-827A-A1A8-76EC-4C752E1DE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4" y="863374"/>
            <a:ext cx="82844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Instead of just counting events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&lt;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cut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we can make use of all the values of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I.e. the data are: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5F78DB-1CFC-AD3E-E3DC-1C277C3B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309" y="1916824"/>
            <a:ext cx="2505177" cy="46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6FF14C-73BD-B87F-B0B2-CC9FFB37B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314" y="2475972"/>
            <a:ext cx="4394200" cy="78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B993EB-AC17-1289-37F9-C84AABC3137A}"/>
              </a:ext>
            </a:extLst>
          </p:cNvPr>
          <p:cNvSpPr txBox="1"/>
          <p:nvPr/>
        </p:nvSpPr>
        <p:spPr>
          <a:xfrm>
            <a:off x="434974" y="3320834"/>
            <a:ext cx="867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here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refer to the total numbers (without any cut) and the pdf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mixture of the signal and background components: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BDC3A-5959-8B11-86C0-36E02AF69A58}"/>
              </a:ext>
            </a:extLst>
          </p:cNvPr>
          <p:cNvSpPr txBox="1"/>
          <p:nvPr/>
        </p:nvSpPr>
        <p:spPr>
          <a:xfrm>
            <a:off x="334655" y="5272676"/>
            <a:ext cx="847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strength parameter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introduced such that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means background only (“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includes also signal (“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4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FD2913-AFB4-CA9C-334E-8F53F4102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035" y="4344841"/>
            <a:ext cx="463846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51D983-4D70-F6C8-6103-DE543AA0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7" y="3762860"/>
            <a:ext cx="5382000" cy="82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6F235D4-F078-1B43-9E03-DE5E09913A6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18167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Likelihood ratio for test of </a:t>
            </a:r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μ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=</a:t>
            </a:r>
            <a:r>
              <a:rPr lang="el-GR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23D12-BAC3-CA4A-A0E0-7662AA8D09D0}"/>
              </a:ext>
            </a:extLst>
          </p:cNvPr>
          <p:cNvSpPr txBox="1"/>
          <p:nvPr/>
        </p:nvSpPr>
        <p:spPr>
          <a:xfrm>
            <a:off x="468085" y="870857"/>
            <a:ext cx="504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for a signal strength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32C2C3-4653-0D29-6507-261B47F35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72" y="1453243"/>
            <a:ext cx="7401951" cy="16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F618A-B5A7-D803-3947-662765261AF2}"/>
              </a:ext>
            </a:extLst>
          </p:cNvPr>
          <p:cNvSpPr txBox="1"/>
          <p:nvPr/>
        </p:nvSpPr>
        <p:spPr>
          <a:xfrm>
            <a:off x="337457" y="3109102"/>
            <a:ext cx="816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test the hypothesis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likelihood ratio statistic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1629F5-AE1F-E343-F1E1-56FA80936BD2}"/>
              </a:ext>
            </a:extLst>
          </p:cNvPr>
          <p:cNvSpPr txBox="1"/>
          <p:nvPr/>
        </p:nvSpPr>
        <p:spPr>
          <a:xfrm>
            <a:off x="7317939" y="4489153"/>
            <a:ext cx="1553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constant, can drop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4FB956-AB84-902D-A9F9-590C52559322}"/>
              </a:ext>
            </a:extLst>
          </p:cNvPr>
          <p:cNvCxnSpPr>
            <a:cxnSpLocks/>
          </p:cNvCxnSpPr>
          <p:nvPr/>
        </p:nvCxnSpPr>
        <p:spPr>
          <a:xfrm flipH="1" flipV="1">
            <a:off x="6894207" y="4406854"/>
            <a:ext cx="344793" cy="350001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C7C580-07C4-9C1B-9D1E-694ECE6EDCE9}"/>
              </a:ext>
            </a:extLst>
          </p:cNvPr>
          <p:cNvSpPr txBox="1"/>
          <p:nvPr/>
        </p:nvSpPr>
        <p:spPr>
          <a:xfrm>
            <a:off x="348343" y="5254379"/>
            <a:ext cx="852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According to the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-Pearson lemma, this gives the test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the highest possible sensitivity (power with respect to the alternative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962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54D0FF-1C6F-752E-060A-0ABDD047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468367"/>
            <a:ext cx="5854700" cy="43942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D5B2E4E-EB46-0B18-8DC9-F21B5E7D7ADD}"/>
              </a:ext>
            </a:extLst>
          </p:cNvPr>
          <p:cNvSpPr txBox="1">
            <a:spLocks noChangeArrowheads="1"/>
          </p:cNvSpPr>
          <p:nvPr/>
        </p:nvSpPr>
        <p:spPr>
          <a:xfrm>
            <a:off x="330200" y="323397"/>
            <a:ext cx="813888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Expected discovery significance using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(soln.) </a:t>
            </a:r>
            <a:endParaRPr lang="en-GB" altLang="en-US" sz="3200" i="1" dirty="0">
              <a:solidFill>
                <a:srgbClr val="0070C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D2CECE-47AA-E38F-469F-2F1BF65C42D4}"/>
              </a:ext>
            </a:extLst>
          </p:cNvPr>
          <p:cNvSpPr txBox="1"/>
          <p:nvPr/>
        </p:nvSpPr>
        <p:spPr>
          <a:xfrm>
            <a:off x="556860" y="1102436"/>
            <a:ext cx="8256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experiments simulated simulated according to ”b” and “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s+b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9D7ED-9662-642E-84EE-3B294476B313}"/>
              </a:ext>
            </a:extLst>
          </p:cNvPr>
          <p:cNvSpPr txBox="1"/>
          <p:nvPr/>
        </p:nvSpPr>
        <p:spPr>
          <a:xfrm>
            <a:off x="3369418" y="4045943"/>
            <a:ext cx="946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”b”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613B70-0FE9-7C55-0E97-76F2914BB787}"/>
              </a:ext>
            </a:extLst>
          </p:cNvPr>
          <p:cNvCxnSpPr/>
          <p:nvPr/>
        </p:nvCxnSpPr>
        <p:spPr>
          <a:xfrm>
            <a:off x="4100133" y="4641604"/>
            <a:ext cx="270193" cy="3539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F0DE37-8FA6-CC02-A50E-A9B1348AF296}"/>
              </a:ext>
            </a:extLst>
          </p:cNvPr>
          <p:cNvSpPr txBox="1"/>
          <p:nvPr/>
        </p:nvSpPr>
        <p:spPr>
          <a:xfrm>
            <a:off x="5828911" y="1925082"/>
            <a:ext cx="31462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−42.66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For b hypothesis, 7 out of 10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experiments found with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≤ 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 ⨉ 10</a:t>
            </a:r>
            <a:r>
              <a:rPr lang="en-US" sz="2000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−7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median[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20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|s+b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] =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Φ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−1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(1-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4.83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I.e. using the individual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values provides greater sensitivity than counting events with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which gave significance of 2.19.</a:t>
            </a:r>
          </a:p>
        </p:txBody>
      </p:sp>
    </p:spTree>
    <p:extLst>
      <p:ext uri="{BB962C8B-B14F-4D97-AF65-F5344CB8AC3E}">
        <p14:creationId xmlns:p14="http://schemas.microsoft.com/office/powerpoint/2010/main" val="199010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8314FF3-F383-4948-A169-083130FCF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644" y="1257130"/>
            <a:ext cx="8509983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Software: 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implements the Gamma Variance Model (GVM) for averaging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measurements.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details see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EPJC </a:t>
            </a:r>
            <a:r>
              <a:rPr lang="is-I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(2019) 79:133.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version the model does not distinguish between statistical and systematic errors. 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for the mean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becomes sensitive to goodness-of-fit (increases if data internally inconsistent).</a:t>
            </a:r>
          </a:p>
          <a:p>
            <a:pPr algn="l"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 mean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sensitive to outliers.</a:t>
            </a:r>
            <a:endParaRPr 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745B7C-D8E6-C092-C030-F7196DCB81E9}"/>
              </a:ext>
            </a:extLst>
          </p:cNvPr>
          <p:cNvSpPr txBox="1"/>
          <p:nvPr/>
        </p:nvSpPr>
        <p:spPr>
          <a:xfrm>
            <a:off x="441369" y="304436"/>
            <a:ext cx="5559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Demo 4:  Student’s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average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05AB3-AA9D-D7CB-C4C4-7ECA3FE4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20" y="293550"/>
            <a:ext cx="2133600" cy="80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2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B9EE2ED-0978-D643-AC3F-5EE660D7B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64" y="273921"/>
            <a:ext cx="8189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vs Gamma Variance Model</a:t>
            </a:r>
            <a:endParaRPr lang="en-GB" sz="36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D3DD1-6243-3E4C-9331-EB2F6283B363}"/>
              </a:ext>
            </a:extLst>
          </p:cNvPr>
          <p:cNvSpPr txBox="1"/>
          <p:nvPr/>
        </p:nvSpPr>
        <p:spPr>
          <a:xfrm>
            <a:off x="419170" y="1023254"/>
            <a:ext cx="8402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terms from Least Squares replaced by logarithmic ones: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283451-D0E9-294F-8C79-4E38CAF9B413}"/>
              </a:ext>
            </a:extLst>
          </p:cNvPr>
          <p:cNvSpPr txBox="1"/>
          <p:nvPr/>
        </p:nvSpPr>
        <p:spPr>
          <a:xfrm>
            <a:off x="399064" y="2898763"/>
            <a:ext cx="66700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measured value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estimated variance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relative uncertainty on estimate of variance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FF251-8056-C0F7-D4AF-9B0570AC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709" y="1661514"/>
            <a:ext cx="1314285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96DE4-7A23-03FB-65AF-97E863BCA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57" y="1668772"/>
            <a:ext cx="3841791" cy="900000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F55EEE9D-790D-DF54-4821-0650E0B53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491" y="2110779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3D6AAE0-64A5-9074-9173-4A328C2C2E00}"/>
              </a:ext>
            </a:extLst>
          </p:cNvPr>
          <p:cNvSpPr txBox="1"/>
          <p:nvPr/>
        </p:nvSpPr>
        <p:spPr>
          <a:xfrm>
            <a:off x="319541" y="5094514"/>
            <a:ext cx="7641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to replacing Gauss pdf for measurements by Student’s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aseline="30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8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235200" y="239122"/>
            <a:ext cx="4574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stave.py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D74CF-F3A0-5A41-E58B-B53571CE5764}"/>
              </a:ext>
            </a:extLst>
          </p:cNvPr>
          <p:cNvSpPr txBox="1"/>
          <p:nvPr/>
        </p:nvSpPr>
        <p:spPr>
          <a:xfrm>
            <a:off x="693770" y="1711820"/>
            <a:ext cx="75953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y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17.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19.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measured values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std. dev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v = s**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estimates of variances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relative errors on errors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1099B-F714-3CFD-2975-AB3D0CCC8864}"/>
              </a:ext>
            </a:extLst>
          </p:cNvPr>
          <p:cNvSpPr txBox="1"/>
          <p:nvPr/>
        </p:nvSpPr>
        <p:spPr>
          <a:xfrm>
            <a:off x="457201" y="1077683"/>
            <a:ext cx="771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measured values, estimates of std. dev., errors on errors: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165FDD-E7D1-87FF-E7F6-6270CDA34EF3}"/>
              </a:ext>
            </a:extLst>
          </p:cNvPr>
          <p:cNvSpPr txBox="1"/>
          <p:nvPr/>
        </p:nvSpPr>
        <p:spPr>
          <a:xfrm>
            <a:off x="457201" y="2881943"/>
            <a:ext cx="1938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log-likelihood: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2B1D7-6C25-2577-7D2D-6A57FECAA4A0}"/>
              </a:ext>
            </a:extLst>
          </p:cNvPr>
          <p:cNvSpPr txBox="1"/>
          <p:nvPr/>
        </p:nvSpPr>
        <p:spPr>
          <a:xfrm>
            <a:off x="671117" y="3445411"/>
            <a:ext cx="7702750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class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init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__(self,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(y, s, 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    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setData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(self, y, s, 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y, s, r</a:t>
            </a:r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__call__(self, mu):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y, s,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self.data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v = s **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*r**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))*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*(r*(y-mu))**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/v)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lnf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596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BA24B-0905-04A3-7DEB-9D153549D644}"/>
              </a:ext>
            </a:extLst>
          </p:cNvPr>
          <p:cNvSpPr txBox="1"/>
          <p:nvPr/>
        </p:nvSpPr>
        <p:spPr>
          <a:xfrm>
            <a:off x="2050144" y="239122"/>
            <a:ext cx="532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average with GVM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A2834-40D9-F1E8-394A-9DC0DE091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63" y="2085975"/>
            <a:ext cx="58547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D6C69-0F34-CF2D-6BFB-0258B9268293}"/>
              </a:ext>
            </a:extLst>
          </p:cNvPr>
          <p:cNvSpPr txBox="1"/>
          <p:nvPr/>
        </p:nvSpPr>
        <p:spPr>
          <a:xfrm>
            <a:off x="727335" y="885453"/>
            <a:ext cx="720992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four measurements of the parameter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reports an estimated standard dev.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“relative error on the error”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6FF65-B3F7-1E18-BABF-093E316738AE}"/>
              </a:ext>
            </a:extLst>
          </p:cNvPr>
          <p:cNvSpPr txBox="1"/>
          <p:nvPr/>
        </p:nvSpPr>
        <p:spPr>
          <a:xfrm>
            <a:off x="5843320" y="3268815"/>
            <a:ext cx="309385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Suggested exercise: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Experiment with different numbers of measurements, different levels of internal consistency, different values for the std. dev. and error on error.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4F22A-7F54-41AF-EF15-EFDD41B5EB7A}"/>
              </a:ext>
            </a:extLst>
          </p:cNvPr>
          <p:cNvSpPr txBox="1"/>
          <p:nvPr/>
        </p:nvSpPr>
        <p:spPr>
          <a:xfrm>
            <a:off x="4625688" y="459655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outlier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0A241D-12BB-AD74-D860-D74429F8FC17}"/>
              </a:ext>
            </a:extLst>
          </p:cNvPr>
          <p:cNvCxnSpPr/>
          <p:nvPr/>
        </p:nvCxnSpPr>
        <p:spPr>
          <a:xfrm flipH="1">
            <a:off x="4795157" y="4957229"/>
            <a:ext cx="163286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86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AAC056-FF2C-8A11-15F8-2004E973C09B}"/>
              </a:ext>
            </a:extLst>
          </p:cNvPr>
          <p:cNvSpPr txBox="1"/>
          <p:nvPr/>
        </p:nvSpPr>
        <p:spPr>
          <a:xfrm>
            <a:off x="576943" y="130628"/>
            <a:ext cx="3089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quick look at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D519E-F502-E00F-2A7D-A038D16110C3}"/>
              </a:ext>
            </a:extLst>
          </p:cNvPr>
          <p:cNvSpPr txBox="1"/>
          <p:nvPr/>
        </p:nvSpPr>
        <p:spPr>
          <a:xfrm>
            <a:off x="576943" y="592293"/>
            <a:ext cx="7595349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Example of maximum-likelihood fit with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version 2.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pdf is a mixture of Gaussian (signal) and exponential (background),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truncated in [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xMin,xMax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].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G. Cowan / RHUL Physics / December 2022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numpy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np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stats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truncexpon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truncnorm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scipy.stats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chi2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Minuit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matplotlib.pyplot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matplotlib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container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plt.rcParams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font.size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14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</a:t>
            </a:r>
            <a:r>
              <a:rPr lang="en-GB" sz="1400" dirty="0" err="1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 version:"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iminuit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.__version__)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need 2.x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define pdf and generate data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np.random.seed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(seed=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1234567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fix random seed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theta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fraction of signal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mu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std. dev. of Gaussian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xi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5.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mean of exponential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343EA-0516-4F0B-50F7-6001DEABF55A}"/>
              </a:ext>
            </a:extLst>
          </p:cNvPr>
          <p:cNvSpPr txBox="1"/>
          <p:nvPr/>
        </p:nvSpPr>
        <p:spPr>
          <a:xfrm>
            <a:off x="631371" y="620484"/>
            <a:ext cx="2943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the fit function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8D047B-A3B7-6E28-FF5C-032FAC942402}"/>
              </a:ext>
            </a:extLst>
          </p:cNvPr>
          <p:cNvSpPr txBox="1"/>
          <p:nvPr/>
        </p:nvSpPr>
        <p:spPr>
          <a:xfrm>
            <a:off x="544286" y="3374570"/>
            <a:ext cx="245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the data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3E8994-1A76-48AD-2038-727B1CA40212}"/>
              </a:ext>
            </a:extLst>
          </p:cNvPr>
          <p:cNvSpPr txBox="1"/>
          <p:nvPr/>
        </p:nvSpPr>
        <p:spPr>
          <a:xfrm>
            <a:off x="701016" y="1199772"/>
            <a:ext cx="82987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f(x, 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fs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							  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fb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stats.truncexpon.pdf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(x,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scale=xi)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theta*fs +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-theta)*fb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3E293-1DC7-F287-B94E-F9EDD7E54198}"/>
              </a:ext>
            </a:extLst>
          </p:cNvPr>
          <p:cNvSpPr txBox="1"/>
          <p:nvPr/>
        </p:nvSpPr>
        <p:spPr>
          <a:xfrm>
            <a:off x="672690" y="3960361"/>
            <a:ext cx="83554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np.empty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for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range 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numVal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r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();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r &lt; theta: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stats.truncnorm.rvs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(a=(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-mu)/sigma, 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									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=mu, scale=sigma)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stats.truncexpon.rvs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(b=(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xMax-xMin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)/xi,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loc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xMin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											scale=xi)</a:t>
            </a:r>
          </a:p>
        </p:txBody>
      </p:sp>
    </p:spTree>
    <p:extLst>
      <p:ext uri="{BB962C8B-B14F-4D97-AF65-F5344CB8AC3E}">
        <p14:creationId xmlns:p14="http://schemas.microsoft.com/office/powerpoint/2010/main" val="747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RWTH Aachen online course / GDC lecture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AB3F0-02F3-A436-D1DE-1E4C0A9B9ADF}"/>
              </a:ext>
            </a:extLst>
          </p:cNvPr>
          <p:cNvSpPr txBox="1"/>
          <p:nvPr/>
        </p:nvSpPr>
        <p:spPr>
          <a:xfrm>
            <a:off x="489857" y="522514"/>
            <a:ext cx="1797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up the fit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0493ED-6C3A-8B9A-2077-8BE20BA3081A}"/>
              </a:ext>
            </a:extLst>
          </p:cNvPr>
          <p:cNvSpPr txBox="1"/>
          <p:nvPr/>
        </p:nvSpPr>
        <p:spPr>
          <a:xfrm>
            <a:off x="402768" y="1228397"/>
            <a:ext cx="87412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Function to be minimized is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pdf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(pdf))</a:t>
            </a:r>
          </a:p>
          <a:p>
            <a:b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</a:b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Initialize Minuit and set up fit: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([theta, mu, sigma, xi])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values (here = true values)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'theta'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'mu'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'sigma'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'xi'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parname_latex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[r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'$\theta$'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'$\mu$'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'$\sigma$'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r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'$\xi$'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  <a:endParaRPr lang="en-GB" sz="1400" dirty="0">
              <a:solidFill>
                <a:srgbClr val="1C00CF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initial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setp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sizes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change these to fix/free parameters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= [(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), 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None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)]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set limits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 = Minuit(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parin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name=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parname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parstep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m.fixed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m.limits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parlim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m.errordef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0.5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      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errors from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lnLmax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 - 0.5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8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35992</TotalTime>
  <Words>5641</Words>
  <Application>Microsoft Macintosh PowerPoint</Application>
  <PresentationFormat>On-screen Show (4:3)</PresentationFormat>
  <Paragraphs>654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Calibri</vt:lpstr>
      <vt:lpstr>Courier New</vt:lpstr>
      <vt:lpstr>Menlo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823</cp:revision>
  <dcterms:created xsi:type="dcterms:W3CDTF">2020-05-18T17:44:39Z</dcterms:created>
  <dcterms:modified xsi:type="dcterms:W3CDTF">2023-03-15T23:19:37Z</dcterms:modified>
</cp:coreProperties>
</file>