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1577" r:id="rId3"/>
    <p:sldId id="1164" r:id="rId4"/>
    <p:sldId id="1165" r:id="rId5"/>
    <p:sldId id="1166" r:id="rId6"/>
    <p:sldId id="1167" r:id="rId7"/>
    <p:sldId id="1168" r:id="rId8"/>
    <p:sldId id="1169" r:id="rId9"/>
    <p:sldId id="1170" r:id="rId10"/>
    <p:sldId id="1171" r:id="rId11"/>
    <p:sldId id="1172" r:id="rId12"/>
    <p:sldId id="1173" r:id="rId13"/>
    <p:sldId id="1174" r:id="rId14"/>
    <p:sldId id="1175" r:id="rId15"/>
    <p:sldId id="1117" r:id="rId16"/>
    <p:sldId id="1118" r:id="rId17"/>
    <p:sldId id="1119" r:id="rId18"/>
    <p:sldId id="1120" r:id="rId19"/>
    <p:sldId id="1121" r:id="rId20"/>
    <p:sldId id="1122" r:id="rId21"/>
    <p:sldId id="1123" r:id="rId22"/>
    <p:sldId id="1124" r:id="rId23"/>
    <p:sldId id="1125" r:id="rId24"/>
    <p:sldId id="1126" r:id="rId25"/>
    <p:sldId id="1127" r:id="rId26"/>
    <p:sldId id="1128" r:id="rId27"/>
    <p:sldId id="1129" r:id="rId28"/>
    <p:sldId id="1130" r:id="rId29"/>
    <p:sldId id="1131" r:id="rId30"/>
    <p:sldId id="1132" r:id="rId31"/>
    <p:sldId id="1584" r:id="rId32"/>
    <p:sldId id="1495" r:id="rId33"/>
    <p:sldId id="1496" r:id="rId34"/>
    <p:sldId id="149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RWTH Aachen online course / GDC lecture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RWTH Aachen online course / GDC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6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RWTH Aachen online course / GDC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tiff"/><Relationship Id="rId4" Type="http://schemas.openxmlformats.org/officeDocument/2006/relationships/image" Target="../media/image70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2981381"/>
            <a:ext cx="3948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RWTH Aachen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13-17 March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152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Aachen Online Statistics School</a:t>
            </a:r>
          </a:p>
          <a:p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840390" y="4077107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/event/37562/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78246-FA21-64C1-DFEA-983FDC73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8" y="1754176"/>
            <a:ext cx="2004001" cy="2817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E20EE-A62D-2B22-56BB-EE928BDA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35" y="1819669"/>
            <a:ext cx="3968214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5F342-E011-28F2-5D93-D07AB145C36F}"/>
              </a:ext>
            </a:extLst>
          </p:cNvPr>
          <p:cNvSpPr txBox="1"/>
          <p:nvPr/>
        </p:nvSpPr>
        <p:spPr>
          <a:xfrm>
            <a:off x="685800" y="980039"/>
            <a:ext cx="741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Lecture 4:  Searches and discoveries using likelihoods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6284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99768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8494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98940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67686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>
            <a:extLst>
              <a:ext uri="{FF2B5EF4-FFF2-40B4-BE49-F238E27FC236}">
                <a16:creationId xmlns:a16="http://schemas.microsoft.com/office/drawing/2014/main" id="{8A599624-06F4-7B40-8E26-F7721B469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2530" name="Footer Placeholder 2">
            <a:extLst>
              <a:ext uri="{FF2B5EF4-FFF2-40B4-BE49-F238E27FC236}">
                <a16:creationId xmlns:a16="http://schemas.microsoft.com/office/drawing/2014/main" id="{89A523EB-341D-0443-99BA-582F41FF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687DB0C-F710-5C4F-907F-13223540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8F8C5-2CAC-254F-9569-1876BDFC193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TextBox 1">
            <a:extLst>
              <a:ext uri="{FF2B5EF4-FFF2-40B4-BE49-F238E27FC236}">
                <a16:creationId xmlns:a16="http://schemas.microsoft.com/office/drawing/2014/main" id="{E6F1153E-70EB-BC4F-B147-6A3AC96F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919163"/>
            <a:ext cx="8005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Discovery sensitivity for counting experiment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(b)  Profile likelihood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ratio test &amp; Asimov:</a:t>
            </a:r>
          </a:p>
        </p:txBody>
      </p:sp>
      <p:sp>
        <p:nvSpPr>
          <p:cNvPr id="22533" name="TextBox 20">
            <a:extLst>
              <a:ext uri="{FF2B5EF4-FFF2-40B4-BE49-F238E27FC236}">
                <a16:creationId xmlns:a16="http://schemas.microsoft.com/office/drawing/2014/main" id="{F6811800-54B1-9944-8703-7500A474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57563"/>
            <a:ext cx="63642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Discovery sensitivity with uncertainty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24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(b)  Profile likelihood ratio test &amp; Asimov: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08AAD7D3-8B98-9A48-B27E-DD4997E8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66863"/>
            <a:ext cx="54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:a16="http://schemas.microsoft.com/office/drawing/2014/main" id="{4E75B858-3780-894E-A4C6-2D970EA8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1206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>
            <a:extLst>
              <a:ext uri="{FF2B5EF4-FFF2-40B4-BE49-F238E27FC236}">
                <a16:creationId xmlns:a16="http://schemas.microsoft.com/office/drawing/2014/main" id="{FE2C3A57-2F90-D848-84DD-43B7FD9D7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302250"/>
            <a:ext cx="765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>
            <a:extLst>
              <a:ext uri="{FF2B5EF4-FFF2-40B4-BE49-F238E27FC236}">
                <a16:creationId xmlns:a16="http://schemas.microsoft.com/office/drawing/2014/main" id="{CBBE31C8-C782-3540-B62A-548F385C6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287588"/>
            <a:ext cx="361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2">
            <a:extLst>
              <a:ext uri="{FF2B5EF4-FFF2-40B4-BE49-F238E27FC236}">
                <a16:creationId xmlns:a16="http://schemas.microsoft.com/office/drawing/2014/main" id="{50590C4D-7E1F-AA45-946E-105CA1F0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-38100"/>
            <a:ext cx="849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discovery significance for counting</a:t>
            </a:r>
            <a:r>
              <a:rPr lang="el-GR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with background uncertainty</a:t>
            </a:r>
            <a:endParaRPr lang="en-GB" altLang="en-US" sz="28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5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Counting experiment with known background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66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6641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1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 of  GDC lectures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213771" y="1251854"/>
            <a:ext cx="88540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Tue. 14.3			Probability (Bayes vs. Frequentist)									Bayesian parameter and interval estimation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Wed. 15.3  		Frequentist confidence regions and intervals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Thu.  16.3			Python software for frequentist and Bayesian 						confidence regions.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Fri.  17.3			Searches and discoveries using likelihoods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142525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416D5EAF-C454-8242-B861-29AAA6A775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7AF44E2-897D-4B4C-82F7-0650F30A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0062DEF-0FAB-FB4C-8624-9E510209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A90C6-8070-6E47-A687-2FA91A62A11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1B1D177-C07C-3F4C-96E8-41D2E4C9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88913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on discovery sensitivity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099E41D8-F566-0A40-8960-A64FB8E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54363"/>
            <a:ext cx="83423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formulae OK.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small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l-GR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overestimate the significance.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Could be important in optimization of searches with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low background.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 maybe also OK if model is not simple on/off experiment,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several background control measurements (check this).</a:t>
            </a:r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AE8AD3F0-9171-C449-8EFE-CE53FDB2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formula for expected discovery significance based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test and Asimov approximation:</a:t>
            </a:r>
          </a:p>
        </p:txBody>
      </p:sp>
      <p:pic>
        <p:nvPicPr>
          <p:cNvPr id="36871" name="Picture 14">
            <a:extLst>
              <a:ext uri="{FF2B5EF4-FFF2-40B4-BE49-F238E27FC236}">
                <a16:creationId xmlns:a16="http://schemas.microsoft.com/office/drawing/2014/main" id="{68B610A4-D4C0-1145-8EB4-9E4DEF19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14513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2046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4th KMI School, Nagoya /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final thoughts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84" y="1041400"/>
            <a:ext cx="808241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Searches based on the profile likelihood function have become a standard approach in HEP, allowing one to find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for parameters of interest that are often decoupled or only weakly sensitive to nuisance parameters.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Validity of the large-sample formulae depends on the problem and may need checking with MC.  But in practice it holds for surprising small data samples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events).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 basic formalism is fixed, most of the 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4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6F3E92-8D2A-1AA4-192B-E9E553BC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1297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1571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0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17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RWTH Aachen online course / GDC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57679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31157</TotalTime>
  <Words>2897</Words>
  <Application>Microsoft Macintosh PowerPoint</Application>
  <PresentationFormat>On-screen Show (4:3)</PresentationFormat>
  <Paragraphs>337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Roboto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723</cp:revision>
  <dcterms:created xsi:type="dcterms:W3CDTF">2020-05-18T17:44:39Z</dcterms:created>
  <dcterms:modified xsi:type="dcterms:W3CDTF">2023-03-16T21:17:06Z</dcterms:modified>
</cp:coreProperties>
</file>